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2" r:id="rId2"/>
    <p:sldId id="323" r:id="rId3"/>
    <p:sldId id="333" r:id="rId4"/>
    <p:sldId id="336" r:id="rId5"/>
    <p:sldId id="337" r:id="rId6"/>
    <p:sldId id="338" r:id="rId7"/>
    <p:sldId id="340" r:id="rId8"/>
    <p:sldId id="339" r:id="rId9"/>
    <p:sldId id="341" r:id="rId10"/>
    <p:sldId id="342"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9" d="100"/>
          <a:sy n="139" d="100"/>
        </p:scale>
        <p:origin x="726" y="1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10/13/2022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177E6E-5A08-415B-BB67-7F521B2F416A}" type="datetimeFigureOut">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20177E6E-5A08-415B-BB67-7F521B2F416A}" type="datetimeFigureOut">
              <a:rPr lang="en-US" smtClean="0"/>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10/13/2022</a:t>
            </a:fld>
            <a:endParaRPr lang="en-US"/>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2573" y="760767"/>
            <a:ext cx="2680215" cy="1384242"/>
          </a:xfrm>
          <a:prstGeom prst="rect">
            <a:avLst/>
          </a:prstGeom>
        </p:spPr>
      </p:pic>
      <p:sp>
        <p:nvSpPr>
          <p:cNvPr id="11" name="TextBox 10"/>
          <p:cNvSpPr txBox="1"/>
          <p:nvPr/>
        </p:nvSpPr>
        <p:spPr>
          <a:xfrm>
            <a:off x="4634344" y="3327631"/>
            <a:ext cx="4114800" cy="707886"/>
          </a:xfrm>
          <a:prstGeom prst="rect">
            <a:avLst/>
          </a:prstGeom>
          <a:noFill/>
        </p:spPr>
        <p:txBody>
          <a:bodyPr wrap="square" rtlCol="0">
            <a:spAutoFit/>
          </a:bodyPr>
          <a:lstStyle/>
          <a:p>
            <a:r>
              <a:rPr lang="ka-GE" sz="2000" dirty="0" smtClean="0">
                <a:latin typeface="BPG Web 002 Caps" panose="020B0603030804020204" pitchFamily="34" charset="0"/>
                <a:cs typeface="BPG Web 002 Caps" panose="020B0603030804020204" pitchFamily="34" charset="0"/>
              </a:rPr>
              <a:t>კომპიუტერული მეცნიერების მიმართულება</a:t>
            </a:r>
            <a:endParaRPr lang="en-US" sz="2000" dirty="0">
              <a:latin typeface="BPG Web 002 Caps" panose="020B0603030804020204" pitchFamily="34" charset="0"/>
              <a:cs typeface="BPG Web 002 Caps" panose="020B0603030804020204"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0165" y="3028950"/>
            <a:ext cx="2125029" cy="1195329"/>
          </a:xfrm>
          <a:prstGeom prst="rect">
            <a:avLst/>
          </a:prstGeom>
        </p:spPr>
      </p:pic>
      <p:sp>
        <p:nvSpPr>
          <p:cNvPr id="13" name="TextBox 12"/>
          <p:cNvSpPr txBox="1"/>
          <p:nvPr/>
        </p:nvSpPr>
        <p:spPr>
          <a:xfrm>
            <a:off x="4634344" y="1047750"/>
            <a:ext cx="4114800" cy="1015663"/>
          </a:xfrm>
          <a:prstGeom prst="rect">
            <a:avLst/>
          </a:prstGeom>
          <a:noFill/>
        </p:spPr>
        <p:txBody>
          <a:bodyPr wrap="square" rtlCol="0">
            <a:spAutoFit/>
          </a:bodyPr>
          <a:lstStyle/>
          <a:p>
            <a:r>
              <a:rPr lang="ka-GE" sz="2000" dirty="0" smtClean="0">
                <a:latin typeface="BPG Web 002 Caps" panose="020B0603030804020204" pitchFamily="34" charset="0"/>
                <a:cs typeface="BPG Web 002 Caps" panose="020B0603030804020204" pitchFamily="34" charset="0"/>
              </a:rPr>
              <a:t>ბიზნესის, კომპიუტინგის და სოციალურ მეცნიერებათა სკოლა</a:t>
            </a:r>
            <a:endParaRPr lang="en-US" sz="2000" dirty="0">
              <a:latin typeface="BPG Web 002 Caps" panose="020B0603030804020204" pitchFamily="34" charset="0"/>
              <a:cs typeface="BPG Web 002 Caps" panose="020B0603030804020204" pitchFamily="34" charset="0"/>
            </a:endParaRPr>
          </a:p>
        </p:txBody>
      </p:sp>
      <p:sp>
        <p:nvSpPr>
          <p:cNvPr id="6" name="Title 1"/>
          <p:cNvSpPr txBox="1">
            <a:spLocks/>
          </p:cNvSpPr>
          <p:nvPr/>
        </p:nvSpPr>
        <p:spPr>
          <a:xfrm rot="16200000">
            <a:off x="-1808356" y="2088920"/>
            <a:ext cx="4607312" cy="685800"/>
          </a:xfrm>
          <a:prstGeom prst="rect">
            <a:avLst/>
          </a:prstGeom>
        </p:spPr>
        <p:txBody>
          <a:bodyPr anchor="b">
            <a:normAutofit fontScale="900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ka-GE" sz="4800" b="1" dirty="0" smtClean="0">
                <a:solidFill>
                  <a:schemeClr val="bg2">
                    <a:lumMod val="90000"/>
                  </a:schemeClr>
                </a:solidFill>
              </a:rPr>
              <a:t>დარჩით სახლში!</a:t>
            </a:r>
            <a:endParaRPr lang="en-US" sz="4800" b="1" dirty="0">
              <a:solidFill>
                <a:schemeClr val="bg2">
                  <a:lumMod val="90000"/>
                </a:schemeClr>
              </a:solidFill>
            </a:endParaRPr>
          </a:p>
        </p:txBody>
      </p:sp>
    </p:spTree>
    <p:extLst>
      <p:ext uri="{BB962C8B-B14F-4D97-AF65-F5344CB8AC3E}">
        <p14:creationId xmlns:p14="http://schemas.microsoft.com/office/powerpoint/2010/main" val="4190770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200150" y="57151"/>
            <a:ext cx="7486650" cy="132343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ვ</a:t>
            </a:r>
            <a:r>
              <a:rPr lang="ka-GE"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ინ და როდის იყენებს წესდებას?</a:t>
            </a:r>
            <a:endParaRPr 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TextBox 3"/>
          <p:cNvSpPr txBox="1"/>
          <p:nvPr/>
        </p:nvSpPr>
        <p:spPr>
          <a:xfrm>
            <a:off x="1200150" y="1504950"/>
            <a:ext cx="7562850" cy="2800767"/>
          </a:xfrm>
          <a:prstGeom prst="rect">
            <a:avLst/>
          </a:prstGeom>
          <a:noFill/>
        </p:spPr>
        <p:txBody>
          <a:bodyPr wrap="square" rtlCol="0">
            <a:spAutoFit/>
          </a:bodyPr>
          <a:lstStyle/>
          <a:p>
            <a:pPr algn="just"/>
            <a:r>
              <a:rPr lang="ka-GE" sz="1600" dirty="0"/>
              <a:t>პროექტის წესდება, პროექტის ინტეგრაციის სამუშაო დოკუმენტია.  საუკეთესო პრაქტიკის მიხედვით, მისი შექმნა იწყება პროექტის მენეჯერის მიერ და მონაწილეობას იღებს მთელი საპროექტო ჯგუფი, სწორედ ჯგუფის აქტიური მონაწილეობა იძლევა საპროექტო სამუშაოების შესახებ გუნდის ინტეგრაციის და პროექტის წესდების დოკუმენტში აღწერილი საკითხების სრულყოფილი შეთანხმების შესაძლებლობას. ცუდი პრაქტიკაა როცა პროექტის წესდებაზე მუშაობს მხოლოდ პროექტის მენეჯერი </a:t>
            </a:r>
            <a:r>
              <a:rPr lang="ka-GE" sz="1600" dirty="0" smtClean="0"/>
              <a:t>რადგან </a:t>
            </a:r>
            <a:r>
              <a:rPr lang="ka-GE" sz="1600" dirty="0"/>
              <a:t>ამ შემთხვევაში პროექტის გარშემო გუნდის ინტეგრაციის საფრთხეები </a:t>
            </a:r>
            <a:r>
              <a:rPr lang="ka-GE" sz="1600" dirty="0" smtClean="0"/>
              <a:t>რჩება.</a:t>
            </a:r>
          </a:p>
          <a:p>
            <a:pPr algn="just"/>
            <a:endParaRPr lang="ka-GE" sz="1600" dirty="0" smtClean="0"/>
          </a:p>
          <a:p>
            <a:pPr algn="just"/>
            <a:r>
              <a:rPr lang="ka-GE" sz="1600" dirty="0" smtClean="0"/>
              <a:t>პროექტის წესდება გამოიყენება პროექტის მთელი სასიცოცხლო ციკლის მანძილზე.</a:t>
            </a:r>
            <a:endParaRPr lang="ka-GE" sz="1600" dirty="0"/>
          </a:p>
        </p:txBody>
      </p:sp>
      <p:sp>
        <p:nvSpPr>
          <p:cNvPr id="7" name="Title 1"/>
          <p:cNvSpPr txBox="1">
            <a:spLocks/>
          </p:cNvSpPr>
          <p:nvPr/>
        </p:nvSpPr>
        <p:spPr>
          <a:xfrm rot="16200000">
            <a:off x="-1808356" y="2088920"/>
            <a:ext cx="4607312" cy="685800"/>
          </a:xfrm>
          <a:prstGeom prst="rect">
            <a:avLst/>
          </a:prstGeom>
        </p:spPr>
        <p:txBody>
          <a:bodyPr anchor="b">
            <a:normAutofit fontScale="900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ka-GE" sz="4800" b="1" dirty="0" smtClean="0">
                <a:solidFill>
                  <a:schemeClr val="bg2">
                    <a:lumMod val="90000"/>
                  </a:schemeClr>
                </a:solidFill>
              </a:rPr>
              <a:t>დარჩით სახლში!</a:t>
            </a:r>
            <a:endParaRPr lang="en-US" sz="4800" b="1" dirty="0">
              <a:solidFill>
                <a:schemeClr val="bg2">
                  <a:lumMod val="90000"/>
                </a:schemeClr>
              </a:solidFill>
            </a:endParaRPr>
          </a:p>
        </p:txBody>
      </p:sp>
    </p:spTree>
    <p:extLst>
      <p:ext uri="{BB962C8B-B14F-4D97-AF65-F5344CB8AC3E}">
        <p14:creationId xmlns:p14="http://schemas.microsoft.com/office/powerpoint/2010/main" val="3799526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3888" y="1"/>
            <a:ext cx="7406640" cy="971549"/>
          </a:xfrm>
        </p:spPr>
        <p:txBody>
          <a:bodyPr>
            <a:normAutofit/>
          </a:bodyPr>
          <a:lstStyle/>
          <a:p>
            <a:r>
              <a:rPr lang="en-US" sz="3000" b="1" dirty="0" smtClean="0"/>
              <a:t>ICTs </a:t>
            </a:r>
            <a:r>
              <a:rPr lang="ka-GE" sz="3000" b="1" dirty="0" smtClean="0"/>
              <a:t>პროექტების მართვა</a:t>
            </a:r>
            <a:endParaRPr lang="en-US" sz="3000" b="1" dirty="0"/>
          </a:p>
        </p:txBody>
      </p:sp>
      <p:sp>
        <p:nvSpPr>
          <p:cNvPr id="3" name="Subtitle 2"/>
          <p:cNvSpPr>
            <a:spLocks noGrp="1"/>
          </p:cNvSpPr>
          <p:nvPr>
            <p:ph type="subTitle" idx="1"/>
          </p:nvPr>
        </p:nvSpPr>
        <p:spPr>
          <a:xfrm>
            <a:off x="1166344" y="2343150"/>
            <a:ext cx="7406640" cy="555552"/>
          </a:xfrm>
        </p:spPr>
        <p:txBody>
          <a:bodyPr>
            <a:normAutofit fontScale="92500" lnSpcReduction="10000"/>
          </a:bodyPr>
          <a:lstStyle/>
          <a:p>
            <a:r>
              <a:rPr lang="ka-GE" sz="4000" dirty="0" smtClean="0"/>
              <a:t>პაატა გოგიშვილი</a:t>
            </a:r>
            <a:endParaRPr lang="en-US" sz="4000" dirty="0"/>
          </a:p>
        </p:txBody>
      </p:sp>
      <p:sp>
        <p:nvSpPr>
          <p:cNvPr id="6" name="Subtitle 2"/>
          <p:cNvSpPr txBox="1">
            <a:spLocks/>
          </p:cNvSpPr>
          <p:nvPr/>
        </p:nvSpPr>
        <p:spPr>
          <a:xfrm>
            <a:off x="1186543" y="3172603"/>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ka-GE" sz="1800" dirty="0" smtClean="0"/>
              <a:t>ინფორმატიკის დოქტორი</a:t>
            </a:r>
            <a:endParaRPr lang="en-US" sz="1800" dirty="0" smtClean="0"/>
          </a:p>
          <a:p>
            <a:r>
              <a:rPr lang="ka-GE" sz="1400" dirty="0" smtClean="0"/>
              <a:t>ასოცირებული პროფესორი</a:t>
            </a:r>
            <a:endParaRPr lang="en-US" sz="1400" dirty="0"/>
          </a:p>
        </p:txBody>
      </p:sp>
      <p:sp>
        <p:nvSpPr>
          <p:cNvPr id="7" name="Title 1"/>
          <p:cNvSpPr txBox="1">
            <a:spLocks/>
          </p:cNvSpPr>
          <p:nvPr/>
        </p:nvSpPr>
        <p:spPr>
          <a:xfrm>
            <a:off x="1219200" y="1467701"/>
            <a:ext cx="2386361" cy="342049"/>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ka-GE" sz="2200" dirty="0" smtClean="0"/>
              <a:t>კვირა </a:t>
            </a:r>
            <a:r>
              <a:rPr lang="en-US" sz="2200" dirty="0" smtClean="0"/>
              <a:t>2</a:t>
            </a:r>
            <a:endParaRPr lang="en-US" sz="2200" dirty="0"/>
          </a:p>
        </p:txBody>
      </p:sp>
      <p:sp>
        <p:nvSpPr>
          <p:cNvPr id="8" name="Subtitle 2"/>
          <p:cNvSpPr txBox="1">
            <a:spLocks/>
          </p:cNvSpPr>
          <p:nvPr/>
        </p:nvSpPr>
        <p:spPr>
          <a:xfrm>
            <a:off x="1215972" y="4552950"/>
            <a:ext cx="7406640"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ka-GE" sz="1400" dirty="0" smtClean="0"/>
              <a:t>2022 წლის 1</a:t>
            </a:r>
            <a:r>
              <a:rPr lang="en-US" sz="1400" dirty="0" smtClean="0"/>
              <a:t>3</a:t>
            </a:r>
            <a:r>
              <a:rPr lang="ka-GE" sz="1400" dirty="0" smtClean="0"/>
              <a:t> ოქტომბერი</a:t>
            </a:r>
            <a:endParaRPr lang="en-US" sz="1400" dirty="0"/>
          </a:p>
        </p:txBody>
      </p:sp>
      <p:sp>
        <p:nvSpPr>
          <p:cNvPr id="10" name="Title 1"/>
          <p:cNvSpPr txBox="1">
            <a:spLocks/>
          </p:cNvSpPr>
          <p:nvPr/>
        </p:nvSpPr>
        <p:spPr>
          <a:xfrm rot="16200000">
            <a:off x="-1808356" y="2088920"/>
            <a:ext cx="4607312" cy="685800"/>
          </a:xfrm>
          <a:prstGeom prst="rect">
            <a:avLst/>
          </a:prstGeom>
        </p:spPr>
        <p:txBody>
          <a:bodyPr anchor="b">
            <a:normAutofit fontScale="900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ka-GE" sz="4800" b="1" dirty="0" smtClean="0">
                <a:solidFill>
                  <a:schemeClr val="bg2">
                    <a:lumMod val="90000"/>
                  </a:schemeClr>
                </a:solidFill>
              </a:rPr>
              <a:t>დარჩით სახლში!</a:t>
            </a:r>
            <a:endParaRPr lang="en-US" sz="4800" b="1" dirty="0">
              <a:solidFill>
                <a:schemeClr val="bg2">
                  <a:lumMod val="90000"/>
                </a:schemeClr>
              </a:solidFill>
            </a:endParaRPr>
          </a:p>
        </p:txBody>
      </p:sp>
    </p:spTree>
    <p:extLst>
      <p:ext uri="{BB962C8B-B14F-4D97-AF65-F5344CB8AC3E}">
        <p14:creationId xmlns:p14="http://schemas.microsoft.com/office/powerpoint/2010/main" val="1265681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200150" y="57151"/>
            <a:ext cx="7486650" cy="70788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ka-GE"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რჩევები</a:t>
            </a:r>
            <a:endParaRPr 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Title 1"/>
          <p:cNvSpPr txBox="1">
            <a:spLocks/>
          </p:cNvSpPr>
          <p:nvPr/>
        </p:nvSpPr>
        <p:spPr>
          <a:xfrm rot="16200000">
            <a:off x="-1808356" y="2088920"/>
            <a:ext cx="4607312" cy="685800"/>
          </a:xfrm>
          <a:prstGeom prst="rect">
            <a:avLst/>
          </a:prstGeom>
        </p:spPr>
        <p:txBody>
          <a:bodyPr anchor="b">
            <a:normAutofit fontScale="900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ka-GE" sz="4800" b="1" dirty="0" smtClean="0">
                <a:solidFill>
                  <a:schemeClr val="bg2">
                    <a:lumMod val="90000"/>
                  </a:schemeClr>
                </a:solidFill>
              </a:rPr>
              <a:t>დარჩით სახლში!</a:t>
            </a:r>
            <a:endParaRPr lang="en-US" sz="4800" b="1" dirty="0">
              <a:solidFill>
                <a:schemeClr val="bg2">
                  <a:lumMod val="90000"/>
                </a:schemeClr>
              </a:solidFill>
            </a:endParaRPr>
          </a:p>
        </p:txBody>
      </p:sp>
      <p:sp>
        <p:nvSpPr>
          <p:cNvPr id="4" name="TextBox 3"/>
          <p:cNvSpPr txBox="1"/>
          <p:nvPr/>
        </p:nvSpPr>
        <p:spPr>
          <a:xfrm>
            <a:off x="1200150" y="1504950"/>
            <a:ext cx="7562850" cy="2585323"/>
          </a:xfrm>
          <a:prstGeom prst="rect">
            <a:avLst/>
          </a:prstGeom>
          <a:noFill/>
        </p:spPr>
        <p:txBody>
          <a:bodyPr wrap="square" rtlCol="0">
            <a:spAutoFit/>
          </a:bodyPr>
          <a:lstStyle/>
          <a:p>
            <a:pPr marL="285750" indent="-285750" algn="just">
              <a:buFont typeface="Arial" panose="020B0604020202020204" pitchFamily="34" charset="0"/>
              <a:buChar char="•"/>
            </a:pPr>
            <a:r>
              <a:rPr lang="ka-GE" dirty="0" smtClean="0"/>
              <a:t>მოაწესრიგეთ კომპიუტერი და სამუშაო მაგიდა</a:t>
            </a:r>
          </a:p>
          <a:p>
            <a:pPr marL="285750" indent="-285750" algn="just">
              <a:buFont typeface="Arial" panose="020B0604020202020204" pitchFamily="34" charset="0"/>
              <a:buChar char="•"/>
            </a:pPr>
            <a:r>
              <a:rPr lang="ka-GE" dirty="0" smtClean="0"/>
              <a:t>აირიდეთ დამღლელი და უსიამოვნო ხალხი</a:t>
            </a:r>
          </a:p>
          <a:p>
            <a:pPr marL="285750" indent="-285750" algn="just">
              <a:buFont typeface="Arial" panose="020B0604020202020204" pitchFamily="34" charset="0"/>
              <a:buChar char="•"/>
            </a:pPr>
            <a:r>
              <a:rPr lang="ka-GE" dirty="0" smtClean="0"/>
              <a:t>შეიმუშავეთ თქვენი სისტემა</a:t>
            </a:r>
          </a:p>
          <a:p>
            <a:pPr marL="285750" indent="-285750" algn="just">
              <a:buFont typeface="Arial" panose="020B0604020202020204" pitchFamily="34" charset="0"/>
              <a:buChar char="•"/>
            </a:pPr>
            <a:r>
              <a:rPr lang="ka-GE" dirty="0" smtClean="0"/>
              <a:t>მოიკავეთ სამუშაო დრო</a:t>
            </a:r>
          </a:p>
          <a:p>
            <a:pPr marL="285750" indent="-285750" algn="just">
              <a:buFont typeface="Arial" panose="020B0604020202020204" pitchFamily="34" charset="0"/>
              <a:buChar char="•"/>
            </a:pPr>
            <a:r>
              <a:rPr lang="ka-GE" dirty="0"/>
              <a:t>მოიკავეთ </a:t>
            </a:r>
            <a:r>
              <a:rPr lang="ka-GE" dirty="0" smtClean="0"/>
              <a:t>დასვენების დრო</a:t>
            </a:r>
          </a:p>
          <a:p>
            <a:pPr marL="285750" indent="-285750" algn="just">
              <a:buFont typeface="Arial" panose="020B0604020202020204" pitchFamily="34" charset="0"/>
              <a:buChar char="•"/>
            </a:pPr>
            <a:r>
              <a:rPr lang="ka-GE" dirty="0" err="1" smtClean="0"/>
              <a:t>დაასინქრონიზეთ</a:t>
            </a:r>
            <a:r>
              <a:rPr lang="ka-GE" dirty="0" smtClean="0"/>
              <a:t> ყველა მოწყობილობა</a:t>
            </a:r>
          </a:p>
          <a:p>
            <a:pPr marL="285750" indent="-285750" algn="just">
              <a:buFont typeface="Arial" panose="020B0604020202020204" pitchFamily="34" charset="0"/>
              <a:buChar char="•"/>
            </a:pPr>
            <a:r>
              <a:rPr lang="ka-GE" dirty="0" smtClean="0"/>
              <a:t>გააზიარეთ თქვენი კალენდარი</a:t>
            </a:r>
          </a:p>
          <a:p>
            <a:pPr marL="285750" indent="-285750" algn="just">
              <a:buFont typeface="Arial" panose="020B0604020202020204" pitchFamily="34" charset="0"/>
              <a:buChar char="•"/>
            </a:pPr>
            <a:r>
              <a:rPr lang="ka-GE" dirty="0" smtClean="0"/>
              <a:t>როცა საჭიროა - თქვით „არა“.</a:t>
            </a:r>
          </a:p>
          <a:p>
            <a:pPr marL="285750" indent="-285750" algn="just">
              <a:buFont typeface="Arial" panose="020B0604020202020204" pitchFamily="34" charset="0"/>
              <a:buChar char="•"/>
            </a:pPr>
            <a:r>
              <a:rPr lang="ka-GE" dirty="0" smtClean="0"/>
              <a:t>დახვეწეთ თქვენი ჩვევები</a:t>
            </a:r>
            <a:endParaRPr lang="en-US" dirty="0"/>
          </a:p>
        </p:txBody>
      </p:sp>
    </p:spTree>
    <p:extLst>
      <p:ext uri="{BB962C8B-B14F-4D97-AF65-F5344CB8AC3E}">
        <p14:creationId xmlns:p14="http://schemas.microsoft.com/office/powerpoint/2010/main" val="3352776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200150" y="57151"/>
            <a:ext cx="7486650" cy="70788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IT </a:t>
            </a:r>
            <a:r>
              <a:rPr lang="ka-GE"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სფეროები</a:t>
            </a:r>
            <a:endParaRPr 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Title 1"/>
          <p:cNvSpPr txBox="1">
            <a:spLocks/>
          </p:cNvSpPr>
          <p:nvPr/>
        </p:nvSpPr>
        <p:spPr>
          <a:xfrm rot="16200000">
            <a:off x="-1808356" y="2088920"/>
            <a:ext cx="4607312" cy="685800"/>
          </a:xfrm>
          <a:prstGeom prst="rect">
            <a:avLst/>
          </a:prstGeom>
        </p:spPr>
        <p:txBody>
          <a:bodyPr anchor="b">
            <a:normAutofit fontScale="900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ka-GE" sz="4800" b="1" dirty="0" smtClean="0">
                <a:solidFill>
                  <a:schemeClr val="bg2">
                    <a:lumMod val="90000"/>
                  </a:schemeClr>
                </a:solidFill>
              </a:rPr>
              <a:t>დარჩით სახლში!</a:t>
            </a:r>
            <a:endParaRPr lang="en-US" sz="4800" b="1" dirty="0">
              <a:solidFill>
                <a:schemeClr val="bg2">
                  <a:lumMod val="90000"/>
                </a:schemeClr>
              </a:solidFill>
            </a:endParaRPr>
          </a:p>
        </p:txBody>
      </p:sp>
      <p:sp>
        <p:nvSpPr>
          <p:cNvPr id="4" name="TextBox 3"/>
          <p:cNvSpPr txBox="1"/>
          <p:nvPr/>
        </p:nvSpPr>
        <p:spPr>
          <a:xfrm>
            <a:off x="1200150" y="1504950"/>
            <a:ext cx="7562850" cy="2308324"/>
          </a:xfrm>
          <a:prstGeom prst="rect">
            <a:avLst/>
          </a:prstGeom>
          <a:noFill/>
        </p:spPr>
        <p:txBody>
          <a:bodyPr wrap="square" rtlCol="0">
            <a:spAutoFit/>
          </a:bodyPr>
          <a:lstStyle/>
          <a:p>
            <a:pPr marL="285750" indent="-285750" algn="just">
              <a:buFont typeface="Arial" panose="020B0604020202020204" pitchFamily="34" charset="0"/>
              <a:buChar char="•"/>
            </a:pPr>
            <a:r>
              <a:rPr lang="ka-GE" dirty="0" smtClean="0"/>
              <a:t>ვებ აპლიკაციების შემუშავება</a:t>
            </a:r>
          </a:p>
          <a:p>
            <a:pPr marL="285750" indent="-285750" algn="just">
              <a:buFont typeface="Arial" panose="020B0604020202020204" pitchFamily="34" charset="0"/>
              <a:buChar char="•"/>
            </a:pPr>
            <a:r>
              <a:rPr lang="ka-GE" dirty="0" smtClean="0"/>
              <a:t>პროგრამული უზრუნველყოფის შემუშავება</a:t>
            </a:r>
          </a:p>
          <a:p>
            <a:pPr marL="285750" indent="-285750" algn="just">
              <a:buFont typeface="Arial" panose="020B0604020202020204" pitchFamily="34" charset="0"/>
              <a:buChar char="•"/>
            </a:pPr>
            <a:r>
              <a:rPr lang="ka-GE" dirty="0" smtClean="0"/>
              <a:t>გრაფიკული აპლიკაციების შემუშავება</a:t>
            </a:r>
          </a:p>
          <a:p>
            <a:pPr marL="285750" indent="-285750" algn="just">
              <a:buFont typeface="Arial" panose="020B0604020202020204" pitchFamily="34" charset="0"/>
              <a:buChar char="•"/>
            </a:pPr>
            <a:r>
              <a:rPr lang="ka-GE" dirty="0" smtClean="0"/>
              <a:t>მობილური აპლიკაციების შემუშავება</a:t>
            </a:r>
          </a:p>
          <a:p>
            <a:pPr marL="285750" indent="-285750" algn="just">
              <a:buFont typeface="Arial" panose="020B0604020202020204" pitchFamily="34" charset="0"/>
              <a:buChar char="•"/>
            </a:pPr>
            <a:r>
              <a:rPr lang="ka-GE" dirty="0" smtClean="0"/>
              <a:t>ქსელის აწყობა და კონფიგურაცია</a:t>
            </a:r>
          </a:p>
          <a:p>
            <a:pPr marL="285750" indent="-285750" algn="just">
              <a:buFont typeface="Arial" panose="020B0604020202020204" pitchFamily="34" charset="0"/>
              <a:buChar char="•"/>
            </a:pPr>
            <a:r>
              <a:rPr lang="ka-GE" dirty="0" smtClean="0"/>
              <a:t>აპარატურის ინსტალაცია</a:t>
            </a:r>
          </a:p>
          <a:p>
            <a:pPr marL="285750" indent="-285750" algn="just">
              <a:buFont typeface="Arial" panose="020B0604020202020204" pitchFamily="34" charset="0"/>
              <a:buChar char="•"/>
            </a:pPr>
            <a:r>
              <a:rPr lang="ka-GE" dirty="0" smtClean="0"/>
              <a:t>მონაცემთა ბაზის მართვა</a:t>
            </a:r>
          </a:p>
          <a:p>
            <a:pPr marL="285750" indent="-285750" algn="just">
              <a:buFont typeface="Arial" panose="020B0604020202020204" pitchFamily="34" charset="0"/>
              <a:buChar char="•"/>
            </a:pPr>
            <a:r>
              <a:rPr lang="ka-GE" dirty="0" smtClean="0"/>
              <a:t>ოპერაციული სისტემების მართვა</a:t>
            </a:r>
            <a:endParaRPr lang="en-US" dirty="0"/>
          </a:p>
        </p:txBody>
      </p:sp>
    </p:spTree>
    <p:extLst>
      <p:ext uri="{BB962C8B-B14F-4D97-AF65-F5344CB8AC3E}">
        <p14:creationId xmlns:p14="http://schemas.microsoft.com/office/powerpoint/2010/main" val="892031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200150" y="57151"/>
            <a:ext cx="7486650" cy="70788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რ</a:t>
            </a:r>
            <a:r>
              <a:rPr lang="ka-GE"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ა არის პროექტის წესდება?</a:t>
            </a:r>
            <a:endParaRPr 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Title 1"/>
          <p:cNvSpPr txBox="1">
            <a:spLocks/>
          </p:cNvSpPr>
          <p:nvPr/>
        </p:nvSpPr>
        <p:spPr>
          <a:xfrm rot="16200000">
            <a:off x="-1808356" y="2088920"/>
            <a:ext cx="4607312" cy="685800"/>
          </a:xfrm>
          <a:prstGeom prst="rect">
            <a:avLst/>
          </a:prstGeom>
        </p:spPr>
        <p:txBody>
          <a:bodyPr anchor="b">
            <a:normAutofit fontScale="900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ka-GE" sz="4800" b="1" dirty="0" smtClean="0">
                <a:solidFill>
                  <a:schemeClr val="bg2">
                    <a:lumMod val="90000"/>
                  </a:schemeClr>
                </a:solidFill>
              </a:rPr>
              <a:t>დარჩით სახლში!</a:t>
            </a:r>
            <a:endParaRPr lang="en-US" sz="4800" b="1" dirty="0">
              <a:solidFill>
                <a:schemeClr val="bg2">
                  <a:lumMod val="90000"/>
                </a:schemeClr>
              </a:solidFill>
            </a:endParaRPr>
          </a:p>
        </p:txBody>
      </p:sp>
      <p:sp>
        <p:nvSpPr>
          <p:cNvPr id="4" name="TextBox 3"/>
          <p:cNvSpPr txBox="1"/>
          <p:nvPr/>
        </p:nvSpPr>
        <p:spPr>
          <a:xfrm>
            <a:off x="1200150" y="1504950"/>
            <a:ext cx="7562850" cy="3416320"/>
          </a:xfrm>
          <a:prstGeom prst="rect">
            <a:avLst/>
          </a:prstGeom>
          <a:noFill/>
        </p:spPr>
        <p:txBody>
          <a:bodyPr wrap="square" rtlCol="0">
            <a:spAutoFit/>
          </a:bodyPr>
          <a:lstStyle/>
          <a:p>
            <a:pPr algn="just"/>
            <a:r>
              <a:rPr lang="ka-GE" dirty="0"/>
              <a:t>პროექტის წესდება არის </a:t>
            </a:r>
            <a:r>
              <a:rPr lang="ka-GE" dirty="0" smtClean="0"/>
              <a:t>მოკლე </a:t>
            </a:r>
            <a:r>
              <a:rPr lang="ka-GE" dirty="0"/>
              <a:t>დოკუმენტი, რომელიც აღწერს </a:t>
            </a:r>
            <a:r>
              <a:rPr lang="ka-GE" dirty="0" smtClean="0"/>
              <a:t>პროექტს მთლიანობაში და, როგორც წესი, მოიცავს შემდეგ პუნქტებს:</a:t>
            </a:r>
          </a:p>
          <a:p>
            <a:pPr marL="285750" indent="-285750" algn="just">
              <a:buFont typeface="Arial" panose="020B0604020202020204" pitchFamily="34" charset="0"/>
              <a:buChar char="•"/>
            </a:pPr>
            <a:r>
              <a:rPr lang="ka-GE" dirty="0" smtClean="0"/>
              <a:t>პროექტის მიზნები;</a:t>
            </a:r>
          </a:p>
          <a:p>
            <a:pPr marL="285750" indent="-285750" algn="just">
              <a:buFont typeface="Arial" panose="020B0604020202020204" pitchFamily="34" charset="0"/>
              <a:buChar char="•"/>
            </a:pPr>
            <a:r>
              <a:rPr lang="ka-GE" dirty="0" smtClean="0"/>
              <a:t>მოსალოდნელი შედეგები;</a:t>
            </a:r>
          </a:p>
          <a:p>
            <a:pPr marL="285750" indent="-285750" algn="just">
              <a:buFont typeface="Arial" panose="020B0604020202020204" pitchFamily="34" charset="0"/>
              <a:buChar char="•"/>
            </a:pPr>
            <a:r>
              <a:rPr lang="ka-GE" dirty="0" smtClean="0"/>
              <a:t>როგორ განხორციელდება;</a:t>
            </a:r>
          </a:p>
          <a:p>
            <a:pPr marL="285750" indent="-285750" algn="just">
              <a:buFont typeface="Arial" panose="020B0604020202020204" pitchFamily="34" charset="0"/>
              <a:buChar char="•"/>
            </a:pPr>
            <a:r>
              <a:rPr lang="ka-GE" dirty="0" smtClean="0"/>
              <a:t>დაინტერესებული მხარეები;</a:t>
            </a:r>
          </a:p>
          <a:p>
            <a:pPr marL="285750" indent="-285750" algn="just">
              <a:buFont typeface="Arial" panose="020B0604020202020204" pitchFamily="34" charset="0"/>
              <a:buChar char="•"/>
            </a:pPr>
            <a:r>
              <a:rPr lang="ka-GE" dirty="0" smtClean="0"/>
              <a:t>ვადები;</a:t>
            </a:r>
          </a:p>
          <a:p>
            <a:pPr marL="285750" indent="-285750" algn="just">
              <a:buFont typeface="Arial" panose="020B0604020202020204" pitchFamily="34" charset="0"/>
              <a:buChar char="•"/>
            </a:pPr>
            <a:r>
              <a:rPr lang="ka-GE" dirty="0" smtClean="0"/>
              <a:t>რისკები;</a:t>
            </a:r>
          </a:p>
          <a:p>
            <a:pPr marL="285750" indent="-285750" algn="just">
              <a:buFont typeface="Arial" panose="020B0604020202020204" pitchFamily="34" charset="0"/>
              <a:buChar char="•"/>
            </a:pPr>
            <a:r>
              <a:rPr lang="ka-GE" dirty="0" smtClean="0"/>
              <a:t>ბიუჯეტი.</a:t>
            </a:r>
          </a:p>
          <a:p>
            <a:pPr algn="just"/>
            <a:endParaRPr lang="ka-GE" dirty="0"/>
          </a:p>
          <a:p>
            <a:pPr algn="just"/>
            <a:r>
              <a:rPr lang="ka-GE" dirty="0" smtClean="0"/>
              <a:t>წესდება გამოიყენება პროექტის მთელი სასიცოცხლო </a:t>
            </a:r>
            <a:r>
              <a:rPr lang="ka-GE" dirty="0"/>
              <a:t>ციკლის განმავლობაში.</a:t>
            </a:r>
            <a:endParaRPr lang="en-US" dirty="0"/>
          </a:p>
        </p:txBody>
      </p:sp>
    </p:spTree>
    <p:extLst>
      <p:ext uri="{BB962C8B-B14F-4D97-AF65-F5344CB8AC3E}">
        <p14:creationId xmlns:p14="http://schemas.microsoft.com/office/powerpoint/2010/main" val="2708001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200150" y="57151"/>
            <a:ext cx="7486650" cy="70788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რ</a:t>
            </a:r>
            <a:r>
              <a:rPr lang="ka-GE"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აში გვჭირდება წესდება?</a:t>
            </a:r>
            <a:endParaRPr 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Title 1"/>
          <p:cNvSpPr txBox="1">
            <a:spLocks/>
          </p:cNvSpPr>
          <p:nvPr/>
        </p:nvSpPr>
        <p:spPr>
          <a:xfrm rot="16200000">
            <a:off x="-1808356" y="2088920"/>
            <a:ext cx="4607312" cy="685800"/>
          </a:xfrm>
          <a:prstGeom prst="rect">
            <a:avLst/>
          </a:prstGeom>
        </p:spPr>
        <p:txBody>
          <a:bodyPr anchor="b">
            <a:normAutofit fontScale="900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ka-GE" sz="4800" b="1" dirty="0" smtClean="0">
                <a:solidFill>
                  <a:schemeClr val="bg2">
                    <a:lumMod val="90000"/>
                  </a:schemeClr>
                </a:solidFill>
              </a:rPr>
              <a:t>დარჩით სახლში!</a:t>
            </a:r>
            <a:endParaRPr lang="en-US" sz="4800" b="1" dirty="0">
              <a:solidFill>
                <a:schemeClr val="bg2">
                  <a:lumMod val="90000"/>
                </a:schemeClr>
              </a:solidFill>
            </a:endParaRPr>
          </a:p>
        </p:txBody>
      </p:sp>
      <p:sp>
        <p:nvSpPr>
          <p:cNvPr id="4" name="TextBox 3"/>
          <p:cNvSpPr txBox="1"/>
          <p:nvPr/>
        </p:nvSpPr>
        <p:spPr>
          <a:xfrm>
            <a:off x="1200150" y="1504950"/>
            <a:ext cx="7562850" cy="1477328"/>
          </a:xfrm>
          <a:prstGeom prst="rect">
            <a:avLst/>
          </a:prstGeom>
          <a:noFill/>
        </p:spPr>
        <p:txBody>
          <a:bodyPr wrap="square" rtlCol="0">
            <a:spAutoFit/>
          </a:bodyPr>
          <a:lstStyle/>
          <a:p>
            <a:r>
              <a:rPr lang="ka-GE" dirty="0"/>
              <a:t>პროექტის წესდების შედგენის ძირითადი მიზანია, მოახდინოს პროექტის და მისგან მიღებული პროდუქტის შესახებ,  საპროექტო გუნდის (</a:t>
            </a:r>
            <a:r>
              <a:rPr lang="en-US" dirty="0"/>
              <a:t>Project Team) </a:t>
            </a:r>
            <a:r>
              <a:rPr lang="ka-GE" dirty="0"/>
              <a:t>და დაკავშირებული მხარეების მოლოდინების შეთანხმება, თავიდან აიცილოს მოსალოდნელი გაუგებრობები</a:t>
            </a:r>
            <a:r>
              <a:rPr lang="ka-GE" dirty="0" smtClean="0"/>
              <a:t>.</a:t>
            </a:r>
          </a:p>
          <a:p>
            <a:endParaRPr lang="en-US" dirty="0"/>
          </a:p>
        </p:txBody>
      </p:sp>
    </p:spTree>
    <p:extLst>
      <p:ext uri="{BB962C8B-B14F-4D97-AF65-F5344CB8AC3E}">
        <p14:creationId xmlns:p14="http://schemas.microsoft.com/office/powerpoint/2010/main" val="2021601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200150" y="57151"/>
            <a:ext cx="7486650" cy="70788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რ</a:t>
            </a:r>
            <a:r>
              <a:rPr lang="ka-GE"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აში გვჭირდება წესდება?</a:t>
            </a:r>
            <a:endParaRPr 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Title 1"/>
          <p:cNvSpPr txBox="1">
            <a:spLocks/>
          </p:cNvSpPr>
          <p:nvPr/>
        </p:nvSpPr>
        <p:spPr>
          <a:xfrm rot="16200000">
            <a:off x="-1808356" y="2088920"/>
            <a:ext cx="4607312" cy="685800"/>
          </a:xfrm>
          <a:prstGeom prst="rect">
            <a:avLst/>
          </a:prstGeom>
        </p:spPr>
        <p:txBody>
          <a:bodyPr anchor="b">
            <a:normAutofit fontScale="900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ka-GE" sz="4800" b="1" dirty="0" smtClean="0">
                <a:solidFill>
                  <a:schemeClr val="bg2">
                    <a:lumMod val="90000"/>
                  </a:schemeClr>
                </a:solidFill>
              </a:rPr>
              <a:t>დარჩით სახლში!</a:t>
            </a:r>
            <a:endParaRPr lang="en-US" sz="4800" b="1" dirty="0">
              <a:solidFill>
                <a:schemeClr val="bg2">
                  <a:lumMod val="90000"/>
                </a:schemeClr>
              </a:solidFill>
            </a:endParaRPr>
          </a:p>
        </p:txBody>
      </p:sp>
      <p:sp>
        <p:nvSpPr>
          <p:cNvPr id="4" name="TextBox 3"/>
          <p:cNvSpPr txBox="1"/>
          <p:nvPr/>
        </p:nvSpPr>
        <p:spPr>
          <a:xfrm>
            <a:off x="1200150" y="1504950"/>
            <a:ext cx="7562850" cy="3093154"/>
          </a:xfrm>
          <a:prstGeom prst="rect">
            <a:avLst/>
          </a:prstGeom>
          <a:noFill/>
        </p:spPr>
        <p:txBody>
          <a:bodyPr wrap="square" rtlCol="0">
            <a:spAutoFit/>
          </a:bodyPr>
          <a:lstStyle/>
          <a:p>
            <a:r>
              <a:rPr lang="ka-GE" sz="1300" dirty="0"/>
              <a:t>პროექტის წესდებას შემდეგი ძირითადი მიზანი აქვს:</a:t>
            </a:r>
          </a:p>
          <a:p>
            <a:pPr marL="285750" indent="-285750" algn="just">
              <a:buFont typeface="Arial" panose="020B0604020202020204" pitchFamily="34" charset="0"/>
              <a:buChar char="•"/>
            </a:pPr>
            <a:r>
              <a:rPr lang="ka-GE" sz="1300" dirty="0"/>
              <a:t>პროექტის აღწერით მოახდინოს,  ჩართული მხარეების ინფორმირება პროექტის შინაარსის, ქვემოთ აღწერილი მნიშვნელოვანი საკითხების შესახებ. – (</a:t>
            </a:r>
            <a:r>
              <a:rPr lang="en-US" sz="1300" dirty="0"/>
              <a:t>Introduction to The Project);</a:t>
            </a:r>
          </a:p>
          <a:p>
            <a:pPr marL="285750" indent="-285750" algn="just">
              <a:buFont typeface="Arial" panose="020B0604020202020204" pitchFamily="34" charset="0"/>
              <a:buChar char="•"/>
            </a:pPr>
            <a:r>
              <a:rPr lang="ka-GE" sz="1300" dirty="0" smtClean="0"/>
              <a:t>უზრუნველყოს პროექტით </a:t>
            </a:r>
            <a:r>
              <a:rPr lang="ka-GE" sz="1300" dirty="0"/>
              <a:t>დაინტერესებული მხარეების </a:t>
            </a:r>
            <a:r>
              <a:rPr lang="ka-GE" sz="1300" dirty="0" smtClean="0"/>
              <a:t>შეთანხმება </a:t>
            </a:r>
            <a:r>
              <a:rPr lang="ka-GE" sz="1300" dirty="0"/>
              <a:t>პროექტის სპეციფიური და მნიშვნელოვანი საკითხების შესახებ – (</a:t>
            </a:r>
            <a:r>
              <a:rPr lang="en-US" sz="1300" dirty="0"/>
              <a:t>Align Stakeholders thinking and Expectations, Gain Agreement about Project Important aspects – Objective Scope, Budget …);</a:t>
            </a:r>
          </a:p>
          <a:p>
            <a:pPr marL="285750" indent="-285750" algn="just">
              <a:buFont typeface="Arial" panose="020B0604020202020204" pitchFamily="34" charset="0"/>
              <a:buChar char="•"/>
            </a:pPr>
            <a:r>
              <a:rPr lang="ka-GE" sz="1300" dirty="0"/>
              <a:t>მიიღოს  პროექტის სპონსორის წერილობითი ნებართვა, პროექტის  წესდების მიხედვით სამუშაოების დაგეგმვის  შესახებ (</a:t>
            </a:r>
            <a:r>
              <a:rPr lang="en-US" sz="1300" dirty="0"/>
              <a:t>Obtain Project Sponsor Approval to Start the Project according Project Chapter Content).</a:t>
            </a:r>
          </a:p>
          <a:p>
            <a:pPr marL="285750" indent="-285750" algn="just">
              <a:buFont typeface="Arial" panose="020B0604020202020204" pitchFamily="34" charset="0"/>
              <a:buChar char="•"/>
            </a:pPr>
            <a:r>
              <a:rPr lang="ka-GE" sz="1300" dirty="0" smtClean="0"/>
              <a:t>პროექტების </a:t>
            </a:r>
            <a:r>
              <a:rPr lang="ka-GE" sz="1300" dirty="0"/>
              <a:t>მართვაში ხარვეზების მნიშვნელოვანი მიზეზია უხარისხო კომუნიკაცია პროექტში ჩართულ მხარეებს შორის.  პროექტის ინიცირების დროს, მნიშვნელოვანია გამოყენებული იქნეს პროექტების პროცესების მართვის ინტეგრირებული მეთოდოლოგიები </a:t>
            </a:r>
            <a:r>
              <a:rPr lang="ka-GE" sz="1300" dirty="0" smtClean="0"/>
              <a:t>რომელებიც </a:t>
            </a:r>
            <a:r>
              <a:rPr lang="ka-GE" sz="1300" dirty="0"/>
              <a:t>მაქსიმალურად უზრუნველყოფენ სამუშაო გუნდის ეფექტურობას და ეფექტიანობას.</a:t>
            </a:r>
          </a:p>
          <a:p>
            <a:pPr marL="285750" indent="-285750">
              <a:buFont typeface="Arial" panose="020B0604020202020204" pitchFamily="34" charset="0"/>
              <a:buChar char="•"/>
            </a:pPr>
            <a:endParaRPr lang="en-US" sz="1300" dirty="0"/>
          </a:p>
        </p:txBody>
      </p:sp>
    </p:spTree>
    <p:extLst>
      <p:ext uri="{BB962C8B-B14F-4D97-AF65-F5344CB8AC3E}">
        <p14:creationId xmlns:p14="http://schemas.microsoft.com/office/powerpoint/2010/main" val="1314058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200150" y="57151"/>
            <a:ext cx="7486650" cy="70788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პ</a:t>
            </a:r>
            <a:r>
              <a:rPr lang="ka-GE" sz="40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როექტის</a:t>
            </a:r>
            <a:r>
              <a:rPr lang="ka-GE"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წესდება</a:t>
            </a:r>
            <a:endParaRPr 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Title 1"/>
          <p:cNvSpPr txBox="1">
            <a:spLocks/>
          </p:cNvSpPr>
          <p:nvPr/>
        </p:nvSpPr>
        <p:spPr>
          <a:xfrm rot="16200000">
            <a:off x="-1808356" y="2088920"/>
            <a:ext cx="4607312" cy="685800"/>
          </a:xfrm>
          <a:prstGeom prst="rect">
            <a:avLst/>
          </a:prstGeom>
        </p:spPr>
        <p:txBody>
          <a:bodyPr anchor="b">
            <a:normAutofit fontScale="900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ka-GE" sz="4800" b="1" dirty="0" smtClean="0">
                <a:solidFill>
                  <a:schemeClr val="bg2">
                    <a:lumMod val="90000"/>
                  </a:schemeClr>
                </a:solidFill>
              </a:rPr>
              <a:t>დარჩით სახლში!</a:t>
            </a:r>
            <a:endParaRPr lang="en-US" sz="4800" b="1" dirty="0">
              <a:solidFill>
                <a:schemeClr val="bg2">
                  <a:lumMod val="90000"/>
                </a:schemeClr>
              </a:solidFill>
            </a:endParaRPr>
          </a:p>
        </p:txBody>
      </p:sp>
      <p:sp>
        <p:nvSpPr>
          <p:cNvPr id="4" name="TextBox 3"/>
          <p:cNvSpPr txBox="1"/>
          <p:nvPr/>
        </p:nvSpPr>
        <p:spPr>
          <a:xfrm>
            <a:off x="1200150" y="1504950"/>
            <a:ext cx="7562850" cy="3139321"/>
          </a:xfrm>
          <a:prstGeom prst="rect">
            <a:avLst/>
          </a:prstGeom>
          <a:noFill/>
        </p:spPr>
        <p:txBody>
          <a:bodyPr wrap="square" rtlCol="0">
            <a:spAutoFit/>
          </a:bodyPr>
          <a:lstStyle/>
          <a:p>
            <a:r>
              <a:rPr lang="ka-GE" dirty="0"/>
              <a:t>პროექტის წესდების ძირითადი </a:t>
            </a:r>
            <a:r>
              <a:rPr lang="ka-GE" dirty="0" smtClean="0"/>
              <a:t>მიზნებია</a:t>
            </a:r>
            <a:endParaRPr lang="ka-GE" dirty="0"/>
          </a:p>
          <a:p>
            <a:endParaRPr lang="en-US" dirty="0" smtClean="0"/>
          </a:p>
          <a:p>
            <a:pPr marL="285750" indent="-285750">
              <a:buFont typeface="Arial" panose="020B0604020202020204" pitchFamily="34" charset="0"/>
              <a:buChar char="•"/>
            </a:pPr>
            <a:r>
              <a:rPr lang="ka-GE" dirty="0" smtClean="0"/>
              <a:t>პროექტის </a:t>
            </a:r>
            <a:r>
              <a:rPr lang="ka-GE" dirty="0"/>
              <a:t>შინაარსის გაცნობა / </a:t>
            </a:r>
            <a:r>
              <a:rPr lang="en-US" dirty="0"/>
              <a:t>Authorization to kick-off a project</a:t>
            </a:r>
          </a:p>
          <a:p>
            <a:pPr marL="285750" indent="-285750">
              <a:buFont typeface="Arial" panose="020B0604020202020204" pitchFamily="34" charset="0"/>
              <a:buChar char="•"/>
            </a:pPr>
            <a:r>
              <a:rPr lang="ka-GE" dirty="0"/>
              <a:t>პროექტისათვის ორგანიზაციული რესურსების დამტკიცება /</a:t>
            </a:r>
            <a:r>
              <a:rPr lang="en-US" dirty="0"/>
              <a:t>Authorization to use organization resources.</a:t>
            </a:r>
          </a:p>
          <a:p>
            <a:pPr marL="285750" indent="-285750">
              <a:buFont typeface="Arial" panose="020B0604020202020204" pitchFamily="34" charset="0"/>
              <a:buChar char="•"/>
            </a:pPr>
            <a:r>
              <a:rPr lang="ka-GE" dirty="0"/>
              <a:t>ეხმარება პროექტის მენეჯერს მოახდინოს საჭირო კომუნიკაციას პროექტის გარშემო ორგანიზაციაში / </a:t>
            </a:r>
            <a:r>
              <a:rPr lang="en-US" dirty="0"/>
              <a:t>Helps PM to Internally present the project</a:t>
            </a:r>
          </a:p>
          <a:p>
            <a:pPr marL="285750" indent="-285750">
              <a:buFont typeface="Arial" panose="020B0604020202020204" pitchFamily="34" charset="0"/>
              <a:buChar char="•"/>
            </a:pPr>
            <a:r>
              <a:rPr lang="ka-GE" dirty="0"/>
              <a:t>ეხმარება მმართველ რგოლს პროექტების </a:t>
            </a:r>
            <a:r>
              <a:rPr lang="ka-GE" dirty="0" err="1"/>
              <a:t>პრიორიტიზირებაში</a:t>
            </a:r>
            <a:r>
              <a:rPr lang="ka-GE" dirty="0"/>
              <a:t> / </a:t>
            </a:r>
            <a:r>
              <a:rPr lang="en-US" dirty="0"/>
              <a:t>Helps Management to prioritize the Project(s).</a:t>
            </a:r>
          </a:p>
          <a:p>
            <a:pPr algn="just"/>
            <a:endParaRPr lang="en-US" dirty="0"/>
          </a:p>
        </p:txBody>
      </p:sp>
    </p:spTree>
    <p:extLst>
      <p:ext uri="{BB962C8B-B14F-4D97-AF65-F5344CB8AC3E}">
        <p14:creationId xmlns:p14="http://schemas.microsoft.com/office/powerpoint/2010/main" val="169743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200150" y="57151"/>
            <a:ext cx="7486650" cy="132343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რ</a:t>
            </a:r>
            <a:r>
              <a:rPr lang="ka-GE"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ამდენად დეტალური უნდა იყოს პროექტის წესდება?</a:t>
            </a:r>
            <a:endParaRPr 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TextBox 3"/>
          <p:cNvSpPr txBox="1"/>
          <p:nvPr/>
        </p:nvSpPr>
        <p:spPr>
          <a:xfrm>
            <a:off x="1200150" y="1504950"/>
            <a:ext cx="7562850" cy="3093154"/>
          </a:xfrm>
          <a:prstGeom prst="rect">
            <a:avLst/>
          </a:prstGeom>
          <a:noFill/>
        </p:spPr>
        <p:txBody>
          <a:bodyPr wrap="square" rtlCol="0">
            <a:spAutoFit/>
          </a:bodyPr>
          <a:lstStyle/>
          <a:p>
            <a:pPr algn="just"/>
            <a:r>
              <a:rPr lang="ka-GE" sz="1300" dirty="0" smtClean="0"/>
              <a:t>პროექტის </a:t>
            </a:r>
            <a:r>
              <a:rPr lang="ka-GE" sz="1300" dirty="0"/>
              <a:t>წესდება იქმნება პროექტის ინიცირების ადრეულ პერიოდში. ამ დროს </a:t>
            </a:r>
            <a:r>
              <a:rPr lang="ka-GE" sz="1300" dirty="0" smtClean="0"/>
              <a:t>იშვიათადაა </a:t>
            </a:r>
            <a:r>
              <a:rPr lang="ka-GE" sz="1300" dirty="0"/>
              <a:t>ცნობილი პროექტის დეტალები. პროექტის წესდება უნდა  პასუხობდეს შემდეგ ძირი</a:t>
            </a:r>
            <a:r>
              <a:rPr lang="ka-GE" sz="1300" dirty="0">
                <a:latin typeface="Sylfaen (Body)"/>
              </a:rPr>
              <a:t>თად კითხვებს: </a:t>
            </a:r>
            <a:endParaRPr lang="ka-GE" sz="1300" dirty="0" smtClean="0">
              <a:latin typeface="Sylfaen (Body)"/>
            </a:endParaRPr>
          </a:p>
          <a:p>
            <a:r>
              <a:rPr lang="ka-GE" sz="1300" dirty="0" smtClean="0">
                <a:latin typeface="Sylfaen (Body)"/>
              </a:rPr>
              <a:t>1.</a:t>
            </a:r>
            <a:r>
              <a:rPr lang="ka-GE" sz="1300" dirty="0">
                <a:latin typeface="Sylfaen (Body)"/>
              </a:rPr>
              <a:t> რატომ იწყება პროექტი (</a:t>
            </a:r>
            <a:r>
              <a:rPr lang="en-US" sz="1300" dirty="0">
                <a:latin typeface="Sylfaen (Body)"/>
              </a:rPr>
              <a:t>Why ?) </a:t>
            </a:r>
            <a:endParaRPr lang="ka-GE" sz="1300" dirty="0" smtClean="0">
              <a:latin typeface="Sylfaen (Body)"/>
            </a:endParaRPr>
          </a:p>
          <a:p>
            <a:r>
              <a:rPr lang="en-US" sz="1300" dirty="0" smtClean="0">
                <a:latin typeface="Sylfaen (Body)"/>
              </a:rPr>
              <a:t>2.</a:t>
            </a:r>
            <a:r>
              <a:rPr lang="en-US" sz="1300" dirty="0">
                <a:latin typeface="Sylfaen (Body)"/>
              </a:rPr>
              <a:t>  </a:t>
            </a:r>
            <a:r>
              <a:rPr lang="ka-GE" sz="1300" dirty="0">
                <a:latin typeface="Sylfaen (Body)"/>
              </a:rPr>
              <a:t>რა </a:t>
            </a:r>
            <a:r>
              <a:rPr lang="ka-GE" sz="1300" dirty="0" smtClean="0">
                <a:latin typeface="Sylfaen (Body)"/>
              </a:rPr>
              <a:t>პროდუქტს/მომსახურეობას </a:t>
            </a:r>
            <a:r>
              <a:rPr lang="ka-GE" sz="1300" dirty="0">
                <a:latin typeface="Sylfaen (Body)"/>
              </a:rPr>
              <a:t>ქმნის პროექტი (</a:t>
            </a:r>
            <a:r>
              <a:rPr lang="en-US" sz="1300" dirty="0">
                <a:latin typeface="Sylfaen (Body)"/>
              </a:rPr>
              <a:t>What ?) </a:t>
            </a:r>
            <a:endParaRPr lang="ka-GE" sz="1300" dirty="0" smtClean="0">
              <a:latin typeface="Sylfaen (Body)"/>
            </a:endParaRPr>
          </a:p>
          <a:p>
            <a:r>
              <a:rPr lang="en-US" sz="1300" dirty="0" smtClean="0">
                <a:latin typeface="Sylfaen (Body)"/>
              </a:rPr>
              <a:t>3.</a:t>
            </a:r>
            <a:r>
              <a:rPr lang="en-US" sz="1300" dirty="0">
                <a:latin typeface="Sylfaen (Body)"/>
              </a:rPr>
              <a:t>  </a:t>
            </a:r>
            <a:r>
              <a:rPr lang="ka-GE" sz="1300" dirty="0">
                <a:latin typeface="Sylfaen (Body)"/>
              </a:rPr>
              <a:t>როგორ იქმნება პროდუქტი/მომსახურეობა (</a:t>
            </a:r>
            <a:r>
              <a:rPr lang="en-US" sz="1300" dirty="0">
                <a:latin typeface="Sylfaen (Body)"/>
              </a:rPr>
              <a:t>How ?) </a:t>
            </a:r>
            <a:endParaRPr lang="ka-GE" sz="1300" dirty="0" smtClean="0">
              <a:latin typeface="Sylfaen (Body)"/>
            </a:endParaRPr>
          </a:p>
          <a:p>
            <a:r>
              <a:rPr lang="en-US" sz="1300" dirty="0" smtClean="0">
                <a:latin typeface="Sylfaen (Body)"/>
              </a:rPr>
              <a:t>4.</a:t>
            </a:r>
            <a:r>
              <a:rPr lang="en-US" sz="1300" dirty="0">
                <a:latin typeface="Sylfaen (Body)"/>
              </a:rPr>
              <a:t>  </a:t>
            </a:r>
            <a:r>
              <a:rPr lang="ka-GE" sz="1300" dirty="0">
                <a:latin typeface="Sylfaen (Body)"/>
              </a:rPr>
              <a:t>ვინ ქმნის პროდუქტს ან მომსახურეობას (</a:t>
            </a:r>
            <a:r>
              <a:rPr lang="en-US" sz="1300" dirty="0">
                <a:latin typeface="Sylfaen (Body)"/>
              </a:rPr>
              <a:t>Who</a:t>
            </a:r>
            <a:r>
              <a:rPr lang="en-US" sz="1300" dirty="0" smtClean="0">
                <a:latin typeface="Sylfaen (Body)"/>
              </a:rPr>
              <a:t>?).</a:t>
            </a:r>
            <a:endParaRPr lang="ka-GE" sz="1300" dirty="0" smtClean="0">
              <a:latin typeface="Sylfaen (Body)"/>
            </a:endParaRPr>
          </a:p>
          <a:p>
            <a:endParaRPr lang="ka-GE" sz="1300" dirty="0">
              <a:latin typeface="Sylfaen (Body)"/>
            </a:endParaRPr>
          </a:p>
          <a:p>
            <a:r>
              <a:rPr lang="ka-GE" sz="1300" dirty="0"/>
              <a:t>აღნიშნული ინფორმაცია უნდა იძლეოდეს პროექტის ბიუჯეტის და შესრულების ვადების განსაზღვრის საშუალებას  50/50 ცდომილების მიახლოებით, რომელიც დაზუსტდება პროექტის დაგეგმვის სამუშაოების დროს.</a:t>
            </a:r>
          </a:p>
          <a:p>
            <a:r>
              <a:rPr lang="ka-GE" sz="1300" dirty="0"/>
              <a:t>დოკუმენტი უნდა იყოს მაქსიმალურად ლაკონიური, გასაგები და იძლეოდეს ზუსტ ინფორმაციას. გვახსოვდეს რაც უფრო დიდი იქნება ის  მცირდება შანსი, რომ მას გაეცნონ, რაც თავისთავად იწვევს პროექტის საკითხების შესახებ არაცალსახა წარმოდგენების შექმნის საფრთხეს.</a:t>
            </a:r>
          </a:p>
          <a:p>
            <a:r>
              <a:rPr lang="ka-GE" sz="1300" dirty="0"/>
              <a:t>საუკეთესო პრაქტიკის მიხედვით, პროექტის წესდება არ უნდა აღემატებოდეს 5 გვერდს</a:t>
            </a:r>
            <a:r>
              <a:rPr lang="ka-GE" sz="1300" dirty="0" smtClean="0"/>
              <a:t>.</a:t>
            </a:r>
            <a:endParaRPr lang="ka-GE" sz="1300" dirty="0"/>
          </a:p>
        </p:txBody>
      </p:sp>
      <p:sp>
        <p:nvSpPr>
          <p:cNvPr id="7" name="Title 1"/>
          <p:cNvSpPr txBox="1">
            <a:spLocks/>
          </p:cNvSpPr>
          <p:nvPr/>
        </p:nvSpPr>
        <p:spPr>
          <a:xfrm rot="16200000">
            <a:off x="-1808356" y="2088920"/>
            <a:ext cx="4607312" cy="685800"/>
          </a:xfrm>
          <a:prstGeom prst="rect">
            <a:avLst/>
          </a:prstGeom>
        </p:spPr>
        <p:txBody>
          <a:bodyPr anchor="b">
            <a:normAutofit fontScale="900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ka-GE" sz="4800" b="1" dirty="0" smtClean="0">
                <a:solidFill>
                  <a:schemeClr val="bg2">
                    <a:lumMod val="90000"/>
                  </a:schemeClr>
                </a:solidFill>
              </a:rPr>
              <a:t>დარჩით სახლში!</a:t>
            </a:r>
            <a:endParaRPr lang="en-US" sz="4800" b="1" dirty="0">
              <a:solidFill>
                <a:schemeClr val="bg2">
                  <a:lumMod val="90000"/>
                </a:schemeClr>
              </a:solidFill>
            </a:endParaRPr>
          </a:p>
        </p:txBody>
      </p:sp>
    </p:spTree>
    <p:extLst>
      <p:ext uri="{BB962C8B-B14F-4D97-AF65-F5344CB8AC3E}">
        <p14:creationId xmlns:p14="http://schemas.microsoft.com/office/powerpoint/2010/main" val="7707283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1099</TotalTime>
  <Words>302</Words>
  <Application>Microsoft Office PowerPoint</Application>
  <PresentationFormat>On-screen Show (16:9)</PresentationFormat>
  <Paragraphs>77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BPG Web 002 Caps</vt:lpstr>
      <vt:lpstr>Gill Sans MT</vt:lpstr>
      <vt:lpstr>Sylfaen</vt:lpstr>
      <vt:lpstr>Sylfaen (Body)</vt:lpstr>
      <vt:lpstr>Verdana</vt:lpstr>
      <vt:lpstr>Wingdings 2</vt:lpstr>
      <vt:lpstr>Solstice</vt:lpstr>
      <vt:lpstr>PowerPoint Presentation</vt:lpstr>
      <vt:lpstr>ICTs პროექტების მართვა</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პაატა გოგიშვილი</cp:lastModifiedBy>
  <cp:revision>206</cp:revision>
  <dcterms:created xsi:type="dcterms:W3CDTF">2016-09-13T18:38:05Z</dcterms:created>
  <dcterms:modified xsi:type="dcterms:W3CDTF">2022-10-13T15:01:54Z</dcterms:modified>
</cp:coreProperties>
</file>