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57" r:id="rId4"/>
    <p:sldId id="358" r:id="rId5"/>
    <p:sldId id="351" r:id="rId6"/>
    <p:sldId id="352" r:id="rId7"/>
    <p:sldId id="353" r:id="rId8"/>
    <p:sldId id="354" r:id="rId9"/>
    <p:sldId id="355" r:id="rId10"/>
    <p:sldId id="356" r:id="rId11"/>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7A7"/>
    <a:srgbClr val="FF0000"/>
    <a:srgbClr val="00B05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10/23/2023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10/23/2023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jp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8.jpg"/><Relationship Id="rId5" Type="http://schemas.openxmlformats.org/officeDocument/2006/relationships/image" Target="../media/image7.png"/><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a:latin typeface="BPG WEB 001 Caps" panose="020B0603030804020204" pitchFamily="34" charset="0"/>
                <a:cs typeface="BPG Web 002" panose="020B0603030804020204" pitchFamily="34" charset="0"/>
              </a:rPr>
              <a:t>Introduction to Cybersecurity</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April 2,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
        <p:nvSpPr>
          <p:cNvPr id="15" name="TextBox 14"/>
          <p:cNvSpPr txBox="1"/>
          <p:nvPr/>
        </p:nvSpPr>
        <p:spPr>
          <a:xfrm>
            <a:off x="1281089" y="1153612"/>
            <a:ext cx="5852075" cy="461665"/>
          </a:xfrm>
          <a:prstGeom prst="rect">
            <a:avLst/>
          </a:prstGeom>
          <a:noFill/>
        </p:spPr>
        <p:txBody>
          <a:bodyPr wrap="square" rtlCol="0">
            <a:spAutoFit/>
          </a:bodyPr>
          <a:lstStyle/>
          <a:p>
            <a:pPr algn="just"/>
            <a:r>
              <a:rPr lang="en-US" sz="2400" dirty="0" smtClean="0">
                <a:latin typeface="Calibri" panose="020F0502020204030204" pitchFamily="34" charset="0"/>
                <a:cs typeface="Calibri" panose="020F0502020204030204" pitchFamily="34" charset="0"/>
              </a:rPr>
              <a:t>Cyber Lab Preparation</a:t>
            </a:r>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2656813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571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Lab Computers Will be Isolated</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3228" y="1147864"/>
            <a:ext cx="2238172" cy="1119086"/>
          </a:xfrm>
          <a:prstGeom prst="rect">
            <a:avLst/>
          </a:prstGeom>
        </p:spPr>
      </p:pic>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53192" y="1275031"/>
            <a:ext cx="1176408" cy="896916"/>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03597" y="3151257"/>
            <a:ext cx="977789" cy="1152562"/>
          </a:xfrm>
          <a:prstGeom prst="rect">
            <a:avLst/>
          </a:prstGeom>
        </p:spPr>
      </p:pic>
      <p:sp>
        <p:nvSpPr>
          <p:cNvPr id="12" name="Right Arrow 11"/>
          <p:cNvSpPr/>
          <p:nvPr/>
        </p:nvSpPr>
        <p:spPr>
          <a:xfrm rot="11987227">
            <a:off x="3279425" y="2125692"/>
            <a:ext cx="926126" cy="92509"/>
          </a:xfrm>
          <a:prstGeom prst="rightArrow">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20526507">
            <a:off x="5725145" y="2151723"/>
            <a:ext cx="1105578" cy="82354"/>
          </a:xfrm>
          <a:prstGeom prst="rightArrow">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988832">
            <a:off x="5612441" y="3170740"/>
            <a:ext cx="1205538" cy="67513"/>
          </a:xfrm>
          <a:prstGeom prst="rightArrow">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400111" y="1863926"/>
            <a:ext cx="1060109" cy="982718"/>
          </a:xfrm>
          <a:prstGeom prst="rect">
            <a:avLst/>
          </a:prstGeom>
        </p:spPr>
      </p:pic>
      <p:sp>
        <p:nvSpPr>
          <p:cNvPr id="15" name="TextBox 14"/>
          <p:cNvSpPr txBox="1"/>
          <p:nvPr/>
        </p:nvSpPr>
        <p:spPr>
          <a:xfrm>
            <a:off x="3935316" y="4468831"/>
            <a:ext cx="2187767" cy="553998"/>
          </a:xfrm>
          <a:prstGeom prst="rect">
            <a:avLst/>
          </a:prstGeom>
          <a:noFill/>
        </p:spPr>
        <p:txBody>
          <a:bodyPr wrap="square" rtlCol="0">
            <a:spAutoFit/>
          </a:bodyPr>
          <a:lstStyle/>
          <a:p>
            <a:pPr algn="just"/>
            <a:r>
              <a:rPr lang="en-US" sz="3000" dirty="0" err="1" smtClean="0">
                <a:latin typeface="Calibri" panose="020F0502020204030204" pitchFamily="34" charset="0"/>
                <a:cs typeface="Calibri" panose="020F0502020204030204" pitchFamily="34" charset="0"/>
              </a:rPr>
              <a:t>NatNetwork</a:t>
            </a:r>
            <a:endParaRPr lang="en-US" sz="3000" dirty="0">
              <a:latin typeface="Calibri" panose="020F0502020204030204" pitchFamily="34" charset="0"/>
              <a:cs typeface="Calibri" panose="020F0502020204030204" pitchFamily="34" charset="0"/>
            </a:endParaRPr>
          </a:p>
        </p:txBody>
      </p:sp>
      <p:sp>
        <p:nvSpPr>
          <p:cNvPr id="17" name="Rounded Rectangle 16"/>
          <p:cNvSpPr/>
          <p:nvPr/>
        </p:nvSpPr>
        <p:spPr>
          <a:xfrm>
            <a:off x="1143000" y="779725"/>
            <a:ext cx="7772400" cy="3663675"/>
          </a:xfrm>
          <a:prstGeom prst="roundRect">
            <a:avLst>
              <a:gd name="adj" fmla="val 41626"/>
            </a:avLst>
          </a:prstGeom>
          <a:noFill/>
          <a:ln w="76200">
            <a:solidFill>
              <a:srgbClr val="FFA7A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77504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Lecture Topics</a:t>
            </a:r>
          </a:p>
        </p:txBody>
      </p:sp>
      <p:sp>
        <p:nvSpPr>
          <p:cNvPr id="5" name="TextBox 4"/>
          <p:cNvSpPr txBox="1"/>
          <p:nvPr/>
        </p:nvSpPr>
        <p:spPr>
          <a:xfrm>
            <a:off x="1234525" y="1504652"/>
            <a:ext cx="7470828" cy="2677656"/>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Introduction To Virtual Cyber Lab Environment</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Installing The </a:t>
            </a:r>
            <a:r>
              <a:rPr lang="en-US" sz="2400" dirty="0" err="1" smtClean="0">
                <a:latin typeface="Calibri" panose="020F0502020204030204" pitchFamily="34" charset="0"/>
                <a:cs typeface="Calibri" panose="020F0502020204030204" pitchFamily="34" charset="0"/>
              </a:rPr>
              <a:t>VirtualBox</a:t>
            </a:r>
            <a:endParaRPr lang="en-US" sz="2400" dirty="0" smtClean="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Preparing The </a:t>
            </a:r>
            <a:r>
              <a:rPr lang="en-US" sz="2400" dirty="0" err="1" smtClean="0">
                <a:latin typeface="Calibri" panose="020F0502020204030204" pitchFamily="34" charset="0"/>
                <a:cs typeface="Calibri" panose="020F0502020204030204" pitchFamily="34" charset="0"/>
              </a:rPr>
              <a:t>NatNetwork</a:t>
            </a: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Installing The Kali Linux</a:t>
            </a:r>
          </a:p>
          <a:p>
            <a:pPr marL="285750" indent="-285750" algn="just">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Installing The Metasploitable2</a:t>
            </a: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endParaRPr lang="en-US" sz="2400" dirty="0">
              <a:latin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2800" b="1" dirty="0">
                <a:effectLst/>
                <a:latin typeface="Arial" panose="020B0604020202020204" pitchFamily="34" charset="0"/>
                <a:cs typeface="Arial" panose="020B0604020202020204" pitchFamily="34" charset="0"/>
              </a:rPr>
              <a:t>Cybersecurity Lab Setup</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29224" y="1123950"/>
            <a:ext cx="7470828" cy="3170099"/>
          </a:xfrm>
          <a:prstGeom prst="rect">
            <a:avLst/>
          </a:prstGeom>
          <a:noFill/>
        </p:spPr>
        <p:txBody>
          <a:bodyPr wrap="square" rtlCol="0">
            <a:spAutoFit/>
          </a:bodyPr>
          <a:lstStyle/>
          <a:p>
            <a:pPr algn="just"/>
            <a:r>
              <a:rPr lang="en-US" sz="2000" dirty="0" smtClean="0">
                <a:latin typeface="Calibri" panose="020F0502020204030204" pitchFamily="34" charset="0"/>
                <a:ea typeface="Calibri" panose="020F0502020204030204" pitchFamily="34" charset="0"/>
                <a:cs typeface="Calibri" panose="020F0502020204030204" pitchFamily="34" charset="0"/>
              </a:rPr>
              <a:t>Practical </a:t>
            </a:r>
            <a:r>
              <a:rPr lang="en-US" sz="2000" dirty="0">
                <a:latin typeface="Calibri" panose="020F0502020204030204" pitchFamily="34" charset="0"/>
                <a:ea typeface="Calibri" panose="020F0502020204030204" pitchFamily="34" charset="0"/>
                <a:cs typeface="Calibri" panose="020F0502020204030204" pitchFamily="34" charset="0"/>
              </a:rPr>
              <a:t>training is necessary to learn hacking methods. </a:t>
            </a:r>
            <a:r>
              <a:rPr lang="en-US" sz="2000" smtClean="0">
                <a:latin typeface="Calibri" panose="020F0502020204030204" pitchFamily="34" charset="0"/>
                <a:ea typeface="Calibri" panose="020F0502020204030204" pitchFamily="34" charset="0"/>
                <a:cs typeface="Calibri" panose="020F0502020204030204" pitchFamily="34" charset="0"/>
              </a:rPr>
              <a:t>You </a:t>
            </a:r>
            <a:r>
              <a:rPr lang="en-US" sz="2000" dirty="0">
                <a:latin typeface="Calibri" panose="020F0502020204030204" pitchFamily="34" charset="0"/>
                <a:ea typeface="Calibri" panose="020F0502020204030204" pitchFamily="34" charset="0"/>
                <a:cs typeface="Calibri" panose="020F0502020204030204" pitchFamily="34" charset="0"/>
              </a:rPr>
              <a:t>probably remember that hacking is only legal if we do it either on our own infrastructure or with the written permission of the owner. In order to stay within the law, a convenient solution is to prepare a virtual cyber security lab. </a:t>
            </a:r>
            <a:endParaRPr lang="ka-GE" sz="2000" dirty="0" smtClean="0">
              <a:latin typeface="Calibri" panose="020F0502020204030204" pitchFamily="34" charset="0"/>
              <a:ea typeface="Calibri" panose="020F0502020204030204" pitchFamily="34" charset="0"/>
              <a:cs typeface="Calibri" panose="020F0502020204030204" pitchFamily="34" charset="0"/>
            </a:endParaRPr>
          </a:p>
          <a:p>
            <a:pPr algn="just"/>
            <a:endParaRPr lang="en-US" sz="2000" dirty="0">
              <a:latin typeface="Calibri" panose="020F0502020204030204" pitchFamily="34" charset="0"/>
              <a:ea typeface="Calibri" panose="020F0502020204030204" pitchFamily="34" charset="0"/>
              <a:cs typeface="Calibri" panose="020F0502020204030204" pitchFamily="34" charset="0"/>
            </a:endParaRPr>
          </a:p>
          <a:p>
            <a:pPr algn="just"/>
            <a:r>
              <a:rPr lang="en-US" sz="2000" dirty="0">
                <a:latin typeface="Calibri" panose="020F0502020204030204" pitchFamily="34" charset="0"/>
                <a:ea typeface="Calibri" panose="020F0502020204030204" pitchFamily="34" charset="0"/>
                <a:cs typeface="Calibri" panose="020F0502020204030204" pitchFamily="34" charset="0"/>
              </a:rPr>
              <a:t>A cyber security lab can be set up entirely in a virtual environment while still accurately mirroring the physical environment. Therefore, all the experiments conducted in the virtual environment will be valid on the real infrastructure as well.</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9845176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2800" b="1" dirty="0">
                <a:effectLst/>
                <a:latin typeface="Arial" panose="020B0604020202020204" pitchFamily="34" charset="0"/>
                <a:cs typeface="Arial" panose="020B0604020202020204" pitchFamily="34" charset="0"/>
              </a:rPr>
              <a:t>Cybersecurity Lab Setup</a:t>
            </a:r>
            <a:endParaRPr lang="en-US" sz="3000" b="1" dirty="0">
              <a:latin typeface="BPG WEB 001 Caps" panose="020B0603030804020204" pitchFamily="34" charset="0"/>
              <a:cs typeface="BPG Web 002" panose="020B0603030804020204" pitchFamily="34" charset="0"/>
            </a:endParaRPr>
          </a:p>
        </p:txBody>
      </p:sp>
      <p:sp>
        <p:nvSpPr>
          <p:cNvPr id="5" name="TextBox 4"/>
          <p:cNvSpPr txBox="1"/>
          <p:nvPr/>
        </p:nvSpPr>
        <p:spPr>
          <a:xfrm>
            <a:off x="1219285" y="1047750"/>
            <a:ext cx="7470828" cy="3477875"/>
          </a:xfrm>
          <a:prstGeom prst="rect">
            <a:avLst/>
          </a:prstGeom>
          <a:noFill/>
        </p:spPr>
        <p:txBody>
          <a:bodyPr wrap="square" rtlCol="0">
            <a:spAutoFit/>
          </a:bodyPr>
          <a:lstStyle/>
          <a:p>
            <a:r>
              <a:rPr lang="en-US" sz="2000" dirty="0" smtClean="0">
                <a:latin typeface="Calibri" panose="020F0502020204030204" pitchFamily="34" charset="0"/>
                <a:ea typeface="Calibri" panose="020F0502020204030204" pitchFamily="34" charset="0"/>
                <a:cs typeface="Calibri" panose="020F0502020204030204" pitchFamily="34" charset="0"/>
              </a:rPr>
              <a:t> </a:t>
            </a:r>
            <a:r>
              <a:rPr lang="en-US" sz="2000" dirty="0">
                <a:latin typeface="Calibri" panose="020F0502020204030204" pitchFamily="34" charset="0"/>
                <a:ea typeface="Calibri" panose="020F0502020204030204" pitchFamily="34" charset="0"/>
                <a:cs typeface="Calibri" panose="020F0502020204030204" pitchFamily="34" charset="0"/>
              </a:rPr>
              <a:t>The virtual laboratory can be placed entirely on our computer. For this, install </a:t>
            </a:r>
            <a:r>
              <a:rPr lang="en-US" sz="2000" dirty="0" err="1">
                <a:latin typeface="Calibri" panose="020F0502020204030204" pitchFamily="34" charset="0"/>
                <a:ea typeface="Calibri" panose="020F0502020204030204" pitchFamily="34" charset="0"/>
                <a:cs typeface="Calibri" panose="020F0502020204030204" pitchFamily="34" charset="0"/>
              </a:rPr>
              <a:t>VirtualBox</a:t>
            </a:r>
            <a:r>
              <a:rPr lang="en-US" sz="2000" dirty="0">
                <a:latin typeface="Calibri" panose="020F0502020204030204" pitchFamily="34" charset="0"/>
                <a:ea typeface="Calibri" panose="020F0502020204030204" pitchFamily="34" charset="0"/>
                <a:cs typeface="Calibri" panose="020F0502020204030204" pitchFamily="34" charset="0"/>
              </a:rPr>
              <a:t> on the computer. </a:t>
            </a:r>
            <a:endParaRPr lang="ka-GE" sz="2000" dirty="0" smtClean="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err="1">
                <a:latin typeface="Calibri" panose="020F0502020204030204" pitchFamily="34" charset="0"/>
                <a:ea typeface="Calibri" panose="020F0502020204030204" pitchFamily="34" charset="0"/>
                <a:cs typeface="Calibri" panose="020F0502020204030204" pitchFamily="34" charset="0"/>
              </a:rPr>
              <a:t>VirtualBox</a:t>
            </a:r>
            <a:r>
              <a:rPr lang="en-US" sz="2000" dirty="0">
                <a:latin typeface="Calibri" panose="020F0502020204030204" pitchFamily="34" charset="0"/>
                <a:ea typeface="Calibri" panose="020F0502020204030204" pitchFamily="34" charset="0"/>
                <a:cs typeface="Calibri" panose="020F0502020204030204" pitchFamily="34" charset="0"/>
              </a:rPr>
              <a:t> is a free and open-source virtualization software developed by Oracle. It allows you to run multiple virtual machines (VMs) on a single physical computer. Each virtual machine acts as an independent, self-contained computer with its own operating system and software. </a:t>
            </a:r>
            <a:endParaRPr lang="ka-GE" sz="2000" dirty="0" smtClean="0">
              <a:latin typeface="Calibri" panose="020F0502020204030204" pitchFamily="34" charset="0"/>
              <a:ea typeface="Calibri" panose="020F0502020204030204" pitchFamily="34" charset="0"/>
              <a:cs typeface="Calibri" panose="020F0502020204030204" pitchFamily="34" charset="0"/>
            </a:endParaRPr>
          </a:p>
          <a:p>
            <a:endParaRPr lang="en-US" sz="2000" dirty="0">
              <a:latin typeface="Calibri" panose="020F0502020204030204" pitchFamily="34" charset="0"/>
              <a:ea typeface="Calibri" panose="020F0502020204030204" pitchFamily="34" charset="0"/>
              <a:cs typeface="Calibri" panose="020F0502020204030204" pitchFamily="34" charset="0"/>
            </a:endParaRPr>
          </a:p>
          <a:p>
            <a:r>
              <a:rPr lang="en-US" sz="2000" dirty="0">
                <a:latin typeface="Calibri" panose="020F0502020204030204" pitchFamily="34" charset="0"/>
                <a:ea typeface="Calibri" panose="020F0502020204030204" pitchFamily="34" charset="0"/>
                <a:cs typeface="Calibri" panose="020F0502020204030204" pitchFamily="34" charset="0"/>
              </a:rPr>
              <a:t>We will create virtual computers and appropriate network infrastructure within the </a:t>
            </a:r>
            <a:r>
              <a:rPr lang="en-US" sz="2000" dirty="0" err="1">
                <a:latin typeface="Calibri" panose="020F0502020204030204" pitchFamily="34" charset="0"/>
                <a:ea typeface="Calibri" panose="020F0502020204030204" pitchFamily="34" charset="0"/>
                <a:cs typeface="Calibri" panose="020F0502020204030204" pitchFamily="34" charset="0"/>
              </a:rPr>
              <a:t>VirtualBox</a:t>
            </a:r>
            <a:r>
              <a:rPr lang="en-US" sz="2000" dirty="0">
                <a:latin typeface="Calibri" panose="020F0502020204030204" pitchFamily="34" charset="0"/>
                <a:ea typeface="Calibri" panose="020F0502020204030204" pitchFamily="34" charset="0"/>
                <a:cs typeface="Calibri" panose="020F0502020204030204" pitchFamily="34" charset="0"/>
              </a:rPr>
              <a:t>.</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6566681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Cybersecurity Lab Setup</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06388" y="1726494"/>
            <a:ext cx="2170929" cy="2147711"/>
          </a:xfrm>
          <a:prstGeom prst="rect">
            <a:avLst/>
          </a:prstGeom>
        </p:spPr>
      </p:pic>
    </p:spTree>
    <p:extLst>
      <p:ext uri="{BB962C8B-B14F-4D97-AF65-F5344CB8AC3E}">
        <p14:creationId xmlns:p14="http://schemas.microsoft.com/office/powerpoint/2010/main" val="37885510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Cybersecurity Lab Setup</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158946"/>
            <a:ext cx="2056850" cy="1157288"/>
          </a:xfrm>
          <a:prstGeom prst="rect">
            <a:avLst/>
          </a:prstGeom>
        </p:spPr>
      </p:pic>
      <p:sp>
        <p:nvSpPr>
          <p:cNvPr id="11" name="Right Arrow 10"/>
          <p:cNvSpPr/>
          <p:nvPr/>
        </p:nvSpPr>
        <p:spPr>
          <a:xfrm>
            <a:off x="3505200" y="2616994"/>
            <a:ext cx="533400" cy="18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06388" y="1726494"/>
            <a:ext cx="2170929" cy="2147711"/>
          </a:xfrm>
          <a:prstGeom prst="rect">
            <a:avLst/>
          </a:prstGeom>
        </p:spPr>
      </p:pic>
    </p:spTree>
    <p:extLst>
      <p:ext uri="{BB962C8B-B14F-4D97-AF65-F5344CB8AC3E}">
        <p14:creationId xmlns:p14="http://schemas.microsoft.com/office/powerpoint/2010/main" val="406995101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Cybersecurity Lab Setup</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158946"/>
            <a:ext cx="2056850" cy="115728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530" y="1123950"/>
            <a:ext cx="1971674" cy="985837"/>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6388" y="1726494"/>
            <a:ext cx="2170929" cy="2147711"/>
          </a:xfrm>
          <a:prstGeom prst="rect">
            <a:avLst/>
          </a:prstGeom>
        </p:spPr>
      </p:pic>
      <p:sp>
        <p:nvSpPr>
          <p:cNvPr id="11" name="Right Arrow 10"/>
          <p:cNvSpPr/>
          <p:nvPr/>
        </p:nvSpPr>
        <p:spPr>
          <a:xfrm>
            <a:off x="3505200" y="2616994"/>
            <a:ext cx="533400" cy="18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907518">
            <a:off x="6247850" y="2172250"/>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69340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Cybersecurity Lab Setup</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158946"/>
            <a:ext cx="2056850" cy="115728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530" y="1123950"/>
            <a:ext cx="1971674" cy="98583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9584" y="2454012"/>
            <a:ext cx="1011566" cy="771237"/>
          </a:xfrm>
          <a:prstGeom prst="rect">
            <a:avLst/>
          </a:prstGeom>
        </p:spPr>
      </p:pic>
      <p:sp>
        <p:nvSpPr>
          <p:cNvPr id="11" name="Right Arrow 10"/>
          <p:cNvSpPr/>
          <p:nvPr/>
        </p:nvSpPr>
        <p:spPr>
          <a:xfrm>
            <a:off x="3505200" y="2616994"/>
            <a:ext cx="533400" cy="18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247850" y="2660976"/>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907518">
            <a:off x="6247850" y="2172250"/>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206388" y="1726494"/>
            <a:ext cx="2170929" cy="2147711"/>
          </a:xfrm>
          <a:prstGeom prst="rect">
            <a:avLst/>
          </a:prstGeom>
        </p:spPr>
      </p:pic>
    </p:spTree>
    <p:extLst>
      <p:ext uri="{BB962C8B-B14F-4D97-AF65-F5344CB8AC3E}">
        <p14:creationId xmlns:p14="http://schemas.microsoft.com/office/powerpoint/2010/main" val="4891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smtClean="0">
                <a:effectLst/>
                <a:latin typeface="Arial" panose="020B0604020202020204" pitchFamily="34" charset="0"/>
                <a:cs typeface="Arial" panose="020B0604020202020204" pitchFamily="34" charset="0"/>
              </a:rPr>
              <a:t>Cybersecurity Lab Setup</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91000" y="2158946"/>
            <a:ext cx="2056850" cy="1157288"/>
          </a:xfrm>
          <a:prstGeom prst="rect">
            <a:avLst/>
          </a:prstGeom>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99530" y="1123950"/>
            <a:ext cx="1971674" cy="985837"/>
          </a:xfrm>
          <a:prstGeom prst="rect">
            <a:avLst/>
          </a:prstGeom>
        </p:spPr>
      </p:pic>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179584" y="2454012"/>
            <a:ext cx="1011566" cy="771237"/>
          </a:xfrm>
          <a:prstGeom prst="rect">
            <a:avLst/>
          </a:prstGeom>
        </p:spPr>
      </p:pic>
      <p:pic>
        <p:nvPicPr>
          <p:cNvPr id="7" name="Picture 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179584" y="3569474"/>
            <a:ext cx="834343" cy="983476"/>
          </a:xfrm>
          <a:prstGeom prst="rect">
            <a:avLst/>
          </a:prstGeom>
        </p:spPr>
      </p:pic>
      <p:sp>
        <p:nvSpPr>
          <p:cNvPr id="11" name="Right Arrow 10"/>
          <p:cNvSpPr/>
          <p:nvPr/>
        </p:nvSpPr>
        <p:spPr>
          <a:xfrm>
            <a:off x="3505200" y="2616994"/>
            <a:ext cx="533400" cy="1833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a:off x="6247850" y="2660976"/>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rot="19907518">
            <a:off x="6247850" y="2172250"/>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p:cNvSpPr/>
          <p:nvPr/>
        </p:nvSpPr>
        <p:spPr>
          <a:xfrm rot="1988832">
            <a:off x="6247850" y="3249942"/>
            <a:ext cx="686350" cy="1325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206388" y="1726494"/>
            <a:ext cx="2170929" cy="2147711"/>
          </a:xfrm>
          <a:prstGeom prst="rect">
            <a:avLst/>
          </a:prstGeom>
        </p:spPr>
      </p:pic>
    </p:spTree>
    <p:extLst>
      <p:ext uri="{BB962C8B-B14F-4D97-AF65-F5344CB8AC3E}">
        <p14:creationId xmlns:p14="http://schemas.microsoft.com/office/powerpoint/2010/main" val="25110900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6380</TotalTime>
  <Words>284</Words>
  <Application>Microsoft Office PowerPoint</Application>
  <PresentationFormat>On-screen Show (16:9)</PresentationFormat>
  <Paragraphs>41</Paragraphs>
  <Slides>10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Arial</vt:lpstr>
      <vt:lpstr>BPG WEB 001 Caps</vt:lpstr>
      <vt:lpstr>BPG Web 002</vt:lpstr>
      <vt:lpstr>BPG Web 002 Caps</vt:lpstr>
      <vt:lpstr>Calibri</vt:lpstr>
      <vt:lpstr>Gill Sans MT</vt:lpstr>
      <vt:lpstr>Verdana</vt:lpstr>
      <vt:lpstr>Wingdings 2</vt:lpstr>
      <vt:lpstr>Solstice</vt:lpstr>
      <vt:lpstr>Introduction to Cybersecurity</vt:lpstr>
      <vt:lpstr>Lecture Topics</vt:lpstr>
      <vt:lpstr>Cybersecurity Lab Setup</vt:lpstr>
      <vt:lpstr>Cybersecurity Lab Setup</vt:lpstr>
      <vt:lpstr>Cybersecurity Lab Setup</vt:lpstr>
      <vt:lpstr>Cybersecurity Lab Setup</vt:lpstr>
      <vt:lpstr>Cybersecurity Lab Setup</vt:lpstr>
      <vt:lpstr>Cybersecurity Lab Setup</vt:lpstr>
      <vt:lpstr>Cybersecurity Lab Setup</vt:lpstr>
      <vt:lpstr>Lab Computers Will be Isolated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787</cp:revision>
  <dcterms:created xsi:type="dcterms:W3CDTF">2016-09-13T18:38:05Z</dcterms:created>
  <dcterms:modified xsi:type="dcterms:W3CDTF">2023-10-23T11:05:43Z</dcterms:modified>
</cp:coreProperties>
</file>