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59" r:id="rId9"/>
    <p:sldId id="267" r:id="rId10"/>
    <p:sldId id="265" r:id="rId11"/>
    <p:sldId id="266" r:id="rId12"/>
    <p:sldId id="264" r:id="rId13"/>
    <p:sldId id="268" r:id="rId14"/>
    <p:sldId id="270" r:id="rId15"/>
    <p:sldId id="271" r:id="rId16"/>
    <p:sldId id="273" r:id="rId17"/>
    <p:sldId id="278" r:id="rId18"/>
    <p:sldId id="282" r:id="rId19"/>
    <p:sldId id="274" r:id="rId20"/>
    <p:sldId id="275" r:id="rId21"/>
    <p:sldId id="283" r:id="rId22"/>
    <p:sldId id="276" r:id="rId23"/>
    <p:sldId id="277" r:id="rId24"/>
    <p:sldId id="281" r:id="rId25"/>
    <p:sldId id="279" r:id="rId26"/>
    <p:sldId id="269" r:id="rId27"/>
    <p:sldId id="284" r:id="rId28"/>
    <p:sldId id="285" r:id="rId29"/>
    <p:sldId id="290" r:id="rId30"/>
    <p:sldId id="291" r:id="rId31"/>
    <p:sldId id="286" r:id="rId32"/>
    <p:sldId id="287" r:id="rId33"/>
    <p:sldId id="288" r:id="rId34"/>
    <p:sldId id="289"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6618-6830-300C-0946-C35B0C7BC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FB29A-2EE1-E97D-6DAE-14309F444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451F6-98FB-3FCF-8C73-74FC53A01DFA}"/>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C1207030-EDAA-8866-9089-409EC6F92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4C103-D3F8-BA33-9D3A-48E40A713C8E}"/>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135704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BF6B-4B55-82A1-C2EA-783FF610B2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9A91A6-4709-C517-CD86-4D61388EB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F1E5D-0A75-11A2-56F4-CF6A1FB5ED42}"/>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13865CA0-FEB4-2B6C-7AEC-96910DC57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1D061-367C-35BA-88E0-D9F671D7FBDE}"/>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63491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0B4CB-4B58-FA6C-AE80-FAAC8CD380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3728E-0D33-DAB9-96E8-8F48D0F10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B95C7-DB47-69A8-E9F7-102DB6082AE3}"/>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4D1B747B-B7E9-C7D8-10F8-07984FDE6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8779D-B826-2063-9B5B-CE4F230D353E}"/>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3044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9DB9-43BA-28AB-2AF6-FE8E04388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B7CC5-DBC2-6D8F-28F0-9B5BB02BC7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5ED1D-F919-BC9C-873A-F09B90643324}"/>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4F8215B9-9922-289B-CCA9-7DC3BB0A8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4D04E-5F42-A522-14A8-F7C26F5498AF}"/>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221921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E3CC-7F51-50BA-E524-A79F3EC2A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C584B-EF87-EB3C-90EC-854E4A164E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FECC0-5A83-2996-400F-1C12CB69EE19}"/>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FB2F10F5-47EE-34E0-D56F-9181D1183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D1597-50F2-E7D5-3F29-62471048E48E}"/>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253652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01E9-0544-9468-A9DD-E02EB45F50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5748A-B21B-83F6-DD80-04D9EFE2DA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63347-316E-97F0-B6EC-B99C0A582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7DBF1-2912-F87B-BCF5-B1D3A1FB4D9B}"/>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6" name="Footer Placeholder 5">
            <a:extLst>
              <a:ext uri="{FF2B5EF4-FFF2-40B4-BE49-F238E27FC236}">
                <a16:creationId xmlns:a16="http://schemas.microsoft.com/office/drawing/2014/main" id="{0EE7B963-693C-C9EE-9B4C-E35A12669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7AE60-13F0-CE7A-6EDC-C8F5278EAC93}"/>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344759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9BFF-A8BF-9A87-F030-AC0206541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6740C-6816-2FBC-7E14-B7B7B5B72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EC3F3-A777-FA85-82F8-C0CA0BE64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6EA678-AA3D-1B9E-D1E0-CD5727CE8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697B0-262F-DEA4-DDF1-251DA9F12A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C9D53B-5A0B-FDB5-BE10-E18A26598102}"/>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8" name="Footer Placeholder 7">
            <a:extLst>
              <a:ext uri="{FF2B5EF4-FFF2-40B4-BE49-F238E27FC236}">
                <a16:creationId xmlns:a16="http://schemas.microsoft.com/office/drawing/2014/main" id="{68A6FAFE-BBB4-517E-3306-ED3E88C71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76643-666B-331A-1C72-0BCF955C3ED6}"/>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350223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F08A-C750-068A-6920-64B0145DA6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80467-F220-258F-7E08-D2E197BEE7F1}"/>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4" name="Footer Placeholder 3">
            <a:extLst>
              <a:ext uri="{FF2B5EF4-FFF2-40B4-BE49-F238E27FC236}">
                <a16:creationId xmlns:a16="http://schemas.microsoft.com/office/drawing/2014/main" id="{214E56D7-6746-E258-6548-9FF773CF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B09879-ABC5-3DC0-2BC0-649B937EB48A}"/>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91815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DE5B6-A2C2-87D0-4CAE-B045CEEAE74E}"/>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3" name="Footer Placeholder 2">
            <a:extLst>
              <a:ext uri="{FF2B5EF4-FFF2-40B4-BE49-F238E27FC236}">
                <a16:creationId xmlns:a16="http://schemas.microsoft.com/office/drawing/2014/main" id="{19C1181A-6F31-ED36-8771-F8D1166A07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81E0D-75C7-1E38-A7A9-189803060CDA}"/>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69794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7AFF-6F46-693C-E8BC-690068BF4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ED91F8-3EAF-1A09-07D0-4778355B3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01820-2B85-4057-2B1C-AC27EB5C7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3FC02-CDF4-52EA-1F7D-368C37DEEA99}"/>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6" name="Footer Placeholder 5">
            <a:extLst>
              <a:ext uri="{FF2B5EF4-FFF2-40B4-BE49-F238E27FC236}">
                <a16:creationId xmlns:a16="http://schemas.microsoft.com/office/drawing/2014/main" id="{E06148A8-073B-9EE9-6517-A81E765F8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386DF-2ECD-E1E6-ADEF-05E16BDE88AF}"/>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168818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5C43-0919-8989-CC67-C78399FFF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6968C-C629-4D7A-14D1-C815FF673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CF671-6D23-8379-5855-B65E5BB6D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2F164-4422-4A2A-16ED-AA8483A95B9E}"/>
              </a:ext>
            </a:extLst>
          </p:cNvPr>
          <p:cNvSpPr>
            <a:spLocks noGrp="1"/>
          </p:cNvSpPr>
          <p:nvPr>
            <p:ph type="dt" sz="half" idx="10"/>
          </p:nvPr>
        </p:nvSpPr>
        <p:spPr/>
        <p:txBody>
          <a:bodyPr/>
          <a:lstStyle/>
          <a:p>
            <a:fld id="{7A77A1C8-CA47-4B36-A451-CF99F3397279}" type="datetimeFigureOut">
              <a:rPr lang="en-US" smtClean="0"/>
              <a:t>12-Jul-25</a:t>
            </a:fld>
            <a:endParaRPr lang="en-US"/>
          </a:p>
        </p:txBody>
      </p:sp>
      <p:sp>
        <p:nvSpPr>
          <p:cNvPr id="6" name="Footer Placeholder 5">
            <a:extLst>
              <a:ext uri="{FF2B5EF4-FFF2-40B4-BE49-F238E27FC236}">
                <a16:creationId xmlns:a16="http://schemas.microsoft.com/office/drawing/2014/main" id="{0C5AA408-605D-D9E2-E4F3-FE46322FC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ADCA9-0EA2-7DA3-D643-3F016D2DAA03}"/>
              </a:ext>
            </a:extLst>
          </p:cNvPr>
          <p:cNvSpPr>
            <a:spLocks noGrp="1"/>
          </p:cNvSpPr>
          <p:nvPr>
            <p:ph type="sldNum" sz="quarter" idx="12"/>
          </p:nvPr>
        </p:nvSpPr>
        <p:spPr/>
        <p:txBody>
          <a:bodyPr/>
          <a:lstStyle/>
          <a:p>
            <a:fld id="{72B9489D-EACB-4D2D-A842-4CA4531424FB}" type="slidenum">
              <a:rPr lang="en-US" smtClean="0"/>
              <a:t>‹#›</a:t>
            </a:fld>
            <a:endParaRPr lang="en-US"/>
          </a:p>
        </p:txBody>
      </p:sp>
    </p:spTree>
    <p:extLst>
      <p:ext uri="{BB962C8B-B14F-4D97-AF65-F5344CB8AC3E}">
        <p14:creationId xmlns:p14="http://schemas.microsoft.com/office/powerpoint/2010/main" val="421002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59300-601C-F45B-D556-BF62CD72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502B0E-83B5-95B9-105B-7C8C709F1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C0E66-A03C-FEF1-FA16-CA8935BB3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77A1C8-CA47-4B36-A451-CF99F3397279}" type="datetimeFigureOut">
              <a:rPr lang="en-US" smtClean="0"/>
              <a:t>12-Jul-25</a:t>
            </a:fld>
            <a:endParaRPr lang="en-US"/>
          </a:p>
        </p:txBody>
      </p:sp>
      <p:sp>
        <p:nvSpPr>
          <p:cNvPr id="5" name="Footer Placeholder 4">
            <a:extLst>
              <a:ext uri="{FF2B5EF4-FFF2-40B4-BE49-F238E27FC236}">
                <a16:creationId xmlns:a16="http://schemas.microsoft.com/office/drawing/2014/main" id="{FCB37707-B6C1-B482-30F7-B1F59C4C9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D4B2F8-1486-0047-259C-EE225D442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B9489D-EACB-4D2D-A842-4CA4531424FB}" type="slidenum">
              <a:rPr lang="en-US" smtClean="0"/>
              <a:t>‹#›</a:t>
            </a:fld>
            <a:endParaRPr lang="en-US"/>
          </a:p>
        </p:txBody>
      </p:sp>
    </p:spTree>
    <p:extLst>
      <p:ext uri="{BB962C8B-B14F-4D97-AF65-F5344CB8AC3E}">
        <p14:creationId xmlns:p14="http://schemas.microsoft.com/office/powerpoint/2010/main" val="390430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2C4A-62B9-29BF-500A-3FEDCE9BFB23}"/>
              </a:ext>
            </a:extLst>
          </p:cNvPr>
          <p:cNvSpPr>
            <a:spLocks noGrp="1"/>
          </p:cNvSpPr>
          <p:nvPr>
            <p:ph type="ctrTitle"/>
          </p:nvPr>
        </p:nvSpPr>
        <p:spPr>
          <a:xfrm>
            <a:off x="1523999" y="511731"/>
            <a:ext cx="9144000" cy="2387600"/>
          </a:xfrm>
        </p:spPr>
        <p:txBody>
          <a:bodyPr/>
          <a:lstStyle/>
          <a:p>
            <a:r>
              <a:rPr lang="en-US" dirty="0"/>
              <a:t>Artificial Intelligence in Medicine</a:t>
            </a:r>
          </a:p>
        </p:txBody>
      </p:sp>
      <p:sp>
        <p:nvSpPr>
          <p:cNvPr id="3" name="Subtitle 2">
            <a:extLst>
              <a:ext uri="{FF2B5EF4-FFF2-40B4-BE49-F238E27FC236}">
                <a16:creationId xmlns:a16="http://schemas.microsoft.com/office/drawing/2014/main" id="{DF7FBEA5-D10C-0608-7F93-54242DE1105A}"/>
              </a:ext>
            </a:extLst>
          </p:cNvPr>
          <p:cNvSpPr>
            <a:spLocks noGrp="1"/>
          </p:cNvSpPr>
          <p:nvPr>
            <p:ph type="subTitle" idx="1"/>
          </p:nvPr>
        </p:nvSpPr>
        <p:spPr>
          <a:xfrm>
            <a:off x="1524000" y="4478338"/>
            <a:ext cx="9144000" cy="1655762"/>
          </a:xfrm>
        </p:spPr>
        <p:txBody>
          <a:bodyPr/>
          <a:lstStyle/>
          <a:p>
            <a:r>
              <a:rPr lang="en-US" dirty="0"/>
              <a:t>Paata Gogishvili</a:t>
            </a:r>
          </a:p>
          <a:p>
            <a:r>
              <a:rPr lang="en-US" sz="1400" dirty="0"/>
              <a:t>Associate Professor at ILIA STATE UNIVERSITY</a:t>
            </a:r>
          </a:p>
        </p:txBody>
      </p:sp>
      <p:sp>
        <p:nvSpPr>
          <p:cNvPr id="5" name="TextBox 4">
            <a:extLst>
              <a:ext uri="{FF2B5EF4-FFF2-40B4-BE49-F238E27FC236}">
                <a16:creationId xmlns:a16="http://schemas.microsoft.com/office/drawing/2014/main" id="{7F39F99C-4CD2-C95E-EB82-39B5D2E9CAF2}"/>
              </a:ext>
            </a:extLst>
          </p:cNvPr>
          <p:cNvSpPr txBox="1"/>
          <p:nvPr/>
        </p:nvSpPr>
        <p:spPr>
          <a:xfrm>
            <a:off x="4710111" y="3059668"/>
            <a:ext cx="2771775" cy="369332"/>
          </a:xfrm>
          <a:prstGeom prst="rect">
            <a:avLst/>
          </a:prstGeom>
          <a:noFill/>
        </p:spPr>
        <p:txBody>
          <a:bodyPr wrap="square">
            <a:spAutoFit/>
          </a:bodyPr>
          <a:lstStyle/>
          <a:p>
            <a:r>
              <a:rPr lang="en-US" dirty="0"/>
              <a:t>Global Health Congress</a:t>
            </a:r>
          </a:p>
        </p:txBody>
      </p:sp>
    </p:spTree>
    <p:extLst>
      <p:ext uri="{BB962C8B-B14F-4D97-AF65-F5344CB8AC3E}">
        <p14:creationId xmlns:p14="http://schemas.microsoft.com/office/powerpoint/2010/main" val="162791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DF091-41FF-C3C2-A7D8-72738D2C0BB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D2A15DA-AE5D-F3EB-3A69-FA96E6164E50}"/>
              </a:ext>
            </a:extLst>
          </p:cNvPr>
          <p:cNvSpPr txBox="1"/>
          <p:nvPr/>
        </p:nvSpPr>
        <p:spPr>
          <a:xfrm>
            <a:off x="447675" y="358259"/>
            <a:ext cx="6096000" cy="430887"/>
          </a:xfrm>
          <a:prstGeom prst="rect">
            <a:avLst/>
          </a:prstGeom>
          <a:noFill/>
        </p:spPr>
        <p:txBody>
          <a:bodyPr wrap="square">
            <a:spAutoFit/>
          </a:bodyPr>
          <a:lstStyle/>
          <a:p>
            <a:r>
              <a:rPr lang="en-US" sz="2200" b="1" dirty="0"/>
              <a:t>Important Milestones of AI</a:t>
            </a:r>
            <a:endParaRPr lang="en-US" sz="2200" dirty="0"/>
          </a:p>
        </p:txBody>
      </p:sp>
      <p:sp>
        <p:nvSpPr>
          <p:cNvPr id="8" name="TextBox 7">
            <a:extLst>
              <a:ext uri="{FF2B5EF4-FFF2-40B4-BE49-F238E27FC236}">
                <a16:creationId xmlns:a16="http://schemas.microsoft.com/office/drawing/2014/main" id="{EBF75792-AC30-887B-9384-5AA6CF9B9B7C}"/>
              </a:ext>
            </a:extLst>
          </p:cNvPr>
          <p:cNvSpPr txBox="1"/>
          <p:nvPr/>
        </p:nvSpPr>
        <p:spPr>
          <a:xfrm>
            <a:off x="447675" y="1385411"/>
            <a:ext cx="9163050" cy="923330"/>
          </a:xfrm>
          <a:prstGeom prst="rect">
            <a:avLst/>
          </a:prstGeom>
          <a:noFill/>
        </p:spPr>
        <p:txBody>
          <a:bodyPr wrap="square">
            <a:spAutoFit/>
          </a:bodyPr>
          <a:lstStyle/>
          <a:p>
            <a:r>
              <a:rPr lang="en-US" dirty="0"/>
              <a:t>First Conference - 1956 - Dartmouth Conference, coined "Artificial Intelligence"</a:t>
            </a:r>
          </a:p>
          <a:p>
            <a:endParaRPr lang="en-US" dirty="0"/>
          </a:p>
          <a:p>
            <a:r>
              <a:rPr lang="en-US" dirty="0"/>
              <a:t>First Winner - 1997 - IBM Deep Blue defeats Chess champion</a:t>
            </a:r>
          </a:p>
        </p:txBody>
      </p:sp>
    </p:spTree>
    <p:extLst>
      <p:ext uri="{BB962C8B-B14F-4D97-AF65-F5344CB8AC3E}">
        <p14:creationId xmlns:p14="http://schemas.microsoft.com/office/powerpoint/2010/main" val="261291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A063-4E29-90C3-1A1C-15F9E1275ED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642A1A1-0AF0-A403-0327-CF8E2044590B}"/>
              </a:ext>
            </a:extLst>
          </p:cNvPr>
          <p:cNvSpPr txBox="1"/>
          <p:nvPr/>
        </p:nvSpPr>
        <p:spPr>
          <a:xfrm>
            <a:off x="447675" y="358259"/>
            <a:ext cx="6096000" cy="430887"/>
          </a:xfrm>
          <a:prstGeom prst="rect">
            <a:avLst/>
          </a:prstGeom>
          <a:noFill/>
        </p:spPr>
        <p:txBody>
          <a:bodyPr wrap="square">
            <a:spAutoFit/>
          </a:bodyPr>
          <a:lstStyle/>
          <a:p>
            <a:r>
              <a:rPr lang="en-US" sz="2200" b="1" dirty="0"/>
              <a:t>Important Milestones of AI</a:t>
            </a:r>
            <a:endParaRPr lang="en-US" sz="2200" dirty="0"/>
          </a:p>
        </p:txBody>
      </p:sp>
      <p:sp>
        <p:nvSpPr>
          <p:cNvPr id="8" name="TextBox 7">
            <a:extLst>
              <a:ext uri="{FF2B5EF4-FFF2-40B4-BE49-F238E27FC236}">
                <a16:creationId xmlns:a16="http://schemas.microsoft.com/office/drawing/2014/main" id="{82D11377-CB6F-BEDF-077A-AF00038B1946}"/>
              </a:ext>
            </a:extLst>
          </p:cNvPr>
          <p:cNvSpPr txBox="1"/>
          <p:nvPr/>
        </p:nvSpPr>
        <p:spPr>
          <a:xfrm>
            <a:off x="447675" y="1385411"/>
            <a:ext cx="9163050" cy="1477328"/>
          </a:xfrm>
          <a:prstGeom prst="rect">
            <a:avLst/>
          </a:prstGeom>
          <a:noFill/>
        </p:spPr>
        <p:txBody>
          <a:bodyPr wrap="square">
            <a:spAutoFit/>
          </a:bodyPr>
          <a:lstStyle/>
          <a:p>
            <a:r>
              <a:rPr lang="en-US" dirty="0"/>
              <a:t>First Conference - 1956 - Dartmouth Conference, coined "Artificial Intelligence"</a:t>
            </a:r>
          </a:p>
          <a:p>
            <a:endParaRPr lang="en-US" dirty="0"/>
          </a:p>
          <a:p>
            <a:r>
              <a:rPr lang="en-US" dirty="0"/>
              <a:t>First Winner - 1997 - IBM Deep Blue defeats Chess champion</a:t>
            </a:r>
          </a:p>
          <a:p>
            <a:endParaRPr lang="en-US" dirty="0"/>
          </a:p>
          <a:p>
            <a:r>
              <a:rPr lang="en-US" dirty="0"/>
              <a:t>Winner in Image Classification – 2015 – </a:t>
            </a:r>
            <a:r>
              <a:rPr lang="en-US" dirty="0" err="1"/>
              <a:t>ResNet</a:t>
            </a:r>
            <a:r>
              <a:rPr lang="ka-GE" dirty="0"/>
              <a:t>.</a:t>
            </a:r>
            <a:endParaRPr lang="en-US" dirty="0"/>
          </a:p>
        </p:txBody>
      </p:sp>
    </p:spTree>
    <p:extLst>
      <p:ext uri="{BB962C8B-B14F-4D97-AF65-F5344CB8AC3E}">
        <p14:creationId xmlns:p14="http://schemas.microsoft.com/office/powerpoint/2010/main" val="186732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E93BE-0998-F674-659F-4810CFB67DA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2C9180F-7967-3BF4-70B5-7A6CF4B3D04A}"/>
              </a:ext>
            </a:extLst>
          </p:cNvPr>
          <p:cNvSpPr txBox="1"/>
          <p:nvPr/>
        </p:nvSpPr>
        <p:spPr>
          <a:xfrm>
            <a:off x="447675" y="358259"/>
            <a:ext cx="6096000" cy="430887"/>
          </a:xfrm>
          <a:prstGeom prst="rect">
            <a:avLst/>
          </a:prstGeom>
          <a:noFill/>
        </p:spPr>
        <p:txBody>
          <a:bodyPr wrap="square">
            <a:spAutoFit/>
          </a:bodyPr>
          <a:lstStyle/>
          <a:p>
            <a:r>
              <a:rPr lang="en-US" sz="2200" b="1" dirty="0"/>
              <a:t>What did</a:t>
            </a:r>
            <a:r>
              <a:rPr lang="ka-GE" sz="2200" b="1" dirty="0"/>
              <a:t> </a:t>
            </a:r>
            <a:r>
              <a:rPr lang="en-US" sz="2200" b="1" dirty="0"/>
              <a:t>AI</a:t>
            </a:r>
            <a:endParaRPr lang="en-US" sz="2200" dirty="0"/>
          </a:p>
        </p:txBody>
      </p:sp>
      <p:sp>
        <p:nvSpPr>
          <p:cNvPr id="8" name="TextBox 7">
            <a:extLst>
              <a:ext uri="{FF2B5EF4-FFF2-40B4-BE49-F238E27FC236}">
                <a16:creationId xmlns:a16="http://schemas.microsoft.com/office/drawing/2014/main" id="{D1EEA83B-9697-6847-6DA9-342E9F8D4CF5}"/>
              </a:ext>
            </a:extLst>
          </p:cNvPr>
          <p:cNvSpPr txBox="1"/>
          <p:nvPr/>
        </p:nvSpPr>
        <p:spPr>
          <a:xfrm>
            <a:off x="447675" y="1385411"/>
            <a:ext cx="9163050" cy="1477328"/>
          </a:xfrm>
          <a:prstGeom prst="rect">
            <a:avLst/>
          </a:prstGeom>
          <a:noFill/>
        </p:spPr>
        <p:txBody>
          <a:bodyPr wrap="square">
            <a:spAutoFit/>
          </a:bodyPr>
          <a:lstStyle/>
          <a:p>
            <a:r>
              <a:rPr lang="en-US" dirty="0"/>
              <a:t>First Conference - 1956 - Dartmouth Conference, coined "Artificial Intelligence"</a:t>
            </a:r>
          </a:p>
          <a:p>
            <a:endParaRPr lang="en-US" dirty="0"/>
          </a:p>
          <a:p>
            <a:r>
              <a:rPr lang="en-US" dirty="0"/>
              <a:t>First Winner - 1997 - IBM Deep Blue defeats Chess champion</a:t>
            </a:r>
          </a:p>
          <a:p>
            <a:endParaRPr lang="en-US" dirty="0"/>
          </a:p>
          <a:p>
            <a:r>
              <a:rPr lang="en-US" dirty="0"/>
              <a:t>Winner in Image Classification – 2015 – </a:t>
            </a:r>
            <a:r>
              <a:rPr lang="en-US" dirty="0" err="1"/>
              <a:t>ResNet</a:t>
            </a:r>
            <a:r>
              <a:rPr lang="ka-GE" dirty="0"/>
              <a:t>.</a:t>
            </a:r>
            <a:endParaRPr lang="en-US" dirty="0"/>
          </a:p>
        </p:txBody>
      </p:sp>
      <p:sp>
        <p:nvSpPr>
          <p:cNvPr id="2" name="TextBox 1">
            <a:extLst>
              <a:ext uri="{FF2B5EF4-FFF2-40B4-BE49-F238E27FC236}">
                <a16:creationId xmlns:a16="http://schemas.microsoft.com/office/drawing/2014/main" id="{1C46B4E7-67DB-81DF-57E6-B24063C6741A}"/>
              </a:ext>
            </a:extLst>
          </p:cNvPr>
          <p:cNvSpPr txBox="1"/>
          <p:nvPr/>
        </p:nvSpPr>
        <p:spPr>
          <a:xfrm>
            <a:off x="3876675" y="3776186"/>
            <a:ext cx="4438650" cy="1015663"/>
          </a:xfrm>
          <a:prstGeom prst="rect">
            <a:avLst/>
          </a:prstGeom>
          <a:noFill/>
        </p:spPr>
        <p:txBody>
          <a:bodyPr wrap="square">
            <a:spAutoFit/>
          </a:bodyPr>
          <a:lstStyle/>
          <a:p>
            <a:r>
              <a:rPr lang="en-US" sz="3000" dirty="0"/>
              <a:t>Human Error –  </a:t>
            </a:r>
            <a:r>
              <a:rPr lang="en-US" sz="3000" b="1" dirty="0">
                <a:solidFill>
                  <a:srgbClr val="FF0000"/>
                </a:solidFill>
              </a:rPr>
              <a:t>5.1 %</a:t>
            </a:r>
          </a:p>
          <a:p>
            <a:r>
              <a:rPr lang="en-US" sz="3000" dirty="0"/>
              <a:t>AI Error            –   </a:t>
            </a:r>
            <a:r>
              <a:rPr lang="en-US" sz="3000" b="1" dirty="0">
                <a:solidFill>
                  <a:schemeClr val="accent6"/>
                </a:solidFill>
              </a:rPr>
              <a:t>4.9 %</a:t>
            </a:r>
          </a:p>
        </p:txBody>
      </p:sp>
    </p:spTree>
    <p:extLst>
      <p:ext uri="{BB962C8B-B14F-4D97-AF65-F5344CB8AC3E}">
        <p14:creationId xmlns:p14="http://schemas.microsoft.com/office/powerpoint/2010/main" val="221128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C1ADD-B60C-4A71-2428-E52D480CCB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5BEBDDB-04A4-369F-23D7-DCA104FD3FB4}"/>
              </a:ext>
            </a:extLst>
          </p:cNvPr>
          <p:cNvSpPr txBox="1"/>
          <p:nvPr/>
        </p:nvSpPr>
        <p:spPr>
          <a:xfrm>
            <a:off x="447675" y="358259"/>
            <a:ext cx="6096000" cy="430887"/>
          </a:xfrm>
          <a:prstGeom prst="rect">
            <a:avLst/>
          </a:prstGeom>
          <a:noFill/>
        </p:spPr>
        <p:txBody>
          <a:bodyPr wrap="square">
            <a:spAutoFit/>
          </a:bodyPr>
          <a:lstStyle/>
          <a:p>
            <a:r>
              <a:rPr lang="en-US" sz="2200" b="1" dirty="0"/>
              <a:t>Application of the Image Classification</a:t>
            </a:r>
            <a:endParaRPr lang="en-US" sz="2200" dirty="0"/>
          </a:p>
        </p:txBody>
      </p:sp>
      <p:sp>
        <p:nvSpPr>
          <p:cNvPr id="8" name="TextBox 7">
            <a:extLst>
              <a:ext uri="{FF2B5EF4-FFF2-40B4-BE49-F238E27FC236}">
                <a16:creationId xmlns:a16="http://schemas.microsoft.com/office/drawing/2014/main" id="{CDF920D1-F752-2021-F821-A1BCF7798488}"/>
              </a:ext>
            </a:extLst>
          </p:cNvPr>
          <p:cNvSpPr txBox="1"/>
          <p:nvPr/>
        </p:nvSpPr>
        <p:spPr>
          <a:xfrm>
            <a:off x="447674" y="985361"/>
            <a:ext cx="11525251" cy="2585323"/>
          </a:xfrm>
          <a:prstGeom prst="rect">
            <a:avLst/>
          </a:prstGeom>
          <a:noFill/>
        </p:spPr>
        <p:txBody>
          <a:bodyPr wrap="square">
            <a:spAutoFit/>
          </a:bodyPr>
          <a:lstStyle/>
          <a:p>
            <a:r>
              <a:rPr lang="en-US" dirty="0"/>
              <a:t>AI shows remarkable capabilities in specific radiology tasks. Google's DeepMind for breast cancer detection—outperformed expert radiologists in accuracy.</a:t>
            </a:r>
          </a:p>
          <a:p>
            <a:endParaRPr lang="en-US" dirty="0"/>
          </a:p>
          <a:p>
            <a:pPr marL="285750" indent="-285750">
              <a:buFont typeface="Arial" panose="020B0604020202020204" pitchFamily="34" charset="0"/>
              <a:buChar char="•"/>
            </a:pPr>
            <a:r>
              <a:rPr lang="en-US" dirty="0"/>
              <a:t>Is rapid, accurate detection in screening tasks (mammography, fracture detection)</a:t>
            </a:r>
          </a:p>
          <a:p>
            <a:pPr marL="285750" indent="-285750">
              <a:buFont typeface="Arial" panose="020B0604020202020204" pitchFamily="34" charset="0"/>
              <a:buChar char="•"/>
            </a:pPr>
            <a:r>
              <a:rPr lang="en-US" dirty="0"/>
              <a:t>Availability 24/7</a:t>
            </a:r>
          </a:p>
          <a:p>
            <a:pPr marL="285750" indent="-285750">
              <a:buFont typeface="Arial" panose="020B0604020202020204" pitchFamily="34" charset="0"/>
              <a:buChar char="•"/>
            </a:pPr>
            <a:r>
              <a:rPr lang="en-US" dirty="0"/>
              <a:t>Has reduced human error in routine cases</a:t>
            </a:r>
          </a:p>
          <a:p>
            <a:pPr marL="285750" indent="-285750">
              <a:buFont typeface="Arial" panose="020B0604020202020204" pitchFamily="34" charset="0"/>
              <a:buChar char="•"/>
            </a:pPr>
            <a:r>
              <a:rPr lang="en-US" dirty="0"/>
              <a:t>Consistent performance across large volumes</a:t>
            </a:r>
          </a:p>
          <a:p>
            <a:endParaRPr lang="en-US" dirty="0"/>
          </a:p>
          <a:p>
            <a:endParaRPr lang="en-US" dirty="0"/>
          </a:p>
        </p:txBody>
      </p:sp>
      <p:pic>
        <p:nvPicPr>
          <p:cNvPr id="2050" name="Picture 2" descr="Radiological staging in breast cancer: which asymptomatic patients to image  and how | British Journal of Cancer">
            <a:extLst>
              <a:ext uri="{FF2B5EF4-FFF2-40B4-BE49-F238E27FC236}">
                <a16:creationId xmlns:a16="http://schemas.microsoft.com/office/drawing/2014/main" id="{BC7B15EA-3211-231E-BA4D-7A5FE5392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648" y="2243906"/>
            <a:ext cx="39909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19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E86D5-FC50-FCAF-4EEB-697BB39A8B1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62360C6-1C57-3C56-C7F5-82C767103D12}"/>
              </a:ext>
            </a:extLst>
          </p:cNvPr>
          <p:cNvSpPr txBox="1"/>
          <p:nvPr/>
        </p:nvSpPr>
        <p:spPr>
          <a:xfrm>
            <a:off x="447675" y="358259"/>
            <a:ext cx="6096000" cy="430887"/>
          </a:xfrm>
          <a:prstGeom prst="rect">
            <a:avLst/>
          </a:prstGeom>
          <a:noFill/>
        </p:spPr>
        <p:txBody>
          <a:bodyPr wrap="square">
            <a:spAutoFit/>
          </a:bodyPr>
          <a:lstStyle/>
          <a:p>
            <a:r>
              <a:rPr lang="en-US" sz="2200" b="1" dirty="0"/>
              <a:t>Application of the Image Classification</a:t>
            </a:r>
            <a:endParaRPr lang="en-US" sz="2200" dirty="0"/>
          </a:p>
        </p:txBody>
      </p:sp>
      <p:sp>
        <p:nvSpPr>
          <p:cNvPr id="8" name="TextBox 7">
            <a:extLst>
              <a:ext uri="{FF2B5EF4-FFF2-40B4-BE49-F238E27FC236}">
                <a16:creationId xmlns:a16="http://schemas.microsoft.com/office/drawing/2014/main" id="{62F53B0A-1B11-B7FE-BC12-0FB09B303034}"/>
              </a:ext>
            </a:extLst>
          </p:cNvPr>
          <p:cNvSpPr txBox="1"/>
          <p:nvPr/>
        </p:nvSpPr>
        <p:spPr>
          <a:xfrm>
            <a:off x="447674" y="985361"/>
            <a:ext cx="11525251" cy="5909310"/>
          </a:xfrm>
          <a:prstGeom prst="rect">
            <a:avLst/>
          </a:prstGeom>
          <a:noFill/>
        </p:spPr>
        <p:txBody>
          <a:bodyPr wrap="square">
            <a:spAutoFit/>
          </a:bodyPr>
          <a:lstStyle/>
          <a:p>
            <a:r>
              <a:rPr lang="en-US" dirty="0"/>
              <a:t>AI shows remarkable capabilities in specific radiology tasks. Google's DeepMind for breast cancer detection—outperformed expert radiologists in accuracy.</a:t>
            </a:r>
          </a:p>
          <a:p>
            <a:endParaRPr lang="en-US" dirty="0"/>
          </a:p>
          <a:p>
            <a:pPr marL="285750" indent="-285750">
              <a:buFont typeface="Arial" panose="020B0604020202020204" pitchFamily="34" charset="0"/>
              <a:buChar char="•"/>
            </a:pPr>
            <a:r>
              <a:rPr lang="en-US" dirty="0"/>
              <a:t>Is rapid, accurate detection in screening tasks (mammography, fracture detection)</a:t>
            </a:r>
          </a:p>
          <a:p>
            <a:pPr marL="285750" indent="-285750">
              <a:buFont typeface="Arial" panose="020B0604020202020204" pitchFamily="34" charset="0"/>
              <a:buChar char="•"/>
            </a:pPr>
            <a:r>
              <a:rPr lang="en-US" dirty="0"/>
              <a:t>Availability 24/7</a:t>
            </a:r>
          </a:p>
          <a:p>
            <a:pPr marL="285750" indent="-285750">
              <a:buFont typeface="Arial" panose="020B0604020202020204" pitchFamily="34" charset="0"/>
              <a:buChar char="•"/>
            </a:pPr>
            <a:r>
              <a:rPr lang="en-US" dirty="0"/>
              <a:t>Has reduced human error in routine cases</a:t>
            </a:r>
          </a:p>
          <a:p>
            <a:pPr marL="285750" indent="-285750">
              <a:buFont typeface="Arial" panose="020B0604020202020204" pitchFamily="34" charset="0"/>
              <a:buChar char="•"/>
            </a:pPr>
            <a:r>
              <a:rPr lang="en-US" dirty="0"/>
              <a:t>Consistent performance across large volumes</a:t>
            </a:r>
          </a:p>
          <a:p>
            <a:endParaRPr lang="en-US" dirty="0"/>
          </a:p>
          <a:p>
            <a:endParaRPr lang="en-US" dirty="0"/>
          </a:p>
          <a:p>
            <a:r>
              <a:rPr lang="en-US" dirty="0"/>
              <a:t>Human Value:</a:t>
            </a:r>
          </a:p>
          <a:p>
            <a:endParaRPr lang="en-US" dirty="0"/>
          </a:p>
          <a:p>
            <a:pPr marL="285750" indent="-285750">
              <a:buFont typeface="Arial" panose="020B0604020202020204" pitchFamily="34" charset="0"/>
              <a:buChar char="•"/>
            </a:pPr>
            <a:r>
              <a:rPr lang="en-US" dirty="0"/>
              <a:t>Clinical context interpretation</a:t>
            </a:r>
          </a:p>
          <a:p>
            <a:pPr marL="285750" indent="-285750">
              <a:buFont typeface="Arial" panose="020B0604020202020204" pitchFamily="34" charset="0"/>
              <a:buChar char="•"/>
            </a:pPr>
            <a:r>
              <a:rPr lang="en-US" dirty="0"/>
              <a:t>Complex, rare case analysis</a:t>
            </a:r>
          </a:p>
          <a:p>
            <a:pPr marL="285750" indent="-285750">
              <a:buFont typeface="Arial" panose="020B0604020202020204" pitchFamily="34" charset="0"/>
              <a:buChar char="•"/>
            </a:pPr>
            <a:r>
              <a:rPr lang="en-US" dirty="0"/>
              <a:t>Patient and physician communication</a:t>
            </a:r>
          </a:p>
          <a:p>
            <a:pPr marL="285750" indent="-285750">
              <a:buFont typeface="Arial" panose="020B0604020202020204" pitchFamily="34" charset="0"/>
              <a:buChar char="•"/>
            </a:pPr>
            <a:r>
              <a:rPr lang="en-US" dirty="0"/>
              <a:t>Treatment recommendations</a:t>
            </a:r>
          </a:p>
          <a:p>
            <a:pPr marL="285750" indent="-285750">
              <a:buFont typeface="Arial" panose="020B0604020202020204" pitchFamily="34" charset="0"/>
              <a:buChar char="•"/>
            </a:pPr>
            <a:r>
              <a:rPr lang="en-US" dirty="0"/>
              <a:t>Ethical and legal accountability</a:t>
            </a:r>
          </a:p>
          <a:p>
            <a:pPr marL="285750" indent="-285750">
              <a:buFont typeface="Arial" panose="020B0604020202020204" pitchFamily="34" charset="0"/>
              <a:buChar char="•"/>
            </a:pPr>
            <a:r>
              <a:rPr lang="en-US" dirty="0"/>
              <a:t>Holistic patient care integration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AI will likely become a powerful diagnostic tool that enhances radiologist efficiency and accuracy. </a:t>
            </a:r>
          </a:p>
          <a:p>
            <a:r>
              <a:rPr lang="en-US" b="1" dirty="0"/>
              <a:t>The profession will evolve toward AI-assisted practice, combining human expertise with machine precision.</a:t>
            </a:r>
          </a:p>
        </p:txBody>
      </p:sp>
      <p:pic>
        <p:nvPicPr>
          <p:cNvPr id="2050" name="Picture 2" descr="Radiological staging in breast cancer: which asymptomatic patients to image  and how | British Journal of Cancer">
            <a:extLst>
              <a:ext uri="{FF2B5EF4-FFF2-40B4-BE49-F238E27FC236}">
                <a16:creationId xmlns:a16="http://schemas.microsoft.com/office/drawing/2014/main" id="{0227B1AB-E2B2-47C3-482E-212A943EF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648" y="2243906"/>
            <a:ext cx="39909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1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411C-8418-5A34-E310-B62027A552E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EC4BBEE-E658-8F9B-6539-765683AFF8B2}"/>
              </a:ext>
            </a:extLst>
          </p:cNvPr>
          <p:cNvSpPr txBox="1"/>
          <p:nvPr/>
        </p:nvSpPr>
        <p:spPr>
          <a:xfrm>
            <a:off x="447674" y="2959775"/>
            <a:ext cx="11334750" cy="1754326"/>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process begins with sequencing a patient's genome to identify genetic variants that affect drug metabolism, efficacy, and adverse reactions.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algorithms then analyze this genetic data alongside other factors like medical history, demographics, and sometimes additional biomarkers to predict how the patient will respond to different treatment options.</a:t>
            </a:r>
          </a:p>
        </p:txBody>
      </p:sp>
      <p:sp>
        <p:nvSpPr>
          <p:cNvPr id="6" name="TextBox 5">
            <a:extLst>
              <a:ext uri="{FF2B5EF4-FFF2-40B4-BE49-F238E27FC236}">
                <a16:creationId xmlns:a16="http://schemas.microsoft.com/office/drawing/2014/main" id="{AB9A7ABB-9C30-78E1-4725-234696D7E8D5}"/>
              </a:ext>
            </a:extLst>
          </p:cNvPr>
          <p:cNvSpPr txBox="1"/>
          <p:nvPr/>
        </p:nvSpPr>
        <p:spPr>
          <a:xfrm>
            <a:off x="447674" y="358259"/>
            <a:ext cx="10467975" cy="430887"/>
          </a:xfrm>
          <a:prstGeom prst="rect">
            <a:avLst/>
          </a:prstGeom>
          <a:noFill/>
        </p:spPr>
        <p:txBody>
          <a:bodyPr wrap="square">
            <a:spAutoFit/>
          </a:bodyPr>
          <a:lstStyle/>
          <a:p>
            <a:r>
              <a:rPr lang="en-US" sz="2200" b="1" dirty="0"/>
              <a:t>Genomic sequencing and AI prediction of patient-specific drug effectiveness</a:t>
            </a:r>
            <a:endParaRPr lang="en-US" sz="2200" dirty="0"/>
          </a:p>
        </p:txBody>
      </p:sp>
      <p:sp>
        <p:nvSpPr>
          <p:cNvPr id="7" name="TextBox 6">
            <a:extLst>
              <a:ext uri="{FF2B5EF4-FFF2-40B4-BE49-F238E27FC236}">
                <a16:creationId xmlns:a16="http://schemas.microsoft.com/office/drawing/2014/main" id="{7B23B137-769D-B207-8550-633FD123193B}"/>
              </a:ext>
            </a:extLst>
          </p:cNvPr>
          <p:cNvSpPr txBox="1"/>
          <p:nvPr/>
        </p:nvSpPr>
        <p:spPr>
          <a:xfrm>
            <a:off x="514350" y="1144548"/>
            <a:ext cx="10782300" cy="1200329"/>
          </a:xfrm>
          <a:prstGeom prst="rect">
            <a:avLst/>
          </a:prstGeom>
          <a:noFill/>
        </p:spPr>
        <p:txBody>
          <a:bodyPr wrap="square">
            <a:spAutoFit/>
          </a:bodyPr>
          <a:lstStyle/>
          <a:p>
            <a:r>
              <a:rPr lang="en-US" dirty="0"/>
              <a:t>The human genome contains approximately 3 billion base pairs, generating massive datasets that exceed human analytical capacity. AI systems can process and analyze these vast quantities of genomic data simultaneously, identifying subtle mutation patterns and complex genetic variants that would be difficult or impossible for clinicians to detect through traditional analysis methods.</a:t>
            </a:r>
          </a:p>
        </p:txBody>
      </p:sp>
    </p:spTree>
    <p:extLst>
      <p:ext uri="{BB962C8B-B14F-4D97-AF65-F5344CB8AC3E}">
        <p14:creationId xmlns:p14="http://schemas.microsoft.com/office/powerpoint/2010/main" val="254998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493EC-44B3-2028-CCAC-E9B7532B57A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165D823-FCA6-C746-D032-3A28CD21585F}"/>
              </a:ext>
            </a:extLst>
          </p:cNvPr>
          <p:cNvSpPr txBox="1"/>
          <p:nvPr/>
        </p:nvSpPr>
        <p:spPr>
          <a:xfrm>
            <a:off x="447674" y="358259"/>
            <a:ext cx="10467975" cy="430887"/>
          </a:xfrm>
          <a:prstGeom prst="rect">
            <a:avLst/>
          </a:prstGeom>
          <a:noFill/>
        </p:spPr>
        <p:txBody>
          <a:bodyPr wrap="square">
            <a:spAutoFit/>
          </a:bodyPr>
          <a:lstStyle/>
          <a:p>
            <a:r>
              <a:rPr lang="en-US" sz="2200" b="1" dirty="0"/>
              <a:t>Genomic sequencing and AI prediction of patient-specific drug effectiveness</a:t>
            </a:r>
            <a:endParaRPr lang="en-US" sz="2200" dirty="0"/>
          </a:p>
        </p:txBody>
      </p:sp>
      <p:sp>
        <p:nvSpPr>
          <p:cNvPr id="3" name="TextBox 2">
            <a:extLst>
              <a:ext uri="{FF2B5EF4-FFF2-40B4-BE49-F238E27FC236}">
                <a16:creationId xmlns:a16="http://schemas.microsoft.com/office/drawing/2014/main" id="{519E39DE-87F3-83A5-72E4-B96BBE914117}"/>
              </a:ext>
            </a:extLst>
          </p:cNvPr>
          <p:cNvSpPr txBox="1"/>
          <p:nvPr/>
        </p:nvSpPr>
        <p:spPr>
          <a:xfrm>
            <a:off x="428625" y="1259801"/>
            <a:ext cx="11334749" cy="2031325"/>
          </a:xfrm>
          <a:prstGeom prst="rect">
            <a:avLst/>
          </a:prstGeom>
          <a:noFill/>
          <a:ln>
            <a:solidFill>
              <a:schemeClr val="bg1"/>
            </a:solidFill>
          </a:ln>
        </p:spPr>
        <p:txBody>
          <a:bodyPr wrap="square">
            <a:spAutoFit/>
          </a:bodyPr>
          <a:lstStyle/>
          <a:p>
            <a:r>
              <a:rPr lang="en-US" dirty="0"/>
              <a:t>In oncology, this approach is particularly advanced. Tumor sequencing can identify specific mutations that make cancers vulnerable to targeted therapies. For example, patients with BRCA mutations may respond better to PARP inhibitors, while those with specific lung cancer mutations might benefit from targeted kinase inhibitors.</a:t>
            </a:r>
          </a:p>
          <a:p>
            <a:endParaRPr lang="en-US" dirty="0"/>
          </a:p>
          <a:p>
            <a:r>
              <a:rPr lang="en-US" dirty="0"/>
              <a:t>Psychiatric medications represent another important application. Genetic variants in cytochrome P450 enzymes affect how quickly patients metabolize antidepressants, helping predict both effectiveness and side effect risk. This can help avoid the current trial-and-error approach that often leaves patients trying multiple medications.</a:t>
            </a:r>
          </a:p>
        </p:txBody>
      </p:sp>
    </p:spTree>
    <p:extLst>
      <p:ext uri="{BB962C8B-B14F-4D97-AF65-F5344CB8AC3E}">
        <p14:creationId xmlns:p14="http://schemas.microsoft.com/office/powerpoint/2010/main" val="9813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27C7-B33B-A745-A58B-C64CC9C0F5B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5115C8C-1E26-1999-2221-877846C6B062}"/>
              </a:ext>
            </a:extLst>
          </p:cNvPr>
          <p:cNvSpPr txBox="1"/>
          <p:nvPr/>
        </p:nvSpPr>
        <p:spPr>
          <a:xfrm>
            <a:off x="447674" y="358259"/>
            <a:ext cx="10467975" cy="430887"/>
          </a:xfrm>
          <a:prstGeom prst="rect">
            <a:avLst/>
          </a:prstGeom>
          <a:noFill/>
        </p:spPr>
        <p:txBody>
          <a:bodyPr wrap="square">
            <a:spAutoFit/>
          </a:bodyPr>
          <a:lstStyle/>
          <a:p>
            <a:r>
              <a:rPr lang="en-US" sz="2200" b="1" dirty="0"/>
              <a:t>Faster drug discovery processes with AI simulation models</a:t>
            </a:r>
            <a:endParaRPr lang="en-US" sz="2200" dirty="0"/>
          </a:p>
        </p:txBody>
      </p:sp>
      <p:pic>
        <p:nvPicPr>
          <p:cNvPr id="5122" name="Picture 2" descr="Speeding up drug discovery with diffusion generative models | MIT News |  Massachusetts Institute of Technology">
            <a:extLst>
              <a:ext uri="{FF2B5EF4-FFF2-40B4-BE49-F238E27FC236}">
                <a16:creationId xmlns:a16="http://schemas.microsoft.com/office/drawing/2014/main" id="{11A5B131-D167-E4FD-C7D2-57B09E069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905796"/>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58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2FECF-AB92-B7B9-9951-7D78B5BEEF3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4035966-1288-DB23-7A2D-D6240FCFE66A}"/>
              </a:ext>
            </a:extLst>
          </p:cNvPr>
          <p:cNvSpPr txBox="1"/>
          <p:nvPr/>
        </p:nvSpPr>
        <p:spPr>
          <a:xfrm>
            <a:off x="447674" y="358259"/>
            <a:ext cx="10467975" cy="430887"/>
          </a:xfrm>
          <a:prstGeom prst="rect">
            <a:avLst/>
          </a:prstGeom>
          <a:noFill/>
        </p:spPr>
        <p:txBody>
          <a:bodyPr wrap="square">
            <a:spAutoFit/>
          </a:bodyPr>
          <a:lstStyle/>
          <a:p>
            <a:r>
              <a:rPr lang="en-US" sz="2200" b="1" dirty="0"/>
              <a:t>Faster drug discovery processes with AI simulation models</a:t>
            </a:r>
            <a:endParaRPr lang="en-US" sz="2200" dirty="0"/>
          </a:p>
        </p:txBody>
      </p:sp>
      <p:sp>
        <p:nvSpPr>
          <p:cNvPr id="3" name="TextBox 2">
            <a:extLst>
              <a:ext uri="{FF2B5EF4-FFF2-40B4-BE49-F238E27FC236}">
                <a16:creationId xmlns:a16="http://schemas.microsoft.com/office/drawing/2014/main" id="{1CE03EFC-90C0-1822-DF2E-8AD1BD5EAAC2}"/>
              </a:ext>
            </a:extLst>
          </p:cNvPr>
          <p:cNvSpPr txBox="1"/>
          <p:nvPr/>
        </p:nvSpPr>
        <p:spPr>
          <a:xfrm>
            <a:off x="447673" y="5965151"/>
            <a:ext cx="11334749" cy="369332"/>
          </a:xfrm>
          <a:prstGeom prst="rect">
            <a:avLst/>
          </a:prstGeom>
          <a:noFill/>
          <a:ln>
            <a:solidFill>
              <a:schemeClr val="bg1"/>
            </a:solidFill>
          </a:ln>
        </p:spPr>
        <p:txBody>
          <a:bodyPr wrap="square">
            <a:spAutoFit/>
          </a:bodyPr>
          <a:lstStyle/>
          <a:p>
            <a:r>
              <a:rPr lang="en-US" dirty="0"/>
              <a:t>Practical Example is AI accelerated COVID-19 vaccine research.</a:t>
            </a:r>
          </a:p>
        </p:txBody>
      </p:sp>
      <p:sp>
        <p:nvSpPr>
          <p:cNvPr id="7" name="TextBox 6">
            <a:extLst>
              <a:ext uri="{FF2B5EF4-FFF2-40B4-BE49-F238E27FC236}">
                <a16:creationId xmlns:a16="http://schemas.microsoft.com/office/drawing/2014/main" id="{F8933860-055F-8A46-F727-A2E828E66253}"/>
              </a:ext>
            </a:extLst>
          </p:cNvPr>
          <p:cNvSpPr txBox="1"/>
          <p:nvPr/>
        </p:nvSpPr>
        <p:spPr>
          <a:xfrm>
            <a:off x="447673" y="1175593"/>
            <a:ext cx="11296653" cy="4247317"/>
          </a:xfrm>
          <a:prstGeom prst="rect">
            <a:avLst/>
          </a:prstGeom>
          <a:noFill/>
        </p:spPr>
        <p:txBody>
          <a:bodyPr wrap="square">
            <a:spAutoFit/>
          </a:bodyPr>
          <a:lstStyle/>
          <a:p>
            <a:r>
              <a:rPr lang="en-US" dirty="0"/>
              <a:t>AI simulation models accelerate drug discovery in several key ways:</a:t>
            </a:r>
          </a:p>
          <a:p>
            <a:endParaRPr lang="en-US" dirty="0"/>
          </a:p>
          <a:p>
            <a:r>
              <a:rPr lang="en-US" b="1" dirty="0"/>
              <a:t>Molecule Screening and Candidate Selection</a:t>
            </a:r>
            <a:r>
              <a:rPr lang="en-US" dirty="0"/>
              <a:t>: AI rapidly analyzes vast databases to predict the biological activity and efficacy of molecules based on their structure. This reduces the number of potential candidate molecules that need experimental testing.</a:t>
            </a:r>
          </a:p>
          <a:p>
            <a:endParaRPr lang="en-US" dirty="0"/>
          </a:p>
          <a:p>
            <a:r>
              <a:rPr lang="en-US" b="1" dirty="0"/>
              <a:t>Protein Structure Prediction</a:t>
            </a:r>
            <a:r>
              <a:rPr lang="en-US" dirty="0"/>
              <a:t>: AI tools, such as Google DeepMind's AlphaFold, have dramatically sped up protein structure prediction from years to minutes. This allows scientists to better understand how proteins function and design targeted molecules.</a:t>
            </a:r>
          </a:p>
          <a:p>
            <a:endParaRPr lang="en-US" dirty="0"/>
          </a:p>
          <a:p>
            <a:r>
              <a:rPr lang="en-US" b="1" dirty="0"/>
              <a:t>Novel Molecule Generation</a:t>
            </a:r>
            <a:r>
              <a:rPr lang="en-US" dirty="0"/>
              <a:t>: Generative AI models can create entirely new molecules designed to bind to specific targets and exhibit desired properties, facilitating the discovery of innovative compounds.</a:t>
            </a:r>
          </a:p>
          <a:p>
            <a:endParaRPr lang="en-US" dirty="0"/>
          </a:p>
          <a:p>
            <a:r>
              <a:rPr lang="en-US" b="1" dirty="0"/>
              <a:t>Clinical Trial Optimization</a:t>
            </a:r>
            <a:r>
              <a:rPr lang="en-US" dirty="0"/>
              <a:t>: AI analyzes patient data and clinical trial results to predict drug efficacy and side effects. This helps improve clinical trial design, select appropriate patients, and reduce risks.</a:t>
            </a:r>
          </a:p>
        </p:txBody>
      </p:sp>
    </p:spTree>
    <p:extLst>
      <p:ext uri="{BB962C8B-B14F-4D97-AF65-F5344CB8AC3E}">
        <p14:creationId xmlns:p14="http://schemas.microsoft.com/office/powerpoint/2010/main" val="2703656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867E6-D6EC-807E-841A-2041030CAD0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A336B23-3409-9250-9600-9EBEC449EE6A}"/>
              </a:ext>
            </a:extLst>
          </p:cNvPr>
          <p:cNvSpPr txBox="1"/>
          <p:nvPr/>
        </p:nvSpPr>
        <p:spPr>
          <a:xfrm>
            <a:off x="447674" y="358259"/>
            <a:ext cx="10467975" cy="430887"/>
          </a:xfrm>
          <a:prstGeom prst="rect">
            <a:avLst/>
          </a:prstGeom>
          <a:noFill/>
        </p:spPr>
        <p:txBody>
          <a:bodyPr wrap="square">
            <a:spAutoFit/>
          </a:bodyPr>
          <a:lstStyle/>
          <a:p>
            <a:r>
              <a:rPr lang="en-US" sz="2200" b="1" dirty="0"/>
              <a:t>Medical Literature Analysis and AI prediction</a:t>
            </a:r>
            <a:endParaRPr lang="en-US" sz="2200" dirty="0"/>
          </a:p>
        </p:txBody>
      </p:sp>
      <p:sp>
        <p:nvSpPr>
          <p:cNvPr id="3" name="TextBox 2">
            <a:extLst>
              <a:ext uri="{FF2B5EF4-FFF2-40B4-BE49-F238E27FC236}">
                <a16:creationId xmlns:a16="http://schemas.microsoft.com/office/drawing/2014/main" id="{5D21135F-143E-2E76-38B9-30D6E9B62B34}"/>
              </a:ext>
            </a:extLst>
          </p:cNvPr>
          <p:cNvSpPr txBox="1"/>
          <p:nvPr/>
        </p:nvSpPr>
        <p:spPr>
          <a:xfrm>
            <a:off x="428625" y="1259801"/>
            <a:ext cx="11334749" cy="1200329"/>
          </a:xfrm>
          <a:prstGeom prst="rect">
            <a:avLst/>
          </a:prstGeom>
          <a:noFill/>
          <a:ln>
            <a:solidFill>
              <a:schemeClr val="bg1"/>
            </a:solidFill>
          </a:ln>
        </p:spPr>
        <p:txBody>
          <a:bodyPr wrap="square">
            <a:spAutoFit/>
          </a:bodyPr>
          <a:lstStyle/>
          <a:p>
            <a:r>
              <a:rPr lang="en-US" dirty="0"/>
              <a:t>With thousands of peer-reviewed medical publications released daily, AI can continuously scan, analyze, and synthesize the entire corpus of biomedical literature. This enables real-time identification of new gene-drug interactions, emerging therapeutic targets, and novel associations between genetic variants and drug responses that would otherwise remain buried in the literature.</a:t>
            </a:r>
          </a:p>
        </p:txBody>
      </p:sp>
      <p:pic>
        <p:nvPicPr>
          <p:cNvPr id="4" name="Picture 3">
            <a:extLst>
              <a:ext uri="{FF2B5EF4-FFF2-40B4-BE49-F238E27FC236}">
                <a16:creationId xmlns:a16="http://schemas.microsoft.com/office/drawing/2014/main" id="{A042CE96-A44A-9E25-E55C-363E71DCB276}"/>
              </a:ext>
            </a:extLst>
          </p:cNvPr>
          <p:cNvPicPr>
            <a:picLocks noChangeAspect="1"/>
          </p:cNvPicPr>
          <p:nvPr/>
        </p:nvPicPr>
        <p:blipFill>
          <a:blip r:embed="rId2"/>
          <a:stretch>
            <a:fillRect/>
          </a:stretch>
        </p:blipFill>
        <p:spPr>
          <a:xfrm>
            <a:off x="428625" y="2671352"/>
            <a:ext cx="11241069" cy="4039164"/>
          </a:xfrm>
          <a:prstGeom prst="rect">
            <a:avLst/>
          </a:prstGeom>
        </p:spPr>
      </p:pic>
    </p:spTree>
    <p:extLst>
      <p:ext uri="{BB962C8B-B14F-4D97-AF65-F5344CB8AC3E}">
        <p14:creationId xmlns:p14="http://schemas.microsoft.com/office/powerpoint/2010/main" val="21369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9691C0-FBEC-E9F8-C4A9-ABEF6BF83BB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DFD94A8-7B77-2289-B69D-481843BFA6C4}"/>
              </a:ext>
            </a:extLst>
          </p:cNvPr>
          <p:cNvPicPr>
            <a:picLocks noChangeAspect="1"/>
          </p:cNvPicPr>
          <p:nvPr/>
        </p:nvPicPr>
        <p:blipFill>
          <a:blip r:embed="rId2">
            <a:extLst>
              <a:ext uri="{28A0092B-C50C-407E-A947-70E740481C1C}">
                <a14:useLocalDpi xmlns:a14="http://schemas.microsoft.com/office/drawing/2010/main" val="0"/>
              </a:ext>
            </a:extLst>
          </a:blip>
          <a:srcRect l="6886" r="17027"/>
          <a:stretch>
            <a:fillRect/>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5" name="TextBox 4">
            <a:extLst>
              <a:ext uri="{FF2B5EF4-FFF2-40B4-BE49-F238E27FC236}">
                <a16:creationId xmlns:a16="http://schemas.microsoft.com/office/drawing/2014/main" id="{FB50FDA6-C968-BDFF-5FCF-AF5BE4A674D4}"/>
              </a:ext>
            </a:extLst>
          </p:cNvPr>
          <p:cNvSpPr txBox="1"/>
          <p:nvPr/>
        </p:nvSpPr>
        <p:spPr>
          <a:xfrm>
            <a:off x="661916" y="2852381"/>
            <a:ext cx="3161940" cy="26402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solidFill>
                  <a:schemeClr val="tx1">
                    <a:lumMod val="85000"/>
                    <a:lumOff val="15000"/>
                  </a:schemeClr>
                </a:solidFill>
                <a:latin typeface="+mj-lt"/>
                <a:ea typeface="+mj-ea"/>
                <a:cs typeface="+mj-cs"/>
              </a:rPr>
              <a:t>What is Artificial Intelligence (AI)</a:t>
            </a:r>
            <a:endParaRPr lang="en-US" sz="36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314597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60DD9-2636-9A40-C026-F2DA4FCC79F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7FFCF6-3D41-9C98-E521-02413FD3EA62}"/>
              </a:ext>
            </a:extLst>
          </p:cNvPr>
          <p:cNvSpPr txBox="1"/>
          <p:nvPr/>
        </p:nvSpPr>
        <p:spPr>
          <a:xfrm>
            <a:off x="447674" y="358259"/>
            <a:ext cx="10467975" cy="430887"/>
          </a:xfrm>
          <a:prstGeom prst="rect">
            <a:avLst/>
          </a:prstGeom>
          <a:noFill/>
        </p:spPr>
        <p:txBody>
          <a:bodyPr wrap="square">
            <a:spAutoFit/>
          </a:bodyPr>
          <a:lstStyle/>
          <a:p>
            <a:r>
              <a:rPr lang="en-US" sz="2200" b="1" dirty="0"/>
              <a:t>Clinical Decision Support</a:t>
            </a:r>
            <a:endParaRPr lang="en-US" sz="2200" dirty="0"/>
          </a:p>
        </p:txBody>
      </p:sp>
      <p:sp>
        <p:nvSpPr>
          <p:cNvPr id="3" name="TextBox 2">
            <a:extLst>
              <a:ext uri="{FF2B5EF4-FFF2-40B4-BE49-F238E27FC236}">
                <a16:creationId xmlns:a16="http://schemas.microsoft.com/office/drawing/2014/main" id="{6D72C7B0-216F-837D-61B2-5456F3F94AE8}"/>
              </a:ext>
            </a:extLst>
          </p:cNvPr>
          <p:cNvSpPr txBox="1"/>
          <p:nvPr/>
        </p:nvSpPr>
        <p:spPr>
          <a:xfrm>
            <a:off x="428625" y="1259801"/>
            <a:ext cx="11334749" cy="1200329"/>
          </a:xfrm>
          <a:prstGeom prst="rect">
            <a:avLst/>
          </a:prstGeom>
          <a:noFill/>
          <a:ln>
            <a:solidFill>
              <a:schemeClr val="bg1"/>
            </a:solidFill>
          </a:ln>
        </p:spPr>
        <p:txBody>
          <a:bodyPr wrap="square">
            <a:spAutoFit/>
          </a:bodyPr>
          <a:lstStyle/>
          <a:p>
            <a:r>
              <a:rPr lang="en-US" dirty="0"/>
              <a:t>AI systems can assist physicians in determining optimal medication selection, dosing strategies, and risk stratification by integrating genomic data with clinical parameters. This provides evidence-based recommendations tailored to individual patient genetic profiles, moving beyond traditional population-based prescribing approaches.</a:t>
            </a:r>
          </a:p>
        </p:txBody>
      </p:sp>
      <p:sp>
        <p:nvSpPr>
          <p:cNvPr id="4" name="TextBox 3">
            <a:extLst>
              <a:ext uri="{FF2B5EF4-FFF2-40B4-BE49-F238E27FC236}">
                <a16:creationId xmlns:a16="http://schemas.microsoft.com/office/drawing/2014/main" id="{0B5197C7-230E-F430-45E7-6B85B0C885AE}"/>
              </a:ext>
            </a:extLst>
          </p:cNvPr>
          <p:cNvSpPr txBox="1"/>
          <p:nvPr/>
        </p:nvSpPr>
        <p:spPr>
          <a:xfrm>
            <a:off x="428624" y="2850714"/>
            <a:ext cx="11210925" cy="1477328"/>
          </a:xfrm>
          <a:prstGeom prst="rect">
            <a:avLst/>
          </a:prstGeom>
          <a:noFill/>
        </p:spPr>
        <p:txBody>
          <a:bodyPr wrap="square">
            <a:spAutoFit/>
          </a:bodyPr>
          <a:lstStyle/>
          <a:p>
            <a:r>
              <a:rPr lang="en-US" b="1" dirty="0"/>
              <a:t>Practical Example:</a:t>
            </a:r>
          </a:p>
          <a:p>
            <a:r>
              <a:rPr lang="en-US" dirty="0"/>
              <a:t>Consider a patient with specific variants in CYP2D6, CYP2C19, COMT, and MTHFR genes. AI can simultaneously analyze global literature on these variant combinations, compare outcomes from thousands of similar patients, and recommend personalized medication regimens with predicted efficacy and side effect profiles that would be impossible to derive through conventional clinical assessment alone.</a:t>
            </a:r>
          </a:p>
        </p:txBody>
      </p:sp>
    </p:spTree>
    <p:extLst>
      <p:ext uri="{BB962C8B-B14F-4D97-AF65-F5344CB8AC3E}">
        <p14:creationId xmlns:p14="http://schemas.microsoft.com/office/powerpoint/2010/main" val="126882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562BD-81B9-E77B-3B1F-EFE4D1B4F9B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1083044-5C08-A687-B1A4-7A2A5B797CB6}"/>
              </a:ext>
            </a:extLst>
          </p:cNvPr>
          <p:cNvSpPr txBox="1"/>
          <p:nvPr/>
        </p:nvSpPr>
        <p:spPr>
          <a:xfrm>
            <a:off x="447674" y="358259"/>
            <a:ext cx="10467975" cy="430887"/>
          </a:xfrm>
          <a:prstGeom prst="rect">
            <a:avLst/>
          </a:prstGeom>
          <a:noFill/>
        </p:spPr>
        <p:txBody>
          <a:bodyPr wrap="square">
            <a:spAutoFit/>
          </a:bodyPr>
          <a:lstStyle/>
          <a:p>
            <a:r>
              <a:rPr lang="en-US" sz="2200" b="1" dirty="0"/>
              <a:t>AI in Prosthetics</a:t>
            </a:r>
            <a:endParaRPr lang="en-US" sz="2200" dirty="0"/>
          </a:p>
        </p:txBody>
      </p:sp>
      <p:pic>
        <p:nvPicPr>
          <p:cNvPr id="6146" name="Picture 2" descr="Smart Skin Gives Prosthetics Sense of Touch &amp; Amputees More Independence -  Industry Tap">
            <a:extLst>
              <a:ext uri="{FF2B5EF4-FFF2-40B4-BE49-F238E27FC236}">
                <a16:creationId xmlns:a16="http://schemas.microsoft.com/office/drawing/2014/main" id="{5C78A1FD-FF55-5ED4-E400-776CB6E7E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1157748"/>
            <a:ext cx="9753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37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FB26D-BD93-F3A3-A03C-4BF4B515C14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B945987-CE59-98AE-D76D-C1C75759F199}"/>
              </a:ext>
            </a:extLst>
          </p:cNvPr>
          <p:cNvSpPr txBox="1"/>
          <p:nvPr/>
        </p:nvSpPr>
        <p:spPr>
          <a:xfrm>
            <a:off x="447674" y="358259"/>
            <a:ext cx="10467975" cy="430887"/>
          </a:xfrm>
          <a:prstGeom prst="rect">
            <a:avLst/>
          </a:prstGeom>
          <a:noFill/>
        </p:spPr>
        <p:txBody>
          <a:bodyPr wrap="square">
            <a:spAutoFit/>
          </a:bodyPr>
          <a:lstStyle/>
          <a:p>
            <a:r>
              <a:rPr lang="en-US" sz="2200" b="1" dirty="0"/>
              <a:t>AI in Prosthetics</a:t>
            </a:r>
            <a:endParaRPr lang="en-US" sz="2200" dirty="0"/>
          </a:p>
        </p:txBody>
      </p:sp>
      <p:sp>
        <p:nvSpPr>
          <p:cNvPr id="3" name="TextBox 2">
            <a:extLst>
              <a:ext uri="{FF2B5EF4-FFF2-40B4-BE49-F238E27FC236}">
                <a16:creationId xmlns:a16="http://schemas.microsoft.com/office/drawing/2014/main" id="{3A7413F1-BC2E-145D-D402-1F80CC4B08CF}"/>
              </a:ext>
            </a:extLst>
          </p:cNvPr>
          <p:cNvSpPr txBox="1"/>
          <p:nvPr/>
        </p:nvSpPr>
        <p:spPr>
          <a:xfrm>
            <a:off x="428625" y="1031201"/>
            <a:ext cx="11334749" cy="5355312"/>
          </a:xfrm>
          <a:prstGeom prst="rect">
            <a:avLst/>
          </a:prstGeom>
          <a:noFill/>
          <a:ln>
            <a:solidFill>
              <a:schemeClr val="bg1"/>
            </a:solidFill>
          </a:ln>
        </p:spPr>
        <p:txBody>
          <a:bodyPr wrap="square">
            <a:spAutoFit/>
          </a:bodyPr>
          <a:lstStyle/>
          <a:p>
            <a:r>
              <a:rPr lang="en-US" dirty="0"/>
              <a:t>Artificial intelligence (AI) is revolutionizing prosthetics, transforming them from passive devices into intelligent, responsive extensions of the user. This integration significantly enhances functionality, control, and user experience.</a:t>
            </a:r>
            <a:endParaRPr lang="ka-GE" dirty="0"/>
          </a:p>
          <a:p>
            <a:endParaRPr lang="ka-GE" dirty="0"/>
          </a:p>
          <a:p>
            <a:pPr marL="285750" indent="-285750">
              <a:buFont typeface="Arial" panose="020B0604020202020204" pitchFamily="34" charset="0"/>
              <a:buChar char="•"/>
            </a:pPr>
            <a:r>
              <a:rPr lang="en-US" dirty="0"/>
              <a:t>AI algorithms interpret signals from the user's muscles (myoelectric signals) or nerves, allowing for more natural and precise control over the prosthetic limb. This means the prosthetic can respond almost instinctively to the user's intended movements.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enables prosthetics to learn and adapt to various environments and activities (e.g., walking on stairs, uneven terrain). The prosthetic can automatically adjust its gait or grip, optimizing performance and stability in real-time.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processes data from sensors embedded in the prosthetic (touch, pressure, temperature). This information is then translated into haptic feedback (e.g., vibrations or electrical impulses) that the user can perceive, restoring a sense of touch.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Continuous Learning &amp; Improvement: Modern AI-powered prosthetics can learn from user patterns over time, improving their performance and adaptability. Data analysis driven by AI also fuels the development of even more advanced prosthetic technologies.</a:t>
            </a:r>
          </a:p>
        </p:txBody>
      </p:sp>
    </p:spTree>
    <p:extLst>
      <p:ext uri="{BB962C8B-B14F-4D97-AF65-F5344CB8AC3E}">
        <p14:creationId xmlns:p14="http://schemas.microsoft.com/office/powerpoint/2010/main" val="205844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CC835-CA18-81B5-A298-DCA29273E70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4ED6D3E-024B-550B-FE44-88989F6E7A5A}"/>
              </a:ext>
            </a:extLst>
          </p:cNvPr>
          <p:cNvSpPr txBox="1"/>
          <p:nvPr/>
        </p:nvSpPr>
        <p:spPr>
          <a:xfrm>
            <a:off x="447674" y="358259"/>
            <a:ext cx="10467975" cy="430887"/>
          </a:xfrm>
          <a:prstGeom prst="rect">
            <a:avLst/>
          </a:prstGeom>
          <a:noFill/>
        </p:spPr>
        <p:txBody>
          <a:bodyPr wrap="square">
            <a:spAutoFit/>
          </a:bodyPr>
          <a:lstStyle/>
          <a:p>
            <a:r>
              <a:rPr lang="en-US" sz="2200" b="1" dirty="0"/>
              <a:t>Patient Monitoring &amp; Predictive Analytics</a:t>
            </a:r>
            <a:endParaRPr lang="en-US" sz="2200" dirty="0"/>
          </a:p>
        </p:txBody>
      </p:sp>
      <p:pic>
        <p:nvPicPr>
          <p:cNvPr id="4098" name="Picture 2" descr="Wearable device reveals consumer emotions | MIT News ...">
            <a:extLst>
              <a:ext uri="{FF2B5EF4-FFF2-40B4-BE49-F238E27FC236}">
                <a16:creationId xmlns:a16="http://schemas.microsoft.com/office/drawing/2014/main" id="{0D0F28B9-57FA-318B-C8DC-2CFFB571C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921773"/>
            <a:ext cx="7119784" cy="474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4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5A1F7-9CF4-CB6B-A5BF-DDD72237EBA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6AEDE18-F153-F601-5BC5-9511094E4D55}"/>
              </a:ext>
            </a:extLst>
          </p:cNvPr>
          <p:cNvSpPr txBox="1"/>
          <p:nvPr/>
        </p:nvSpPr>
        <p:spPr>
          <a:xfrm>
            <a:off x="447674" y="358259"/>
            <a:ext cx="10467975" cy="430887"/>
          </a:xfrm>
          <a:prstGeom prst="rect">
            <a:avLst/>
          </a:prstGeom>
          <a:noFill/>
        </p:spPr>
        <p:txBody>
          <a:bodyPr wrap="square">
            <a:spAutoFit/>
          </a:bodyPr>
          <a:lstStyle/>
          <a:p>
            <a:r>
              <a:rPr lang="en-US" sz="2200" b="1" dirty="0"/>
              <a:t>Patient Monitoring &amp; Predictive Analytics</a:t>
            </a:r>
            <a:endParaRPr lang="en-US" sz="2200" dirty="0"/>
          </a:p>
        </p:txBody>
      </p:sp>
      <p:sp>
        <p:nvSpPr>
          <p:cNvPr id="3" name="TextBox 2">
            <a:extLst>
              <a:ext uri="{FF2B5EF4-FFF2-40B4-BE49-F238E27FC236}">
                <a16:creationId xmlns:a16="http://schemas.microsoft.com/office/drawing/2014/main" id="{2E17FA26-2656-C759-EF15-44706879DBAB}"/>
              </a:ext>
            </a:extLst>
          </p:cNvPr>
          <p:cNvSpPr txBox="1"/>
          <p:nvPr/>
        </p:nvSpPr>
        <p:spPr>
          <a:xfrm>
            <a:off x="428625" y="1031201"/>
            <a:ext cx="11334749" cy="5355312"/>
          </a:xfrm>
          <a:prstGeom prst="rect">
            <a:avLst/>
          </a:prstGeom>
          <a:noFill/>
          <a:ln>
            <a:solidFill>
              <a:schemeClr val="bg1"/>
            </a:solidFill>
          </a:ln>
        </p:spPr>
        <p:txBody>
          <a:bodyPr wrap="square">
            <a:spAutoFit/>
          </a:bodyPr>
          <a:lstStyle/>
          <a:p>
            <a:r>
              <a:rPr lang="en-US" dirty="0"/>
              <a:t>Wearable devices are electronic gadgets that users wear directly on their bodies or integrate into their clothing. These devices are equipped with various sensors capable of continuously collecting physiological and activity data.</a:t>
            </a:r>
          </a:p>
          <a:p>
            <a:endParaRPr lang="en-US" dirty="0"/>
          </a:p>
          <a:p>
            <a:r>
              <a:rPr lang="en-US" dirty="0"/>
              <a:t>In recent years, they've gained significant popularity in healthcare by enabling constant monitoring of our health in daily life. This data typically includes:</a:t>
            </a:r>
          </a:p>
          <a:p>
            <a:endParaRPr lang="en-US" dirty="0"/>
          </a:p>
          <a:p>
            <a:pPr marL="285750" indent="-285750">
              <a:buFont typeface="Arial" panose="020B0604020202020204" pitchFamily="34" charset="0"/>
              <a:buChar char="•"/>
            </a:pPr>
            <a:r>
              <a:rPr lang="en-US" dirty="0"/>
              <a:t>Heart rate</a:t>
            </a:r>
          </a:p>
          <a:p>
            <a:pPr marL="285750" indent="-285750">
              <a:buFont typeface="Arial" panose="020B0604020202020204" pitchFamily="34" charset="0"/>
              <a:buChar char="•"/>
            </a:pPr>
            <a:r>
              <a:rPr lang="en-US" dirty="0"/>
              <a:t>Sleep quality and duration</a:t>
            </a:r>
          </a:p>
          <a:p>
            <a:pPr marL="285750" indent="-285750">
              <a:buFont typeface="Arial" panose="020B0604020202020204" pitchFamily="34" charset="0"/>
              <a:buChar char="•"/>
            </a:pPr>
            <a:r>
              <a:rPr lang="en-US" dirty="0"/>
              <a:t>Physical activity (steps, distance, calories burned)</a:t>
            </a:r>
          </a:p>
          <a:p>
            <a:pPr marL="285750" indent="-285750">
              <a:buFont typeface="Arial" panose="020B0604020202020204" pitchFamily="34" charset="0"/>
              <a:buChar char="•"/>
            </a:pPr>
            <a:r>
              <a:rPr lang="en-US" dirty="0"/>
              <a:t>And in some advanced cases, blood glucose levels, blood oxygen saturation, and skin temperature.</a:t>
            </a:r>
          </a:p>
          <a:p>
            <a:endParaRPr lang="en-US" dirty="0"/>
          </a:p>
          <a:p>
            <a:r>
              <a:rPr lang="en-US" dirty="0"/>
              <a:t>The main advantage of wearables is their continuous monitoring capability. This creates a comprehensive and detailed picture of a patient's health status, rather than just relying on single, point-in-time information gathered during a doctor's visit. This technology is significantly transforming the healthcare landscape by enhancing patient engagement in managing their own health and serving as an invaluable source for predictive analytics.</a:t>
            </a:r>
            <a:endParaRPr lang="ka-GE" dirty="0"/>
          </a:p>
          <a:p>
            <a:endParaRPr lang="ka-GE" dirty="0"/>
          </a:p>
          <a:p>
            <a:r>
              <a:rPr lang="en-US" dirty="0"/>
              <a:t>AI is best in dealing with the vast amount of data, so It can process the data from the wearable device and make predictions.</a:t>
            </a:r>
          </a:p>
        </p:txBody>
      </p:sp>
    </p:spTree>
    <p:extLst>
      <p:ext uri="{BB962C8B-B14F-4D97-AF65-F5344CB8AC3E}">
        <p14:creationId xmlns:p14="http://schemas.microsoft.com/office/powerpoint/2010/main" val="245766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E8438-B3CB-B8C3-60B1-1CFA3497EDA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9B76294-6F34-0E7E-1EE6-C4B1D912F5D4}"/>
              </a:ext>
            </a:extLst>
          </p:cNvPr>
          <p:cNvSpPr txBox="1"/>
          <p:nvPr/>
        </p:nvSpPr>
        <p:spPr>
          <a:xfrm>
            <a:off x="447674" y="358259"/>
            <a:ext cx="10467975" cy="430887"/>
          </a:xfrm>
          <a:prstGeom prst="rect">
            <a:avLst/>
          </a:prstGeom>
          <a:noFill/>
        </p:spPr>
        <p:txBody>
          <a:bodyPr wrap="square">
            <a:spAutoFit/>
          </a:bodyPr>
          <a:lstStyle/>
          <a:p>
            <a:r>
              <a:rPr lang="en-US" sz="2200" b="1" dirty="0"/>
              <a:t>Robotic surgery, enhanced by artificial intelligence (AI)</a:t>
            </a:r>
            <a:endParaRPr lang="en-US" sz="2200" dirty="0"/>
          </a:p>
        </p:txBody>
      </p:sp>
      <p:pic>
        <p:nvPicPr>
          <p:cNvPr id="3074" name="Picture 2" descr="Robotic Surgery | Corewell Health">
            <a:extLst>
              <a:ext uri="{FF2B5EF4-FFF2-40B4-BE49-F238E27FC236}">
                <a16:creationId xmlns:a16="http://schemas.microsoft.com/office/drawing/2014/main" id="{087597CC-1CA7-DEF7-8C6A-19632027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258" y="1122521"/>
            <a:ext cx="4960068" cy="3720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7ABCA7-0099-2F8F-3F76-6C128A89D4B6}"/>
              </a:ext>
            </a:extLst>
          </p:cNvPr>
          <p:cNvSpPr txBox="1"/>
          <p:nvPr/>
        </p:nvSpPr>
        <p:spPr>
          <a:xfrm>
            <a:off x="447674" y="1122521"/>
            <a:ext cx="6248094" cy="3970318"/>
          </a:xfrm>
          <a:prstGeom prst="rect">
            <a:avLst/>
          </a:prstGeom>
          <a:noFill/>
          <a:ln>
            <a:solidFill>
              <a:schemeClr val="bg1"/>
            </a:solidFill>
          </a:ln>
        </p:spPr>
        <p:txBody>
          <a:bodyPr wrap="square">
            <a:spAutoFit/>
          </a:bodyPr>
          <a:lstStyle/>
          <a:p>
            <a:r>
              <a:rPr lang="en-US" dirty="0"/>
              <a:t>AI enables robotic systems to perform tasks with exceptional accuracy, surpassing human capabilities. Robots can execute intricate maneuvers, even in confined spaces, with a level of consistency unaffected by fatigue or human tremor. This is crucial in delicate procedures like tumor resections, organ transplants, and minimally invasive surgeries, where precision is paramount to avoid damaging healthy tissue and surrounding organs.</a:t>
            </a:r>
          </a:p>
          <a:p>
            <a:endParaRPr lang="en-US" dirty="0"/>
          </a:p>
          <a:p>
            <a:r>
              <a:rPr lang="en-US" dirty="0"/>
              <a:t>AI algorithms process vast amounts of data to provide surgeons with detailed, magnified 3D views of the surgical site. This advanced imaging capability improves the surgeon's ability to navigate complex anatomical structures, leading to better surgical outcomes.</a:t>
            </a:r>
          </a:p>
        </p:txBody>
      </p:sp>
      <p:sp>
        <p:nvSpPr>
          <p:cNvPr id="5" name="TextBox 4">
            <a:extLst>
              <a:ext uri="{FF2B5EF4-FFF2-40B4-BE49-F238E27FC236}">
                <a16:creationId xmlns:a16="http://schemas.microsoft.com/office/drawing/2014/main" id="{CD709A3A-866F-B347-F13D-7B89D6916102}"/>
              </a:ext>
            </a:extLst>
          </p:cNvPr>
          <p:cNvSpPr txBox="1"/>
          <p:nvPr/>
        </p:nvSpPr>
        <p:spPr>
          <a:xfrm>
            <a:off x="447673" y="5202615"/>
            <a:ext cx="11372851" cy="923330"/>
          </a:xfrm>
          <a:prstGeom prst="rect">
            <a:avLst/>
          </a:prstGeom>
          <a:noFill/>
        </p:spPr>
        <p:txBody>
          <a:bodyPr wrap="square">
            <a:spAutoFit/>
          </a:bodyPr>
          <a:lstStyle/>
          <a:p>
            <a:r>
              <a:rPr lang="en-US" dirty="0"/>
              <a:t>AI assists in minimizing human error by performing tasks with high accuracy and consistency. For example, robotic systems can automatically adjust for hand tremors, ensuring steady and controlled movements. By learning from previous surgeries, AI systems optimize surgical strategies and identify trends, further reducing errors.</a:t>
            </a:r>
          </a:p>
        </p:txBody>
      </p:sp>
    </p:spTree>
    <p:extLst>
      <p:ext uri="{BB962C8B-B14F-4D97-AF65-F5344CB8AC3E}">
        <p14:creationId xmlns:p14="http://schemas.microsoft.com/office/powerpoint/2010/main" val="227785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B9DAE1-DC68-C528-E95F-50B24AB840A3}"/>
              </a:ext>
            </a:extLst>
          </p:cNvPr>
          <p:cNvSpPr txBox="1"/>
          <p:nvPr/>
        </p:nvSpPr>
        <p:spPr>
          <a:xfrm>
            <a:off x="447675" y="1397675"/>
            <a:ext cx="8153400" cy="1200329"/>
          </a:xfrm>
          <a:prstGeom prst="rect">
            <a:avLst/>
          </a:prstGeom>
          <a:noFill/>
        </p:spPr>
        <p:txBody>
          <a:bodyPr wrap="square">
            <a:spAutoFit/>
          </a:bodyPr>
          <a:lstStyle/>
          <a:p>
            <a:pPr marL="285750" indent="-285750">
              <a:buFont typeface="Arial" panose="020B0604020202020204" pitchFamily="34" charset="0"/>
              <a:buChar char="•"/>
            </a:pPr>
            <a:r>
              <a:rPr lang="en-US" dirty="0"/>
              <a:t>Increasing patient loads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Limited medical resources</a:t>
            </a:r>
          </a:p>
          <a:p>
            <a:endParaRPr lang="en-US" dirty="0"/>
          </a:p>
        </p:txBody>
      </p:sp>
      <p:sp>
        <p:nvSpPr>
          <p:cNvPr id="6" name="TextBox 5">
            <a:extLst>
              <a:ext uri="{FF2B5EF4-FFF2-40B4-BE49-F238E27FC236}">
                <a16:creationId xmlns:a16="http://schemas.microsoft.com/office/drawing/2014/main" id="{82808CC8-BE25-135B-D8EA-9059B904A5E3}"/>
              </a:ext>
            </a:extLst>
          </p:cNvPr>
          <p:cNvSpPr txBox="1"/>
          <p:nvPr/>
        </p:nvSpPr>
        <p:spPr>
          <a:xfrm>
            <a:off x="447675" y="358259"/>
            <a:ext cx="6096000" cy="430887"/>
          </a:xfrm>
          <a:prstGeom prst="rect">
            <a:avLst/>
          </a:prstGeom>
          <a:noFill/>
        </p:spPr>
        <p:txBody>
          <a:bodyPr wrap="square">
            <a:spAutoFit/>
          </a:bodyPr>
          <a:lstStyle/>
          <a:p>
            <a:r>
              <a:rPr lang="en-US" sz="2200" b="1" dirty="0"/>
              <a:t>Current Challenges in Medicine</a:t>
            </a:r>
            <a:endParaRPr lang="en-US" sz="2200" dirty="0"/>
          </a:p>
        </p:txBody>
      </p:sp>
    </p:spTree>
    <p:extLst>
      <p:ext uri="{BB962C8B-B14F-4D97-AF65-F5344CB8AC3E}">
        <p14:creationId xmlns:p14="http://schemas.microsoft.com/office/powerpoint/2010/main" val="367359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65B72-3C24-741C-C707-32BA15BEA88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513C20-89C6-7B6E-720D-3C2D45B4C3A9}"/>
              </a:ext>
            </a:extLst>
          </p:cNvPr>
          <p:cNvSpPr txBox="1"/>
          <p:nvPr/>
        </p:nvSpPr>
        <p:spPr>
          <a:xfrm>
            <a:off x="447675" y="1397675"/>
            <a:ext cx="8153400" cy="1200329"/>
          </a:xfrm>
          <a:prstGeom prst="rect">
            <a:avLst/>
          </a:prstGeom>
          <a:noFill/>
        </p:spPr>
        <p:txBody>
          <a:bodyPr wrap="square">
            <a:spAutoFit/>
          </a:bodyPr>
          <a:lstStyle/>
          <a:p>
            <a:pPr marL="285750" indent="-285750">
              <a:buFont typeface="Arial" panose="020B0604020202020204" pitchFamily="34" charset="0"/>
              <a:buChar char="•"/>
            </a:pPr>
            <a:r>
              <a:rPr lang="en-US" dirty="0"/>
              <a:t>Increasing patient loads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Limited medical resources</a:t>
            </a:r>
          </a:p>
          <a:p>
            <a:endParaRPr lang="en-US" dirty="0"/>
          </a:p>
        </p:txBody>
      </p:sp>
      <p:sp>
        <p:nvSpPr>
          <p:cNvPr id="6" name="TextBox 5">
            <a:extLst>
              <a:ext uri="{FF2B5EF4-FFF2-40B4-BE49-F238E27FC236}">
                <a16:creationId xmlns:a16="http://schemas.microsoft.com/office/drawing/2014/main" id="{FE394BBC-36A1-44B6-0768-A3E31B652466}"/>
              </a:ext>
            </a:extLst>
          </p:cNvPr>
          <p:cNvSpPr txBox="1"/>
          <p:nvPr/>
        </p:nvSpPr>
        <p:spPr>
          <a:xfrm>
            <a:off x="447675" y="358259"/>
            <a:ext cx="6096000" cy="430887"/>
          </a:xfrm>
          <a:prstGeom prst="rect">
            <a:avLst/>
          </a:prstGeom>
          <a:noFill/>
        </p:spPr>
        <p:txBody>
          <a:bodyPr wrap="square">
            <a:spAutoFit/>
          </a:bodyPr>
          <a:lstStyle/>
          <a:p>
            <a:r>
              <a:rPr lang="en-US" sz="2200" b="1" dirty="0"/>
              <a:t>Current Challenges in Medicine</a:t>
            </a:r>
            <a:endParaRPr lang="en-US" sz="2200" dirty="0"/>
          </a:p>
        </p:txBody>
      </p:sp>
      <p:sp>
        <p:nvSpPr>
          <p:cNvPr id="8" name="TextBox 7">
            <a:extLst>
              <a:ext uri="{FF2B5EF4-FFF2-40B4-BE49-F238E27FC236}">
                <a16:creationId xmlns:a16="http://schemas.microsoft.com/office/drawing/2014/main" id="{6AB19B29-E7C6-07B8-D0B6-B283B66863B7}"/>
              </a:ext>
            </a:extLst>
          </p:cNvPr>
          <p:cNvSpPr txBox="1"/>
          <p:nvPr/>
        </p:nvSpPr>
        <p:spPr>
          <a:xfrm rot="20173125">
            <a:off x="134876" y="2158532"/>
            <a:ext cx="11022102" cy="2185214"/>
          </a:xfrm>
          <a:prstGeom prst="rect">
            <a:avLst/>
          </a:prstGeom>
          <a:noFill/>
          <a:ln>
            <a:solidFill>
              <a:schemeClr val="tx1"/>
            </a:solidFill>
          </a:ln>
        </p:spPr>
        <p:txBody>
          <a:bodyPr wrap="square">
            <a:spAutoFit/>
          </a:bodyPr>
          <a:lstStyle/>
          <a:p>
            <a:r>
              <a:rPr lang="en-US" sz="1700" dirty="0"/>
              <a:t>You arrive at your scheduled doctor's appointment and wait in line, finally entering after a long delay. </a:t>
            </a:r>
          </a:p>
          <a:p>
            <a:r>
              <a:rPr lang="en-US" sz="1700" dirty="0"/>
              <a:t>The exhausted doctor only partially remembers your medical history. </a:t>
            </a:r>
          </a:p>
          <a:p>
            <a:r>
              <a:rPr lang="en-US" sz="1700" dirty="0"/>
              <a:t>Some people enter in the room during the visit and interrupt the session.</a:t>
            </a:r>
          </a:p>
          <a:p>
            <a:r>
              <a:rPr lang="en-US" sz="1700" dirty="0"/>
              <a:t>Fatigue causes you to forget to mention all your symptoms completely. You remember what you missed only after leaving the office. </a:t>
            </a:r>
          </a:p>
          <a:p>
            <a:r>
              <a:rPr lang="en-US" sz="1700" dirty="0"/>
              <a:t>Due to both your schedule and the doctor's availability, the next appointment can only be scheduled a week later. </a:t>
            </a:r>
          </a:p>
          <a:p>
            <a:r>
              <a:rPr lang="en-US" sz="1700" dirty="0"/>
              <a:t>At the second visit, the original doctor is on vacation, and you must start the conversation about your symptoms all over again with a new doctor who knows nothing about your case.</a:t>
            </a:r>
          </a:p>
        </p:txBody>
      </p:sp>
    </p:spTree>
    <p:extLst>
      <p:ext uri="{BB962C8B-B14F-4D97-AF65-F5344CB8AC3E}">
        <p14:creationId xmlns:p14="http://schemas.microsoft.com/office/powerpoint/2010/main" val="3406691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3646-DD90-5CB0-D683-0E6E16E5A7E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43EC393-87C6-D53F-1EAC-414D060EB171}"/>
              </a:ext>
            </a:extLst>
          </p:cNvPr>
          <p:cNvSpPr txBox="1"/>
          <p:nvPr/>
        </p:nvSpPr>
        <p:spPr>
          <a:xfrm>
            <a:off x="447675" y="1397675"/>
            <a:ext cx="3381375" cy="1200329"/>
          </a:xfrm>
          <a:prstGeom prst="rect">
            <a:avLst/>
          </a:prstGeom>
          <a:noFill/>
        </p:spPr>
        <p:txBody>
          <a:bodyPr wrap="square">
            <a:spAutoFit/>
          </a:bodyPr>
          <a:lstStyle/>
          <a:p>
            <a:pPr marL="285750" indent="-285750">
              <a:buFont typeface="Arial" panose="020B0604020202020204" pitchFamily="34" charset="0"/>
              <a:buChar char="•"/>
            </a:pPr>
            <a:r>
              <a:rPr lang="en-US" dirty="0"/>
              <a:t>Increasing patient loads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Limited medical resources</a:t>
            </a:r>
          </a:p>
          <a:p>
            <a:endParaRPr lang="en-US" dirty="0"/>
          </a:p>
        </p:txBody>
      </p:sp>
      <p:sp>
        <p:nvSpPr>
          <p:cNvPr id="6" name="TextBox 5">
            <a:extLst>
              <a:ext uri="{FF2B5EF4-FFF2-40B4-BE49-F238E27FC236}">
                <a16:creationId xmlns:a16="http://schemas.microsoft.com/office/drawing/2014/main" id="{97397F76-B8ED-63C2-2559-29C2B702F148}"/>
              </a:ext>
            </a:extLst>
          </p:cNvPr>
          <p:cNvSpPr txBox="1"/>
          <p:nvPr/>
        </p:nvSpPr>
        <p:spPr>
          <a:xfrm>
            <a:off x="447675" y="358259"/>
            <a:ext cx="6096000" cy="430887"/>
          </a:xfrm>
          <a:prstGeom prst="rect">
            <a:avLst/>
          </a:prstGeom>
          <a:noFill/>
        </p:spPr>
        <p:txBody>
          <a:bodyPr wrap="square">
            <a:spAutoFit/>
          </a:bodyPr>
          <a:lstStyle/>
          <a:p>
            <a:r>
              <a:rPr lang="en-US" sz="2200" b="1" dirty="0"/>
              <a:t>Current Challenges in Medicine</a:t>
            </a:r>
            <a:endParaRPr lang="en-US" sz="2200" dirty="0"/>
          </a:p>
        </p:txBody>
      </p:sp>
      <p:sp>
        <p:nvSpPr>
          <p:cNvPr id="3" name="TextBox 2">
            <a:extLst>
              <a:ext uri="{FF2B5EF4-FFF2-40B4-BE49-F238E27FC236}">
                <a16:creationId xmlns:a16="http://schemas.microsoft.com/office/drawing/2014/main" id="{DE2B37C3-A50B-3067-69B4-59BBBBFF084C}"/>
              </a:ext>
            </a:extLst>
          </p:cNvPr>
          <p:cNvSpPr txBox="1"/>
          <p:nvPr/>
        </p:nvSpPr>
        <p:spPr>
          <a:xfrm rot="20173125">
            <a:off x="134876" y="2158532"/>
            <a:ext cx="11022102" cy="2185214"/>
          </a:xfrm>
          <a:prstGeom prst="rect">
            <a:avLst/>
          </a:prstGeom>
          <a:noFill/>
          <a:ln>
            <a:solidFill>
              <a:schemeClr val="tx1"/>
            </a:solidFill>
          </a:ln>
        </p:spPr>
        <p:txBody>
          <a:bodyPr wrap="square">
            <a:spAutoFit/>
          </a:bodyPr>
          <a:lstStyle/>
          <a:p>
            <a:r>
              <a:rPr lang="en-US" sz="1700" dirty="0"/>
              <a:t>You arrive at your scheduled doctor's appointment and wait in line, finally entering after a long delay. </a:t>
            </a:r>
          </a:p>
          <a:p>
            <a:r>
              <a:rPr lang="en-US" sz="1700" dirty="0"/>
              <a:t>The exhausted doctor only partially remembers your medical history. </a:t>
            </a:r>
          </a:p>
          <a:p>
            <a:r>
              <a:rPr lang="en-US" sz="1700" dirty="0"/>
              <a:t>Some people enter in the room during the visit and interrupt the session.</a:t>
            </a:r>
          </a:p>
          <a:p>
            <a:r>
              <a:rPr lang="en-US" sz="1700" dirty="0"/>
              <a:t>Fatigue causes you to forget to mention all your symptoms completely. You remember what you missed only after leaving the office. </a:t>
            </a:r>
          </a:p>
          <a:p>
            <a:r>
              <a:rPr lang="en-US" sz="1700" dirty="0"/>
              <a:t>Due to both your schedule and the doctor's availability, the next appointment can only be scheduled a week later. </a:t>
            </a:r>
          </a:p>
          <a:p>
            <a:r>
              <a:rPr lang="en-US" sz="1700" dirty="0"/>
              <a:t>At the second visit, the original doctor is on vacation, and you must start the conversation about your symptoms all over again with a new doctor who knows nothing about your case.</a:t>
            </a:r>
          </a:p>
        </p:txBody>
      </p:sp>
    </p:spTree>
    <p:extLst>
      <p:ext uri="{BB962C8B-B14F-4D97-AF65-F5344CB8AC3E}">
        <p14:creationId xmlns:p14="http://schemas.microsoft.com/office/powerpoint/2010/main" val="243313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22EB9-389E-91D3-0F1E-4DE265C043F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496E315-38EC-5FE8-4BCA-E709BCB4B5D8}"/>
              </a:ext>
            </a:extLst>
          </p:cNvPr>
          <p:cNvSpPr txBox="1"/>
          <p:nvPr/>
        </p:nvSpPr>
        <p:spPr>
          <a:xfrm>
            <a:off x="447675" y="1397675"/>
            <a:ext cx="11134725" cy="2308324"/>
          </a:xfrm>
          <a:prstGeom prst="rect">
            <a:avLst/>
          </a:prstGeom>
          <a:noFill/>
        </p:spPr>
        <p:txBody>
          <a:bodyPr wrap="square">
            <a:spAutoFit/>
          </a:bodyPr>
          <a:lstStyle/>
          <a:p>
            <a:pPr marL="285750" indent="-285750">
              <a:buFont typeface="Arial" panose="020B0604020202020204" pitchFamily="34" charset="0"/>
              <a:buChar char="•"/>
            </a:pPr>
            <a:r>
              <a:rPr lang="en-US" b="1" dirty="0"/>
              <a:t>Medical Mistakes:</a:t>
            </a:r>
            <a:r>
              <a:rPr lang="en-US" dirty="0"/>
              <a:t> 250,000 deaths yearly from human error in US alone. Have data for Georgia.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Rural Areas:</a:t>
            </a:r>
            <a:r>
              <a:rPr lang="en-US" dirty="0"/>
              <a:t> No specialists available, patients travel long distances for care.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Low Qualification</a:t>
            </a:r>
            <a:r>
              <a:rPr lang="en-US" dirty="0"/>
              <a:t>: Not all specialists are professionals.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C978E760-A567-51EF-8F34-5414DDCB5804}"/>
              </a:ext>
            </a:extLst>
          </p:cNvPr>
          <p:cNvSpPr txBox="1"/>
          <p:nvPr/>
        </p:nvSpPr>
        <p:spPr>
          <a:xfrm>
            <a:off x="447675" y="358259"/>
            <a:ext cx="6096000" cy="430887"/>
          </a:xfrm>
          <a:prstGeom prst="rect">
            <a:avLst/>
          </a:prstGeom>
          <a:noFill/>
        </p:spPr>
        <p:txBody>
          <a:bodyPr wrap="square">
            <a:spAutoFit/>
          </a:bodyPr>
          <a:lstStyle/>
          <a:p>
            <a:r>
              <a:rPr lang="en-US" sz="2200" b="1" dirty="0"/>
              <a:t>More Challenges</a:t>
            </a:r>
            <a:endParaRPr lang="en-US" sz="2200" dirty="0"/>
          </a:p>
        </p:txBody>
      </p:sp>
    </p:spTree>
    <p:extLst>
      <p:ext uri="{BB962C8B-B14F-4D97-AF65-F5344CB8AC3E}">
        <p14:creationId xmlns:p14="http://schemas.microsoft.com/office/powerpoint/2010/main" val="408268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8AE579-5460-E9F6-3951-3AAA45BF1E10}"/>
              </a:ext>
            </a:extLst>
          </p:cNvPr>
          <p:cNvSpPr txBox="1"/>
          <p:nvPr/>
        </p:nvSpPr>
        <p:spPr>
          <a:xfrm>
            <a:off x="447675" y="358259"/>
            <a:ext cx="11201400" cy="430887"/>
          </a:xfrm>
          <a:prstGeom prst="rect">
            <a:avLst/>
          </a:prstGeom>
          <a:noFill/>
        </p:spPr>
        <p:txBody>
          <a:bodyPr wrap="square">
            <a:spAutoFit/>
          </a:bodyPr>
          <a:lstStyle/>
          <a:p>
            <a:r>
              <a:rPr lang="en-US" sz="2200" b="1" dirty="0"/>
              <a:t>If we assume that the brain is just interconnected neurons</a:t>
            </a:r>
            <a:endParaRPr lang="en-US" sz="2200" dirty="0"/>
          </a:p>
        </p:txBody>
      </p:sp>
      <p:sp>
        <p:nvSpPr>
          <p:cNvPr id="8" name="TextBox 7">
            <a:extLst>
              <a:ext uri="{FF2B5EF4-FFF2-40B4-BE49-F238E27FC236}">
                <a16:creationId xmlns:a16="http://schemas.microsoft.com/office/drawing/2014/main" id="{437A86E1-40F7-D1F7-266F-11058E75D1B9}"/>
              </a:ext>
            </a:extLst>
          </p:cNvPr>
          <p:cNvSpPr txBox="1"/>
          <p:nvPr/>
        </p:nvSpPr>
        <p:spPr>
          <a:xfrm>
            <a:off x="447675" y="5840884"/>
            <a:ext cx="9163050" cy="369332"/>
          </a:xfrm>
          <a:prstGeom prst="rect">
            <a:avLst/>
          </a:prstGeom>
          <a:noFill/>
        </p:spPr>
        <p:txBody>
          <a:bodyPr wrap="square">
            <a:spAutoFit/>
          </a:bodyPr>
          <a:lstStyle/>
          <a:p>
            <a:r>
              <a:rPr lang="en-US" dirty="0"/>
              <a:t>Our intelligence is in the network of neurons</a:t>
            </a:r>
          </a:p>
        </p:txBody>
      </p:sp>
      <p:pic>
        <p:nvPicPr>
          <p:cNvPr id="10" name="Picture 9">
            <a:extLst>
              <a:ext uri="{FF2B5EF4-FFF2-40B4-BE49-F238E27FC236}">
                <a16:creationId xmlns:a16="http://schemas.microsoft.com/office/drawing/2014/main" id="{130F20F3-5D19-9592-0A5C-6F62EDB2D9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3075" y="1078228"/>
            <a:ext cx="6317918" cy="4163046"/>
          </a:xfrm>
          <a:prstGeom prst="rect">
            <a:avLst/>
          </a:prstGeom>
        </p:spPr>
      </p:pic>
      <p:sp>
        <p:nvSpPr>
          <p:cNvPr id="11" name="TextBox 10">
            <a:extLst>
              <a:ext uri="{FF2B5EF4-FFF2-40B4-BE49-F238E27FC236}">
                <a16:creationId xmlns:a16="http://schemas.microsoft.com/office/drawing/2014/main" id="{4805BCA9-6CC4-0866-0A53-B13D7C7CF453}"/>
              </a:ext>
            </a:extLst>
          </p:cNvPr>
          <p:cNvSpPr txBox="1"/>
          <p:nvPr/>
        </p:nvSpPr>
        <p:spPr>
          <a:xfrm rot="20949051">
            <a:off x="1668533" y="3505200"/>
            <a:ext cx="2220291" cy="369332"/>
          </a:xfrm>
          <a:prstGeom prst="rect">
            <a:avLst/>
          </a:prstGeom>
          <a:noFill/>
        </p:spPr>
        <p:txBody>
          <a:bodyPr wrap="square" rtlCol="0">
            <a:spAutoFit/>
          </a:bodyPr>
          <a:lstStyle/>
          <a:p>
            <a:r>
              <a:rPr lang="en-US" dirty="0"/>
              <a:t>Dendrites</a:t>
            </a:r>
          </a:p>
        </p:txBody>
      </p:sp>
      <p:sp>
        <p:nvSpPr>
          <p:cNvPr id="12" name="TextBox 11">
            <a:extLst>
              <a:ext uri="{FF2B5EF4-FFF2-40B4-BE49-F238E27FC236}">
                <a16:creationId xmlns:a16="http://schemas.microsoft.com/office/drawing/2014/main" id="{E9F3C478-4838-AFBE-3791-FE2E923313AF}"/>
              </a:ext>
            </a:extLst>
          </p:cNvPr>
          <p:cNvSpPr txBox="1"/>
          <p:nvPr/>
        </p:nvSpPr>
        <p:spPr>
          <a:xfrm rot="20885261">
            <a:off x="1313483" y="1140765"/>
            <a:ext cx="2220291" cy="369332"/>
          </a:xfrm>
          <a:prstGeom prst="rect">
            <a:avLst/>
          </a:prstGeom>
          <a:noFill/>
        </p:spPr>
        <p:txBody>
          <a:bodyPr wrap="square" rtlCol="0">
            <a:spAutoFit/>
          </a:bodyPr>
          <a:lstStyle/>
          <a:p>
            <a:r>
              <a:rPr lang="en-US" dirty="0"/>
              <a:t>Dendrites</a:t>
            </a:r>
          </a:p>
        </p:txBody>
      </p:sp>
      <p:sp>
        <p:nvSpPr>
          <p:cNvPr id="13" name="TextBox 12">
            <a:extLst>
              <a:ext uri="{FF2B5EF4-FFF2-40B4-BE49-F238E27FC236}">
                <a16:creationId xmlns:a16="http://schemas.microsoft.com/office/drawing/2014/main" id="{53D69711-73B0-CE0C-A9AC-53EE6EF8FBBC}"/>
              </a:ext>
            </a:extLst>
          </p:cNvPr>
          <p:cNvSpPr txBox="1"/>
          <p:nvPr/>
        </p:nvSpPr>
        <p:spPr>
          <a:xfrm rot="19492297">
            <a:off x="4806097" y="4569063"/>
            <a:ext cx="2220291" cy="369332"/>
          </a:xfrm>
          <a:prstGeom prst="rect">
            <a:avLst/>
          </a:prstGeom>
          <a:noFill/>
        </p:spPr>
        <p:txBody>
          <a:bodyPr wrap="square" rtlCol="0">
            <a:spAutoFit/>
          </a:bodyPr>
          <a:lstStyle/>
          <a:p>
            <a:r>
              <a:rPr lang="en-US" dirty="0"/>
              <a:t>Dendrites</a:t>
            </a:r>
          </a:p>
        </p:txBody>
      </p:sp>
      <p:sp>
        <p:nvSpPr>
          <p:cNvPr id="14" name="TextBox 13">
            <a:extLst>
              <a:ext uri="{FF2B5EF4-FFF2-40B4-BE49-F238E27FC236}">
                <a16:creationId xmlns:a16="http://schemas.microsoft.com/office/drawing/2014/main" id="{9EE81CB1-2EDF-B391-07A6-D5A23749163F}"/>
              </a:ext>
            </a:extLst>
          </p:cNvPr>
          <p:cNvSpPr txBox="1"/>
          <p:nvPr/>
        </p:nvSpPr>
        <p:spPr>
          <a:xfrm rot="20911790">
            <a:off x="5726503" y="1981379"/>
            <a:ext cx="1571643" cy="369332"/>
          </a:xfrm>
          <a:prstGeom prst="rect">
            <a:avLst/>
          </a:prstGeom>
          <a:noFill/>
        </p:spPr>
        <p:txBody>
          <a:bodyPr wrap="square" rtlCol="0">
            <a:spAutoFit/>
          </a:bodyPr>
          <a:lstStyle/>
          <a:p>
            <a:r>
              <a:rPr lang="en-US" dirty="0"/>
              <a:t>Axon</a:t>
            </a:r>
          </a:p>
        </p:txBody>
      </p:sp>
    </p:spTree>
    <p:extLst>
      <p:ext uri="{BB962C8B-B14F-4D97-AF65-F5344CB8AC3E}">
        <p14:creationId xmlns:p14="http://schemas.microsoft.com/office/powerpoint/2010/main" val="445485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F035D-EB0B-F7E7-A2E5-CAFADE940F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D28DA4-8986-042C-C7A4-1B4B92DAF334}"/>
              </a:ext>
            </a:extLst>
          </p:cNvPr>
          <p:cNvSpPr txBox="1"/>
          <p:nvPr/>
        </p:nvSpPr>
        <p:spPr>
          <a:xfrm>
            <a:off x="2350294" y="2882696"/>
            <a:ext cx="7491412" cy="1092607"/>
          </a:xfrm>
          <a:prstGeom prst="rect">
            <a:avLst/>
          </a:prstGeom>
          <a:noFill/>
        </p:spPr>
        <p:txBody>
          <a:bodyPr wrap="square">
            <a:spAutoFit/>
          </a:bodyPr>
          <a:lstStyle/>
          <a:p>
            <a:r>
              <a:rPr lang="en-US" sz="6500" dirty="0">
                <a:solidFill>
                  <a:srgbClr val="FF0000"/>
                </a:solidFill>
              </a:rPr>
              <a:t>Need for AI doctors</a:t>
            </a:r>
          </a:p>
        </p:txBody>
      </p:sp>
    </p:spTree>
    <p:extLst>
      <p:ext uri="{BB962C8B-B14F-4D97-AF65-F5344CB8AC3E}">
        <p14:creationId xmlns:p14="http://schemas.microsoft.com/office/powerpoint/2010/main" val="221651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7347-274E-C1A6-E38E-5AD095D3202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8D853A1-1F20-2C31-9198-04B5FFC7691E}"/>
              </a:ext>
            </a:extLst>
          </p:cNvPr>
          <p:cNvSpPr txBox="1"/>
          <p:nvPr/>
        </p:nvSpPr>
        <p:spPr>
          <a:xfrm>
            <a:off x="447675" y="358259"/>
            <a:ext cx="6096000" cy="430887"/>
          </a:xfrm>
          <a:prstGeom prst="rect">
            <a:avLst/>
          </a:prstGeom>
          <a:noFill/>
        </p:spPr>
        <p:txBody>
          <a:bodyPr wrap="square">
            <a:spAutoFit/>
          </a:bodyPr>
          <a:lstStyle/>
          <a:p>
            <a:r>
              <a:rPr lang="en-US" sz="2200" b="1" dirty="0"/>
              <a:t>Medical AI Chat-bots</a:t>
            </a:r>
            <a:endParaRPr lang="en-US" sz="2200" dirty="0"/>
          </a:p>
        </p:txBody>
      </p:sp>
      <p:pic>
        <p:nvPicPr>
          <p:cNvPr id="7170" name="Picture 2" descr="Benefits of Chatbots in Healthcare: 9 Use Cases of Healthcare Chatbots -  Inbenta">
            <a:extLst>
              <a:ext uri="{FF2B5EF4-FFF2-40B4-BE49-F238E27FC236}">
                <a16:creationId xmlns:a16="http://schemas.microsoft.com/office/drawing/2014/main" id="{0DA4A9FA-8650-D09E-F610-09BB1164E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112779"/>
            <a:ext cx="6438375" cy="4904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1B10FA-4E09-89FB-648D-5D64C8EA1CF2}"/>
              </a:ext>
            </a:extLst>
          </p:cNvPr>
          <p:cNvSpPr txBox="1"/>
          <p:nvPr/>
        </p:nvSpPr>
        <p:spPr>
          <a:xfrm>
            <a:off x="7020232" y="1084204"/>
            <a:ext cx="4935793" cy="3139321"/>
          </a:xfrm>
          <a:prstGeom prst="rect">
            <a:avLst/>
          </a:prstGeom>
          <a:noFill/>
        </p:spPr>
        <p:txBody>
          <a:bodyPr wrap="square">
            <a:spAutoFit/>
          </a:bodyPr>
          <a:lstStyle/>
          <a:p>
            <a:r>
              <a:rPr lang="en-US" dirty="0"/>
              <a:t>AI chatbots are revolutionizing healthcare by providing accessible, immediate support to patients across various medical scenarios. These intelligent conversational agents serve as the first point of contact for many healthcare interactions, offering everything from basic symptom assessment to ongoing chronic disease management.</a:t>
            </a:r>
          </a:p>
          <a:p>
            <a:endParaRPr lang="en-US" dirty="0"/>
          </a:p>
          <a:p>
            <a:r>
              <a:rPr lang="en-US" dirty="0">
                <a:solidFill>
                  <a:srgbClr val="FF0000"/>
                </a:solidFill>
              </a:rPr>
              <a:t>The level of empathy is higher in Chat-bots rather is statistical medical personnel.</a:t>
            </a:r>
          </a:p>
        </p:txBody>
      </p:sp>
    </p:spTree>
    <p:extLst>
      <p:ext uri="{BB962C8B-B14F-4D97-AF65-F5344CB8AC3E}">
        <p14:creationId xmlns:p14="http://schemas.microsoft.com/office/powerpoint/2010/main" val="1984526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F67BD-82F7-3B70-F1CB-FC2136E4193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E9CC6AF-9CA7-7F24-CB93-F7C087212B5C}"/>
              </a:ext>
            </a:extLst>
          </p:cNvPr>
          <p:cNvSpPr txBox="1"/>
          <p:nvPr/>
        </p:nvSpPr>
        <p:spPr>
          <a:xfrm>
            <a:off x="447674" y="1054775"/>
            <a:ext cx="11287125" cy="2031325"/>
          </a:xfrm>
          <a:prstGeom prst="rect">
            <a:avLst/>
          </a:prstGeom>
          <a:noFill/>
        </p:spPr>
        <p:txBody>
          <a:bodyPr wrap="square">
            <a:spAutoFit/>
          </a:bodyPr>
          <a:lstStyle/>
          <a:p>
            <a:r>
              <a:rPr lang="en-US" dirty="0"/>
              <a:t>Medical chatbots have become invaluable in providing preliminary healthcare guidance. When patients experience symptoms or have health concerns, these AI systems can conduct initial assessments by asking targeted questions about symptoms, medical history, and current medications. Rather than waiting for appointments or calling busy medical offices, patients can receive immediate guidance on whether their symptoms require urgent attention or can be managed at home. These chatbots also excel at answering routine health questions, explaining test results in simple terms, and providing medication reminders that help patients adhere to treatment plans.</a:t>
            </a:r>
          </a:p>
        </p:txBody>
      </p:sp>
      <p:sp>
        <p:nvSpPr>
          <p:cNvPr id="6" name="TextBox 5">
            <a:extLst>
              <a:ext uri="{FF2B5EF4-FFF2-40B4-BE49-F238E27FC236}">
                <a16:creationId xmlns:a16="http://schemas.microsoft.com/office/drawing/2014/main" id="{479ACFD0-C4C6-2BCE-13E1-8724E72B1BA9}"/>
              </a:ext>
            </a:extLst>
          </p:cNvPr>
          <p:cNvSpPr txBox="1"/>
          <p:nvPr/>
        </p:nvSpPr>
        <p:spPr>
          <a:xfrm>
            <a:off x="447675" y="358259"/>
            <a:ext cx="6096000" cy="430887"/>
          </a:xfrm>
          <a:prstGeom prst="rect">
            <a:avLst/>
          </a:prstGeom>
          <a:noFill/>
        </p:spPr>
        <p:txBody>
          <a:bodyPr wrap="square">
            <a:spAutoFit/>
          </a:bodyPr>
          <a:lstStyle/>
          <a:p>
            <a:r>
              <a:rPr lang="en-US" sz="2200" b="1" dirty="0"/>
              <a:t>Patient Support and Initial Consultation</a:t>
            </a:r>
            <a:endParaRPr lang="en-US" sz="2200" dirty="0"/>
          </a:p>
        </p:txBody>
      </p:sp>
      <p:sp>
        <p:nvSpPr>
          <p:cNvPr id="3" name="TextBox 2">
            <a:extLst>
              <a:ext uri="{FF2B5EF4-FFF2-40B4-BE49-F238E27FC236}">
                <a16:creationId xmlns:a16="http://schemas.microsoft.com/office/drawing/2014/main" id="{4EB8CD90-82D2-7426-A490-824679633AB3}"/>
              </a:ext>
            </a:extLst>
          </p:cNvPr>
          <p:cNvSpPr txBox="1"/>
          <p:nvPr/>
        </p:nvSpPr>
        <p:spPr>
          <a:xfrm>
            <a:off x="447675" y="3668197"/>
            <a:ext cx="6096000" cy="430887"/>
          </a:xfrm>
          <a:prstGeom prst="rect">
            <a:avLst/>
          </a:prstGeom>
          <a:noFill/>
        </p:spPr>
        <p:txBody>
          <a:bodyPr wrap="square">
            <a:spAutoFit/>
          </a:bodyPr>
          <a:lstStyle/>
          <a:p>
            <a:r>
              <a:rPr lang="en-US" sz="2200" b="1" dirty="0"/>
              <a:t>Emergency Assessment</a:t>
            </a:r>
          </a:p>
        </p:txBody>
      </p:sp>
      <p:sp>
        <p:nvSpPr>
          <p:cNvPr id="7" name="TextBox 6">
            <a:extLst>
              <a:ext uri="{FF2B5EF4-FFF2-40B4-BE49-F238E27FC236}">
                <a16:creationId xmlns:a16="http://schemas.microsoft.com/office/drawing/2014/main" id="{EE44C5E7-143B-D096-0B3D-D2B866B6993D}"/>
              </a:ext>
            </a:extLst>
          </p:cNvPr>
          <p:cNvSpPr txBox="1"/>
          <p:nvPr/>
        </p:nvSpPr>
        <p:spPr>
          <a:xfrm>
            <a:off x="447674" y="4208978"/>
            <a:ext cx="11010901" cy="1754326"/>
          </a:xfrm>
          <a:prstGeom prst="rect">
            <a:avLst/>
          </a:prstGeom>
          <a:noFill/>
        </p:spPr>
        <p:txBody>
          <a:bodyPr wrap="square">
            <a:spAutoFit/>
          </a:bodyPr>
          <a:lstStyle/>
          <a:p>
            <a:r>
              <a:rPr lang="en-US" dirty="0"/>
              <a:t>One of the most critical applications of medical chatbots is in triage situations. These systems can quickly evaluate the severity of symptoms and determine the appropriate level of care needed. For instance, a chatbot might recognize that chest pain combined with shortness of breath requires immediate emergency attention, while a minor headache might be manageable with over-the-counter medication and rest. This capability is particularly valuable in overwhelmed healthcare systems, as it helps direct patients to the most appropriate care setting and reduces unnecessary emergency room visits.</a:t>
            </a:r>
          </a:p>
        </p:txBody>
      </p:sp>
    </p:spTree>
    <p:extLst>
      <p:ext uri="{BB962C8B-B14F-4D97-AF65-F5344CB8AC3E}">
        <p14:creationId xmlns:p14="http://schemas.microsoft.com/office/powerpoint/2010/main" val="3138071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1C493-61D2-2E78-D743-39593BEBBB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E3FC919-FBDE-1CC0-971E-1F49CB175714}"/>
              </a:ext>
            </a:extLst>
          </p:cNvPr>
          <p:cNvSpPr txBox="1"/>
          <p:nvPr/>
        </p:nvSpPr>
        <p:spPr>
          <a:xfrm>
            <a:off x="447674" y="1054775"/>
            <a:ext cx="11287125" cy="2031325"/>
          </a:xfrm>
          <a:prstGeom prst="rect">
            <a:avLst/>
          </a:prstGeom>
          <a:noFill/>
        </p:spPr>
        <p:txBody>
          <a:bodyPr wrap="square">
            <a:spAutoFit/>
          </a:bodyPr>
          <a:lstStyle/>
          <a:p>
            <a:r>
              <a:rPr lang="en-US" dirty="0"/>
              <a:t>The mental health applications of AI chatbots have shown remarkable promise, especially given the global shortage of mental health professionals. These systems provide 24/7 support for individuals experiencing depression, anxiety, or other mental health challenges. Unlike human therapists who have limited availability, AI chatbots can offer immediate intervention during crisis moments, guide users through breathing exercises or mindfulness techniques, and provide consistent emotional support. Some advanced systems even incorporate cognitive behavioral therapy techniques, helping users identify negative thought patterns and develop coping strategies.</a:t>
            </a:r>
          </a:p>
        </p:txBody>
      </p:sp>
      <p:sp>
        <p:nvSpPr>
          <p:cNvPr id="6" name="TextBox 5">
            <a:extLst>
              <a:ext uri="{FF2B5EF4-FFF2-40B4-BE49-F238E27FC236}">
                <a16:creationId xmlns:a16="http://schemas.microsoft.com/office/drawing/2014/main" id="{B8BFF074-EF2C-9B0D-377C-87D9DBEEB2F0}"/>
              </a:ext>
            </a:extLst>
          </p:cNvPr>
          <p:cNvSpPr txBox="1"/>
          <p:nvPr/>
        </p:nvSpPr>
        <p:spPr>
          <a:xfrm>
            <a:off x="447675" y="358259"/>
            <a:ext cx="6096000" cy="430887"/>
          </a:xfrm>
          <a:prstGeom prst="rect">
            <a:avLst/>
          </a:prstGeom>
          <a:noFill/>
        </p:spPr>
        <p:txBody>
          <a:bodyPr wrap="square">
            <a:spAutoFit/>
          </a:bodyPr>
          <a:lstStyle/>
          <a:p>
            <a:r>
              <a:rPr lang="en-US" sz="2200" b="1" dirty="0"/>
              <a:t>Mental Health Support</a:t>
            </a:r>
            <a:endParaRPr lang="en-US" sz="2200" dirty="0"/>
          </a:p>
        </p:txBody>
      </p:sp>
      <p:sp>
        <p:nvSpPr>
          <p:cNvPr id="3" name="TextBox 2">
            <a:extLst>
              <a:ext uri="{FF2B5EF4-FFF2-40B4-BE49-F238E27FC236}">
                <a16:creationId xmlns:a16="http://schemas.microsoft.com/office/drawing/2014/main" id="{5E9092FE-D189-D0A9-01B2-A94EE03B553D}"/>
              </a:ext>
            </a:extLst>
          </p:cNvPr>
          <p:cNvSpPr txBox="1"/>
          <p:nvPr/>
        </p:nvSpPr>
        <p:spPr>
          <a:xfrm>
            <a:off x="447675" y="3668197"/>
            <a:ext cx="6096000" cy="430887"/>
          </a:xfrm>
          <a:prstGeom prst="rect">
            <a:avLst/>
          </a:prstGeom>
          <a:noFill/>
        </p:spPr>
        <p:txBody>
          <a:bodyPr wrap="square">
            <a:spAutoFit/>
          </a:bodyPr>
          <a:lstStyle/>
          <a:p>
            <a:r>
              <a:rPr lang="en-US" sz="2200" b="1" dirty="0"/>
              <a:t>Chronic Disease Management</a:t>
            </a:r>
          </a:p>
        </p:txBody>
      </p:sp>
      <p:sp>
        <p:nvSpPr>
          <p:cNvPr id="7" name="TextBox 6">
            <a:extLst>
              <a:ext uri="{FF2B5EF4-FFF2-40B4-BE49-F238E27FC236}">
                <a16:creationId xmlns:a16="http://schemas.microsoft.com/office/drawing/2014/main" id="{D740AC2F-45B3-97AD-ADC7-93AC1B662990}"/>
              </a:ext>
            </a:extLst>
          </p:cNvPr>
          <p:cNvSpPr txBox="1"/>
          <p:nvPr/>
        </p:nvSpPr>
        <p:spPr>
          <a:xfrm>
            <a:off x="447674" y="4208978"/>
            <a:ext cx="11010901" cy="1477328"/>
          </a:xfrm>
          <a:prstGeom prst="rect">
            <a:avLst/>
          </a:prstGeom>
          <a:noFill/>
        </p:spPr>
        <p:txBody>
          <a:bodyPr wrap="square">
            <a:spAutoFit/>
          </a:bodyPr>
          <a:lstStyle/>
          <a:p>
            <a:r>
              <a:rPr lang="en-US" dirty="0"/>
              <a:t>For patients with chronic conditions like diabetes, hypertension, or heart disease, AI chatbots serve as constant companions in managing their health. These systems can remind patients to take medications, track daily symptoms, monitor vital signs, and even detect concerning patterns that might indicate the need for medical intervention. The continuous monitoring capability means that healthcare providers receive regular updates on their patients' conditions, allowing for more proactive and personalized care.</a:t>
            </a:r>
          </a:p>
        </p:txBody>
      </p:sp>
    </p:spTree>
    <p:extLst>
      <p:ext uri="{BB962C8B-B14F-4D97-AF65-F5344CB8AC3E}">
        <p14:creationId xmlns:p14="http://schemas.microsoft.com/office/powerpoint/2010/main" val="776168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494BE-7944-99F0-F4BC-6C4AAF36CC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DF6BC84-370C-3F9C-0CD2-09123955E822}"/>
              </a:ext>
            </a:extLst>
          </p:cNvPr>
          <p:cNvSpPr txBox="1"/>
          <p:nvPr/>
        </p:nvSpPr>
        <p:spPr>
          <a:xfrm>
            <a:off x="447674" y="1054775"/>
            <a:ext cx="11287125" cy="5632311"/>
          </a:xfrm>
          <a:prstGeom prst="rect">
            <a:avLst/>
          </a:prstGeom>
          <a:noFill/>
        </p:spPr>
        <p:txBody>
          <a:bodyPr wrap="square">
            <a:spAutoFit/>
          </a:bodyPr>
          <a:lstStyle/>
          <a:p>
            <a:r>
              <a:rPr lang="en-US" b="1" dirty="0"/>
              <a:t>Patient Privacy and Data Security</a:t>
            </a:r>
            <a:endParaRPr lang="ka-GE" b="1" dirty="0"/>
          </a:p>
          <a:p>
            <a:r>
              <a:rPr lang="en-US" dirty="0"/>
              <a:t>Medical AI systems require vast amounts of sensitive patient data to function effectively. This creates substantial privacy risks, as healthcare records contain intimate details about individuals' health conditions, genetic information, and personal histories. </a:t>
            </a:r>
            <a:endParaRPr lang="ka-GE" dirty="0"/>
          </a:p>
          <a:p>
            <a:endParaRPr lang="ka-GE" dirty="0"/>
          </a:p>
          <a:p>
            <a:r>
              <a:rPr lang="en-US" b="1" dirty="0"/>
              <a:t>Algorithmic Bias and Health Equity</a:t>
            </a:r>
            <a:endParaRPr lang="ka-GE" b="1" dirty="0"/>
          </a:p>
          <a:p>
            <a:r>
              <a:rPr lang="en-US" dirty="0"/>
              <a:t>AI systems can perpetuate or amplify existing healthcare disparities if trained on biased datasets. Historical medical data often reflects systemic inequalities, potentially leading to AI models that provide suboptimal care for underrepresented populations. For instance, diagnostic algorithms trained primarily on data from certain demographic groups may perform poorly when applied to patients from different ethnic backgrounds or socioeconomic conditions. </a:t>
            </a:r>
            <a:endParaRPr lang="ka-GE" dirty="0"/>
          </a:p>
          <a:p>
            <a:endParaRPr lang="ka-GE" dirty="0"/>
          </a:p>
          <a:p>
            <a:r>
              <a:rPr lang="en-US" b="1" dirty="0"/>
              <a:t>If AI makes wrong diagnosis, who gets sued - doctor or AI company?</a:t>
            </a:r>
            <a:endParaRPr lang="ka-GE" b="1" dirty="0"/>
          </a:p>
          <a:p>
            <a:r>
              <a:rPr lang="en-US" dirty="0"/>
              <a:t>The introduction of AI in clinical settings raises complex questions about professional responsibility. When an AI system makes an error, determining liability becomes challenging. Healthcare providers must maintain their clinical judgment and not become overly dependent on AI recommendations. </a:t>
            </a:r>
            <a:endParaRPr lang="ka-GE" dirty="0"/>
          </a:p>
          <a:p>
            <a:endParaRPr lang="ka-GE" dirty="0"/>
          </a:p>
          <a:p>
            <a:r>
              <a:rPr lang="en-US" b="1" dirty="0"/>
              <a:t>Transparency and Explainability</a:t>
            </a:r>
            <a:endParaRPr lang="ka-GE" b="1" dirty="0"/>
          </a:p>
          <a:p>
            <a:r>
              <a:rPr lang="en-US" dirty="0"/>
              <a:t>Many AI systems, particularly deep learning models, operate as "black boxes" where the decision-making process is opaque. In healthcare, this lack of transparency poses serious concerns. </a:t>
            </a:r>
          </a:p>
        </p:txBody>
      </p:sp>
      <p:sp>
        <p:nvSpPr>
          <p:cNvPr id="6" name="TextBox 5">
            <a:extLst>
              <a:ext uri="{FF2B5EF4-FFF2-40B4-BE49-F238E27FC236}">
                <a16:creationId xmlns:a16="http://schemas.microsoft.com/office/drawing/2014/main" id="{28EEDC49-7A38-FD02-4B8F-FDBB9F9B984F}"/>
              </a:ext>
            </a:extLst>
          </p:cNvPr>
          <p:cNvSpPr txBox="1"/>
          <p:nvPr/>
        </p:nvSpPr>
        <p:spPr>
          <a:xfrm>
            <a:off x="447675" y="358259"/>
            <a:ext cx="8877300" cy="430887"/>
          </a:xfrm>
          <a:prstGeom prst="rect">
            <a:avLst/>
          </a:prstGeom>
          <a:noFill/>
        </p:spPr>
        <p:txBody>
          <a:bodyPr wrap="square">
            <a:spAutoFit/>
          </a:bodyPr>
          <a:lstStyle/>
          <a:p>
            <a:r>
              <a:rPr lang="en-US" sz="2200" b="1" dirty="0"/>
              <a:t>Ethical and Safety Considerations of AI in Medicine</a:t>
            </a:r>
            <a:endParaRPr lang="en-US" sz="2200" dirty="0"/>
          </a:p>
        </p:txBody>
      </p:sp>
    </p:spTree>
    <p:extLst>
      <p:ext uri="{BB962C8B-B14F-4D97-AF65-F5344CB8AC3E}">
        <p14:creationId xmlns:p14="http://schemas.microsoft.com/office/powerpoint/2010/main" val="2582076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CC5EA-7C3B-B295-9CA8-5FD3ED756B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3A781B8-2B29-A71C-F882-31D97EA66A9E}"/>
              </a:ext>
            </a:extLst>
          </p:cNvPr>
          <p:cNvSpPr txBox="1"/>
          <p:nvPr/>
        </p:nvSpPr>
        <p:spPr>
          <a:xfrm>
            <a:off x="457201" y="1788200"/>
            <a:ext cx="11287125" cy="2123658"/>
          </a:xfrm>
          <a:prstGeom prst="rect">
            <a:avLst/>
          </a:prstGeom>
          <a:noFill/>
        </p:spPr>
        <p:txBody>
          <a:bodyPr wrap="square">
            <a:spAutoFit/>
          </a:bodyPr>
          <a:lstStyle/>
          <a:p>
            <a:pPr algn="ctr"/>
            <a:r>
              <a:rPr lang="en-US" sz="2200" dirty="0"/>
              <a:t>The decisions are driven by data, diagnostics are enhanced by AI, and healing is amplified by human-machine collaboration. </a:t>
            </a:r>
            <a:endParaRPr lang="ka-GE" sz="2200" dirty="0"/>
          </a:p>
          <a:p>
            <a:pPr algn="ctr"/>
            <a:endParaRPr lang="ka-GE" sz="2200" dirty="0"/>
          </a:p>
          <a:p>
            <a:pPr algn="ctr"/>
            <a:r>
              <a:rPr lang="en-US" sz="2200" dirty="0"/>
              <a:t>I think that future is </a:t>
            </a:r>
            <a:r>
              <a:rPr lang="en-US" sz="2200" b="1" dirty="0">
                <a:solidFill>
                  <a:srgbClr val="00B050"/>
                </a:solidFill>
              </a:rPr>
              <a:t>human medical personnel </a:t>
            </a:r>
            <a:r>
              <a:rPr lang="en-US" sz="2200" b="1" i="1" dirty="0">
                <a:solidFill>
                  <a:srgbClr val="00B050"/>
                </a:solidFill>
              </a:rPr>
              <a:t>with</a:t>
            </a:r>
            <a:r>
              <a:rPr lang="en-US" sz="2200" b="1" dirty="0">
                <a:solidFill>
                  <a:srgbClr val="00B050"/>
                </a:solidFill>
              </a:rPr>
              <a:t> AI</a:t>
            </a:r>
            <a:r>
              <a:rPr lang="en-US" sz="2200" dirty="0"/>
              <a:t>. </a:t>
            </a:r>
            <a:endParaRPr lang="ka-GE" sz="2200" dirty="0"/>
          </a:p>
          <a:p>
            <a:pPr algn="ctr"/>
            <a:endParaRPr lang="ka-GE" sz="2200" dirty="0"/>
          </a:p>
          <a:p>
            <a:pPr algn="ctr"/>
            <a:r>
              <a:rPr lang="en-US" sz="2200" dirty="0"/>
              <a:t>And together, we can offer better care, deeper understanding, and longer, healthier lives.</a:t>
            </a:r>
          </a:p>
        </p:txBody>
      </p:sp>
      <p:sp>
        <p:nvSpPr>
          <p:cNvPr id="2" name="TextBox 1">
            <a:extLst>
              <a:ext uri="{FF2B5EF4-FFF2-40B4-BE49-F238E27FC236}">
                <a16:creationId xmlns:a16="http://schemas.microsoft.com/office/drawing/2014/main" id="{8EE0C196-4F04-A9DE-B419-9D857DC2F29C}"/>
              </a:ext>
            </a:extLst>
          </p:cNvPr>
          <p:cNvSpPr txBox="1"/>
          <p:nvPr/>
        </p:nvSpPr>
        <p:spPr>
          <a:xfrm>
            <a:off x="457201" y="426125"/>
            <a:ext cx="11287125" cy="553998"/>
          </a:xfrm>
          <a:prstGeom prst="rect">
            <a:avLst/>
          </a:prstGeom>
          <a:noFill/>
        </p:spPr>
        <p:txBody>
          <a:bodyPr wrap="square">
            <a:spAutoFit/>
          </a:bodyPr>
          <a:lstStyle/>
          <a:p>
            <a:pPr algn="ctr"/>
            <a:r>
              <a:rPr lang="en-US" sz="3000" b="1" dirty="0"/>
              <a:t>Will AI replace medical personnel?</a:t>
            </a:r>
          </a:p>
        </p:txBody>
      </p:sp>
    </p:spTree>
    <p:extLst>
      <p:ext uri="{BB962C8B-B14F-4D97-AF65-F5344CB8AC3E}">
        <p14:creationId xmlns:p14="http://schemas.microsoft.com/office/powerpoint/2010/main" val="421404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4865D-1062-092D-B124-D32BFE80A9E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B9786CD-F60E-148D-3F87-8E6FDE505AEF}"/>
              </a:ext>
            </a:extLst>
          </p:cNvPr>
          <p:cNvSpPr txBox="1"/>
          <p:nvPr/>
        </p:nvSpPr>
        <p:spPr>
          <a:xfrm>
            <a:off x="447675" y="358259"/>
            <a:ext cx="11201400" cy="430887"/>
          </a:xfrm>
          <a:prstGeom prst="rect">
            <a:avLst/>
          </a:prstGeom>
          <a:noFill/>
        </p:spPr>
        <p:txBody>
          <a:bodyPr wrap="square">
            <a:spAutoFit/>
          </a:bodyPr>
          <a:lstStyle/>
          <a:p>
            <a:r>
              <a:rPr lang="en-US" sz="2200" b="1" dirty="0"/>
              <a:t>What If we create artificial neurons</a:t>
            </a:r>
            <a:endParaRPr lang="en-US" sz="2200" dirty="0"/>
          </a:p>
        </p:txBody>
      </p:sp>
      <p:pic>
        <p:nvPicPr>
          <p:cNvPr id="2" name="Picture 1">
            <a:extLst>
              <a:ext uri="{FF2B5EF4-FFF2-40B4-BE49-F238E27FC236}">
                <a16:creationId xmlns:a16="http://schemas.microsoft.com/office/drawing/2014/main" id="{B298FE54-F099-BEA5-EA04-89EF94B2F5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28825" y="1371600"/>
            <a:ext cx="4724398" cy="2381357"/>
          </a:xfrm>
          <a:prstGeom prst="rect">
            <a:avLst/>
          </a:prstGeom>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4200117-399A-434C-1447-4DE1C22DA1E9}"/>
                  </a:ext>
                </a:extLst>
              </p:cNvPr>
              <p:cNvSpPr/>
              <p:nvPr/>
            </p:nvSpPr>
            <p:spPr>
              <a:xfrm>
                <a:off x="1316390" y="4323896"/>
                <a:ext cx="2348785"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a-GE" i="1" smtClean="0">
                          <a:latin typeface="Cambria Math"/>
                        </a:rPr>
                        <m:t>𝑦</m:t>
                      </m:r>
                      <m:r>
                        <a:rPr lang="ka-GE" i="1" smtClean="0">
                          <a:latin typeface="Cambria Math"/>
                        </a:rPr>
                        <m:t>=</m:t>
                      </m:r>
                      <m:r>
                        <a:rPr lang="ka-GE" i="1" smtClean="0">
                          <a:latin typeface="Cambria Math"/>
                        </a:rPr>
                        <m:t>𝜑</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ka-GE" i="1">
                                  <a:latin typeface="Cambria Math"/>
                                </a:rPr>
                                <m:t>𝑖</m:t>
                              </m:r>
                              <m:r>
                                <a:rPr lang="ka-GE" i="1">
                                  <a:latin typeface="Cambria Math"/>
                                </a:rPr>
                                <m:t>=1</m:t>
                              </m:r>
                            </m:sub>
                            <m:sup>
                              <m:r>
                                <a:rPr lang="ka-GE" i="1">
                                  <a:latin typeface="Cambria Math"/>
                                </a:rPr>
                                <m:t>𝑛</m:t>
                              </m:r>
                            </m:sup>
                            <m:e>
                              <m:sSub>
                                <m:sSubPr>
                                  <m:ctrlPr>
                                    <a:rPr lang="en-US" i="1">
                                      <a:latin typeface="Cambria Math" panose="02040503050406030204" pitchFamily="18" charset="0"/>
                                    </a:rPr>
                                  </m:ctrlPr>
                                </m:sSubPr>
                                <m:e>
                                  <m:r>
                                    <a:rPr lang="ka-GE" i="1">
                                      <a:latin typeface="Cambria Math"/>
                                    </a:rPr>
                                    <m:t>𝑤</m:t>
                                  </m:r>
                                </m:e>
                                <m:sub>
                                  <m:r>
                                    <a:rPr lang="ka-GE" i="1">
                                      <a:latin typeface="Cambria Math"/>
                                    </a:rPr>
                                    <m:t>𝑖</m:t>
                                  </m:r>
                                </m:sub>
                              </m:sSub>
                              <m:sSub>
                                <m:sSubPr>
                                  <m:ctrlPr>
                                    <a:rPr lang="en-US" i="1">
                                      <a:latin typeface="Cambria Math" panose="02040503050406030204" pitchFamily="18" charset="0"/>
                                    </a:rPr>
                                  </m:ctrlPr>
                                </m:sSubPr>
                                <m:e>
                                  <m:r>
                                    <a:rPr lang="ka-GE" i="1">
                                      <a:latin typeface="Cambria Math"/>
                                    </a:rPr>
                                    <m:t>𝑥</m:t>
                                  </m:r>
                                </m:e>
                                <m:sub>
                                  <m:r>
                                    <a:rPr lang="ka-GE" i="1">
                                      <a:latin typeface="Cambria Math"/>
                                    </a:rPr>
                                    <m:t>𝑖</m:t>
                                  </m:r>
                                </m:sub>
                              </m:sSub>
                              <m:r>
                                <a:rPr lang="ka-GE" b="0" i="1" smtClean="0">
                                  <a:latin typeface="Cambria Math"/>
                                </a:rPr>
                                <m:t>+</m:t>
                              </m:r>
                              <m:r>
                                <a:rPr lang="en-US" b="0" i="1" smtClean="0">
                                  <a:latin typeface="Cambria Math" panose="02040503050406030204" pitchFamily="18" charset="0"/>
                                </a:rPr>
                                <m:t>𝑏</m:t>
                              </m:r>
                            </m:e>
                          </m:nary>
                        </m:e>
                      </m:d>
                    </m:oMath>
                  </m:oMathPara>
                </a14:m>
                <a:endParaRPr lang="en-US" dirty="0"/>
              </a:p>
            </p:txBody>
          </p:sp>
        </mc:Choice>
        <mc:Fallback>
          <p:sp>
            <p:nvSpPr>
              <p:cNvPr id="3" name="Rectangle 2">
                <a:extLst>
                  <a:ext uri="{FF2B5EF4-FFF2-40B4-BE49-F238E27FC236}">
                    <a16:creationId xmlns:a16="http://schemas.microsoft.com/office/drawing/2014/main" id="{64200117-399A-434C-1447-4DE1C22DA1E9}"/>
                  </a:ext>
                </a:extLst>
              </p:cNvPr>
              <p:cNvSpPr>
                <a:spLocks noRot="1" noChangeAspect="1" noMove="1" noResize="1" noEditPoints="1" noAdjustHandles="1" noChangeArrowheads="1" noChangeShapeType="1" noTextEdit="1"/>
              </p:cNvSpPr>
              <p:nvPr/>
            </p:nvSpPr>
            <p:spPr>
              <a:xfrm>
                <a:off x="1316390" y="4323896"/>
                <a:ext cx="2348785" cy="8485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32F66C6-E3C3-F6D8-8D76-F1C5EB4F6BCE}"/>
                  </a:ext>
                </a:extLst>
              </p:cNvPr>
              <p:cNvSpPr/>
              <p:nvPr/>
            </p:nvSpPr>
            <p:spPr>
              <a:xfrm>
                <a:off x="4467223" y="3824362"/>
                <a:ext cx="4572000" cy="1038939"/>
              </a:xfrm>
              <a:prstGeom prst="rect">
                <a:avLst/>
              </a:prstGeom>
            </p:spPr>
            <p:txBody>
              <a:bodyPr>
                <a:spAutoFit/>
              </a:bodyPr>
              <a:lstStyle/>
              <a:p>
                <a14:m>
                  <m:oMath xmlns:m="http://schemas.openxmlformats.org/officeDocument/2006/math">
                    <m:r>
                      <m:rPr>
                        <m:sty m:val="p"/>
                      </m:rPr>
                      <a:rPr lang="en-US">
                        <a:latin typeface="Cambria Math"/>
                      </a:rPr>
                      <m:t>sgn</m:t>
                    </m:r>
                  </m:oMath>
                </a14:m>
                <a:r>
                  <a:rPr lang="en-US" dirty="0"/>
                  <a:t> - function</a:t>
                </a:r>
              </a:p>
              <a:p>
                <a:r>
                  <a:rPr lang="ka-GE" dirty="0"/>
                  <a:t>σ – </a:t>
                </a:r>
                <a:r>
                  <a:rPr lang="en-US" dirty="0"/>
                  <a:t>logistic function</a:t>
                </a:r>
                <a:r>
                  <a:rPr lang="ka-GE" dirty="0"/>
                  <a:t> </a:t>
                </a:r>
                <a14:m>
                  <m:oMath xmlns:m="http://schemas.openxmlformats.org/officeDocument/2006/math">
                    <m:r>
                      <m:rPr>
                        <m:sty m:val="p"/>
                      </m:rPr>
                      <a:rPr lang="ka-GE">
                        <a:latin typeface="Cambria Math"/>
                      </a:rPr>
                      <m:t>σ</m:t>
                    </m:r>
                    <m:d>
                      <m:dPr>
                        <m:ctrlPr>
                          <a:rPr lang="en-US" i="1">
                            <a:latin typeface="Cambria Math" panose="02040503050406030204" pitchFamily="18" charset="0"/>
                          </a:rPr>
                        </m:ctrlPr>
                      </m:dPr>
                      <m:e>
                        <m:r>
                          <a:rPr lang="ka-GE" i="1">
                            <a:latin typeface="Cambria Math"/>
                          </a:rPr>
                          <m:t>𝑡</m:t>
                        </m:r>
                      </m:e>
                    </m:d>
                    <m:r>
                      <a:rPr lang="ka-GE" i="1">
                        <a:latin typeface="Cambria Math"/>
                      </a:rPr>
                      <m:t>=</m:t>
                    </m:r>
                    <m:f>
                      <m:fPr>
                        <m:ctrlPr>
                          <a:rPr lang="en-US" i="1">
                            <a:latin typeface="Cambria Math" panose="02040503050406030204" pitchFamily="18" charset="0"/>
                          </a:rPr>
                        </m:ctrlPr>
                      </m:fPr>
                      <m:num>
                        <m:r>
                          <a:rPr lang="ka-GE" i="1">
                            <a:latin typeface="Cambria Math"/>
                          </a:rPr>
                          <m:t>1</m:t>
                        </m:r>
                      </m:num>
                      <m:den>
                        <m:r>
                          <a:rPr lang="ka-GE" i="1">
                            <a:latin typeface="Cambria Math"/>
                          </a:rPr>
                          <m:t>1+</m:t>
                        </m:r>
                        <m:sSup>
                          <m:sSupPr>
                            <m:ctrlPr>
                              <a:rPr lang="en-US" i="1">
                                <a:latin typeface="Cambria Math" panose="02040503050406030204" pitchFamily="18" charset="0"/>
                              </a:rPr>
                            </m:ctrlPr>
                          </m:sSupPr>
                          <m:e>
                            <m:r>
                              <a:rPr lang="ka-GE" i="1">
                                <a:latin typeface="Cambria Math"/>
                              </a:rPr>
                              <m:t>𝑒</m:t>
                            </m:r>
                          </m:e>
                          <m:sup>
                            <m:r>
                              <a:rPr lang="ka-GE" i="1">
                                <a:latin typeface="Cambria Math"/>
                              </a:rPr>
                              <m:t>−</m:t>
                            </m:r>
                            <m:r>
                              <a:rPr lang="ka-GE" i="1">
                                <a:latin typeface="Cambria Math"/>
                              </a:rPr>
                              <m:t>𝑡</m:t>
                            </m:r>
                          </m:sup>
                        </m:sSup>
                      </m:den>
                    </m:f>
                  </m:oMath>
                </a14:m>
                <a:endParaRPr lang="en-US" dirty="0"/>
              </a:p>
              <a:p>
                <a14:m>
                  <m:oMath xmlns:m="http://schemas.openxmlformats.org/officeDocument/2006/math">
                    <m:r>
                      <m:rPr>
                        <m:sty m:val="p"/>
                      </m:rPr>
                      <a:rPr lang="ka-GE">
                        <a:latin typeface="Cambria Math"/>
                      </a:rPr>
                      <m:t>th</m:t>
                    </m:r>
                  </m:oMath>
                </a14:m>
                <a:r>
                  <a:rPr lang="ka-GE" dirty="0"/>
                  <a:t> – </a:t>
                </a:r>
                <a:r>
                  <a:rPr lang="en-US" dirty="0"/>
                  <a:t>hyperbolic tangent</a:t>
                </a:r>
              </a:p>
            </p:txBody>
          </p:sp>
        </mc:Choice>
        <mc:Fallback>
          <p:sp>
            <p:nvSpPr>
              <p:cNvPr id="4" name="Rectangle 3">
                <a:extLst>
                  <a:ext uri="{FF2B5EF4-FFF2-40B4-BE49-F238E27FC236}">
                    <a16:creationId xmlns:a16="http://schemas.microsoft.com/office/drawing/2014/main" id="{A32F66C6-E3C3-F6D8-8D76-F1C5EB4F6BCE}"/>
                  </a:ext>
                </a:extLst>
              </p:cNvPr>
              <p:cNvSpPr>
                <a:spLocks noRot="1" noChangeAspect="1" noMove="1" noResize="1" noEditPoints="1" noAdjustHandles="1" noChangeArrowheads="1" noChangeShapeType="1" noTextEdit="1"/>
              </p:cNvSpPr>
              <p:nvPr/>
            </p:nvSpPr>
            <p:spPr>
              <a:xfrm>
                <a:off x="4467223" y="3824362"/>
                <a:ext cx="4572000" cy="1038939"/>
              </a:xfrm>
              <a:prstGeom prst="rect">
                <a:avLst/>
              </a:prstGeom>
              <a:blipFill>
                <a:blip r:embed="rId4"/>
                <a:stretch>
                  <a:fillRect l="-1200" t="-2339" b="-8187"/>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F6881F8B-D4FE-EE9F-A1B0-38F5EE5AAB93}"/>
              </a:ext>
            </a:extLst>
          </p:cNvPr>
          <p:cNvSpPr/>
          <p:nvPr/>
        </p:nvSpPr>
        <p:spPr>
          <a:xfrm>
            <a:off x="4162423" y="3911639"/>
            <a:ext cx="304800" cy="8365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Freeform 9">
            <a:extLst>
              <a:ext uri="{FF2B5EF4-FFF2-40B4-BE49-F238E27FC236}">
                <a16:creationId xmlns:a16="http://schemas.microsoft.com/office/drawing/2014/main" id="{482CB17B-0C46-A148-0C35-C2A60CF3545E}"/>
              </a:ext>
            </a:extLst>
          </p:cNvPr>
          <p:cNvSpPr/>
          <p:nvPr/>
        </p:nvSpPr>
        <p:spPr>
          <a:xfrm>
            <a:off x="1920690" y="4132701"/>
            <a:ext cx="2047904" cy="346554"/>
          </a:xfrm>
          <a:custGeom>
            <a:avLst/>
            <a:gdLst>
              <a:gd name="connsiteX0" fmla="*/ 6040 w 2047904"/>
              <a:gd name="connsiteY0" fmla="*/ 462072 h 462072"/>
              <a:gd name="connsiteX1" fmla="*/ 316758 w 2047904"/>
              <a:gd name="connsiteY1" fmla="*/ 9311 h 462072"/>
              <a:gd name="connsiteX2" fmla="*/ 2047904 w 2047904"/>
              <a:gd name="connsiteY2" fmla="*/ 133599 h 462072"/>
            </a:gdLst>
            <a:ahLst/>
            <a:cxnLst>
              <a:cxn ang="0">
                <a:pos x="connsiteX0" y="connsiteY0"/>
              </a:cxn>
              <a:cxn ang="0">
                <a:pos x="connsiteX1" y="connsiteY1"/>
              </a:cxn>
              <a:cxn ang="0">
                <a:pos x="connsiteX2" y="connsiteY2"/>
              </a:cxn>
            </a:cxnLst>
            <a:rect l="l" t="t" r="r" b="b"/>
            <a:pathLst>
              <a:path w="2047904" h="462072">
                <a:moveTo>
                  <a:pt x="6040" y="462072"/>
                </a:moveTo>
                <a:cubicBezTo>
                  <a:pt x="-8757" y="263064"/>
                  <a:pt x="-23553" y="64056"/>
                  <a:pt x="316758" y="9311"/>
                </a:cubicBezTo>
                <a:cubicBezTo>
                  <a:pt x="657069" y="-45434"/>
                  <a:pt x="1746063" y="160232"/>
                  <a:pt x="2047904" y="13359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782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A2738-2E28-0CAF-79F3-44364792D49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898B474-61E1-C62F-955E-327D11D1B475}"/>
              </a:ext>
            </a:extLst>
          </p:cNvPr>
          <p:cNvSpPr txBox="1"/>
          <p:nvPr/>
        </p:nvSpPr>
        <p:spPr>
          <a:xfrm>
            <a:off x="447675" y="358259"/>
            <a:ext cx="11201400" cy="430887"/>
          </a:xfrm>
          <a:prstGeom prst="rect">
            <a:avLst/>
          </a:prstGeom>
          <a:noFill/>
        </p:spPr>
        <p:txBody>
          <a:bodyPr wrap="square">
            <a:spAutoFit/>
          </a:bodyPr>
          <a:lstStyle/>
          <a:p>
            <a:r>
              <a:rPr lang="en-US" sz="2200" b="1" dirty="0"/>
              <a:t>If we create artificial neurons and connect them, we will get artificial neural network</a:t>
            </a:r>
            <a:endParaRPr lang="en-US" sz="2200" dirty="0"/>
          </a:p>
        </p:txBody>
      </p:sp>
      <p:pic>
        <p:nvPicPr>
          <p:cNvPr id="9" name="Picture 8">
            <a:extLst>
              <a:ext uri="{FF2B5EF4-FFF2-40B4-BE49-F238E27FC236}">
                <a16:creationId xmlns:a16="http://schemas.microsoft.com/office/drawing/2014/main" id="{E451B068-571F-B9A5-BE4F-CDAAC8AE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4" y="1261360"/>
            <a:ext cx="8299605" cy="3920240"/>
          </a:xfrm>
          <a:prstGeom prst="rect">
            <a:avLst/>
          </a:prstGeom>
        </p:spPr>
      </p:pic>
      <p:sp>
        <p:nvSpPr>
          <p:cNvPr id="10" name="TextBox 9">
            <a:extLst>
              <a:ext uri="{FF2B5EF4-FFF2-40B4-BE49-F238E27FC236}">
                <a16:creationId xmlns:a16="http://schemas.microsoft.com/office/drawing/2014/main" id="{E6573777-34B0-9F07-D001-FD421BAE8FCB}"/>
              </a:ext>
            </a:extLst>
          </p:cNvPr>
          <p:cNvSpPr txBox="1"/>
          <p:nvPr/>
        </p:nvSpPr>
        <p:spPr>
          <a:xfrm>
            <a:off x="1523999" y="103052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Signal</a:t>
            </a:r>
          </a:p>
          <a:p>
            <a:pPr algn="ctr"/>
            <a:r>
              <a:rPr lang="en-US" sz="1200" dirty="0">
                <a:latin typeface="Calibri" panose="020F0502020204030204" pitchFamily="34" charset="0"/>
                <a:ea typeface="Calibri" panose="020F0502020204030204" pitchFamily="34" charset="0"/>
                <a:cs typeface="Calibri" panose="020F0502020204030204" pitchFamily="34" charset="0"/>
              </a:rPr>
              <a:t>Distribution</a:t>
            </a:r>
          </a:p>
        </p:txBody>
      </p:sp>
      <p:sp>
        <p:nvSpPr>
          <p:cNvPr id="11" name="TextBox 10">
            <a:extLst>
              <a:ext uri="{FF2B5EF4-FFF2-40B4-BE49-F238E27FC236}">
                <a16:creationId xmlns:a16="http://schemas.microsoft.com/office/drawing/2014/main" id="{BBA4AF13-AAAA-24C9-E394-880358A08F32}"/>
              </a:ext>
            </a:extLst>
          </p:cNvPr>
          <p:cNvSpPr txBox="1"/>
          <p:nvPr/>
        </p:nvSpPr>
        <p:spPr>
          <a:xfrm>
            <a:off x="3031547" y="5077122"/>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2" name="TextBox 11">
            <a:extLst>
              <a:ext uri="{FF2B5EF4-FFF2-40B4-BE49-F238E27FC236}">
                <a16:creationId xmlns:a16="http://schemas.microsoft.com/office/drawing/2014/main" id="{876140A5-9411-D686-0ADB-5CB61B5673E2}"/>
              </a:ext>
            </a:extLst>
          </p:cNvPr>
          <p:cNvSpPr txBox="1"/>
          <p:nvPr/>
        </p:nvSpPr>
        <p:spPr>
          <a:xfrm>
            <a:off x="4597476" y="4705779"/>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3" name="TextBox 12">
            <a:extLst>
              <a:ext uri="{FF2B5EF4-FFF2-40B4-BE49-F238E27FC236}">
                <a16:creationId xmlns:a16="http://schemas.microsoft.com/office/drawing/2014/main" id="{BCAFB369-F92C-3F9D-5C2F-98820086E93F}"/>
              </a:ext>
            </a:extLst>
          </p:cNvPr>
          <p:cNvSpPr txBox="1"/>
          <p:nvPr/>
        </p:nvSpPr>
        <p:spPr>
          <a:xfrm>
            <a:off x="6048375" y="412869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4" name="TextBox 13">
            <a:extLst>
              <a:ext uri="{FF2B5EF4-FFF2-40B4-BE49-F238E27FC236}">
                <a16:creationId xmlns:a16="http://schemas.microsoft.com/office/drawing/2014/main" id="{E4096E85-A7B0-7678-A30F-DD8043FAD7AD}"/>
              </a:ext>
            </a:extLst>
          </p:cNvPr>
          <p:cNvSpPr txBox="1"/>
          <p:nvPr/>
        </p:nvSpPr>
        <p:spPr>
          <a:xfrm rot="16200000">
            <a:off x="7913250" y="2807876"/>
            <a:ext cx="1668058"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Output Signals</a:t>
            </a:r>
          </a:p>
        </p:txBody>
      </p:sp>
      <p:sp>
        <p:nvSpPr>
          <p:cNvPr id="15" name="TextBox 14">
            <a:extLst>
              <a:ext uri="{FF2B5EF4-FFF2-40B4-BE49-F238E27FC236}">
                <a16:creationId xmlns:a16="http://schemas.microsoft.com/office/drawing/2014/main" id="{C0BAB915-604F-F0BF-C3BD-48D62B3B2CC2}"/>
              </a:ext>
            </a:extLst>
          </p:cNvPr>
          <p:cNvSpPr txBox="1"/>
          <p:nvPr/>
        </p:nvSpPr>
        <p:spPr>
          <a:xfrm rot="16200000">
            <a:off x="-445503" y="2807876"/>
            <a:ext cx="1447800"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Input Signals</a:t>
            </a:r>
          </a:p>
        </p:txBody>
      </p:sp>
    </p:spTree>
    <p:extLst>
      <p:ext uri="{BB962C8B-B14F-4D97-AF65-F5344CB8AC3E}">
        <p14:creationId xmlns:p14="http://schemas.microsoft.com/office/powerpoint/2010/main" val="394308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901E1-BAAD-7940-1196-8D7FC4BF09D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B8DB145-62C9-BC1C-25F4-0E6B721C2B5A}"/>
              </a:ext>
            </a:extLst>
          </p:cNvPr>
          <p:cNvSpPr txBox="1"/>
          <p:nvPr/>
        </p:nvSpPr>
        <p:spPr>
          <a:xfrm>
            <a:off x="447675" y="358259"/>
            <a:ext cx="11201400" cy="430887"/>
          </a:xfrm>
          <a:prstGeom prst="rect">
            <a:avLst/>
          </a:prstGeom>
          <a:noFill/>
        </p:spPr>
        <p:txBody>
          <a:bodyPr wrap="square">
            <a:spAutoFit/>
          </a:bodyPr>
          <a:lstStyle/>
          <a:p>
            <a:r>
              <a:rPr lang="en-US" sz="2200" b="1" dirty="0"/>
              <a:t>If we create artificial neurons and connect them, we will get artificial neural network</a:t>
            </a:r>
            <a:endParaRPr lang="en-US" sz="2200" dirty="0"/>
          </a:p>
        </p:txBody>
      </p:sp>
      <p:sp>
        <p:nvSpPr>
          <p:cNvPr id="8" name="TextBox 7">
            <a:extLst>
              <a:ext uri="{FF2B5EF4-FFF2-40B4-BE49-F238E27FC236}">
                <a16:creationId xmlns:a16="http://schemas.microsoft.com/office/drawing/2014/main" id="{3522C360-F126-0C6C-CECB-96AA4BA66EC9}"/>
              </a:ext>
            </a:extLst>
          </p:cNvPr>
          <p:cNvSpPr txBox="1"/>
          <p:nvPr/>
        </p:nvSpPr>
        <p:spPr>
          <a:xfrm>
            <a:off x="447675" y="5895975"/>
            <a:ext cx="9163050" cy="369332"/>
          </a:xfrm>
          <a:prstGeom prst="rect">
            <a:avLst/>
          </a:prstGeom>
          <a:noFill/>
        </p:spPr>
        <p:txBody>
          <a:bodyPr wrap="square">
            <a:spAutoFit/>
          </a:bodyPr>
          <a:lstStyle/>
          <a:p>
            <a:r>
              <a:rPr lang="en-US" b="1" dirty="0">
                <a:solidFill>
                  <a:schemeClr val="accent6"/>
                </a:solidFill>
              </a:rPr>
              <a:t>It turns out, that such artificial brain works quite well!</a:t>
            </a:r>
          </a:p>
        </p:txBody>
      </p:sp>
      <p:pic>
        <p:nvPicPr>
          <p:cNvPr id="9" name="Picture 8">
            <a:extLst>
              <a:ext uri="{FF2B5EF4-FFF2-40B4-BE49-F238E27FC236}">
                <a16:creationId xmlns:a16="http://schemas.microsoft.com/office/drawing/2014/main" id="{ED28E2F6-F214-501E-5086-AB4F48A25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4" y="1261360"/>
            <a:ext cx="8299605" cy="3920240"/>
          </a:xfrm>
          <a:prstGeom prst="rect">
            <a:avLst/>
          </a:prstGeom>
        </p:spPr>
      </p:pic>
      <p:sp>
        <p:nvSpPr>
          <p:cNvPr id="10" name="TextBox 9">
            <a:extLst>
              <a:ext uri="{FF2B5EF4-FFF2-40B4-BE49-F238E27FC236}">
                <a16:creationId xmlns:a16="http://schemas.microsoft.com/office/drawing/2014/main" id="{730689FC-C268-DC76-47CF-E1D24CFC05F6}"/>
              </a:ext>
            </a:extLst>
          </p:cNvPr>
          <p:cNvSpPr txBox="1"/>
          <p:nvPr/>
        </p:nvSpPr>
        <p:spPr>
          <a:xfrm>
            <a:off x="1523999" y="103052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Signal</a:t>
            </a:r>
          </a:p>
          <a:p>
            <a:pPr algn="ctr"/>
            <a:r>
              <a:rPr lang="en-US" sz="1200" dirty="0">
                <a:latin typeface="Calibri" panose="020F0502020204030204" pitchFamily="34" charset="0"/>
                <a:ea typeface="Calibri" panose="020F0502020204030204" pitchFamily="34" charset="0"/>
                <a:cs typeface="Calibri" panose="020F0502020204030204" pitchFamily="34" charset="0"/>
              </a:rPr>
              <a:t>Distribution</a:t>
            </a:r>
          </a:p>
        </p:txBody>
      </p:sp>
      <p:sp>
        <p:nvSpPr>
          <p:cNvPr id="11" name="TextBox 10">
            <a:extLst>
              <a:ext uri="{FF2B5EF4-FFF2-40B4-BE49-F238E27FC236}">
                <a16:creationId xmlns:a16="http://schemas.microsoft.com/office/drawing/2014/main" id="{73405BC3-FDFC-25B5-CACB-03FF26AF238A}"/>
              </a:ext>
            </a:extLst>
          </p:cNvPr>
          <p:cNvSpPr txBox="1"/>
          <p:nvPr/>
        </p:nvSpPr>
        <p:spPr>
          <a:xfrm>
            <a:off x="3031547" y="5077122"/>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2" name="TextBox 11">
            <a:extLst>
              <a:ext uri="{FF2B5EF4-FFF2-40B4-BE49-F238E27FC236}">
                <a16:creationId xmlns:a16="http://schemas.microsoft.com/office/drawing/2014/main" id="{3494420B-B834-EC5D-C0BB-A22F13AD792F}"/>
              </a:ext>
            </a:extLst>
          </p:cNvPr>
          <p:cNvSpPr txBox="1"/>
          <p:nvPr/>
        </p:nvSpPr>
        <p:spPr>
          <a:xfrm>
            <a:off x="4597476" y="4705779"/>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3" name="TextBox 12">
            <a:extLst>
              <a:ext uri="{FF2B5EF4-FFF2-40B4-BE49-F238E27FC236}">
                <a16:creationId xmlns:a16="http://schemas.microsoft.com/office/drawing/2014/main" id="{D1AB67D5-2ADB-E2E8-5782-16EEC21FD00A}"/>
              </a:ext>
            </a:extLst>
          </p:cNvPr>
          <p:cNvSpPr txBox="1"/>
          <p:nvPr/>
        </p:nvSpPr>
        <p:spPr>
          <a:xfrm>
            <a:off x="6048375" y="412869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4" name="TextBox 13">
            <a:extLst>
              <a:ext uri="{FF2B5EF4-FFF2-40B4-BE49-F238E27FC236}">
                <a16:creationId xmlns:a16="http://schemas.microsoft.com/office/drawing/2014/main" id="{E6B0D665-D260-F972-540B-EEAE7E324FB3}"/>
              </a:ext>
            </a:extLst>
          </p:cNvPr>
          <p:cNvSpPr txBox="1"/>
          <p:nvPr/>
        </p:nvSpPr>
        <p:spPr>
          <a:xfrm rot="16200000">
            <a:off x="7913250" y="2807876"/>
            <a:ext cx="1668058"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Output Signals</a:t>
            </a:r>
          </a:p>
        </p:txBody>
      </p:sp>
      <p:sp>
        <p:nvSpPr>
          <p:cNvPr id="15" name="TextBox 14">
            <a:extLst>
              <a:ext uri="{FF2B5EF4-FFF2-40B4-BE49-F238E27FC236}">
                <a16:creationId xmlns:a16="http://schemas.microsoft.com/office/drawing/2014/main" id="{80A4A738-0DAF-830C-9AAD-68CBFCD4BBAE}"/>
              </a:ext>
            </a:extLst>
          </p:cNvPr>
          <p:cNvSpPr txBox="1"/>
          <p:nvPr/>
        </p:nvSpPr>
        <p:spPr>
          <a:xfrm rot="16200000">
            <a:off x="-445503" y="2807876"/>
            <a:ext cx="1447800"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Input Signals</a:t>
            </a:r>
          </a:p>
        </p:txBody>
      </p:sp>
    </p:spTree>
    <p:extLst>
      <p:ext uri="{BB962C8B-B14F-4D97-AF65-F5344CB8AC3E}">
        <p14:creationId xmlns:p14="http://schemas.microsoft.com/office/powerpoint/2010/main" val="322828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8CA7-07AA-764E-6686-E88ADA55EA0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20702D9-ECF1-3412-3FEE-1A0F42D357D0}"/>
              </a:ext>
            </a:extLst>
          </p:cNvPr>
          <p:cNvSpPr txBox="1"/>
          <p:nvPr/>
        </p:nvSpPr>
        <p:spPr>
          <a:xfrm>
            <a:off x="447675" y="358259"/>
            <a:ext cx="11201400" cy="430887"/>
          </a:xfrm>
          <a:prstGeom prst="rect">
            <a:avLst/>
          </a:prstGeom>
          <a:noFill/>
        </p:spPr>
        <p:txBody>
          <a:bodyPr wrap="square">
            <a:spAutoFit/>
          </a:bodyPr>
          <a:lstStyle/>
          <a:p>
            <a:r>
              <a:rPr lang="en-US" sz="2200" b="1" dirty="0"/>
              <a:t>If we create artificial neurons and connect them, we will get artificial neural network</a:t>
            </a:r>
            <a:endParaRPr lang="en-US" sz="2200" dirty="0"/>
          </a:p>
        </p:txBody>
      </p:sp>
      <p:sp>
        <p:nvSpPr>
          <p:cNvPr id="8" name="TextBox 7">
            <a:extLst>
              <a:ext uri="{FF2B5EF4-FFF2-40B4-BE49-F238E27FC236}">
                <a16:creationId xmlns:a16="http://schemas.microsoft.com/office/drawing/2014/main" id="{402931BE-8E34-8907-08F6-45F8F3D11B5A}"/>
              </a:ext>
            </a:extLst>
          </p:cNvPr>
          <p:cNvSpPr txBox="1"/>
          <p:nvPr/>
        </p:nvSpPr>
        <p:spPr>
          <a:xfrm>
            <a:off x="447675" y="5895975"/>
            <a:ext cx="5857875" cy="369332"/>
          </a:xfrm>
          <a:prstGeom prst="rect">
            <a:avLst/>
          </a:prstGeom>
          <a:noFill/>
        </p:spPr>
        <p:txBody>
          <a:bodyPr wrap="square">
            <a:spAutoFit/>
          </a:bodyPr>
          <a:lstStyle/>
          <a:p>
            <a:r>
              <a:rPr lang="en-US" b="1" dirty="0">
                <a:solidFill>
                  <a:schemeClr val="accent6"/>
                </a:solidFill>
              </a:rPr>
              <a:t>It turns out, that such artificial brain works quite well!</a:t>
            </a:r>
          </a:p>
        </p:txBody>
      </p:sp>
      <p:pic>
        <p:nvPicPr>
          <p:cNvPr id="9" name="Picture 8">
            <a:extLst>
              <a:ext uri="{FF2B5EF4-FFF2-40B4-BE49-F238E27FC236}">
                <a16:creationId xmlns:a16="http://schemas.microsoft.com/office/drawing/2014/main" id="{D842CB69-87B2-6004-2437-A8C80EA06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4" y="1261360"/>
            <a:ext cx="8299605" cy="3920240"/>
          </a:xfrm>
          <a:prstGeom prst="rect">
            <a:avLst/>
          </a:prstGeom>
        </p:spPr>
      </p:pic>
      <p:sp>
        <p:nvSpPr>
          <p:cNvPr id="10" name="TextBox 9">
            <a:extLst>
              <a:ext uri="{FF2B5EF4-FFF2-40B4-BE49-F238E27FC236}">
                <a16:creationId xmlns:a16="http://schemas.microsoft.com/office/drawing/2014/main" id="{AB878ABA-3D23-88D1-243F-35368269F430}"/>
              </a:ext>
            </a:extLst>
          </p:cNvPr>
          <p:cNvSpPr txBox="1"/>
          <p:nvPr/>
        </p:nvSpPr>
        <p:spPr>
          <a:xfrm>
            <a:off x="1523999" y="103052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Signal</a:t>
            </a:r>
          </a:p>
          <a:p>
            <a:pPr algn="ctr"/>
            <a:r>
              <a:rPr lang="en-US" sz="1200" dirty="0">
                <a:latin typeface="Calibri" panose="020F0502020204030204" pitchFamily="34" charset="0"/>
                <a:ea typeface="Calibri" panose="020F0502020204030204" pitchFamily="34" charset="0"/>
                <a:cs typeface="Calibri" panose="020F0502020204030204" pitchFamily="34" charset="0"/>
              </a:rPr>
              <a:t>Distribution</a:t>
            </a:r>
          </a:p>
        </p:txBody>
      </p:sp>
      <p:sp>
        <p:nvSpPr>
          <p:cNvPr id="11" name="TextBox 10">
            <a:extLst>
              <a:ext uri="{FF2B5EF4-FFF2-40B4-BE49-F238E27FC236}">
                <a16:creationId xmlns:a16="http://schemas.microsoft.com/office/drawing/2014/main" id="{71E08F6C-1358-33BA-1822-84183CB8BE61}"/>
              </a:ext>
            </a:extLst>
          </p:cNvPr>
          <p:cNvSpPr txBox="1"/>
          <p:nvPr/>
        </p:nvSpPr>
        <p:spPr>
          <a:xfrm>
            <a:off x="3031547" y="5077122"/>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2" name="TextBox 11">
            <a:extLst>
              <a:ext uri="{FF2B5EF4-FFF2-40B4-BE49-F238E27FC236}">
                <a16:creationId xmlns:a16="http://schemas.microsoft.com/office/drawing/2014/main" id="{BC83EE28-59F3-B947-688F-10C7C9B1779D}"/>
              </a:ext>
            </a:extLst>
          </p:cNvPr>
          <p:cNvSpPr txBox="1"/>
          <p:nvPr/>
        </p:nvSpPr>
        <p:spPr>
          <a:xfrm>
            <a:off x="4597476" y="4705779"/>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3" name="TextBox 12">
            <a:extLst>
              <a:ext uri="{FF2B5EF4-FFF2-40B4-BE49-F238E27FC236}">
                <a16:creationId xmlns:a16="http://schemas.microsoft.com/office/drawing/2014/main" id="{36C0343F-4567-6B6F-D205-1572C77E6E22}"/>
              </a:ext>
            </a:extLst>
          </p:cNvPr>
          <p:cNvSpPr txBox="1"/>
          <p:nvPr/>
        </p:nvSpPr>
        <p:spPr>
          <a:xfrm>
            <a:off x="6048375" y="4128697"/>
            <a:ext cx="1565929"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Hidden Layer of Neurons</a:t>
            </a:r>
          </a:p>
        </p:txBody>
      </p:sp>
      <p:sp>
        <p:nvSpPr>
          <p:cNvPr id="14" name="TextBox 13">
            <a:extLst>
              <a:ext uri="{FF2B5EF4-FFF2-40B4-BE49-F238E27FC236}">
                <a16:creationId xmlns:a16="http://schemas.microsoft.com/office/drawing/2014/main" id="{0D9D8881-DD90-D78D-9BC8-ECF15DDC31E7}"/>
              </a:ext>
            </a:extLst>
          </p:cNvPr>
          <p:cNvSpPr txBox="1"/>
          <p:nvPr/>
        </p:nvSpPr>
        <p:spPr>
          <a:xfrm rot="16200000">
            <a:off x="7913250" y="2807876"/>
            <a:ext cx="1668058"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Output Signals</a:t>
            </a:r>
          </a:p>
        </p:txBody>
      </p:sp>
      <p:sp>
        <p:nvSpPr>
          <p:cNvPr id="15" name="TextBox 14">
            <a:extLst>
              <a:ext uri="{FF2B5EF4-FFF2-40B4-BE49-F238E27FC236}">
                <a16:creationId xmlns:a16="http://schemas.microsoft.com/office/drawing/2014/main" id="{634271E3-9CC6-A637-0C8A-38BC0D65B351}"/>
              </a:ext>
            </a:extLst>
          </p:cNvPr>
          <p:cNvSpPr txBox="1"/>
          <p:nvPr/>
        </p:nvSpPr>
        <p:spPr>
          <a:xfrm rot="16200000">
            <a:off x="-445503" y="2807876"/>
            <a:ext cx="1447800" cy="33855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Input Signals</a:t>
            </a:r>
          </a:p>
        </p:txBody>
      </p:sp>
      <p:sp>
        <p:nvSpPr>
          <p:cNvPr id="2" name="TextBox 1">
            <a:extLst>
              <a:ext uri="{FF2B5EF4-FFF2-40B4-BE49-F238E27FC236}">
                <a16:creationId xmlns:a16="http://schemas.microsoft.com/office/drawing/2014/main" id="{9C052A20-FB9C-30CD-B447-D698C0BA630C}"/>
              </a:ext>
            </a:extLst>
          </p:cNvPr>
          <p:cNvSpPr txBox="1"/>
          <p:nvPr/>
        </p:nvSpPr>
        <p:spPr>
          <a:xfrm rot="19588495">
            <a:off x="6601306" y="4509274"/>
            <a:ext cx="5857875" cy="923330"/>
          </a:xfrm>
          <a:prstGeom prst="rect">
            <a:avLst/>
          </a:prstGeom>
          <a:noFill/>
        </p:spPr>
        <p:txBody>
          <a:bodyPr wrap="square">
            <a:spAutoFit/>
          </a:bodyPr>
          <a:lstStyle/>
          <a:p>
            <a:pPr algn="ctr"/>
            <a:r>
              <a:rPr lang="en-US" b="1" dirty="0">
                <a:solidFill>
                  <a:srgbClr val="FF0000"/>
                </a:solidFill>
              </a:rPr>
              <a:t>This analog of the human intelligence is called the</a:t>
            </a:r>
          </a:p>
          <a:p>
            <a:pPr algn="ctr"/>
            <a:r>
              <a:rPr lang="en-US" sz="3600" b="1" dirty="0">
                <a:solidFill>
                  <a:srgbClr val="FF0000"/>
                </a:solidFill>
              </a:rPr>
              <a:t>Artificial Intelligence</a:t>
            </a:r>
          </a:p>
        </p:txBody>
      </p:sp>
    </p:spTree>
    <p:extLst>
      <p:ext uri="{BB962C8B-B14F-4D97-AF65-F5344CB8AC3E}">
        <p14:creationId xmlns:p14="http://schemas.microsoft.com/office/powerpoint/2010/main" val="243035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83D05-4165-5761-DC55-C002E3170AC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6D9E5D1-8932-F886-DAF3-1C6AAE546132}"/>
              </a:ext>
            </a:extLst>
          </p:cNvPr>
          <p:cNvSpPr txBox="1"/>
          <p:nvPr/>
        </p:nvSpPr>
        <p:spPr>
          <a:xfrm>
            <a:off x="447675" y="358259"/>
            <a:ext cx="6096000" cy="430887"/>
          </a:xfrm>
          <a:prstGeom prst="rect">
            <a:avLst/>
          </a:prstGeom>
          <a:noFill/>
        </p:spPr>
        <p:txBody>
          <a:bodyPr wrap="square">
            <a:spAutoFit/>
          </a:bodyPr>
          <a:lstStyle/>
          <a:p>
            <a:r>
              <a:rPr lang="en-US" sz="2200" b="1" dirty="0"/>
              <a:t>Important Milestones of AI</a:t>
            </a:r>
            <a:endParaRPr lang="en-US" sz="2200" dirty="0"/>
          </a:p>
        </p:txBody>
      </p:sp>
    </p:spTree>
    <p:extLst>
      <p:ext uri="{BB962C8B-B14F-4D97-AF65-F5344CB8AC3E}">
        <p14:creationId xmlns:p14="http://schemas.microsoft.com/office/powerpoint/2010/main" val="181194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07703-1EA2-73C3-0725-FCCC5AEE74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64CBB92-717D-0FA8-8510-60EFEB211242}"/>
              </a:ext>
            </a:extLst>
          </p:cNvPr>
          <p:cNvSpPr txBox="1"/>
          <p:nvPr/>
        </p:nvSpPr>
        <p:spPr>
          <a:xfrm>
            <a:off x="447675" y="358259"/>
            <a:ext cx="6096000" cy="430887"/>
          </a:xfrm>
          <a:prstGeom prst="rect">
            <a:avLst/>
          </a:prstGeom>
          <a:noFill/>
        </p:spPr>
        <p:txBody>
          <a:bodyPr wrap="square">
            <a:spAutoFit/>
          </a:bodyPr>
          <a:lstStyle/>
          <a:p>
            <a:r>
              <a:rPr lang="en-US" sz="2200" b="1" dirty="0"/>
              <a:t>Important Milestones of AI</a:t>
            </a:r>
            <a:endParaRPr lang="en-US" sz="2200" dirty="0"/>
          </a:p>
        </p:txBody>
      </p:sp>
      <p:sp>
        <p:nvSpPr>
          <p:cNvPr id="8" name="TextBox 7">
            <a:extLst>
              <a:ext uri="{FF2B5EF4-FFF2-40B4-BE49-F238E27FC236}">
                <a16:creationId xmlns:a16="http://schemas.microsoft.com/office/drawing/2014/main" id="{FD4675C9-99AC-72EE-8B45-D02235A69501}"/>
              </a:ext>
            </a:extLst>
          </p:cNvPr>
          <p:cNvSpPr txBox="1"/>
          <p:nvPr/>
        </p:nvSpPr>
        <p:spPr>
          <a:xfrm>
            <a:off x="447675" y="1385411"/>
            <a:ext cx="9163050" cy="369332"/>
          </a:xfrm>
          <a:prstGeom prst="rect">
            <a:avLst/>
          </a:prstGeom>
          <a:noFill/>
        </p:spPr>
        <p:txBody>
          <a:bodyPr wrap="square">
            <a:spAutoFit/>
          </a:bodyPr>
          <a:lstStyle/>
          <a:p>
            <a:r>
              <a:rPr lang="en-US" dirty="0"/>
              <a:t>First Conference - 1956 - Dartmouth Conference, coined "Artificial Intelligence"</a:t>
            </a:r>
          </a:p>
        </p:txBody>
      </p:sp>
    </p:spTree>
    <p:extLst>
      <p:ext uri="{BB962C8B-B14F-4D97-AF65-F5344CB8AC3E}">
        <p14:creationId xmlns:p14="http://schemas.microsoft.com/office/powerpoint/2010/main" val="9548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TotalTime>
  <Words>2685</Words>
  <Application>Microsoft Office PowerPoint</Application>
  <PresentationFormat>Widescreen</PresentationFormat>
  <Paragraphs>213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Calibri</vt:lpstr>
      <vt:lpstr>Cambria Math</vt:lpstr>
      <vt:lpstr>Office Theme</vt:lpstr>
      <vt:lpstr>Artificial Intelligence in Medicine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Paata Gogishvili</dc:creator>
  <cp:lastModifiedBy>Paata Gogishvili</cp:lastModifiedBy>
  <cp:revision>53</cp:revision>
  <dcterms:created xsi:type="dcterms:W3CDTF">2025-07-12T16:45:59Z</dcterms:created>
  <dcterms:modified xsi:type="dcterms:W3CDTF">2025-07-12T22:22:16Z</dcterms:modified>
</cp:coreProperties>
</file>