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23" r:id="rId3"/>
    <p:sldId id="337" r:id="rId4"/>
    <p:sldId id="285" r:id="rId5"/>
    <p:sldId id="334" r:id="rId6"/>
    <p:sldId id="324" r:id="rId7"/>
    <p:sldId id="335" r:id="rId8"/>
    <p:sldId id="325" r:id="rId9"/>
    <p:sldId id="326" r:id="rId10"/>
    <p:sldId id="336" r:id="rId11"/>
    <p:sldId id="332" r:id="rId12"/>
    <p:sldId id="328" r:id="rId13"/>
    <p:sldId id="338" r:id="rId14"/>
    <p:sldId id="329" r:id="rId15"/>
    <p:sldId id="330" r:id="rId16"/>
    <p:sldId id="331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808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73" y="742950"/>
            <a:ext cx="2680215" cy="14198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4344" y="3327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კომპიუტერული მეცნიერების მიმართულება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5" y="3028950"/>
            <a:ext cx="2125029" cy="1195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4344" y="10477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ბიზნესის, კომპიუტინგის და სოციალურ მეცნიერებათა სკოლა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57151"/>
            <a:ext cx="79346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ჩანჩქერის მოდელი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00" y="1123950"/>
            <a:ext cx="5676613" cy="3759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3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57151"/>
            <a:ext cx="79346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პროტოტიპირება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6800" y="1276350"/>
            <a:ext cx="7772400" cy="320040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a-GE" sz="3000" dirty="0" smtClean="0"/>
              <a:t>პროტოტიპი წარმოადგენს მუშა სისტემის მოდელს. პროტოტიპს არ მოეთხოვება სრული ფუნქციონირება. შეიძლება არ დამუშავდეს დეტალებში მისი დიზაინი. არ საჭიროებს ტესტირებას.</a:t>
            </a:r>
          </a:p>
          <a:p>
            <a:endParaRPr lang="ka-GE" sz="3000" dirty="0"/>
          </a:p>
          <a:p>
            <a:pPr algn="just"/>
            <a:r>
              <a:rPr lang="ka-GE" sz="3000" dirty="0" smtClean="0"/>
              <a:t>პროტოტიპის შექმნა შესაძლებელია მცირე დანახარჯებით და სწრაფად.</a:t>
            </a:r>
          </a:p>
        </p:txBody>
      </p:sp>
    </p:spTree>
    <p:extLst>
      <p:ext uri="{BB962C8B-B14F-4D97-AF65-F5344CB8AC3E}">
        <p14:creationId xmlns:p14="http://schemas.microsoft.com/office/powerpoint/2010/main" val="422432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57151"/>
            <a:ext cx="79346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იტერაციული</a:t>
            </a:r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მოდელი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329350" y="1352550"/>
            <a:ext cx="7205050" cy="2743200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a-GE" sz="3200" dirty="0" smtClean="0"/>
              <a:t>თითოეულ ეტაპზე ხდება პროგრამის ფუნქციების ნაწილის განხორციელება.</a:t>
            </a:r>
          </a:p>
          <a:p>
            <a:pPr marL="344488" indent="-344488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a-GE" sz="3200" dirty="0" smtClean="0"/>
              <a:t>ყოველ მომდევნო ეტაპზე ახალი </a:t>
            </a:r>
            <a:r>
              <a:rPr lang="ka-GE" sz="3200" dirty="0" err="1" smtClean="0"/>
              <a:t>ფუნქციონალობა</a:t>
            </a:r>
            <a:r>
              <a:rPr lang="ka-GE" sz="3200" dirty="0" smtClean="0"/>
              <a:t> ემატება სიტემას. ამასთანავე, ხდება უკვე განხორციელებული პროდუქტის ანალიზი და ახალი ეტაპის, ანუ </a:t>
            </a:r>
            <a:r>
              <a:rPr lang="ka-GE" sz="3200" dirty="0" err="1" smtClean="0"/>
              <a:t>იტერაციის</a:t>
            </a:r>
            <a:r>
              <a:rPr lang="ka-GE" sz="3200" dirty="0" smtClean="0"/>
              <a:t> დაგეგმვა.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1942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57151"/>
            <a:ext cx="79346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იტერაციული</a:t>
            </a:r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მოდელი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60745" y="2157819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200" dirty="0" smtClean="0"/>
              <a:t>დიზაინი 0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709448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200" dirty="0" smtClean="0"/>
              <a:t>განხორციელება 0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505990" y="3284458"/>
            <a:ext cx="93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200" dirty="0" smtClean="0"/>
              <a:t>ანალიზი 0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074488" y="203835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200" dirty="0" smtClean="0"/>
              <a:t>დიზაინი 1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573900" y="2651888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200" dirty="0" smtClean="0"/>
              <a:t>განხორციელება 1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043467" y="3236913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200" dirty="0" smtClean="0"/>
              <a:t>ანალიზი 1</a:t>
            </a:r>
            <a:endParaRPr lang="en-US" sz="1200" dirty="0"/>
          </a:p>
        </p:txBody>
      </p:sp>
      <p:cxnSp>
        <p:nvCxnSpPr>
          <p:cNvPr id="4" name="Elbow Connector 3"/>
          <p:cNvCxnSpPr>
            <a:stCxn id="8" idx="3"/>
          </p:cNvCxnSpPr>
          <p:nvPr/>
        </p:nvCxnSpPr>
        <p:spPr>
          <a:xfrm flipV="1">
            <a:off x="2440834" y="2157819"/>
            <a:ext cx="1384544" cy="12651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flipV="1">
            <a:off x="5146289" y="2176849"/>
            <a:ext cx="1254511" cy="1249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33947" y="2085895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200" dirty="0" smtClean="0"/>
              <a:t>დიზაინი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33359" y="2699433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200" dirty="0" smtClean="0"/>
              <a:t>განხორციელება </a:t>
            </a:r>
            <a:r>
              <a:rPr lang="en-US" sz="1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02926" y="3284458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1200" dirty="0" smtClean="0"/>
              <a:t>ანალიზი </a:t>
            </a:r>
            <a:r>
              <a:rPr lang="en-US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1200" dirty="0"/>
          </a:p>
        </p:txBody>
      </p:sp>
      <p:cxnSp>
        <p:nvCxnSpPr>
          <p:cNvPr id="28" name="Elbow Connector 27"/>
          <p:cNvCxnSpPr/>
          <p:nvPr/>
        </p:nvCxnSpPr>
        <p:spPr>
          <a:xfrm flipV="1">
            <a:off x="6747775" y="2157819"/>
            <a:ext cx="1254511" cy="12495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" idx="3"/>
          </p:cNvCxnSpPr>
          <p:nvPr/>
        </p:nvCxnSpPr>
        <p:spPr>
          <a:xfrm>
            <a:off x="5859900" y="2790388"/>
            <a:ext cx="1379100" cy="27526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28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57151"/>
            <a:ext cx="79346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RUP</a:t>
            </a:r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მოდელი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43000" y="1352550"/>
            <a:ext cx="7315200" cy="3270894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a-GE" sz="3200" dirty="0" smtClean="0"/>
              <a:t>წარმოადგენს </a:t>
            </a:r>
            <a:r>
              <a:rPr lang="ka-GE" sz="3200" dirty="0" err="1" smtClean="0"/>
              <a:t>იტერაციულ</a:t>
            </a:r>
            <a:r>
              <a:rPr lang="ka-GE" sz="3200" dirty="0" smtClean="0"/>
              <a:t> მოდელს, სადაც თითოეული </a:t>
            </a:r>
            <a:r>
              <a:rPr lang="ka-GE" sz="3200" dirty="0" err="1" smtClean="0"/>
              <a:t>იტერაცია</a:t>
            </a:r>
            <a:r>
              <a:rPr lang="ka-GE" sz="3200" dirty="0" smtClean="0"/>
              <a:t> 4 ფაზისგან შედგება:</a:t>
            </a:r>
          </a:p>
          <a:p>
            <a:pPr marL="1714500" indent="-344488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a-GE" sz="3200" dirty="0" smtClean="0"/>
              <a:t>შეფასება (</a:t>
            </a:r>
            <a:r>
              <a:rPr lang="en-US" sz="3200" dirty="0" smtClean="0"/>
              <a:t>Inception</a:t>
            </a:r>
            <a:r>
              <a:rPr lang="ka-GE" sz="3200" dirty="0" smtClean="0"/>
              <a:t>)</a:t>
            </a:r>
            <a:endParaRPr lang="en-US" sz="3200" dirty="0" smtClean="0"/>
          </a:p>
          <a:p>
            <a:pPr marL="1714500" indent="-344488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a-GE" sz="3200" dirty="0" smtClean="0"/>
              <a:t>დაგეგმვა (</a:t>
            </a:r>
            <a:r>
              <a:rPr lang="en-US" sz="3200" dirty="0" smtClean="0"/>
              <a:t>Elaboration</a:t>
            </a:r>
            <a:r>
              <a:rPr lang="ka-GE" sz="3200" dirty="0" smtClean="0"/>
              <a:t>)</a:t>
            </a:r>
            <a:endParaRPr lang="en-US" sz="3200" dirty="0" smtClean="0"/>
          </a:p>
          <a:p>
            <a:pPr marL="1714500" indent="-344488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a-GE" sz="3200" dirty="0" smtClean="0"/>
              <a:t>შემუშავება (</a:t>
            </a:r>
            <a:r>
              <a:rPr lang="en-US" sz="3200" dirty="0" smtClean="0"/>
              <a:t>Construction</a:t>
            </a:r>
            <a:r>
              <a:rPr lang="ka-GE" sz="3200" dirty="0" smtClean="0"/>
              <a:t>)</a:t>
            </a:r>
            <a:endParaRPr lang="en-US" sz="3200" dirty="0" smtClean="0"/>
          </a:p>
          <a:p>
            <a:pPr marL="1714500" indent="-344488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a-GE" sz="3200" dirty="0" smtClean="0"/>
              <a:t>გამოშვება (</a:t>
            </a:r>
            <a:r>
              <a:rPr lang="en-US" sz="3200" dirty="0" smtClean="0"/>
              <a:t>Transition</a:t>
            </a:r>
            <a:r>
              <a:rPr lang="ka-GE" sz="3200" dirty="0" smtClean="0"/>
              <a:t>)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ka-GE" sz="3200" dirty="0"/>
          </a:p>
        </p:txBody>
      </p:sp>
    </p:spTree>
    <p:extLst>
      <p:ext uri="{BB962C8B-B14F-4D97-AF65-F5344CB8AC3E}">
        <p14:creationId xmlns:p14="http://schemas.microsoft.com/office/powerpoint/2010/main" val="194682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57151"/>
            <a:ext cx="79346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RUP</a:t>
            </a:r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მოდელი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0" y="895350"/>
            <a:ext cx="4936205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69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57151"/>
            <a:ext cx="79346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დაპარალელების</a:t>
            </a:r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მოდელი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356" y="1276350"/>
            <a:ext cx="6642498" cy="311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4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888" y="1"/>
            <a:ext cx="7406640" cy="1193800"/>
          </a:xfrm>
        </p:spPr>
        <p:txBody>
          <a:bodyPr>
            <a:normAutofit/>
          </a:bodyPr>
          <a:lstStyle/>
          <a:p>
            <a:r>
              <a:rPr lang="ka-GE" sz="3000" b="1" dirty="0" smtClean="0"/>
              <a:t>პროგრამული უზრუნველყოფის ინჟინერიის საფუძვლები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343150"/>
            <a:ext cx="7406640" cy="555552"/>
          </a:xfrm>
        </p:spPr>
        <p:txBody>
          <a:bodyPr>
            <a:normAutofit fontScale="92500" lnSpcReduction="10000"/>
          </a:bodyPr>
          <a:lstStyle/>
          <a:p>
            <a:r>
              <a:rPr lang="ka-GE" sz="4000" dirty="0" smtClean="0"/>
              <a:t>პაატა გოგიშვილი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172603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/>
              <a:t>ინფორმატიკის დოქტორი</a:t>
            </a:r>
            <a:endParaRPr lang="en-US" sz="1800" dirty="0" smtClean="0"/>
          </a:p>
          <a:p>
            <a:r>
              <a:rPr lang="ka-GE" sz="1400" dirty="0" smtClean="0"/>
              <a:t>ასოცირებული პროფესორი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1467701"/>
            <a:ext cx="2386361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200" dirty="0" smtClean="0"/>
              <a:t>კვირა 2</a:t>
            </a:r>
            <a:endParaRPr lang="en-US" sz="2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552950"/>
            <a:ext cx="7406640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dirty="0" smtClean="0"/>
              <a:t>202</a:t>
            </a:r>
            <a:r>
              <a:rPr lang="en-US" sz="1400" dirty="0" smtClean="0"/>
              <a:t>2</a:t>
            </a:r>
            <a:r>
              <a:rPr lang="ka-GE" sz="1400" dirty="0" smtClean="0"/>
              <a:t> </a:t>
            </a:r>
            <a:r>
              <a:rPr lang="ka-GE" sz="1400" dirty="0" smtClean="0"/>
              <a:t>წლის </a:t>
            </a:r>
            <a:r>
              <a:rPr lang="ka-GE" sz="1400" dirty="0" smtClean="0"/>
              <a:t>2</a:t>
            </a:r>
            <a:r>
              <a:rPr lang="en-US" sz="1400" dirty="0" smtClean="0"/>
              <a:t>9</a:t>
            </a:r>
            <a:r>
              <a:rPr lang="ka-GE" sz="1400" dirty="0" smtClean="0"/>
              <a:t> </a:t>
            </a:r>
            <a:r>
              <a:rPr lang="ka-GE" sz="1400" dirty="0" smtClean="0"/>
              <a:t>სექტემბერი</a:t>
            </a:r>
            <a:endParaRPr lang="en-US" sz="1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0600" y="1276350"/>
            <a:ext cx="7887183" cy="28956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ka-GE" sz="3500" b="1" dirty="0" smtClean="0"/>
              <a:t>პროგრამული უზრუნველყოფის შექმნის პროცესი</a:t>
            </a:r>
            <a:endParaRPr lang="en-US" sz="3500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13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პროცესი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0270" y="1657350"/>
            <a:ext cx="7751849" cy="3486150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ka-GE" sz="3200" dirty="0" smtClean="0"/>
              <a:t>პროგრამული უზრუნველყოფის შექმნისას, გადამწყვეტი მნიშვნელობა აქვს პროგრამისტების ჯგუფის მუშაობის სისწრაფეს და ხარისხს.</a:t>
            </a:r>
          </a:p>
          <a:p>
            <a:pPr algn="just">
              <a:lnSpc>
                <a:spcPct val="120000"/>
              </a:lnSpc>
            </a:pPr>
            <a:endParaRPr lang="ka-GE" sz="3200" dirty="0"/>
          </a:p>
          <a:p>
            <a:pPr algn="just">
              <a:lnSpc>
                <a:spcPct val="120000"/>
              </a:lnSpc>
            </a:pPr>
            <a:r>
              <a:rPr lang="ka-GE" sz="3200" dirty="0" smtClean="0"/>
              <a:t>ოპტიმალურ შედეგს სამუშაოთა სწორი გადანაწილება და დაგეგმვა იძლევა.</a:t>
            </a:r>
          </a:p>
          <a:p>
            <a:pPr algn="just">
              <a:lnSpc>
                <a:spcPct val="120000"/>
              </a:lnSpc>
            </a:pPr>
            <a:endParaRPr lang="ka-GE" sz="3200" dirty="0" smtClean="0"/>
          </a:p>
        </p:txBody>
      </p:sp>
    </p:spTree>
    <p:extLst>
      <p:ext uri="{BB962C8B-B14F-4D97-AF65-F5344CB8AC3E}">
        <p14:creationId xmlns:p14="http://schemas.microsoft.com/office/powerpoint/2010/main" val="37400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პროცესი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70271" y="1657350"/>
            <a:ext cx="7311730" cy="243840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ka-GE" sz="3200" dirty="0" smtClean="0"/>
              <a:t>პროგრამული უზრუნველყოფის შექმნის პროცესი არის პროგრამული უზრუნველყოფის ინჟინერიის შესწავლის მთავარი საგანი.</a:t>
            </a:r>
          </a:p>
          <a:p>
            <a:pPr algn="just">
              <a:lnSpc>
                <a:spcPct val="120000"/>
              </a:lnSpc>
            </a:pPr>
            <a:endParaRPr lang="ka-GE" sz="3200" dirty="0" smtClean="0"/>
          </a:p>
        </p:txBody>
      </p:sp>
    </p:spTree>
    <p:extLst>
      <p:ext uri="{BB962C8B-B14F-4D97-AF65-F5344CB8AC3E}">
        <p14:creationId xmlns:p14="http://schemas.microsoft.com/office/powerpoint/2010/main" val="419540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57151"/>
            <a:ext cx="793466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პროცესის მოდელი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03008" y="1504950"/>
            <a:ext cx="7509850" cy="327089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ka-GE" sz="3200" dirty="0" smtClean="0"/>
              <a:t>პროგრამული უზრუნველყოფის პროცესის მოდელი არის ერთად შეკრებილი, პრაქტიკული გამოცდილებიდან მიღებული, რეკომენდაციების კარგი ნაკრები, იმისთვის, რომ სწორად წარმართოთ პროგრამული უზრუნველყოფის შემუშავება და ოპტიმალურ დროში მივიღოთ ხარისხიანი პროდუქტი.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142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57151"/>
            <a:ext cx="793466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პროგრამული უზრუნველყოფის პროცესის მოდელები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203008" y="1504950"/>
            <a:ext cx="7509850" cy="3270894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a-GE" sz="3200" dirty="0" smtClean="0"/>
              <a:t>ჩანჩქერის მოდელი</a:t>
            </a:r>
          </a:p>
          <a:p>
            <a:pPr marL="344488" indent="-344488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a-GE" sz="3200" dirty="0" err="1" smtClean="0"/>
              <a:t>პროტოტიპირება</a:t>
            </a:r>
            <a:endParaRPr lang="ka-GE" sz="3200" dirty="0" smtClean="0"/>
          </a:p>
          <a:p>
            <a:pPr marL="344488" indent="-344488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a-GE" sz="3200" dirty="0" err="1" smtClean="0"/>
              <a:t>იტერაციული</a:t>
            </a:r>
            <a:r>
              <a:rPr lang="ka-GE" sz="3200" dirty="0" smtClean="0"/>
              <a:t> მოდელი</a:t>
            </a:r>
          </a:p>
          <a:p>
            <a:pPr marL="344488" indent="-344488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3200" dirty="0" smtClean="0"/>
              <a:t>RUP </a:t>
            </a:r>
            <a:r>
              <a:rPr lang="ka-GE" sz="3200" dirty="0" smtClean="0"/>
              <a:t>მოდელი</a:t>
            </a:r>
          </a:p>
          <a:p>
            <a:pPr marL="344488" indent="-344488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a-GE" sz="3200" dirty="0" err="1" smtClean="0"/>
              <a:t>იტერაციების</a:t>
            </a:r>
            <a:r>
              <a:rPr lang="ka-GE" sz="3200" dirty="0" smtClean="0"/>
              <a:t> </a:t>
            </a:r>
            <a:r>
              <a:rPr lang="ka-GE" sz="3200" dirty="0" err="1" smtClean="0"/>
              <a:t>დაპარალელება</a:t>
            </a:r>
            <a:r>
              <a:rPr lang="ka-GE" sz="3200" dirty="0" smtClean="0"/>
              <a:t> (</a:t>
            </a:r>
            <a:r>
              <a:rPr lang="en-US" sz="3200" dirty="0" err="1" smtClean="0"/>
              <a:t>TimeBoxing</a:t>
            </a:r>
            <a:r>
              <a:rPr lang="ka-GE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489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57151"/>
            <a:ext cx="79346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ჩანჩქერის მოდელი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066800" y="1657350"/>
            <a:ext cx="8077200" cy="1878550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4488" indent="-344488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a-GE" sz="3200" dirty="0" smtClean="0"/>
              <a:t>ყველაზე მარტივი და პირდაპირი მოდელი</a:t>
            </a:r>
          </a:p>
          <a:p>
            <a:pPr marL="344488" indent="-344488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ka-GE" sz="3200" dirty="0" smtClean="0"/>
              <a:t>მოქმედებები ხდება მიმდევრობით</a:t>
            </a:r>
          </a:p>
          <a:p>
            <a:pPr marL="344488" indent="-344488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1239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0600" y="57151"/>
            <a:ext cx="793466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ჩანჩქერის მოდელი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38433" y="1428750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dirty="0" smtClean="0"/>
              <a:t>კლიენტის მოთხოვნების დადგენა</a:t>
            </a:r>
          </a:p>
          <a:p>
            <a:endParaRPr lang="ka-GE" dirty="0"/>
          </a:p>
          <a:p>
            <a:r>
              <a:rPr lang="ka-GE" dirty="0" smtClean="0"/>
              <a:t>პროგრამის დიზაინის შემუშავება</a:t>
            </a:r>
          </a:p>
          <a:p>
            <a:endParaRPr lang="ka-GE" dirty="0"/>
          </a:p>
          <a:p>
            <a:r>
              <a:rPr lang="ka-GE" dirty="0" smtClean="0"/>
              <a:t>პროგრამის განხორციელება</a:t>
            </a:r>
          </a:p>
          <a:p>
            <a:endParaRPr lang="ka-GE" dirty="0"/>
          </a:p>
          <a:p>
            <a:r>
              <a:rPr lang="ka-GE" dirty="0" smtClean="0"/>
              <a:t>შემოწმება (ვერიფიკაცია)</a:t>
            </a:r>
          </a:p>
          <a:p>
            <a:endParaRPr lang="ka-GE" dirty="0" smtClean="0"/>
          </a:p>
          <a:p>
            <a:r>
              <a:rPr lang="ka-GE" dirty="0" smtClean="0"/>
              <a:t>დანერგვა</a:t>
            </a:r>
            <a:endParaRPr lang="ka-G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1156</TotalTime>
  <Words>317</Words>
  <Application>Microsoft Office PowerPoint</Application>
  <PresentationFormat>On-screen Show (16:9)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BPG Web 002 Caps</vt:lpstr>
      <vt:lpstr>Calibri</vt:lpstr>
      <vt:lpstr>Gill Sans MT</vt:lpstr>
      <vt:lpstr>Sylfaen</vt:lpstr>
      <vt:lpstr>Times New Roman</vt:lpstr>
      <vt:lpstr>Verdana</vt:lpstr>
      <vt:lpstr>Wingdings</vt:lpstr>
      <vt:lpstr>Wingdings 2</vt:lpstr>
      <vt:lpstr>Solstice</vt:lpstr>
      <vt:lpstr>PowerPoint Presentation</vt:lpstr>
      <vt:lpstr>პროგრამული უზრუნველყოფის ინჟინერიის საფუძვლები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143</cp:revision>
  <dcterms:created xsi:type="dcterms:W3CDTF">2016-09-13T18:38:05Z</dcterms:created>
  <dcterms:modified xsi:type="dcterms:W3CDTF">2022-09-25T12:43:36Z</dcterms:modified>
</cp:coreProperties>
</file>