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5" r:id="rId2"/>
    <p:sldId id="345" r:id="rId3"/>
    <p:sldId id="337" r:id="rId4"/>
    <p:sldId id="346" r:id="rId5"/>
    <p:sldId id="352" r:id="rId6"/>
    <p:sldId id="351" r:id="rId7"/>
    <p:sldId id="348" r:id="rId8"/>
    <p:sldId id="350" r:id="rId9"/>
    <p:sldId id="349" r:id="rId10"/>
    <p:sldId id="354" r:id="rId11"/>
    <p:sldId id="355" r:id="rId12"/>
    <p:sldId id="362" r:id="rId13"/>
    <p:sldId id="363" r:id="rId14"/>
    <p:sldId id="364" r:id="rId15"/>
    <p:sldId id="353" r:id="rId16"/>
    <p:sldId id="357" r:id="rId17"/>
    <p:sldId id="358" r:id="rId18"/>
    <p:sldId id="34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B2DAFF"/>
    <a:srgbClr val="C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>
      <p:cViewPr varScale="1">
        <p:scale>
          <a:sx n="83" d="100"/>
          <a:sy n="83" d="100"/>
        </p:scale>
        <p:origin x="72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72" y="285749"/>
            <a:ext cx="7406640" cy="762001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შესავალი </a:t>
            </a:r>
            <a:r>
              <a:rPr lang="ka-GE" sz="3200" b="1" dirty="0" err="1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კიბერუსაფრთხოებაში</a:t>
            </a:r>
            <a:endParaRPr lang="en-US" sz="32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952750"/>
            <a:ext cx="7406640" cy="555552"/>
          </a:xfrm>
        </p:spPr>
        <p:txBody>
          <a:bodyPr>
            <a:normAutofit/>
          </a:bodyPr>
          <a:lstStyle/>
          <a:p>
            <a:r>
              <a:rPr lang="ka-GE" sz="3000" dirty="0" smtClean="0">
                <a:latin typeface="BPG WEB 001 Caps" panose="020B0603030804020204" pitchFamily="34" charset="0"/>
              </a:rPr>
              <a:t>პაატა გოგიშვილი</a:t>
            </a:r>
            <a:endParaRPr lang="en-US" sz="3000" dirty="0">
              <a:latin typeface="BPG WEB 001 Caps" panose="020B0603030804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502098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ინფორმატიკის დოქტორი</a:t>
            </a:r>
            <a:endParaRPr lang="en-US" sz="1800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ასოცირებული პროფესორი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721298"/>
            <a:ext cx="2517828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20</a:t>
            </a:r>
            <a:r>
              <a:rPr lang="en-US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2</a:t>
            </a:r>
            <a:r>
              <a:rPr lang="ka-GE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3 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წლის </a:t>
            </a:r>
            <a:r>
              <a:rPr lang="en-US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10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ოქტომბერი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68499" y="1123266"/>
            <a:ext cx="7616133" cy="6864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500" smtClean="0">
                <a:latin typeface="BPG Web 002" panose="020B0603030804020204" pitchFamily="34" charset="0"/>
                <a:cs typeface="BPG Web 002" panose="020B0603030804020204" pitchFamily="34" charset="0"/>
              </a:rPr>
              <a:t>ინფორმაციის შეგროვება</a:t>
            </a:r>
            <a:endParaRPr lang="ka-GE" sz="2500" dirty="0" smtClean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876550"/>
            <a:ext cx="1368118" cy="13681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2613" y="4331313"/>
            <a:ext cx="271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16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ტექნოლოგიის სკოლა</a:t>
            </a:r>
            <a:endParaRPr lang="en-US" sz="16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4482" y="4685265"/>
            <a:ext cx="479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a-GE" sz="12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 ტექნოლოგიის და განათლების ფაკულტეტი</a:t>
            </a:r>
            <a:endParaRPr lang="en-US" sz="12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Sockpuppet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ანგარიში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123950"/>
            <a:ext cx="7470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Sockpuppet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ანგარიში (მარიონეტული ანგარიში)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არის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ონლაინ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იდენტურობა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რომელიც შექმნია სიცრუის მიზნით.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მარიონეტი მხარს უჭერს ან ეთანხმება რომელიმე სუბიექტს (პირს, ორგანიზაციას, სააგენტოს ან სახელმწიფოს), მაგრამ სინამდვილეში შექმნილია და კონტროლდება ამ სუბიექტის მიერ და არ არსებობს დამოუკიდებლად.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5227"/>
            <a:ext cx="2590800" cy="194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2975227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ფ</a:t>
            </a:r>
            <a:r>
              <a:rPr lang="ka-G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ეისბუქის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 ტროლები მარიონეტის ნაირსახეობად შეიძლება მივიჩნიოთ.</a:t>
            </a:r>
          </a:p>
          <a:p>
            <a:pPr algn="just"/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ისინი ძირითადად პოლიტიკური მიზნებისთვის იქმნება და მათ პატრონების ქება და ოპონენტების კრიტიკა ევალებათ.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5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 fontScale="90000"/>
          </a:bodyPr>
          <a:lstStyle/>
          <a:p>
            <a:r>
              <a:rPr lang="ka-G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მოთხოვნები ციფრული </a:t>
            </a:r>
            <a:r>
              <a:rPr lang="ka-GE" sz="3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მარიონეტისადმი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123950"/>
            <a:ext cx="7470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ეს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ტექნოლოგიები არის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რეკომენდირებული თქვენი ონლაინ მარიონეტის კონფიდენციალურობის უკეთ უზრუნველსაყოფად. ორგანიზაციებს, სხვა მარიონეტებს ან მათზე მონადირეებს გაუჭირდებათ მარიონეტის თქვენთან დაკავშირება.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ცალკე, ამ საქმისთვის გამოყოფილი კომპიუტერი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ვირტუალური მანქანების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 ნაკრები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ვირტუალური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(VPN)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ქსელი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ცალკე ელფოსტის მისამართი </a:t>
            </a:r>
            <a:r>
              <a:rPr lang="ka-G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მარიონეტისთვის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პროფილის სურათი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მხოლოდ ამ საქმისთვის განკუთვნილი დროებითი ტელეფონი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ბ</a:t>
            </a:r>
            <a:r>
              <a:rPr lang="ka-G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ლოგი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 და სოციალური მედიის ანგარიშები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0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მოთხოვნები მარიონეტული ანგარიშის მიმართ</a:t>
            </a:r>
            <a:endParaRPr lang="en-US" sz="25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123950"/>
            <a:ext cx="7470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შეარჩიეთ მარიონეტის ტიპი.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არსებობს ორი ვარიანტი 1. ყალბი იდენტურობა და 2. ყალბი იდეა/</a:t>
            </a:r>
            <a:r>
              <a:rPr lang="ka-GE" sz="1600" dirty="0" err="1">
                <a:latin typeface="Arial" panose="020B0604020202020204" pitchFamily="34" charset="0"/>
                <a:cs typeface="Arial" panose="020B0604020202020204" pitchFamily="34" charset="0"/>
              </a:rPr>
              <a:t>ავატარი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პირველი ვარიანტი გულისხმობს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ყალბი პიროვნების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შექმნას სახელით და მთელი იდენტობით მათ გარშემო, რათა ანგარიში ავთენტურად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შეიგრძნობოდეს. ყველაზე ცუდ შემთხვევაში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, თუ თქვენი </a:t>
            </a:r>
            <a:r>
              <a:rPr lang="ka-G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კონფიდენციურობა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დაირღვა,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მოგიწევთ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ანგარიშების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წაშლა და თავიდან დაწყება. ეს ვარიანტი მუშაობის ყველაზე ეფექტური გზაა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მეორე ვარიანტი </a:t>
            </a:r>
            <a:r>
              <a:rPr lang="ka-G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ავატარის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შექმნას გულისხმობს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, რომელიც ორიენტირებულია იდეის გარშემო და არა უნიკალური იდენტობის გარშემო.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ეს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ალბათ, უმარტივესი მიდგომაა უმეტესობისთვის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https://this-person-does-not-exist.com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3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 fontScale="90000"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თქვენი მარიონეტის ანგარიშის გადამოწმება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123950"/>
            <a:ext cx="7470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მუდმივად შეაგროვეთ ინფორმაცია საჯარო წყაროებიდან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OSINT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თქვენი მარიონეტის შესახებ და შეეცადეთ შექმნათ თქვენი სახე შებრუნებული ინჟინერის საშუალებით,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სთხოვეთ მეგობარს ან კოლეგას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მიყვეს ამ გზას და ნახეთ იპოვიან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თუ არა გზას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ა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რ დაგავიწყდეთ ისეთი მკაფიო ციფრული კვალის შემოწმება, როგორიცაა თქვენი სურათის მონაცემები და დომენის რეგისტრაციის პარამეტრები.</a:t>
            </a:r>
            <a:endParaRPr lang="ka-G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ka-G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-ში მოძებნეთ სახელი და ფოტო, ეწვიეთ ამ რეგიონს, ქუჩას, გადაიღეთ სურათები.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Autofit/>
          </a:bodyPr>
          <a:lstStyle/>
          <a:p>
            <a:r>
              <a:rPr lang="ka-GE" sz="2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იყავი აქტიური, თუმცა გაიზარდე დამოუკიდებლად</a:t>
            </a:r>
            <a:endParaRPr lang="en-US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123950"/>
            <a:ext cx="7470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მას მერე რაც დარწმუნდებით, რომ ყველა ხელსაწყო ადგილზე გაქვთ და თქვენი მარიონეტის მიდევნება ვერ მოხერხდება, უკვე შეიძლება თქვენმა მარიონეტმა იხილოს მზის სხივები. გაუშვით იგი საჯაროდ.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შეგიძლიათ შექმნათ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თქვენი სოციალური მედიის პროფილები და დაიწყოთ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სათანადო შინაარსის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და სტატუსის განახლებების გამოქვეყნება, ასევე თქვენი სამიზნე ჯგუფის ნიშის ადამიანებთან ურთიერთობა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ნდობის გასამყარებლად და სანდოობის შესანარჩუნებლად, სჯობს ნელა დაიწყოთ.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1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აქტიური შეგროვება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123950"/>
            <a:ext cx="7470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სისუსტეების სკანირება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გულისხმობს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ავტომატური ხელსაწყოების გამოყენებას ქსელებისა და სისტემების მოწყვლადობის </a:t>
            </a:r>
            <a:r>
              <a:rPr lang="ka-G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სკანირებისთვის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ეს პროცესი გამოავლენს სისუსტეებს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რომლებიც შეიძლება გამოიყენონ თავდამსხმელებმა.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შეღწევადობის შემოწმება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გულისხმობს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ქსელზე ან სისტემაზე თავდასხმის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გათამაშებას დაუცველობისა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და სისუსტეების გამოსავლენად. შეღწევადობის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შემოწმება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ხელს შეუწყობს უსაფრთხოების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შესაძლო ხარვეზების გამოვლენას,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სანამ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მათ თავდამსხმელები გამოიყენებენ.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სოციალური ინჟინერია: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გულისხმობს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ისეთი ტაქტიკის გამოყენებას, როგორიცაა </a:t>
            </a:r>
            <a:r>
              <a:rPr lang="ka-GE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ფიშინგული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ელფოსტა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ან სატელეფონო ზარები, რათა მოატყუონ მომხმარებლები მგრძნობიარე ინფორმაციის მიწოდებაში. სოციალური ინჟინერია შეიძლება გამოყენებულ იქნას სისტემებსა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და ქსელებზე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წვდომის მოსაპოვებლად, რომლებშიც სხვაგვარად შეიძლება რთული იყოს შეღწევა.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5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/>
          </a:bodyPr>
          <a:lstStyle/>
          <a:p>
            <a:r>
              <a:rPr lang="ka-G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აქტიური შეგროვება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123950"/>
            <a:ext cx="74708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საძიებო სისტემები: საძიებო სისტემები, როგორიცაა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Google, Bing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და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DuckDuckGo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არის ყველაზე ხშირად გამოყენებული ინსტრუმენტები აქტიური ინფორმაციის შეგროვებისთვის. ისინი საშუალებას გაძლევთ მოძებნოთ ინფორმაცია კონკრეტული საკვანძო სიტყვების, ფრაზების ან კითხვების გამოყენებით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სოციალური მედია: სოციალური მედიის პლატფორმები, როგორიცაა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Twitter, Facebook, LinkedIn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და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Instagram,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ასევე შეიძლება სასარგებლო იყოს ინფორმაციის შეგროვებისთვის. შეგიძლიათ მოძებნოთ შესაბამისი პოსტები, </a:t>
            </a:r>
            <a:r>
              <a:rPr lang="ka-GE" sz="1500" dirty="0" err="1">
                <a:latin typeface="Arial" panose="020B0604020202020204" pitchFamily="34" charset="0"/>
                <a:cs typeface="Arial" panose="020B0604020202020204" pitchFamily="34" charset="0"/>
              </a:rPr>
              <a:t>ჰეშთეგები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 ან ადამიანები და მიჰყვეთ მათ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საქმის კურსში ყოფნისთვის.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ონლაინ ფორუმები და საზოგადოებები: ონლაინ ფორუმები და თემები, როგორიცაა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Reddit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Quora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და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Stack Overflow,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შესანიშნავი ადგილებია კონკრეტულ კითხვებზე პასუხების მოსაძებნად და კონკრეტულ თემებზე ინფორმაციის შესაგროვებლად.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2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/>
          </a:bodyPr>
          <a:lstStyle/>
          <a:p>
            <a:r>
              <a:rPr lang="ka-G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აქტიური შეგროვება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123950"/>
            <a:ext cx="74708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ვებ </a:t>
            </a:r>
            <a:r>
              <a:rPr lang="ka-GE" sz="1500" dirty="0" err="1">
                <a:latin typeface="Arial" panose="020B0604020202020204" pitchFamily="34" charset="0"/>
                <a:cs typeface="Arial" panose="020B0604020202020204" pitchFamily="34" charset="0"/>
              </a:rPr>
              <a:t>სკრაპერები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 (მომხვეჭები): როგორიცაა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Scrapy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Beautiful Soup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და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Puppeteer,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საშუალებას გაძლევთ ავტომატურად ამოიღოთ მონაცემები ვებსაიტებიდან. თქვენ შეგიძლიათ გამოიყენოთ ისინი ისეთი ვებსაიტების მონაცემების გასასუფთავებლად, რომლებიც არ გვთავაზობენ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API-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ს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OSINT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ხელსაწყოები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OSINT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ხელსაწყოებს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Maltego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SpiderFoot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და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Shodan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შეულიათ დახმარების გაწევა ინფორმაციის მოგროვებაში ისეთი საჯარო წყაროებიდან, როგორებიცაა სამთავრობო მონაცემთა ბაზები, სოციალური მედია და სხვა ონლაინ წყაროები.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დაზვერვის ხელსაწყოები: დაზვერვის ხელსაწყოები, როგორიცაა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Netcraft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და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Whois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დაგეხმარებათ ამოიცნოთ და შეაგროვოთ ინფორმაცია ქსელის ინფრასტრუქტურის, დომენების,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მისამართების და სხვა ონლაინ აქტივების შესახებ.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1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ციფრული კვალი (</a:t>
            </a:r>
            <a:r>
              <a:rPr lang="en-US" sz="3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123950"/>
            <a:ext cx="74708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Footprinting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არის სამიზნის ციფრული ანაბეჭდის შესახებ ინფორმაციის შეგროვების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პროცესი. </a:t>
            </a:r>
            <a:r>
              <a:rPr lang="ka-G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ანაებჭდს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 წარმოადგენს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მისამართები, დომენის სახელები და სხვა საიდენტიფიკაციო ინფორმაცია. ეს ინფორმაცია შეიძლება გამოყენებულ იქნას თავდასხმის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შესაძლო მიმართულებების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და სუსტი წერტილების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გამოსავლენად სამიზნის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ციფრულ დაცვაში.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შეგროვება შეიძლება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ხდებოდეს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მრავალი მიზნისთვის, მაგალითად,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რისკების შემცირება,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დაუცველობის შეფასება, ... თუმცა,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ნაკვალევის გამოვლენა ხშირად </a:t>
            </a:r>
            <a:r>
              <a:rPr lang="ka-G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კიბერშეტევის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 დასაწყისია.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3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19285" y="248975"/>
            <a:ext cx="7406640" cy="685800"/>
          </a:xfrm>
        </p:spPr>
        <p:txBody>
          <a:bodyPr>
            <a:normAutofit/>
          </a:bodyPr>
          <a:lstStyle/>
          <a:p>
            <a:r>
              <a:rPr lang="ka-GE" sz="30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ლექციის თემები</a:t>
            </a:r>
            <a:endParaRPr lang="en-US" sz="30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4525" y="1504652"/>
            <a:ext cx="7470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ინფორმაციის შეგროვება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სისუსტეების გამოკვლევა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ციფრული კვალი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9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შეგროვების მნიშვნელობა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971550"/>
            <a:ext cx="74708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შეგროვება კიბერუსაფრთხოების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მნიშვნელოვანი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ასპექტია და გადამწყვეტ როლს თამაშობს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საფრთხეების დაზვერვის საქმეში.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კიბერ საფრთხეები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შეიძლება მოდიოდეს სხვადასხვა წყაროდან, მათ შორის შიდა და გარე თავდამსხმელებისგან, მავნე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შიდა პროგრამებიდან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და თანამშრომლების უნებლიე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შეცდომებიდან.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ამ საფრთხეებისგან ეფექტურად დასაცავად, კიბერუსაფრთხოების პროფესიონალებმა უნდა შეაგროვონ და გააანალიზონ ინფორმაცია არსებული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საფრთხეების სახეების გასაგებად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და მიიღონ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აქტიური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ზომები თავდასხმების თავიდან ასაცილებლად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ეს აქტივობა მოიცავს მონაცემთა და ინფორმაციის შეგროვებას სამიზნე სუბიექტის შესახებ, როგორიცაა კომპანია, ორგანიზაცია ან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პიროვნება.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მონაცემები შეიძლება შეგროვდეს საჯაროდ ხელმისაწვდომი წყაროებიდან, როგორიცაა სოციალური მედია, ახალი ამბების სტატიები, </a:t>
            </a:r>
            <a:r>
              <a:rPr lang="ka-G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სამსახურის შესახებ განცხადებები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და კომპანიის ვებსაიტები.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პირადი მონაცემები ასევე შეიძლება შეგროვდეს მიზანმიმართული თავდასხმების საშუალებით, როგორიცაა </a:t>
            </a:r>
            <a:r>
              <a:rPr lang="ka-GE" sz="1600" dirty="0" err="1">
                <a:latin typeface="Arial" panose="020B0604020202020204" pitchFamily="34" charset="0"/>
                <a:cs typeface="Arial" panose="020B0604020202020204" pitchFamily="34" charset="0"/>
              </a:rPr>
              <a:t>ფიშინგი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, სოციალური ინჟინერია ან </a:t>
            </a:r>
            <a:r>
              <a:rPr lang="ka-GE" sz="1600" dirty="0" err="1">
                <a:latin typeface="Arial" panose="020B0604020202020204" pitchFamily="34" charset="0"/>
                <a:cs typeface="Arial" panose="020B0604020202020204" pitchFamily="34" charset="0"/>
              </a:rPr>
              <a:t>ჰაკინგი</a:t>
            </a:r>
            <a:r>
              <a:rPr lang="ka-GE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9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133350"/>
            <a:ext cx="7772400" cy="646375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შეგროვების მეთოდების სახეები</a:t>
            </a:r>
            <a:endParaRPr lang="en-US" sz="25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819150"/>
            <a:ext cx="7470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sz="1500" dirty="0" err="1">
                <a:latin typeface="Arial" panose="020B0604020202020204" pitchFamily="34" charset="0"/>
                <a:cs typeface="Arial" panose="020B0604020202020204" pitchFamily="34" charset="0"/>
              </a:rPr>
              <a:t>კიბერუსაფრთხოებაში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 ინფორმაციის შეგროვების რამდენიმე ტიპი არსებობს და ისინი შეიძლება დაიყოს ორ ძირითად კატეგორიად: პასიური და აქტიური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პასიური შეგროვება: უნდა მივიღოთ რაც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შეიძლება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მეტი ინფორმაცია სამიზნეზე,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თქვენსა და სამიზნეს შორის რაიმე კონტაქტის დამყარების გარეშე.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ასეთი აქტიურობის აღმოჩენის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შანსები ძალიან დაბალია, რადგან თქვენ ძირითადად გამოიყენებთ საჯაროდ ხელმისაწვდომ ინფორმაციას. არსებობს უამრავი ინსტრუმენტი, რომელიც დაგეხმარებათ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ამაში;</a:t>
            </a:r>
          </a:p>
          <a:p>
            <a:pPr algn="just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აქტიური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შეგროვება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: აქ თქვენ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მოიპოვებთ გაცილებით მეტ ინფორმაციას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თუმცა ამყარებთ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კონტაქტს მიზანთან.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ამ შემთხვევაში,  თქვენი აქტივობის აღმოჩენის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შანსები გაცილებით მაღალია, ვიდრე ინფორმაციის პასიური შეგროვების დროს.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ასეთი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ინსტრუმენტების გამოყენებისას, ფრთხილად უნდა იყოთ, რომ არ გამოიწვიოთ ზედმეტი ხმაური ქსელში, რათა თავიდან აიცილოთ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თქვენი გამოვლენა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შეჭრის აღმოჩენის სისტემებისა და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SIEM (Security Information and Event Management) -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ების მიერ.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0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პასიური შეგროვება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123950"/>
            <a:ext cx="747082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ქსელის </a:t>
            </a:r>
            <a:r>
              <a:rPr lang="ka-GE" sz="1500" dirty="0" err="1">
                <a:latin typeface="Arial" panose="020B0604020202020204" pitchFamily="34" charset="0"/>
                <a:cs typeface="Arial" panose="020B0604020202020204" pitchFamily="34" charset="0"/>
              </a:rPr>
              <a:t>ტრაფიკის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 ანალიზი: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გულისხმობს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ქსელის </a:t>
            </a:r>
            <a:r>
              <a:rPr lang="ka-GE" sz="1500" dirty="0" err="1">
                <a:latin typeface="Arial" panose="020B0604020202020204" pitchFamily="34" charset="0"/>
                <a:cs typeface="Arial" panose="020B0604020202020204" pitchFamily="34" charset="0"/>
              </a:rPr>
              <a:t>ტრაფიკის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 ანალიზს პოტენციური საფრთხეების გამოსავლენად. ეს შეიძლება გაკეთდეს ქსელის </a:t>
            </a:r>
            <a:r>
              <a:rPr lang="ka-GE" sz="1500" dirty="0" err="1">
                <a:latin typeface="Arial" panose="020B0604020202020204" pitchFamily="34" charset="0"/>
                <a:cs typeface="Arial" panose="020B0604020202020204" pitchFamily="34" charset="0"/>
              </a:rPr>
              <a:t>ტრაფიკის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 მონიტორინგით ისეთი ინსტრუმენტების გამოყენებით, როგორიცაა შეჭრის აღმოჩენის სისტემები (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IDS)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ან შეჭრის პრევენციის სისტემები (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IPS).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 ღია წყაროების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დაზვერვა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(OSINT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გულისხმობს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შეგროვებას საჯაროდ ხელმისაწვდომი წყაროებიდან, როგორიცაა სოციალური მედია, </a:t>
            </a:r>
            <a:r>
              <a:rPr lang="ka-GE" sz="1500" dirty="0" err="1">
                <a:latin typeface="Arial" panose="020B0604020202020204" pitchFamily="34" charset="0"/>
                <a:cs typeface="Arial" panose="020B0604020202020204" pitchFamily="34" charset="0"/>
              </a:rPr>
              <a:t>ბლოგები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 და ახალი ამბების სტატიები.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OSINT-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ს შეუძლია უზრუნველყოს ღირებული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მოპოვება პოტენციური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საფრთხეების შესახებ და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გამოავლინოს </a:t>
            </a:r>
            <a:r>
              <a:rPr lang="ka-GE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საფრთხების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ტიპები.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სისტემისა და აპლიკაციის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აღრიცხვა (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): გულისხმობს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მონაცემთა შეგროვებას სისტემისა და აპლიკაციის ჟურნალებიდან. სისტემისა და აპლიკაციის ჟურნალებს შეუძლიათ უზრუნველყონ ღირებული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ინფორმაცის მიწოდება უსაფრთხოების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პოტენციური დარღვევის ან თავდასხმების შესახებ.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/>
          </a:bodyPr>
          <a:lstStyle/>
          <a:p>
            <a:r>
              <a:rPr lang="ka-GE" sz="25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პასიური შეგროვების ხელსაწყოები</a:t>
            </a:r>
            <a:endParaRPr lang="en-US" sz="25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1047750"/>
            <a:ext cx="747082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საძიებო სისტემები, ავტომატური გაფრთხილებები, ფორუმები, ინტერნეტ არქივი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(web.archive.org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OSINT Framework: https://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osintframework.com</a:t>
            </a:r>
            <a:endParaRPr lang="ka-GE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Maltego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whois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Intercepting Proxies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Web Spiders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Netcraft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Pastebin.com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PassiveTotal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არის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ფასიანი ინსტრუმენტი, რომელიც საშუალებას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გვაძლევს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პასიურად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ვაკონტროლოთ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და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გამოვიკვლიოთ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მავნე აქტივობა მონაცემთა სხვადასხვა წყაროში, მათ შორის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DNS, IP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და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WHOIS.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Shodan: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არის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საძიებო სისტემა ინტერნეტთან დაკავშირებული მოწყობილობებისთვის.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იგი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საშუალებას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გვაძლევს გავიგოთ ინტერნეტთან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დაკავშირებული მოწყობილობებისა და სისტემების ტიპები,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გავიგოთ ინფორმაცია მათი </a:t>
            </a:r>
            <a:r>
              <a:rPr lang="ka-GE" sz="1500" dirty="0">
                <a:latin typeface="Arial" panose="020B0604020202020204" pitchFamily="34" charset="0"/>
                <a:cs typeface="Arial" panose="020B0604020202020204" pitchFamily="34" charset="0"/>
              </a:rPr>
              <a:t>კონფიგურაციის </a:t>
            </a:r>
            <a:r>
              <a:rPr lang="ka-GE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შესახებ.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3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133350"/>
            <a:ext cx="7772400" cy="646375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რატომ ვსწავლობთ ეთიკურ </a:t>
            </a:r>
            <a:r>
              <a:rPr lang="ka-GE" sz="3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ჰაკინგს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4325" y="895350"/>
            <a:ext cx="7470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თავდაცვისთვის აუცილებელია გქონდეთ სათანადო იარაღები და იცოდეთ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მათი გამოყენება.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ნებართვის მიღების შემდეგ, ეთიკური ჰაკერი ატარებს სისტემის თავდაცვის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ტესტს მისი სისუსტეების აღმოსაჩენად.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ცხადია,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გატეხვის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გამოყენება შესაძლებელია მავნე ქმედებების ჩასადენად, თუმცა უნდა ვიცოდეთ, რომ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ეს ისჯება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კანონით. ამიტომ,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გატეხვა (</a:t>
            </a:r>
            <a:r>
              <a:rPr lang="ka-G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ჰაკინგი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) უნდა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განხორციელდეს მხოლოდ სისტემის თავდაცვისუნარიანობის შემოწმების მიზნით და სათანადო ნებართვის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არსებობისას!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თქვენ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ვერ გახდებით კიბერუსაფრთხოების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ექსპერტი ეთიკური </a:t>
            </a:r>
            <a:r>
              <a:rPr lang="ka-GE" dirty="0" smtClean="0">
                <a:latin typeface="Arial" panose="020B0604020202020204" pitchFamily="34" charset="0"/>
                <a:cs typeface="Arial" panose="020B0604020202020204" pitchFamily="34" charset="0"/>
              </a:rPr>
              <a:t>გატეხვის ცოდნის </a:t>
            </a:r>
            <a:r>
              <a:rPr lang="ka-GE" dirty="0">
                <a:latin typeface="Arial" panose="020B0604020202020204" pitchFamily="34" charset="0"/>
                <a:cs typeface="Arial" panose="020B0604020202020204" pitchFamily="34" charset="0"/>
              </a:rPr>
              <a:t>გარეშე!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5468" y="4857750"/>
            <a:ext cx="72827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a-GE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ემზადეთ ომისთვის, თუ მშვიდობა გინდათ!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0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ჰაკერების ტიპები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AEEE9-77CF-F9FB-84D9-B6BB9DF42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33" y="1584960"/>
            <a:ext cx="1457560" cy="1748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79C8A8-1295-0AB4-D32B-74D532E2D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55" y="1581150"/>
            <a:ext cx="1455207" cy="1748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70B6A-B71D-B29B-69FD-267768B56B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81150"/>
            <a:ext cx="1457560" cy="1748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0A218-966F-053F-D872-873BEC204C86}"/>
              </a:ext>
            </a:extLst>
          </p:cNvPr>
          <p:cNvSpPr txBox="1"/>
          <p:nvPr/>
        </p:nvSpPr>
        <p:spPr>
          <a:xfrm>
            <a:off x="1456983" y="3506048"/>
            <a:ext cx="165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შავქუდიანი ჰაკერები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DF15B-D76C-9308-0686-E3C249DF4F3A}"/>
              </a:ext>
            </a:extLst>
          </p:cNvPr>
          <p:cNvSpPr txBox="1"/>
          <p:nvPr/>
        </p:nvSpPr>
        <p:spPr>
          <a:xfrm>
            <a:off x="4020615" y="3506047"/>
            <a:ext cx="165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თეთრქუდიანი</a:t>
            </a:r>
            <a:r>
              <a:rPr lang="ka-G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ჰაკერები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76EBC-3659-2794-5D39-5E2924B63926}"/>
              </a:ext>
            </a:extLst>
          </p:cNvPr>
          <p:cNvSpPr txBox="1"/>
          <p:nvPr/>
        </p:nvSpPr>
        <p:spPr>
          <a:xfrm>
            <a:off x="6248400" y="3506046"/>
            <a:ext cx="2209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ნაცრისფერქუდიანი</a:t>
            </a:r>
            <a:r>
              <a:rPr lang="ka-G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ჰაკერები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01BA0A-B9A9-6F02-A414-7598EF47D5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786414"/>
            <a:ext cx="970641" cy="11645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48975"/>
            <a:ext cx="7772400" cy="646375"/>
          </a:xfrm>
        </p:spPr>
        <p:txBody>
          <a:bodyPr>
            <a:normAutofit/>
          </a:bodyPr>
          <a:lstStyle/>
          <a:p>
            <a:r>
              <a:rPr lang="ka-GE" sz="3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უნებართო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გატეხვა კანონით ისჯება!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338FEE-1199-6574-F9C8-AB984CF33E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48" y="2351911"/>
            <a:ext cx="1816751" cy="1289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16AA84-2C3A-257F-D03D-FAFE3B81B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57350"/>
            <a:ext cx="1913164" cy="2678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0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6234</TotalTime>
  <Words>1350</Words>
  <Application>Microsoft Office PowerPoint</Application>
  <PresentationFormat>On-screen Show (16:9)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BPG WEB 001 Caps</vt:lpstr>
      <vt:lpstr>BPG Web 002</vt:lpstr>
      <vt:lpstr>BPG Web 002 Caps</vt:lpstr>
      <vt:lpstr>Calibri</vt:lpstr>
      <vt:lpstr>Gill Sans MT</vt:lpstr>
      <vt:lpstr>Verdana</vt:lpstr>
      <vt:lpstr>Wingdings 2</vt:lpstr>
      <vt:lpstr>Solstice</vt:lpstr>
      <vt:lpstr>შესავალი კიბერუსაფრთხოებაში</vt:lpstr>
      <vt:lpstr>ლექციის თემები</vt:lpstr>
      <vt:lpstr>ინფორმაციის შეგროვების მნიშვნელობა</vt:lpstr>
      <vt:lpstr>ინფორმაციის შეგროვების მეთოდების სახეები</vt:lpstr>
      <vt:lpstr>ინფორმაციის პასიური შეგროვება</vt:lpstr>
      <vt:lpstr>ინფორმაციის პასიური შეგროვების ხელსაწყოები</vt:lpstr>
      <vt:lpstr>რატომ ვსწავლობთ ეთიკურ ჰაკინგს?</vt:lpstr>
      <vt:lpstr>ჰაკერების ტიპები</vt:lpstr>
      <vt:lpstr>უნებართო გატეხვა კანონით ისჯება!</vt:lpstr>
      <vt:lpstr>Sockpuppet ანგარიში</vt:lpstr>
      <vt:lpstr>მოთხოვნები ციფრული მარიონეტისადმი</vt:lpstr>
      <vt:lpstr>მოთხოვნები მარიონეტული ანგარიშის მიმართ</vt:lpstr>
      <vt:lpstr>თქვენი მარიონეტის ანგარიშის გადამოწმება</vt:lpstr>
      <vt:lpstr>იყავი აქტიური, თუმცა გაიზარდე დამოუკიდებლად</vt:lpstr>
      <vt:lpstr>ინფორმაციის აქტიური შეგროვება</vt:lpstr>
      <vt:lpstr>ინფორმაციის აქტიური შეგროვება</vt:lpstr>
      <vt:lpstr>ინფორმაციის აქტიური შეგროვება</vt:lpstr>
      <vt:lpstr>ციფრული კვალი (footprinting)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User</cp:lastModifiedBy>
  <cp:revision>730</cp:revision>
  <dcterms:created xsi:type="dcterms:W3CDTF">2016-09-13T18:38:05Z</dcterms:created>
  <dcterms:modified xsi:type="dcterms:W3CDTF">2023-10-02T12:43:54Z</dcterms:modified>
</cp:coreProperties>
</file>