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3" r:id="rId2"/>
    <p:sldId id="345" r:id="rId3"/>
    <p:sldId id="337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5" r:id="rId13"/>
    <p:sldId id="356" r:id="rId14"/>
    <p:sldId id="358" r:id="rId15"/>
    <p:sldId id="357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7" r:id="rId24"/>
    <p:sldId id="368" r:id="rId25"/>
    <p:sldId id="369" r:id="rId26"/>
    <p:sldId id="366" r:id="rId27"/>
    <p:sldId id="370" r:id="rId28"/>
    <p:sldId id="371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A7"/>
    <a:srgbClr val="FF0000"/>
    <a:srgbClr val="00B050"/>
    <a:srgbClr val="B2DAFF"/>
    <a:srgbClr val="C9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>
      <p:cViewPr varScale="1">
        <p:scale>
          <a:sx n="132" d="100"/>
          <a:sy n="132" d="100"/>
        </p:scale>
        <p:origin x="93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23-Oct-24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23-Oct-24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23-Oct-24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23-Oct-24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23-Oct-24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23-Oct-24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23-Oct-24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23-Oct-24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23-Oct-24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23-Oct-24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23-Oct-24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/>
              <a:t>Click icon to add picture</a:t>
            </a:r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177E6E-5A08-415B-BB67-7F521B2F416A}" type="datetimeFigureOut">
              <a:rPr lang="en-US" smtClean="0"/>
              <a:t>23-Oct-24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972" y="285749"/>
            <a:ext cx="7406640" cy="76200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PG WEB 001 Caps" panose="020B0603030804020204" pitchFamily="34" charset="0"/>
                <a:cs typeface="BPG Web 002" panose="020B0603030804020204" pitchFamily="34" charset="0"/>
              </a:rPr>
              <a:t>Introduction to Cybersecurity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344" y="2952750"/>
            <a:ext cx="7406640" cy="555552"/>
          </a:xfrm>
        </p:spPr>
        <p:txBody>
          <a:bodyPr>
            <a:normAutofit/>
          </a:bodyPr>
          <a:lstStyle/>
          <a:p>
            <a:r>
              <a:rPr lang="en-US" sz="3000" dirty="0" err="1">
                <a:latin typeface="BPG WEB 001 Caps" panose="020B0603030804020204" pitchFamily="34" charset="0"/>
              </a:rPr>
              <a:t>Paata</a:t>
            </a:r>
            <a:r>
              <a:rPr lang="en-US" sz="3000" dirty="0">
                <a:latin typeface="BPG WEB 001 Caps" panose="020B0603030804020204" pitchFamily="34" charset="0"/>
              </a:rPr>
              <a:t> Gogishvili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86543" y="3502098"/>
            <a:ext cx="7406640" cy="6698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800" dirty="0">
                <a:latin typeface="BPG Web 002" panose="020B0603030804020204" pitchFamily="34" charset="0"/>
                <a:cs typeface="BPG Web 002" panose="020B0603030804020204" pitchFamily="34" charset="0"/>
              </a:rPr>
              <a:t>Doctor of Informatics</a:t>
            </a:r>
          </a:p>
          <a:p>
            <a:r>
              <a:rPr lang="en-US" sz="1400" dirty="0">
                <a:latin typeface="BPG Web 002" panose="020B0603030804020204" pitchFamily="34" charset="0"/>
                <a:cs typeface="BPG Web 002" panose="020B0603030804020204" pitchFamily="34" charset="0"/>
              </a:rPr>
              <a:t>Associate Professor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5972" y="4721298"/>
            <a:ext cx="2136828" cy="3650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400" dirty="0">
                <a:latin typeface="BPG Web 002" panose="020B0603030804020204" pitchFamily="34" charset="0"/>
                <a:cs typeface="BPG Web 002" panose="020B0603030804020204" pitchFamily="34" charset="0"/>
              </a:rPr>
              <a:t>October </a:t>
            </a:r>
            <a:r>
              <a:rPr lang="ka-GE" sz="1400" dirty="0">
                <a:latin typeface="BPG Web 002" panose="020B0603030804020204" pitchFamily="34" charset="0"/>
                <a:cs typeface="BPG Web 002" panose="020B0603030804020204" pitchFamily="34" charset="0"/>
              </a:rPr>
              <a:t>23</a:t>
            </a:r>
            <a:r>
              <a:rPr lang="en-US" sz="1400" dirty="0">
                <a:latin typeface="BPG Web 002" panose="020B0603030804020204" pitchFamily="34" charset="0"/>
                <a:cs typeface="BPG Web 002" panose="020B0603030804020204" pitchFamily="34" charset="0"/>
              </a:rPr>
              <a:t>, </a:t>
            </a:r>
            <a:r>
              <a:rPr lang="ka-GE" sz="1400" dirty="0">
                <a:latin typeface="BPG Web 002" panose="020B0603030804020204" pitchFamily="34" charset="0"/>
                <a:cs typeface="BPG Web 002" panose="020B0603030804020204" pitchFamily="34" charset="0"/>
              </a:rPr>
              <a:t>20</a:t>
            </a:r>
            <a:r>
              <a:rPr lang="en-US" sz="1400" dirty="0">
                <a:latin typeface="BPG Web 002" panose="020B0603030804020204" pitchFamily="34" charset="0"/>
                <a:cs typeface="BPG Web 002" panose="020B0603030804020204" pitchFamily="34" charset="0"/>
              </a:rPr>
              <a:t>2</a:t>
            </a:r>
            <a:r>
              <a:rPr lang="ka-GE" sz="1400">
                <a:latin typeface="BPG Web 002" panose="020B0603030804020204" pitchFamily="34" charset="0"/>
                <a:cs typeface="BPG Web 002" panose="020B0603030804020204" pitchFamily="34" charset="0"/>
              </a:rPr>
              <a:t>4</a:t>
            </a:r>
            <a:endParaRPr lang="en-US" sz="1400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68499" y="1123266"/>
            <a:ext cx="7616133" cy="6864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ka-GE" sz="2500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876550"/>
            <a:ext cx="1368118" cy="136811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02613" y="4331313"/>
            <a:ext cx="271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PG Web 002 Caps" panose="020B0603030804020204" pitchFamily="34" charset="0"/>
                <a:cs typeface="BPG Web 002 Caps" panose="020B0603030804020204" pitchFamily="34" charset="0"/>
              </a:rPr>
              <a:t>School of Technology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9600" y="4685265"/>
            <a:ext cx="441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BPG Web 002 Caps" panose="020B0603030804020204" pitchFamily="34" charset="0"/>
                <a:cs typeface="BPG Web 002 Caps" panose="020B0603030804020204" pitchFamily="34" charset="0"/>
              </a:rPr>
              <a:t>Faculty of Business, Technology and Education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34525" y="1504652"/>
            <a:ext cx="7470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265681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646375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Router Forwards the Request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23950"/>
            <a:ext cx="1447800" cy="1500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5623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0884" y="3562350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00-06-31-db-b0-a8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7800" y="4369393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0c-96-e6-04-05-f7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1113" y="2624002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0a-13-5b-fe-c1-b4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59437" y="3870127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01412" y="2906766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192.168.2.25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7800" y="4639982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192.168.2.26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975972"/>
            <a:ext cx="2037397" cy="12733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05973" y="3184891"/>
            <a:ext cx="197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facebook.com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05973" y="3486150"/>
            <a:ext cx="16017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185.60.218.35</a:t>
            </a:r>
          </a:p>
        </p:txBody>
      </p:sp>
      <p:sp>
        <p:nvSpPr>
          <p:cNvPr id="19" name="Left Arrow 18"/>
          <p:cNvSpPr/>
          <p:nvPr/>
        </p:nvSpPr>
        <p:spPr>
          <a:xfrm rot="9764465">
            <a:off x="3146270" y="3624929"/>
            <a:ext cx="1315063" cy="182616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10523451">
            <a:off x="6691198" y="2636941"/>
            <a:ext cx="760211" cy="201381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0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646375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Facebook Process The Request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23950"/>
            <a:ext cx="1447800" cy="1500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5623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0884" y="3562350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00-06-31-db-b0-a8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7800" y="4369393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0c-96-e6-04-05-f7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1113" y="2624002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0a-13-5b-fe-c1-b4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59437" y="3870127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01412" y="2906766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192.168.2.25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7800" y="4639982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192.168.2.26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975972"/>
            <a:ext cx="2037397" cy="12733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05973" y="3184891"/>
            <a:ext cx="197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facebook.com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05973" y="3486150"/>
            <a:ext cx="16017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185.60.218.35</a:t>
            </a:r>
          </a:p>
        </p:txBody>
      </p:sp>
    </p:spTree>
    <p:extLst>
      <p:ext uri="{BB962C8B-B14F-4D97-AF65-F5344CB8AC3E}">
        <p14:creationId xmlns:p14="http://schemas.microsoft.com/office/powerpoint/2010/main" val="339311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646375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Facebook Replies to The Request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23950"/>
            <a:ext cx="1447800" cy="1500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5623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0884" y="3562350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00-06-31-db-b0-a8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7800" y="4369393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0c-96-e6-04-05-f7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1113" y="2624002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0a-13-5b-fe-c1-b4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59437" y="3870127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01412" y="2906766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192.168.2.25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7800" y="4639982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192.168.2.26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975972"/>
            <a:ext cx="2037397" cy="12733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05973" y="3184891"/>
            <a:ext cx="197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facebook.com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05973" y="3486150"/>
            <a:ext cx="16017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185.60.218.35</a:t>
            </a:r>
          </a:p>
        </p:txBody>
      </p:sp>
      <p:sp>
        <p:nvSpPr>
          <p:cNvPr id="20" name="Left Arrow 19"/>
          <p:cNvSpPr/>
          <p:nvPr/>
        </p:nvSpPr>
        <p:spPr>
          <a:xfrm rot="21020403">
            <a:off x="6691198" y="2636941"/>
            <a:ext cx="760211" cy="201381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5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646375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Router Asks for IP Address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23950"/>
            <a:ext cx="1447800" cy="1500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5623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0884" y="3562350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00-06-31-db-b0-a8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7800" y="4369393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0c-96-e6-04-05-f7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1113" y="2624002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0a-13-5b-fe-c1-b4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59437" y="3870127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01412" y="2906766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192.168.2.25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7800" y="4639982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192.168.2.26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975972"/>
            <a:ext cx="2037397" cy="12733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05973" y="3184891"/>
            <a:ext cx="197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facebook.com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05973" y="3486150"/>
            <a:ext cx="16017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185.60.218.35</a:t>
            </a:r>
          </a:p>
        </p:txBody>
      </p:sp>
      <p:sp>
        <p:nvSpPr>
          <p:cNvPr id="20" name="Left Arrow 19"/>
          <p:cNvSpPr/>
          <p:nvPr/>
        </p:nvSpPr>
        <p:spPr>
          <a:xfrm rot="21020403">
            <a:off x="6691198" y="2636941"/>
            <a:ext cx="760211" cy="201381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13808" y="1231501"/>
            <a:ext cx="6137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60285" y="1528365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192.168.2.26</a:t>
            </a:r>
          </a:p>
        </p:txBody>
      </p:sp>
    </p:spTree>
    <p:extLst>
      <p:ext uri="{BB962C8B-B14F-4D97-AF65-F5344CB8AC3E}">
        <p14:creationId xmlns:p14="http://schemas.microsoft.com/office/powerpoint/2010/main" val="405866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646375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Laptop Responds to Router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23950"/>
            <a:ext cx="1447800" cy="1500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5623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0884" y="3562350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00-06-31-db-b0-a8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7800" y="4369393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0c-96-e6-04-05-f7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1113" y="2624002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0a-13-5b-fe-c1-b4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59437" y="3870127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01412" y="2906766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192.168.2.25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7800" y="4639982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192.168.2.26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975972"/>
            <a:ext cx="2037397" cy="12733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05973" y="3184891"/>
            <a:ext cx="197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facebook.com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05973" y="3486150"/>
            <a:ext cx="16017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185.60.218.35</a:t>
            </a:r>
          </a:p>
        </p:txBody>
      </p:sp>
      <p:sp>
        <p:nvSpPr>
          <p:cNvPr id="20" name="Left Arrow 19"/>
          <p:cNvSpPr/>
          <p:nvPr/>
        </p:nvSpPr>
        <p:spPr>
          <a:xfrm rot="21020403">
            <a:off x="6691198" y="2636941"/>
            <a:ext cx="760211" cy="201381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13808" y="1231501"/>
            <a:ext cx="6137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60285" y="1528365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192.168.2.26</a:t>
            </a:r>
          </a:p>
        </p:txBody>
      </p:sp>
      <p:sp>
        <p:nvSpPr>
          <p:cNvPr id="24" name="Left Arrow 23"/>
          <p:cNvSpPr/>
          <p:nvPr/>
        </p:nvSpPr>
        <p:spPr>
          <a:xfrm rot="9764465">
            <a:off x="2765460" y="3434896"/>
            <a:ext cx="2120795" cy="123399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32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66800" y="209550"/>
            <a:ext cx="8341368" cy="646375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Laptop Gets The Answer From Facebook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23950"/>
            <a:ext cx="1447800" cy="1500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5623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0884" y="3562350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00-06-31-db-b0-a8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7800" y="4369393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0c-96-e6-04-05-f7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1113" y="2624002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0a-13-5b-fe-c1-b4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59437" y="3870127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01412" y="2906766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192.168.2.25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7800" y="4639982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192.168.2.26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975972"/>
            <a:ext cx="2037397" cy="12733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05973" y="3184891"/>
            <a:ext cx="197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facebook.com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05973" y="3486150"/>
            <a:ext cx="16017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185.60.218.35</a:t>
            </a:r>
          </a:p>
        </p:txBody>
      </p:sp>
      <p:sp>
        <p:nvSpPr>
          <p:cNvPr id="24" name="Left Arrow 23"/>
          <p:cNvSpPr/>
          <p:nvPr/>
        </p:nvSpPr>
        <p:spPr>
          <a:xfrm rot="9764465">
            <a:off x="2765460" y="3434896"/>
            <a:ext cx="2120795" cy="123399"/>
          </a:xfrm>
          <a:prstGeom prst="leftArrow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21020403">
            <a:off x="6691198" y="2636941"/>
            <a:ext cx="760211" cy="201381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 rot="20565396">
            <a:off x="2839969" y="3597353"/>
            <a:ext cx="2105157" cy="181333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88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11525"/>
            <a:ext cx="7848600" cy="655225"/>
          </a:xfrm>
        </p:spPr>
        <p:txBody>
          <a:bodyPr>
            <a:normAutofit/>
          </a:bodyPr>
          <a:lstStyle/>
          <a:p>
            <a:r>
              <a:rPr lang="en-US" sz="29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Another Computer Can Respond to Router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23950"/>
            <a:ext cx="1447800" cy="15000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0884" y="3562350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00-06-31-db-b0-a8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1113" y="2624002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0a-13-5b-fe-c1-b4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59437" y="3870127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01412" y="2898460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975972"/>
            <a:ext cx="2037397" cy="12733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05973" y="3184891"/>
            <a:ext cx="197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facebook.com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05973" y="3486150"/>
            <a:ext cx="16017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185.60.218.35</a:t>
            </a:r>
          </a:p>
        </p:txBody>
      </p:sp>
      <p:sp>
        <p:nvSpPr>
          <p:cNvPr id="24" name="Left Arrow 23"/>
          <p:cNvSpPr/>
          <p:nvPr/>
        </p:nvSpPr>
        <p:spPr>
          <a:xfrm rot="12152989">
            <a:off x="3275231" y="2218232"/>
            <a:ext cx="1723337" cy="154651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21020403">
            <a:off x="6691198" y="2636941"/>
            <a:ext cx="760211" cy="201381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96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646375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IP Address and MAC Should Match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23950"/>
            <a:ext cx="1447800" cy="15000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0884" y="3562350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00-06-31-db-b0-a8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1113" y="2624002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0a-13-5b-fe-c1-b4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59437" y="3870127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01412" y="2898460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>
                <a:latin typeface="Lucida Console" panose="020B0609040504020204" pitchFamily="49" charset="0"/>
              </a:rPr>
              <a:t>192.168.2.26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975972"/>
            <a:ext cx="2037397" cy="12733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05973" y="3184891"/>
            <a:ext cx="197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facebook.com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05973" y="3486150"/>
            <a:ext cx="16017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185.60.218.35</a:t>
            </a:r>
          </a:p>
        </p:txBody>
      </p:sp>
      <p:sp>
        <p:nvSpPr>
          <p:cNvPr id="24" name="Left Arrow 23"/>
          <p:cNvSpPr/>
          <p:nvPr/>
        </p:nvSpPr>
        <p:spPr>
          <a:xfrm rot="12152989">
            <a:off x="3275231" y="2218232"/>
            <a:ext cx="1723337" cy="154651"/>
          </a:xfrm>
          <a:prstGeom prst="leftArrow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21020403">
            <a:off x="6691198" y="2636941"/>
            <a:ext cx="760211" cy="201381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 rot="1362695">
            <a:off x="3127024" y="2483519"/>
            <a:ext cx="1858863" cy="128102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826711" y="2516032"/>
            <a:ext cx="555499" cy="1171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112686" y="2396890"/>
            <a:ext cx="1057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27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646375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Networks Are Protected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717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14" name="Left Arrow 13"/>
          <p:cNvSpPr/>
          <p:nvPr/>
        </p:nvSpPr>
        <p:spPr>
          <a:xfrm rot="10800000">
            <a:off x="3048000" y="2831501"/>
            <a:ext cx="1315063" cy="182616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 rot="21049138">
            <a:off x="5307080" y="3381416"/>
            <a:ext cx="2057400" cy="413320"/>
          </a:xfrm>
          <a:prstGeom prst="rect">
            <a:avLst/>
          </a:prstGeom>
        </p:spPr>
        <p:txBody>
          <a:bodyPr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500" b="1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WPA, WPA2</a:t>
            </a:r>
          </a:p>
        </p:txBody>
      </p:sp>
    </p:spTree>
    <p:extLst>
      <p:ext uri="{BB962C8B-B14F-4D97-AF65-F5344CB8AC3E}">
        <p14:creationId xmlns:p14="http://schemas.microsoft.com/office/powerpoint/2010/main" val="3641434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646375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Handshake Is Mandatory For Access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717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37" y="1958514"/>
            <a:ext cx="872987" cy="872987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 rot="10800000">
            <a:off x="3048000" y="2831501"/>
            <a:ext cx="1315063" cy="182616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 rot="21049138">
            <a:off x="5307080" y="3381416"/>
            <a:ext cx="2057400" cy="413320"/>
          </a:xfrm>
          <a:prstGeom prst="rect">
            <a:avLst/>
          </a:prstGeom>
        </p:spPr>
        <p:txBody>
          <a:bodyPr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500" b="1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WPA, WPA2</a:t>
            </a:r>
          </a:p>
        </p:txBody>
      </p:sp>
    </p:spTree>
    <p:extLst>
      <p:ext uri="{BB962C8B-B14F-4D97-AF65-F5344CB8AC3E}">
        <p14:creationId xmlns:p14="http://schemas.microsoft.com/office/powerpoint/2010/main" val="2965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219285" y="248975"/>
            <a:ext cx="7406640" cy="6858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BPG WEB 001 Caps" panose="020B0603030804020204" pitchFamily="34" charset="0"/>
                <a:cs typeface="BPG Web 002" panose="020B0603030804020204" pitchFamily="34" charset="0"/>
              </a:rPr>
              <a:t>Lecture Topics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4525" y="1504652"/>
            <a:ext cx="74708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Information Exchange via Network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Connecting to The Protected Network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Attack the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Network (Theory)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Installing External USB Adapters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Antenna)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Attack the Network Devices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WPA and</a:t>
            </a:r>
            <a:r>
              <a:rPr lang="ka-G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WPA2 Password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Brutforce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819294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646375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Hackers Intercept Handshake Packets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717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 rot="21049138">
            <a:off x="5307080" y="3381416"/>
            <a:ext cx="2057400" cy="413320"/>
          </a:xfrm>
          <a:prstGeom prst="rect">
            <a:avLst/>
          </a:prstGeom>
        </p:spPr>
        <p:txBody>
          <a:bodyPr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500" b="1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WPA, WPA2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61" y="3714750"/>
            <a:ext cx="1016164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37" y="1958514"/>
            <a:ext cx="872987" cy="872987"/>
          </a:xfrm>
          <a:prstGeom prst="rect">
            <a:avLst/>
          </a:prstGeom>
        </p:spPr>
      </p:pic>
      <p:sp>
        <p:nvSpPr>
          <p:cNvPr id="12" name="Left Arrow 11"/>
          <p:cNvSpPr/>
          <p:nvPr/>
        </p:nvSpPr>
        <p:spPr>
          <a:xfrm rot="10800000">
            <a:off x="3048000" y="2831501"/>
            <a:ext cx="1315063" cy="182616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18968175">
            <a:off x="2555266" y="3537178"/>
            <a:ext cx="1154846" cy="10179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65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106679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 Can Be Extracted from Handshake Packet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339836"/>
            <a:ext cx="872987" cy="872987"/>
          </a:xfrm>
          <a:prstGeom prst="rect">
            <a:avLst/>
          </a:prstGeom>
        </p:spPr>
      </p:pic>
      <p:sp>
        <p:nvSpPr>
          <p:cNvPr id="13" name="Left Arrow 12"/>
          <p:cNvSpPr/>
          <p:nvPr/>
        </p:nvSpPr>
        <p:spPr>
          <a:xfrm rot="10800000">
            <a:off x="3320493" y="2571542"/>
            <a:ext cx="1154846" cy="204787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48200" y="2473881"/>
            <a:ext cx="15440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Lucida Console" panose="020B0609040504020204" pitchFamily="49" charset="0"/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149140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08" y="2495550"/>
            <a:ext cx="8100092" cy="29265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32747"/>
            <a:ext cx="7772400" cy="595677"/>
          </a:xfrm>
        </p:spPr>
        <p:txBody>
          <a:bodyPr>
            <a:normAutofit/>
          </a:bodyPr>
          <a:lstStyle/>
          <a:p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Locate Target Access Point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483" y="3942228"/>
            <a:ext cx="1016164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15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08" y="2495550"/>
            <a:ext cx="8100092" cy="29265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32747"/>
            <a:ext cx="7772400" cy="595677"/>
          </a:xfrm>
        </p:spPr>
        <p:txBody>
          <a:bodyPr>
            <a:normAutofit/>
          </a:bodyPr>
          <a:lstStyle/>
          <a:p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Locate Target Access Point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60" y="1361676"/>
            <a:ext cx="1103937" cy="10233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483" y="3942228"/>
            <a:ext cx="1016164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9" y="2641835"/>
            <a:ext cx="838201" cy="7737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 rot="20920651">
            <a:off x="4566033" y="2244105"/>
            <a:ext cx="102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Luka777</a:t>
            </a:r>
          </a:p>
        </p:txBody>
      </p:sp>
    </p:spTree>
    <p:extLst>
      <p:ext uri="{BB962C8B-B14F-4D97-AF65-F5344CB8AC3E}">
        <p14:creationId xmlns:p14="http://schemas.microsoft.com/office/powerpoint/2010/main" val="2180162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08" y="2495550"/>
            <a:ext cx="8100092" cy="29265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32747"/>
            <a:ext cx="7772400" cy="595677"/>
          </a:xfrm>
        </p:spPr>
        <p:txBody>
          <a:bodyPr>
            <a:normAutofit/>
          </a:bodyPr>
          <a:lstStyle/>
          <a:p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Locate Target Access Point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60" y="1361676"/>
            <a:ext cx="1103937" cy="10233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90" y="786278"/>
            <a:ext cx="1150813" cy="1066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483" y="3942228"/>
            <a:ext cx="1016164" cy="1219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38" y="1963605"/>
            <a:ext cx="715313" cy="6602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9" y="2641835"/>
            <a:ext cx="838201" cy="7737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 rot="20920651">
            <a:off x="4566033" y="2244105"/>
            <a:ext cx="102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Luka777</a:t>
            </a:r>
          </a:p>
        </p:txBody>
      </p:sp>
      <p:sp>
        <p:nvSpPr>
          <p:cNvPr id="23" name="TextBox 22"/>
          <p:cNvSpPr txBox="1"/>
          <p:nvPr/>
        </p:nvSpPr>
        <p:spPr>
          <a:xfrm rot="20920651">
            <a:off x="1796692" y="1750078"/>
            <a:ext cx="102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Ahmed</a:t>
            </a:r>
          </a:p>
        </p:txBody>
      </p:sp>
    </p:spTree>
    <p:extLst>
      <p:ext uri="{BB962C8B-B14F-4D97-AF65-F5344CB8AC3E}">
        <p14:creationId xmlns:p14="http://schemas.microsoft.com/office/powerpoint/2010/main" val="3638044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08" y="2495550"/>
            <a:ext cx="8100092" cy="29265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32747"/>
            <a:ext cx="7772400" cy="595677"/>
          </a:xfrm>
        </p:spPr>
        <p:txBody>
          <a:bodyPr>
            <a:normAutofit/>
          </a:bodyPr>
          <a:lstStyle/>
          <a:p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Locate Target Access Point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60" y="1361676"/>
            <a:ext cx="1103937" cy="10233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163" y="1290951"/>
            <a:ext cx="1356307" cy="12572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90" y="786278"/>
            <a:ext cx="1150813" cy="1066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483" y="3942228"/>
            <a:ext cx="1016164" cy="1219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38" y="1963605"/>
            <a:ext cx="715313" cy="6602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9" y="2641835"/>
            <a:ext cx="838201" cy="7737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950" y="2132092"/>
            <a:ext cx="494305" cy="45628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 rot="20920651">
            <a:off x="4566033" y="2244105"/>
            <a:ext cx="102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Luka777</a:t>
            </a:r>
          </a:p>
        </p:txBody>
      </p:sp>
      <p:sp>
        <p:nvSpPr>
          <p:cNvPr id="23" name="TextBox 22"/>
          <p:cNvSpPr txBox="1"/>
          <p:nvPr/>
        </p:nvSpPr>
        <p:spPr>
          <a:xfrm rot="20920651">
            <a:off x="1796692" y="1750078"/>
            <a:ext cx="102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Ahmed</a:t>
            </a:r>
          </a:p>
        </p:txBody>
      </p:sp>
      <p:sp>
        <p:nvSpPr>
          <p:cNvPr id="24" name="TextBox 23"/>
          <p:cNvSpPr txBox="1"/>
          <p:nvPr/>
        </p:nvSpPr>
        <p:spPr>
          <a:xfrm rot="20920651">
            <a:off x="7210166" y="2430358"/>
            <a:ext cx="102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007182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08" y="2495550"/>
            <a:ext cx="8100092" cy="29265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32747"/>
            <a:ext cx="7772400" cy="595677"/>
          </a:xfrm>
        </p:spPr>
        <p:txBody>
          <a:bodyPr>
            <a:normAutofit/>
          </a:bodyPr>
          <a:lstStyle/>
          <a:p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Locate Target Access Point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730" y="151069"/>
            <a:ext cx="1068613" cy="9906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60" y="1361676"/>
            <a:ext cx="1103937" cy="10233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163" y="1290951"/>
            <a:ext cx="1356307" cy="12572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90" y="786278"/>
            <a:ext cx="1150813" cy="1066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483" y="3942228"/>
            <a:ext cx="1016164" cy="1219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38" y="1963605"/>
            <a:ext cx="715313" cy="6602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9" y="2641835"/>
            <a:ext cx="838201" cy="7737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317" y="507553"/>
            <a:ext cx="381000" cy="35169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950" y="2132092"/>
            <a:ext cx="494305" cy="45628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20920651">
            <a:off x="8409413" y="1075326"/>
            <a:ext cx="90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Maia</a:t>
            </a:r>
          </a:p>
        </p:txBody>
      </p:sp>
      <p:sp>
        <p:nvSpPr>
          <p:cNvPr id="22" name="TextBox 21"/>
          <p:cNvSpPr txBox="1"/>
          <p:nvPr/>
        </p:nvSpPr>
        <p:spPr>
          <a:xfrm rot="20920651">
            <a:off x="4445872" y="2244105"/>
            <a:ext cx="102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Luka777</a:t>
            </a:r>
          </a:p>
        </p:txBody>
      </p:sp>
      <p:sp>
        <p:nvSpPr>
          <p:cNvPr id="23" name="TextBox 22"/>
          <p:cNvSpPr txBox="1"/>
          <p:nvPr/>
        </p:nvSpPr>
        <p:spPr>
          <a:xfrm rot="20920651">
            <a:off x="1796692" y="1750078"/>
            <a:ext cx="102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Ahmed</a:t>
            </a:r>
          </a:p>
        </p:txBody>
      </p:sp>
      <p:sp>
        <p:nvSpPr>
          <p:cNvPr id="24" name="TextBox 23"/>
          <p:cNvSpPr txBox="1"/>
          <p:nvPr/>
        </p:nvSpPr>
        <p:spPr>
          <a:xfrm rot="20920651">
            <a:off x="7210166" y="2430358"/>
            <a:ext cx="102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54700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646375"/>
          </a:xfrm>
        </p:spPr>
        <p:txBody>
          <a:bodyPr>
            <a:normAutofit/>
          </a:bodyPr>
          <a:lstStyle/>
          <a:p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Chipset With Monitoring Mode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1828800" y="4095750"/>
            <a:ext cx="1740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Roboto"/>
              </a:rPr>
              <a:t>ALFA</a:t>
            </a:r>
          </a:p>
          <a:p>
            <a:pPr algn="ctr"/>
            <a:r>
              <a:rPr lang="en-US" dirty="0">
                <a:latin typeface="Roboto"/>
              </a:rPr>
              <a:t>AWUS036ACH</a:t>
            </a:r>
            <a:endParaRPr lang="en-US" b="0" i="0" dirty="0">
              <a:effectLst/>
              <a:latin typeface="Robo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52550"/>
            <a:ext cx="2489626" cy="24896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15000" y="3151257"/>
            <a:ext cx="1450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Ubuntu"/>
              </a:rPr>
              <a:t>RTL8812AU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057" y="1593729"/>
            <a:ext cx="1789562" cy="178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98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8153400" cy="646375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Built-in Chipsets Does Not Support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1828800" y="4095750"/>
            <a:ext cx="1740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Roboto"/>
              </a:rPr>
              <a:t>ALFA</a:t>
            </a:r>
          </a:p>
          <a:p>
            <a:pPr algn="ctr"/>
            <a:r>
              <a:rPr lang="en-US" dirty="0">
                <a:latin typeface="Roboto"/>
              </a:rPr>
              <a:t>AWUS036ACH</a:t>
            </a:r>
            <a:endParaRPr lang="en-US" b="0" i="0" dirty="0">
              <a:effectLst/>
              <a:latin typeface="Robo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52550"/>
            <a:ext cx="2489626" cy="24896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15000" y="3151257"/>
            <a:ext cx="1450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Ubuntu"/>
              </a:rPr>
              <a:t>RTL8812AU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057" y="1593729"/>
            <a:ext cx="1789562" cy="17895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21110226">
            <a:off x="4876800" y="4234249"/>
            <a:ext cx="331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Chipset with monitoring mode</a:t>
            </a:r>
          </a:p>
        </p:txBody>
      </p:sp>
    </p:spTree>
    <p:extLst>
      <p:ext uri="{BB962C8B-B14F-4D97-AF65-F5344CB8AC3E}">
        <p14:creationId xmlns:p14="http://schemas.microsoft.com/office/powerpoint/2010/main" val="162109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646375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 Exchange via Network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23950"/>
            <a:ext cx="1447800" cy="1500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5623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9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646375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Device Has The Mac Address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23950"/>
            <a:ext cx="1447800" cy="1500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5623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0884" y="3562350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>
                <a:latin typeface="Lucida Console" panose="020B0609040504020204" pitchFamily="49" charset="0"/>
              </a:rPr>
              <a:t>00-06-31-db-b0-a8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7800" y="4369393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0c-96-e6-04-05-f7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1113" y="2624002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0a-13-5b-fe-c1-b4</a:t>
            </a:r>
          </a:p>
        </p:txBody>
      </p:sp>
    </p:spTree>
    <p:extLst>
      <p:ext uri="{BB962C8B-B14F-4D97-AF65-F5344CB8AC3E}">
        <p14:creationId xmlns:p14="http://schemas.microsoft.com/office/powerpoint/2010/main" val="418000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646375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Router Sets Local IP Address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23950"/>
            <a:ext cx="1447800" cy="1500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5623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0884" y="3562350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00-06-31-db-b0-a8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7800" y="4369393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0c-96-e6-04-05-f7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1113" y="2624002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0a-13-5b-fe-c1-b4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59437" y="3870127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</p:spTree>
    <p:extLst>
      <p:ext uri="{BB962C8B-B14F-4D97-AF65-F5344CB8AC3E}">
        <p14:creationId xmlns:p14="http://schemas.microsoft.com/office/powerpoint/2010/main" val="340369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646375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Router Assigns Local IP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Adresses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23950"/>
            <a:ext cx="1447800" cy="1500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5623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0884" y="3562350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00-06-31-db-b0-a8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7800" y="4369393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0c-96-e6-04-05-f7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1113" y="2624002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0a-13-5b-fe-c1-b4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59437" y="3870127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  <p:sp>
        <p:nvSpPr>
          <p:cNvPr id="14" name="Rectangle 13"/>
          <p:cNvSpPr/>
          <p:nvPr/>
        </p:nvSpPr>
        <p:spPr>
          <a:xfrm rot="1056747">
            <a:off x="3427321" y="1849052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192.168.2.25</a:t>
            </a:r>
          </a:p>
        </p:txBody>
      </p:sp>
      <p:sp>
        <p:nvSpPr>
          <p:cNvPr id="15" name="Rectangle 14"/>
          <p:cNvSpPr/>
          <p:nvPr/>
        </p:nvSpPr>
        <p:spPr>
          <a:xfrm rot="20672495">
            <a:off x="3358128" y="3686315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  <p:sp>
        <p:nvSpPr>
          <p:cNvPr id="5" name="Left Arrow 4"/>
          <p:cNvSpPr/>
          <p:nvPr/>
        </p:nvSpPr>
        <p:spPr>
          <a:xfrm rot="970944">
            <a:off x="3443370" y="2193633"/>
            <a:ext cx="1315063" cy="182616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 rot="20582159">
            <a:off x="3274630" y="3480410"/>
            <a:ext cx="1315063" cy="182616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6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646375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Device Gets Local IP Address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23950"/>
            <a:ext cx="1447800" cy="1500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5623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0884" y="3562350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00-06-31-db-b0-a8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7800" y="4369393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0c-96-e6-04-05-f7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1113" y="2624002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0a-13-5b-fe-c1-b4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59437" y="3870127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01412" y="2906766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192.168.2.25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7800" y="4639982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</p:spTree>
    <p:extLst>
      <p:ext uri="{BB962C8B-B14F-4D97-AF65-F5344CB8AC3E}">
        <p14:creationId xmlns:p14="http://schemas.microsoft.com/office/powerpoint/2010/main" val="170329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646375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 is Address Resolution Protocol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23950"/>
            <a:ext cx="1447800" cy="1500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5623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0884" y="3562350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00-06-31-db-b0-a8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7800" y="4369393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0c-96-e6-04-05-f7</a:t>
            </a:r>
          </a:p>
        </p:txBody>
      </p:sp>
      <p:sp>
        <p:nvSpPr>
          <p:cNvPr id="16" name="TextBox 15"/>
          <p:cNvSpPr txBox="1"/>
          <p:nvPr/>
        </p:nvSpPr>
        <p:spPr>
          <a:xfrm rot="1165129">
            <a:off x="5294132" y="1452002"/>
            <a:ext cx="285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Try </a:t>
            </a:r>
            <a:r>
              <a:rPr lang="en-US" dirty="0" err="1">
                <a:latin typeface="Lucida Console" panose="020B0609040504020204" pitchFamily="49" charset="0"/>
                <a:cs typeface="Calibri" panose="020F0502020204030204" pitchFamily="34" charset="0"/>
              </a:rPr>
              <a:t>arp</a:t>
            </a:r>
            <a:r>
              <a:rPr lang="en-US" dirty="0">
                <a:latin typeface="Lucida Console" panose="020B0609040504020204" pitchFamily="49" charset="0"/>
                <a:cs typeface="Calibri" panose="020F0502020204030204" pitchFamily="34" charset="0"/>
              </a:rPr>
              <a:t> -a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command.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1113" y="2624002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0a-13-5b-fe-c1-b4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59437" y="3870127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01412" y="2906766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192.168.2.25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7800" y="4639982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192.168.2.26</a:t>
            </a:r>
          </a:p>
        </p:txBody>
      </p:sp>
    </p:spTree>
    <p:extLst>
      <p:ext uri="{BB962C8B-B14F-4D97-AF65-F5344CB8AC3E}">
        <p14:creationId xmlns:p14="http://schemas.microsoft.com/office/powerpoint/2010/main" val="250746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2999" y="209550"/>
            <a:ext cx="8133397" cy="646375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Laptop Initiates Connection to Facebook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23950"/>
            <a:ext cx="1447800" cy="1500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5623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0884" y="3562350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00-06-31-db-b0-a8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7800" y="4369393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0c-96-e6-04-05-f7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1113" y="2624002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0a-13-5b-fe-c1-b4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59437" y="3870127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01412" y="2906766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192.168.2.25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7800" y="4639982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192.168.2.26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975972"/>
            <a:ext cx="2037397" cy="12733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05973" y="3184891"/>
            <a:ext cx="197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facebook.com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05973" y="3486150"/>
            <a:ext cx="16017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185.60.218.35</a:t>
            </a:r>
          </a:p>
        </p:txBody>
      </p:sp>
      <p:sp>
        <p:nvSpPr>
          <p:cNvPr id="19" name="Left Arrow 18"/>
          <p:cNvSpPr/>
          <p:nvPr/>
        </p:nvSpPr>
        <p:spPr>
          <a:xfrm rot="9764465">
            <a:off x="3146270" y="3624929"/>
            <a:ext cx="1315063" cy="182616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78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6197</TotalTime>
  <Words>427</Words>
  <Application>Microsoft Office PowerPoint</Application>
  <PresentationFormat>On-screen Show (16:9)</PresentationFormat>
  <Paragraphs>189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BPG WEB 001 Caps</vt:lpstr>
      <vt:lpstr>BPG Web 002</vt:lpstr>
      <vt:lpstr>BPG Web 002 Caps</vt:lpstr>
      <vt:lpstr>Calibri</vt:lpstr>
      <vt:lpstr>Gill Sans MT</vt:lpstr>
      <vt:lpstr>Lucida Console</vt:lpstr>
      <vt:lpstr>Roboto</vt:lpstr>
      <vt:lpstr>Ubuntu</vt:lpstr>
      <vt:lpstr>Verdana</vt:lpstr>
      <vt:lpstr>Wingdings 2</vt:lpstr>
      <vt:lpstr>Solstice</vt:lpstr>
      <vt:lpstr>Introduction to Cybersecurity</vt:lpstr>
      <vt:lpstr>Lecture Topics</vt:lpstr>
      <vt:lpstr>Information Exchange via Network</vt:lpstr>
      <vt:lpstr>Every Device Has The Mac Address</vt:lpstr>
      <vt:lpstr>Router Sets Local IP Address</vt:lpstr>
      <vt:lpstr>Router Assigns Local IP Adresses</vt:lpstr>
      <vt:lpstr>Every Device Gets Local IP Address</vt:lpstr>
      <vt:lpstr>ARP is Address Resolution Protocol</vt:lpstr>
      <vt:lpstr>Laptop Initiates Connection to Facebook</vt:lpstr>
      <vt:lpstr>Router Forwards the Request</vt:lpstr>
      <vt:lpstr>Facebook Process The Request</vt:lpstr>
      <vt:lpstr>Facebook Replies to The Request</vt:lpstr>
      <vt:lpstr>Router Asks for IP Address</vt:lpstr>
      <vt:lpstr>Laptop Responds to Router</vt:lpstr>
      <vt:lpstr>Laptop Gets The Answer From Facebook</vt:lpstr>
      <vt:lpstr>Another Computer Can Respond to Router</vt:lpstr>
      <vt:lpstr>The IP Address and MAC Should Match</vt:lpstr>
      <vt:lpstr>Most WiFi Networks Are Protected</vt:lpstr>
      <vt:lpstr>Handshake Is Mandatory For Access</vt:lpstr>
      <vt:lpstr>Hackers Intercept Handshake Packets</vt:lpstr>
      <vt:lpstr>Password Can Be Extracted from Handshake Packet</vt:lpstr>
      <vt:lpstr>Locate Target Access Point</vt:lpstr>
      <vt:lpstr>Locate Target Access Point</vt:lpstr>
      <vt:lpstr>Locate Target Access Point</vt:lpstr>
      <vt:lpstr>Locate Target Access Point</vt:lpstr>
      <vt:lpstr>Locate Target Access Point</vt:lpstr>
      <vt:lpstr>WiFi Chipset With Monitoring Mode</vt:lpstr>
      <vt:lpstr>Most Built-in Chipsets Does Not 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ხელოვნური ინტელექტი</dc:title>
  <dc:creator>amigo</dc:creator>
  <cp:lastModifiedBy>Paata Gogishvili</cp:lastModifiedBy>
  <cp:revision>748</cp:revision>
  <dcterms:created xsi:type="dcterms:W3CDTF">2016-09-13T18:38:05Z</dcterms:created>
  <dcterms:modified xsi:type="dcterms:W3CDTF">2024-10-22T20:05:15Z</dcterms:modified>
</cp:coreProperties>
</file>