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24" r:id="rId4"/>
    <p:sldId id="341" r:id="rId5"/>
    <p:sldId id="345" r:id="rId6"/>
    <p:sldId id="340" r:id="rId7"/>
    <p:sldId id="342" r:id="rId8"/>
    <p:sldId id="343" r:id="rId9"/>
    <p:sldId id="346" r:id="rId10"/>
    <p:sldId id="329" r:id="rId11"/>
    <p:sldId id="347" r:id="rId12"/>
    <p:sldId id="344" r:id="rId13"/>
    <p:sldId id="330" r:id="rId14"/>
    <p:sldId id="33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60767"/>
            <a:ext cx="2680215" cy="1384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5421" y="1657350"/>
            <a:ext cx="7515179" cy="64866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3600" dirty="0" smtClean="0"/>
              <a:t>პროდუქტის ფუნქციები</a:t>
            </a:r>
            <a:r>
              <a:rPr lang="en-US" sz="3600" dirty="0"/>
              <a:t> </a:t>
            </a:r>
            <a:r>
              <a:rPr lang="en-US" sz="3600" dirty="0" smtClean="0"/>
              <a:t>(Use Cases)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5421" y="2733957"/>
            <a:ext cx="7515179" cy="1458005"/>
          </a:xfrm>
          <a:prstGeom prst="rect">
            <a:avLst/>
          </a:prstGeom>
        </p:spPr>
        <p:txBody>
          <a:bodyPr vert="horz" lIns="0" tIns="45720" rIns="0" bIns="45720" rtlCol="0">
            <a:normAutofit fontScale="4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600" dirty="0" smtClean="0"/>
              <a:t>მონაწილეები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600" dirty="0" smtClean="0"/>
              <a:t>სცენარი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600" dirty="0" smtClean="0"/>
              <a:t>მთავარი წარმატებული სცენარი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600" dirty="0" smtClean="0"/>
              <a:t>სხვა სცენარები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65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5421" y="1657350"/>
            <a:ext cx="7515179" cy="64866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3600" dirty="0" smtClean="0"/>
              <a:t>ფუნქციური მოთხოვნები არის </a:t>
            </a:r>
            <a:r>
              <a:rPr lang="en-US" sz="3600" dirty="0" smtClean="0"/>
              <a:t>SRS</a:t>
            </a:r>
            <a:r>
              <a:rPr lang="ka-GE" sz="3600" dirty="0" smtClean="0"/>
              <a:t>-ის მთავარი ნაწილი. ამ სექციას შეიძლება ორი ტიპის სტრუქტურა ჰქონდეს:</a:t>
            </a:r>
            <a:endParaRPr lang="en-US" sz="36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5421" y="2733957"/>
            <a:ext cx="7515179" cy="145800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600" dirty="0" err="1" smtClean="0"/>
              <a:t>ფუნქციონალობის</a:t>
            </a:r>
            <a:r>
              <a:rPr lang="ka-GE" sz="3600" dirty="0" smtClean="0"/>
              <a:t> აღწერა ბუნებრივი ენით</a:t>
            </a:r>
            <a:endParaRPr lang="ka-GE" sz="3600" dirty="0" smtClean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600" dirty="0" smtClean="0"/>
              <a:t>სცენარების ჩამონათვალი (</a:t>
            </a:r>
            <a:r>
              <a:rPr lang="en-US" sz="3600" dirty="0" smtClean="0"/>
              <a:t>use cases</a:t>
            </a:r>
            <a:r>
              <a:rPr lang="ka-GE" sz="3600" dirty="0" smtClean="0"/>
              <a:t>).</a:t>
            </a:r>
            <a:endParaRPr lang="ka-GE" sz="3600" dirty="0" smtClean="0"/>
          </a:p>
          <a:p>
            <a:pPr marL="344488" indent="-344488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97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5421" y="1657350"/>
            <a:ext cx="7515179" cy="3276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dirty="0" smtClean="0"/>
              <a:t>სცენარები (</a:t>
            </a:r>
            <a:r>
              <a:rPr lang="en-US" dirty="0" smtClean="0"/>
              <a:t>Use Cases</a:t>
            </a:r>
            <a:r>
              <a:rPr lang="ka-GE" dirty="0" smtClean="0"/>
              <a:t>).</a:t>
            </a:r>
          </a:p>
          <a:p>
            <a:endParaRPr lang="ka-GE" dirty="0"/>
          </a:p>
          <a:p>
            <a:r>
              <a:rPr lang="ka-GE" dirty="0" smtClean="0"/>
              <a:t>თითოეულ </a:t>
            </a:r>
            <a:r>
              <a:rPr lang="en-US" dirty="0" smtClean="0"/>
              <a:t>Use Case</a:t>
            </a:r>
            <a:r>
              <a:rPr lang="ka-GE" dirty="0" smtClean="0"/>
              <a:t>-ს უნდა ჰქონდეს მითითებული მოქმედი პირები, მთავარი მოქმედი პირი, მთავარი წარმატებული სცენარი, სხვა სცენარები, წინაპირობები, საწყისი მონაცემები და საბოლოო მონაცემები.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0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094537"/>
            <a:ext cx="7056120" cy="6296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dirty="0"/>
              <a:t>მონაცემთა </a:t>
            </a:r>
            <a:r>
              <a:rPr lang="ka-GE" dirty="0" smtClean="0"/>
              <a:t>ნაკადების დიაგრამები (</a:t>
            </a:r>
            <a:r>
              <a:rPr lang="en-US" dirty="0" smtClean="0"/>
              <a:t>DFD</a:t>
            </a:r>
            <a:r>
              <a:rPr lang="ka-GE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25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094538"/>
            <a:ext cx="3779520" cy="6033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dirty="0" smtClean="0"/>
              <a:t>სპეციფიკაციის გადამოწმება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92391"/>
              </p:ext>
            </p:extLst>
          </p:nvPr>
        </p:nvGraphicFramePr>
        <p:xfrm>
          <a:off x="1210604" y="2952750"/>
          <a:ext cx="73323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098">
                  <a:extLst>
                    <a:ext uri="{9D8B030D-6E8A-4147-A177-3AD203B41FA5}">
                      <a16:colId xmlns:a16="http://schemas.microsoft.com/office/drawing/2014/main" val="2661516250"/>
                    </a:ext>
                  </a:extLst>
                </a:gridCol>
                <a:gridCol w="1833098">
                  <a:extLst>
                    <a:ext uri="{9D8B030D-6E8A-4147-A177-3AD203B41FA5}">
                      <a16:colId xmlns:a16="http://schemas.microsoft.com/office/drawing/2014/main" val="4266764496"/>
                    </a:ext>
                  </a:extLst>
                </a:gridCol>
                <a:gridCol w="1833098">
                  <a:extLst>
                    <a:ext uri="{9D8B030D-6E8A-4147-A177-3AD203B41FA5}">
                      <a16:colId xmlns:a16="http://schemas.microsoft.com/office/drawing/2014/main" val="3958399274"/>
                    </a:ext>
                  </a:extLst>
                </a:gridCol>
                <a:gridCol w="1833098">
                  <a:extLst>
                    <a:ext uri="{9D8B030D-6E8A-4147-A177-3AD203B41FA5}">
                      <a16:colId xmlns:a16="http://schemas.microsoft.com/office/drawing/2014/main" val="1166358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a-GE" sz="1600" dirty="0" smtClean="0"/>
                        <a:t>გამოტოვებული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sz="1600" dirty="0" smtClean="0"/>
                        <a:t>არასწორი ფაქტი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sz="1600" dirty="0" err="1" smtClean="0"/>
                        <a:t>არათავსებადობა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sz="1600" dirty="0" err="1" smtClean="0"/>
                        <a:t>არაცალსახობა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7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a-GE" sz="1600" dirty="0" smtClean="0"/>
                        <a:t>26 %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sz="1600" dirty="0" smtClean="0"/>
                        <a:t>10 %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sz="1600" dirty="0" smtClean="0"/>
                        <a:t>35 %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sz="1600" dirty="0" smtClean="0"/>
                        <a:t>26 %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38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5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1193800"/>
          </a:xfrm>
        </p:spPr>
        <p:txBody>
          <a:bodyPr>
            <a:normAutofit/>
          </a:bodyPr>
          <a:lstStyle/>
          <a:p>
            <a:r>
              <a:rPr lang="ka-GE" sz="3000" b="1" dirty="0" smtClean="0"/>
              <a:t>პროგრამული უზრუნველყოფის ინჟინერიის საფუძვლები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4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/>
              <a:t>2021 წლის </a:t>
            </a:r>
            <a:r>
              <a:rPr lang="ka-GE" sz="1400" dirty="0" smtClean="0"/>
              <a:t>1</a:t>
            </a:r>
            <a:r>
              <a:rPr lang="en-US" sz="1400" dirty="0" smtClean="0"/>
              <a:t>5</a:t>
            </a:r>
            <a:r>
              <a:rPr lang="ka-GE" sz="1400" dirty="0" smtClean="0"/>
              <a:t> </a:t>
            </a:r>
            <a:r>
              <a:rPr lang="ka-GE" sz="1400" dirty="0" smtClean="0"/>
              <a:t>ოქტომბერი</a:t>
            </a:r>
            <a:endParaRPr lang="en-US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79483" y="1433627"/>
            <a:ext cx="2539809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1800" dirty="0" smtClean="0"/>
              <a:t> (</a:t>
            </a:r>
            <a:r>
              <a:rPr lang="en-US" sz="1800" dirty="0" smtClean="0"/>
              <a:t>Online </a:t>
            </a:r>
            <a:r>
              <a:rPr lang="ka-GE" sz="1800" dirty="0" smtClean="0"/>
              <a:t>მეცადინეობა)</a:t>
            </a:r>
            <a:endParaRPr lang="en-US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895350"/>
            <a:ext cx="7887183" cy="28956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a-GE" sz="3500" b="1" dirty="0" smtClean="0"/>
              <a:t>პროგრამული უზრუნველყოფის მოთხოვნების ანალიზი</a:t>
            </a:r>
          </a:p>
          <a:p>
            <a:pPr algn="ctr"/>
            <a:r>
              <a:rPr lang="ka-GE" sz="3500" b="1" dirty="0" smtClean="0"/>
              <a:t>და</a:t>
            </a:r>
          </a:p>
          <a:p>
            <a:pPr algn="ctr"/>
            <a:r>
              <a:rPr lang="ka-GE" sz="3500" b="1" dirty="0" smtClean="0"/>
              <a:t>სპეციფიკაცია</a:t>
            </a:r>
          </a:p>
          <a:p>
            <a:pPr algn="ctr"/>
            <a:endParaRPr lang="ka-GE" sz="3500" b="1" dirty="0"/>
          </a:p>
          <a:p>
            <a:pPr algn="ctr"/>
            <a:r>
              <a:rPr lang="ka-GE" sz="3500" b="1" dirty="0" smtClean="0"/>
              <a:t>(ნაწილი 2)</a:t>
            </a:r>
            <a:endParaRPr lang="en-US" sz="3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3" y="1123950"/>
            <a:ext cx="7505235" cy="3886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300" dirty="0" smtClean="0"/>
              <a:t>SRS </a:t>
            </a:r>
            <a:r>
              <a:rPr lang="ka-GE" sz="2300" dirty="0" smtClean="0"/>
              <a:t>დაწერილი უნდა იყოს რომელიმე </a:t>
            </a:r>
            <a:r>
              <a:rPr lang="ka-GE" sz="2300" dirty="0" err="1" smtClean="0"/>
              <a:t>სტრუქტურიზებულ</a:t>
            </a:r>
            <a:r>
              <a:rPr lang="ka-GE" sz="2300" dirty="0" smtClean="0"/>
              <a:t> ენაზე.</a:t>
            </a:r>
          </a:p>
          <a:p>
            <a:pPr algn="just"/>
            <a:r>
              <a:rPr lang="ka-GE" sz="2300" dirty="0" smtClean="0"/>
              <a:t>ყველაზე ხშირად, ბუნებრივი ენა გამოიყენება, თუმცა </a:t>
            </a:r>
            <a:r>
              <a:rPr lang="en-US" sz="2300" dirty="0" smtClean="0"/>
              <a:t>SRS</a:t>
            </a:r>
            <a:r>
              <a:rPr lang="ka-GE" sz="2300" dirty="0" smtClean="0"/>
              <a:t>-ის რომელიმე ფრაგმენტი შეიძლება იყოს სპეციფიკური ენით წარმოდგენილი.</a:t>
            </a:r>
          </a:p>
          <a:p>
            <a:pPr algn="just"/>
            <a:r>
              <a:rPr lang="ka-GE" sz="2300" dirty="0" smtClean="0"/>
              <a:t>მიუხედავად იმისა, რომ </a:t>
            </a:r>
            <a:r>
              <a:rPr lang="en-US" sz="2300" dirty="0" smtClean="0"/>
              <a:t>SRS-</a:t>
            </a:r>
            <a:r>
              <a:rPr lang="ka-GE" sz="2300" dirty="0" smtClean="0"/>
              <a:t>ის ძირითადი ნაწილი ბუნებრივი ენით შეიძლება იყოს წარმოდგენილი, ტექსტი მაინც უნდა იყოს ცალსახა და გასაგები. ამ მიზნით, შემუშავებულია </a:t>
            </a:r>
            <a:r>
              <a:rPr lang="en-US" sz="2300" dirty="0" smtClean="0"/>
              <a:t>IEEE </a:t>
            </a:r>
            <a:r>
              <a:rPr lang="ka-GE" sz="2300" dirty="0" smtClean="0"/>
              <a:t>სტანდარტი </a:t>
            </a:r>
            <a:r>
              <a:rPr lang="en-US" sz="2300" dirty="0" smtClean="0"/>
              <a:t>SRS </a:t>
            </a:r>
            <a:r>
              <a:rPr lang="ka-GE" sz="2300" dirty="0" smtClean="0"/>
              <a:t>დოკუმენტის სტრუქტურისთვის.</a:t>
            </a:r>
            <a:endParaRPr lang="ka-GE" sz="3600" dirty="0"/>
          </a:p>
        </p:txBody>
      </p:sp>
    </p:spTree>
    <p:extLst>
      <p:ext uri="{BB962C8B-B14F-4D97-AF65-F5344CB8AC3E}">
        <p14:creationId xmlns:p14="http://schemas.microsoft.com/office/powerpoint/2010/main" val="35969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3" y="1123950"/>
            <a:ext cx="7505235" cy="388620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a-GE" sz="2300" dirty="0" smtClean="0"/>
              <a:t>პროგრამული უზრუნველყოფის მოთხოვნების სპეციფიკაციის </a:t>
            </a:r>
            <a:r>
              <a:rPr lang="ka-GE" sz="2300" dirty="0"/>
              <a:t>(</a:t>
            </a:r>
            <a:r>
              <a:rPr lang="en-US" sz="2300" dirty="0"/>
              <a:t>SRS</a:t>
            </a:r>
            <a:r>
              <a:rPr lang="ka-GE" sz="2300" dirty="0"/>
              <a:t>) </a:t>
            </a:r>
            <a:r>
              <a:rPr lang="ka-GE" sz="2300" dirty="0" smtClean="0"/>
              <a:t>დოკუმენტის </a:t>
            </a:r>
            <a:r>
              <a:rPr lang="ka-GE" sz="2300" dirty="0" smtClean="0"/>
              <a:t>ზოგადი სტრუქტურა</a:t>
            </a:r>
            <a:r>
              <a:rPr lang="ka-GE" sz="2300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1</a:t>
            </a:r>
            <a:r>
              <a:rPr lang="en-US" dirty="0"/>
              <a:t>. Introduction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dirty="0"/>
              <a:t>    </a:t>
            </a:r>
            <a:r>
              <a:rPr lang="en-US" dirty="0" smtClean="0"/>
              <a:t>1.1 </a:t>
            </a:r>
            <a:r>
              <a:rPr lang="en-US" dirty="0"/>
              <a:t>Purpose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dirty="0" smtClean="0"/>
              <a:t> </a:t>
            </a:r>
            <a:r>
              <a:rPr lang="ka-GE" dirty="0"/>
              <a:t>  </a:t>
            </a:r>
            <a:r>
              <a:rPr lang="ka-GE" dirty="0" smtClean="0"/>
              <a:t> </a:t>
            </a:r>
            <a:r>
              <a:rPr lang="en-US" dirty="0" smtClean="0"/>
              <a:t>1.2 </a:t>
            </a:r>
            <a:r>
              <a:rPr lang="en-US" dirty="0"/>
              <a:t>Scope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dirty="0" smtClean="0"/>
              <a:t>  </a:t>
            </a:r>
            <a:r>
              <a:rPr lang="ka-GE" dirty="0"/>
              <a:t>  </a:t>
            </a:r>
            <a:r>
              <a:rPr lang="en-US" dirty="0" smtClean="0"/>
              <a:t>1.3 </a:t>
            </a:r>
            <a:r>
              <a:rPr lang="en-US" dirty="0"/>
              <a:t>Definitions, acronyms, and abbreviations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dirty="0" smtClean="0"/>
              <a:t>  </a:t>
            </a:r>
            <a:r>
              <a:rPr lang="ka-GE" dirty="0"/>
              <a:t>  </a:t>
            </a:r>
            <a:r>
              <a:rPr lang="en-US" dirty="0" smtClean="0"/>
              <a:t>1.4 </a:t>
            </a:r>
            <a:r>
              <a:rPr lang="en-US" dirty="0"/>
              <a:t>References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dirty="0" smtClean="0"/>
              <a:t> </a:t>
            </a:r>
            <a:r>
              <a:rPr lang="ka-GE" dirty="0"/>
              <a:t>  </a:t>
            </a:r>
            <a:r>
              <a:rPr lang="ka-GE" dirty="0" smtClean="0"/>
              <a:t> </a:t>
            </a:r>
            <a:r>
              <a:rPr lang="en-US" dirty="0" smtClean="0"/>
              <a:t>1.5 </a:t>
            </a:r>
            <a:r>
              <a:rPr lang="en-US" dirty="0"/>
              <a:t>Overview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2. Overall description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dirty="0" smtClean="0"/>
              <a:t>  </a:t>
            </a:r>
            <a:r>
              <a:rPr lang="ka-GE" dirty="0"/>
              <a:t>  </a:t>
            </a:r>
            <a:r>
              <a:rPr lang="en-US" dirty="0" smtClean="0"/>
              <a:t>2.1 </a:t>
            </a:r>
            <a:r>
              <a:rPr lang="en-US" dirty="0"/>
              <a:t>Product perspective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dirty="0"/>
              <a:t>  </a:t>
            </a:r>
            <a:r>
              <a:rPr lang="ka-GE" dirty="0" smtClean="0"/>
              <a:t>  </a:t>
            </a:r>
            <a:r>
              <a:rPr lang="en-US" dirty="0" smtClean="0"/>
              <a:t>2.2 </a:t>
            </a:r>
            <a:r>
              <a:rPr lang="en-US" dirty="0"/>
              <a:t>Product functions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dirty="0" smtClean="0"/>
              <a:t> </a:t>
            </a:r>
            <a:r>
              <a:rPr lang="ka-GE" dirty="0"/>
              <a:t>  </a:t>
            </a:r>
            <a:r>
              <a:rPr lang="ka-GE" dirty="0" smtClean="0"/>
              <a:t> </a:t>
            </a:r>
            <a:r>
              <a:rPr lang="en-US" dirty="0" smtClean="0"/>
              <a:t>2.3 </a:t>
            </a:r>
            <a:r>
              <a:rPr lang="en-US" dirty="0"/>
              <a:t>User characteristics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dirty="0" smtClean="0"/>
              <a:t>  </a:t>
            </a:r>
            <a:r>
              <a:rPr lang="ka-GE" dirty="0"/>
              <a:t>  </a:t>
            </a:r>
            <a:r>
              <a:rPr lang="en-US" dirty="0" smtClean="0"/>
              <a:t>2.4 </a:t>
            </a:r>
            <a:r>
              <a:rPr lang="en-US" dirty="0"/>
              <a:t>Constraints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dirty="0" smtClean="0"/>
              <a:t>  </a:t>
            </a:r>
            <a:r>
              <a:rPr lang="ka-GE" dirty="0"/>
              <a:t>  </a:t>
            </a:r>
            <a:r>
              <a:rPr lang="en-US" dirty="0" smtClean="0"/>
              <a:t>2.5 </a:t>
            </a:r>
            <a:r>
              <a:rPr lang="en-US" dirty="0"/>
              <a:t>Assumptions and dependencies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3. Specific </a:t>
            </a:r>
            <a:r>
              <a:rPr lang="en-US" dirty="0" smtClean="0"/>
              <a:t>requirements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Appendixes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Index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1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3" y="1123950"/>
            <a:ext cx="7505235" cy="401955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a-GE" sz="2300" dirty="0" smtClean="0"/>
              <a:t>პროგრამული უზრუნველყოფის მოთხოვნების სპეციფიკაციის </a:t>
            </a:r>
            <a:r>
              <a:rPr lang="ka-GE" sz="2300" dirty="0"/>
              <a:t>(</a:t>
            </a:r>
            <a:r>
              <a:rPr lang="en-US" sz="2300" dirty="0"/>
              <a:t>SRS</a:t>
            </a:r>
            <a:r>
              <a:rPr lang="ka-GE" sz="2300" dirty="0"/>
              <a:t>) </a:t>
            </a:r>
            <a:r>
              <a:rPr lang="ka-GE" sz="2300" dirty="0" smtClean="0"/>
              <a:t>დოკუმენტის სტრუქტურა:</a:t>
            </a:r>
          </a:p>
          <a:p>
            <a:pPr marL="0" lvl="0" indent="0">
              <a:buNone/>
            </a:pPr>
            <a:r>
              <a:rPr lang="en-US" dirty="0" smtClean="0"/>
              <a:t>1. </a:t>
            </a:r>
            <a:r>
              <a:rPr lang="ka-GE" dirty="0" smtClean="0"/>
              <a:t>შესავალი</a:t>
            </a:r>
            <a:endParaRPr lang="en-US" dirty="0"/>
          </a:p>
          <a:p>
            <a:pPr marL="201168" lvl="1" indent="0">
              <a:buNone/>
            </a:pPr>
            <a:r>
              <a:rPr lang="ka-GE" dirty="0" smtClean="0"/>
              <a:t>1.1 მიზანი</a:t>
            </a:r>
            <a:endParaRPr lang="en-US" dirty="0"/>
          </a:p>
          <a:p>
            <a:pPr marL="201168" lvl="1" indent="0">
              <a:buNone/>
            </a:pPr>
            <a:r>
              <a:rPr lang="ka-GE" dirty="0" smtClean="0"/>
              <a:t>1.2 სფერო</a:t>
            </a:r>
            <a:endParaRPr lang="en-US" dirty="0"/>
          </a:p>
          <a:p>
            <a:pPr marL="201168" lvl="1" indent="0">
              <a:buNone/>
            </a:pPr>
            <a:r>
              <a:rPr lang="ka-GE" dirty="0" smtClean="0"/>
              <a:t>1.3 აღნიშვნები</a:t>
            </a:r>
            <a:r>
              <a:rPr lang="ka-GE" dirty="0"/>
              <a:t>, შემოკლებები, განმარტებები </a:t>
            </a:r>
            <a:endParaRPr lang="en-US" dirty="0"/>
          </a:p>
          <a:p>
            <a:pPr marL="201168" lvl="1" indent="0">
              <a:buNone/>
            </a:pPr>
            <a:r>
              <a:rPr lang="ka-GE" dirty="0" smtClean="0"/>
              <a:t>1.4 დაკავშირებული დოკუმენტები და წყაროები</a:t>
            </a:r>
            <a:endParaRPr lang="en-US" dirty="0"/>
          </a:p>
          <a:p>
            <a:pPr marL="201168" lvl="1" indent="0">
              <a:buNone/>
            </a:pPr>
            <a:r>
              <a:rPr lang="ka-GE" dirty="0" smtClean="0"/>
              <a:t>1.5 მიმოხილვა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2. </a:t>
            </a:r>
            <a:r>
              <a:rPr lang="ka-GE" dirty="0" smtClean="0"/>
              <a:t>ზოგადი </a:t>
            </a:r>
            <a:r>
              <a:rPr lang="ka-GE" dirty="0"/>
              <a:t>აღწერა</a:t>
            </a:r>
            <a:endParaRPr lang="en-US" dirty="0"/>
          </a:p>
          <a:p>
            <a:pPr marL="201168" lvl="1" indent="0">
              <a:buNone/>
            </a:pPr>
            <a:r>
              <a:rPr lang="ka-GE" dirty="0" smtClean="0"/>
              <a:t>2.1 პროდუქტის </a:t>
            </a:r>
            <a:r>
              <a:rPr lang="ka-GE" dirty="0" err="1" smtClean="0"/>
              <a:t>პოზიციონირება</a:t>
            </a:r>
            <a:endParaRPr lang="en-US" dirty="0"/>
          </a:p>
          <a:p>
            <a:pPr marL="201168" lvl="1" indent="0">
              <a:buNone/>
            </a:pPr>
            <a:r>
              <a:rPr lang="ka-GE" dirty="0" smtClean="0"/>
              <a:t>2.2 პროდუქტის </a:t>
            </a:r>
            <a:r>
              <a:rPr lang="ka-GE" dirty="0"/>
              <a:t>ფუნქციები</a:t>
            </a:r>
            <a:endParaRPr lang="en-US" dirty="0"/>
          </a:p>
          <a:p>
            <a:pPr marL="201168" lvl="1" indent="0">
              <a:buNone/>
            </a:pPr>
            <a:r>
              <a:rPr lang="ka-GE" dirty="0" smtClean="0"/>
              <a:t>2.3 მომხმარებლის </a:t>
            </a:r>
            <a:r>
              <a:rPr lang="ka-GE" dirty="0"/>
              <a:t>პარამეტრები</a:t>
            </a:r>
            <a:endParaRPr lang="en-US" dirty="0"/>
          </a:p>
          <a:p>
            <a:pPr marL="201168" lvl="1" indent="0">
              <a:buNone/>
            </a:pPr>
            <a:r>
              <a:rPr lang="ka-GE" dirty="0" smtClean="0"/>
              <a:t>2.4 შეზღუდვები</a:t>
            </a:r>
            <a:endParaRPr lang="en-US" dirty="0"/>
          </a:p>
          <a:p>
            <a:pPr marL="201168" lvl="1" indent="0">
              <a:buNone/>
            </a:pPr>
            <a:r>
              <a:rPr lang="ka-GE" dirty="0" smtClean="0"/>
              <a:t>2.5 დაშვებები </a:t>
            </a:r>
            <a:r>
              <a:rPr lang="ka-GE" dirty="0"/>
              <a:t>და დამოკიდებულება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3. </a:t>
            </a:r>
            <a:r>
              <a:rPr lang="ka-GE" dirty="0" smtClean="0"/>
              <a:t>სპეციფიკური </a:t>
            </a:r>
            <a:r>
              <a:rPr lang="ka-GE" dirty="0" smtClean="0"/>
              <a:t>მოთხოვნები</a:t>
            </a:r>
          </a:p>
          <a:p>
            <a:pPr marL="0" lvl="0" indent="0">
              <a:buNone/>
            </a:pPr>
            <a:r>
              <a:rPr lang="ka-GE" sz="2300" dirty="0" smtClean="0"/>
              <a:t>დანართები</a:t>
            </a:r>
          </a:p>
          <a:p>
            <a:pPr marL="0" lvl="0" indent="0">
              <a:buNone/>
            </a:pPr>
            <a:r>
              <a:rPr lang="ka-GE" sz="2300" dirty="0" smtClean="0"/>
              <a:t>სარჩევი</a:t>
            </a:r>
            <a:endParaRPr lang="ka-GE" sz="2300" dirty="0"/>
          </a:p>
          <a:p>
            <a:pPr algn="just"/>
            <a:endParaRPr lang="ka-GE" dirty="0" smtClean="0"/>
          </a:p>
          <a:p>
            <a:endParaRPr lang="ka-GE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5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971550"/>
            <a:ext cx="7505235" cy="40195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3. Detailed Requirements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3.1 </a:t>
            </a:r>
            <a:r>
              <a:rPr lang="en-US" sz="1100" dirty="0"/>
              <a:t>External Interface Requirements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</a:t>
            </a:r>
            <a:r>
              <a:rPr lang="en-US" sz="1100" dirty="0" smtClean="0"/>
              <a:t>    3.1.1 </a:t>
            </a:r>
            <a:r>
              <a:rPr lang="en-US" sz="1100" dirty="0"/>
              <a:t>User Interfaces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smtClean="0"/>
              <a:t>   3.1.2 </a:t>
            </a:r>
            <a:r>
              <a:rPr lang="en-US" sz="1100" dirty="0"/>
              <a:t>Hardware Interfaces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smtClean="0"/>
              <a:t>   3.1.3 </a:t>
            </a:r>
            <a:r>
              <a:rPr lang="en-US" sz="1100" dirty="0"/>
              <a:t>Software Interfaces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smtClean="0"/>
              <a:t>   3.1.4 </a:t>
            </a:r>
            <a:r>
              <a:rPr lang="en-US" sz="1100" dirty="0"/>
              <a:t>Communication Interfaces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</a:t>
            </a:r>
            <a:r>
              <a:rPr lang="en-US" sz="1100" dirty="0" smtClean="0"/>
              <a:t>3.2</a:t>
            </a:r>
            <a:r>
              <a:rPr lang="en-US" sz="1100" dirty="0"/>
              <a:t>. Functional Requirements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smtClean="0"/>
              <a:t>   3.2.1 </a:t>
            </a:r>
            <a:r>
              <a:rPr lang="en-US" sz="1100" dirty="0"/>
              <a:t>Mode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</a:t>
            </a:r>
            <a:r>
              <a:rPr lang="en-US" sz="1100" dirty="0" smtClean="0"/>
              <a:t>             3.2.1.1 </a:t>
            </a:r>
            <a:r>
              <a:rPr lang="en-US" sz="1100" dirty="0"/>
              <a:t>Functional Requirement 1.1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                           :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          3.2.1.n </a:t>
            </a:r>
            <a:r>
              <a:rPr lang="en-US" sz="1100" dirty="0"/>
              <a:t>Functional Requirement 1.n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    :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    3.2.m </a:t>
            </a:r>
            <a:r>
              <a:rPr lang="en-US" sz="1100" dirty="0"/>
              <a:t>Mode 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          3.2.m.1 </a:t>
            </a:r>
            <a:r>
              <a:rPr lang="en-US" sz="1100" dirty="0"/>
              <a:t>Functional Requirement m.1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                           :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          3.2.m.n </a:t>
            </a:r>
            <a:r>
              <a:rPr lang="en-US" sz="1100" dirty="0"/>
              <a:t>Functional Requirement </a:t>
            </a:r>
            <a:r>
              <a:rPr lang="en-US" sz="1100" dirty="0" err="1"/>
              <a:t>m.n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3.3 Performance Requirements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3.4 Design Constraints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3.5 Attributes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3.6 Other </a:t>
            </a:r>
            <a:r>
              <a:rPr lang="en-US" sz="1100" dirty="0" smtClean="0"/>
              <a:t>Requirements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1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971550"/>
            <a:ext cx="7505235" cy="40195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3. </a:t>
            </a:r>
            <a:r>
              <a:rPr lang="ka-GE" sz="1100" dirty="0" smtClean="0"/>
              <a:t>დეტალური მოთხოვნები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3.1 </a:t>
            </a:r>
            <a:r>
              <a:rPr lang="ka-GE" sz="1100" dirty="0" smtClean="0"/>
              <a:t>მოთხოვნები გარე ინტერფეისების შესახებ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</a:t>
            </a:r>
            <a:r>
              <a:rPr lang="en-US" sz="1100" dirty="0" smtClean="0"/>
              <a:t>    3.1.1 </a:t>
            </a:r>
            <a:r>
              <a:rPr lang="ka-GE" sz="1100" dirty="0" smtClean="0"/>
              <a:t>მომხმარებლის ინტერფეისები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smtClean="0"/>
              <a:t>   3.1.2 </a:t>
            </a:r>
            <a:r>
              <a:rPr lang="ka-GE" sz="1100" dirty="0" err="1" smtClean="0"/>
              <a:t>აპარატული</a:t>
            </a:r>
            <a:r>
              <a:rPr lang="ka-GE" sz="1100" dirty="0" smtClean="0"/>
              <a:t> ინტერფეისები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smtClean="0"/>
              <a:t>   3.1.3 </a:t>
            </a:r>
            <a:r>
              <a:rPr lang="ka-GE" sz="1100" dirty="0" smtClean="0"/>
              <a:t>პროგრამული ინტერფეისები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smtClean="0"/>
              <a:t>   3.1.4 </a:t>
            </a:r>
            <a:r>
              <a:rPr lang="ka-GE" sz="1100" dirty="0" smtClean="0"/>
              <a:t>საკომუნიკაციო ინტერფეისები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</a:t>
            </a:r>
            <a:r>
              <a:rPr lang="en-US" sz="1100" dirty="0" smtClean="0"/>
              <a:t>3.2</a:t>
            </a:r>
            <a:r>
              <a:rPr lang="en-US" sz="1100" dirty="0"/>
              <a:t>. </a:t>
            </a:r>
            <a:r>
              <a:rPr lang="ka-GE" sz="1100" dirty="0" smtClean="0"/>
              <a:t>ფუნქციური მოთხოვნები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</a:t>
            </a:r>
            <a:r>
              <a:rPr lang="ka-GE" sz="1100" dirty="0" smtClean="0"/>
              <a:t>         </a:t>
            </a:r>
            <a:r>
              <a:rPr lang="en-US" sz="1100" dirty="0" smtClean="0"/>
              <a:t>3.2.1.1 </a:t>
            </a:r>
            <a:r>
              <a:rPr lang="ka-GE" sz="1100" dirty="0" smtClean="0"/>
              <a:t>ფუნქციური მოთხოვნა</a:t>
            </a:r>
            <a:r>
              <a:rPr lang="en-US" sz="1100" dirty="0" smtClean="0"/>
              <a:t> </a:t>
            </a:r>
            <a:r>
              <a:rPr lang="en-US" sz="1100" dirty="0"/>
              <a:t>1.1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                           :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          3.2.1.n </a:t>
            </a:r>
            <a:r>
              <a:rPr lang="ka-GE" sz="1100" dirty="0"/>
              <a:t>ფუნქციური მოთხოვნა</a:t>
            </a:r>
            <a:r>
              <a:rPr lang="en-US" sz="1100" dirty="0" smtClean="0"/>
              <a:t> </a:t>
            </a:r>
            <a:r>
              <a:rPr lang="en-US" sz="1100" dirty="0"/>
              <a:t>1.n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  </a:t>
            </a:r>
            <a:r>
              <a:rPr lang="ka-GE" sz="1100" dirty="0" smtClean="0"/>
              <a:t>    </a:t>
            </a:r>
            <a:r>
              <a:rPr lang="en-US" sz="1100" dirty="0" smtClean="0"/>
              <a:t>  :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sz="1100" dirty="0" smtClean="0"/>
              <a:t>               </a:t>
            </a:r>
            <a:r>
              <a:rPr lang="en-US" sz="1100" dirty="0" smtClean="0"/>
              <a:t>3.2.m.1 </a:t>
            </a:r>
            <a:r>
              <a:rPr lang="ka-GE" sz="1100" dirty="0"/>
              <a:t>ფუნქციური მოთხოვნა </a:t>
            </a:r>
            <a:r>
              <a:rPr lang="en-US" sz="1100" dirty="0" smtClean="0"/>
              <a:t>m.1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                           :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          3.2.m.n </a:t>
            </a:r>
            <a:r>
              <a:rPr lang="ka-GE" sz="1100" dirty="0"/>
              <a:t>ფუნქციური მოთხოვნა</a:t>
            </a:r>
            <a:r>
              <a:rPr lang="en-US" sz="1100" dirty="0" smtClean="0"/>
              <a:t> </a:t>
            </a:r>
            <a:r>
              <a:rPr lang="en-US" sz="1100" dirty="0" err="1"/>
              <a:t>m.n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3.3 </a:t>
            </a:r>
            <a:r>
              <a:rPr lang="ka-GE" sz="1100" dirty="0" smtClean="0"/>
              <a:t>მოთხოვნები წარმადობის შესახებ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3.4 </a:t>
            </a:r>
            <a:r>
              <a:rPr lang="ka-GE" sz="1100" dirty="0" smtClean="0"/>
              <a:t>დიზაინის შეზღუდვები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3.5 </a:t>
            </a:r>
            <a:r>
              <a:rPr lang="ka-GE" sz="1100" dirty="0" smtClean="0"/>
              <a:t>ატრიბუტები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3.6 </a:t>
            </a:r>
            <a:r>
              <a:rPr lang="ka-GE" sz="1100" dirty="0" smtClean="0"/>
              <a:t>სხვა მოთხოვნები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304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971550"/>
            <a:ext cx="7505235" cy="40195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/>
              <a:t>გ</a:t>
            </a:r>
            <a:r>
              <a:rPr lang="ka-GE" sz="1500" dirty="0" smtClean="0"/>
              <a:t>არე ინტერფეისების სექცია შეიცავს ინფორმაციას ხალხის, სხვა პროგრამული უზრუნველყოფების, აპარატურული ნაწილის და სხვა სისტემების შესახებ.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a-GE" sz="15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sz="1500" dirty="0" smtClean="0"/>
              <a:t>მომხმარებლის ინტერფეისი ერთ-ერთი ყველაზე მნიშვნელოვანი კომპონენტია. იგი შეიცავ</a:t>
            </a:r>
            <a:r>
              <a:rPr lang="ka-GE" sz="1500" dirty="0" smtClean="0"/>
              <a:t>ს ინფორმაციას ეკრანის ზომების, მენიუს პუნქტების და სხვადასხვა ბრძანებების შესახებ.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a-GE" sz="15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sz="1500" dirty="0" smtClean="0"/>
              <a:t>აპარატურის ჩამონათვალი და ამ აპარატურის </a:t>
            </a:r>
            <a:r>
              <a:rPr lang="ka-GE" sz="1500" dirty="0"/>
              <a:t>პროგრამული </a:t>
            </a:r>
            <a:r>
              <a:rPr lang="ka-GE" sz="1500" dirty="0" smtClean="0"/>
              <a:t>მართვა უნდა იყოს აღწერილი ამ სექციაში.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a-GE" sz="15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a-GE" sz="1500" dirty="0" smtClean="0"/>
              <a:t>სხვადასხვა პროგრამულ უზრუნველყოფასთან შეიძლება ჰქონდეს სიტემას ურთიერთობა. აქედან გამომდინარე, ინფორმაციის მიმოცვლის პროტოკოლები უნდა აღვწეროთ ამ სექციაში.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147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1987</TotalTime>
  <Words>603</Words>
  <Application>Microsoft Office PowerPoint</Application>
  <PresentationFormat>On-screen Show (16:9)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BPG Web 002 Caps</vt:lpstr>
      <vt:lpstr>Calibri</vt:lpstr>
      <vt:lpstr>Gill Sans MT</vt:lpstr>
      <vt:lpstr>Sylfaen</vt:lpstr>
      <vt:lpstr>Verdana</vt:lpstr>
      <vt:lpstr>Wingdings 2</vt:lpstr>
      <vt:lpstr>Solstice</vt:lpstr>
      <vt:lpstr>PowerPoint Presentation</vt:lpstr>
      <vt:lpstr>პროგრამული უზრუნველყოფის ინჟინერიის საფუძვლები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195</cp:revision>
  <dcterms:created xsi:type="dcterms:W3CDTF">2016-09-13T18:38:05Z</dcterms:created>
  <dcterms:modified xsi:type="dcterms:W3CDTF">2021-10-14T18:56:05Z</dcterms:modified>
</cp:coreProperties>
</file>