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23" r:id="rId2"/>
    <p:sldId id="345" r:id="rId3"/>
    <p:sldId id="337" r:id="rId4"/>
    <p:sldId id="347" r:id="rId5"/>
    <p:sldId id="348" r:id="rId6"/>
    <p:sldId id="349" r:id="rId7"/>
    <p:sldId id="351" r:id="rId8"/>
    <p:sldId id="352" r:id="rId9"/>
    <p:sldId id="353" r:id="rId10"/>
    <p:sldId id="346" r:id="rId11"/>
    <p:sldId id="383" r:id="rId12"/>
    <p:sldId id="384" r:id="rId13"/>
    <p:sldId id="382" r:id="rId14"/>
    <p:sldId id="354" r:id="rId15"/>
    <p:sldId id="355" r:id="rId16"/>
    <p:sldId id="356" r:id="rId17"/>
    <p:sldId id="358" r:id="rId18"/>
    <p:sldId id="359" r:id="rId19"/>
    <p:sldId id="357" r:id="rId20"/>
    <p:sldId id="360" r:id="rId21"/>
    <p:sldId id="361" r:id="rId22"/>
    <p:sldId id="362" r:id="rId23"/>
    <p:sldId id="363" r:id="rId24"/>
    <p:sldId id="364" r:id="rId25"/>
    <p:sldId id="365" r:id="rId26"/>
    <p:sldId id="366" r:id="rId27"/>
    <p:sldId id="367" r:id="rId28"/>
    <p:sldId id="368" r:id="rId29"/>
    <p:sldId id="370" r:id="rId30"/>
    <p:sldId id="369" r:id="rId31"/>
    <p:sldId id="377" r:id="rId32"/>
    <p:sldId id="371" r:id="rId33"/>
    <p:sldId id="372" r:id="rId34"/>
    <p:sldId id="373" r:id="rId35"/>
    <p:sldId id="374" r:id="rId36"/>
    <p:sldId id="375" r:id="rId37"/>
    <p:sldId id="376" r:id="rId38"/>
    <p:sldId id="378" r:id="rId39"/>
    <p:sldId id="379" r:id="rId40"/>
    <p:sldId id="380" r:id="rId41"/>
    <p:sldId id="381"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75FF-52D4-4730-8717-35E97D7F905E}"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F37C4-3687-400D-BA5B-00C7165BEF36}" type="slidenum">
              <a:rPr lang="en-US" smtClean="0"/>
              <a:t>‹#›</a:t>
            </a:fld>
            <a:endParaRPr lang="en-US"/>
          </a:p>
        </p:txBody>
      </p:sp>
    </p:spTree>
    <p:extLst>
      <p:ext uri="{BB962C8B-B14F-4D97-AF65-F5344CB8AC3E}">
        <p14:creationId xmlns:p14="http://schemas.microsoft.com/office/powerpoint/2010/main" val="26915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9/22/2023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9/22/2023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ideo" Target="https://www.youtube.com/embed/o14-gCNRwR8?feature=oembed" TargetMode="External"/><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668660" cy="837517"/>
          </a:xfrm>
        </p:spPr>
        <p:txBody>
          <a:bodyPr>
            <a:normAutofit fontScale="90000"/>
          </a:bodyPr>
          <a:lstStyle/>
          <a:p>
            <a:r>
              <a:rPr lang="en-US" sz="4000" b="1" dirty="0">
                <a:latin typeface="BPG WEB 001 Caps" panose="020B0603030804020204" pitchFamily="34" charset="0"/>
                <a:cs typeface="BPG Web 002" panose="020B0603030804020204" pitchFamily="34" charset="0"/>
              </a:rPr>
              <a:t>Introduction to Operating Systems</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smtClean="0">
                <a:latin typeface="BPG Web 002" panose="020B0603030804020204" pitchFamily="34" charset="0"/>
                <a:cs typeface="BPG Web 002" panose="020B0603030804020204" pitchFamily="34" charset="0"/>
              </a:rPr>
              <a:t>September </a:t>
            </a:r>
            <a:r>
              <a:rPr lang="en-US" sz="1400" dirty="0" smtClean="0">
                <a:latin typeface="BPG Web 002" panose="020B0603030804020204" pitchFamily="34" charset="0"/>
                <a:cs typeface="BPG Web 002" panose="020B0603030804020204" pitchFamily="34" charset="0"/>
              </a:rPr>
              <a:t>27,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a:latin typeface="BPG Web 002" panose="020B0603030804020204" pitchFamily="34" charset="0"/>
                <a:cs typeface="BPG Web 002" panose="020B0603030804020204" pitchFamily="34" charset="0"/>
              </a:rPr>
              <a:t>Introduction</a:t>
            </a:r>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Arial" panose="020B0604020202020204" pitchFamily="34" charset="0"/>
                <a:cs typeface="Arial" panose="020B0604020202020204" pitchFamily="34" charset="0"/>
              </a:rPr>
              <a:t>Example </a:t>
            </a:r>
            <a:r>
              <a:rPr lang="en-US" sz="3000" b="1" dirty="0">
                <a:latin typeface="Arial" panose="020B0604020202020204" pitchFamily="34" charset="0"/>
                <a:cs typeface="Arial" panose="020B0604020202020204" pitchFamily="34" charset="0"/>
              </a:rPr>
              <a:t>of the restaurant</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048256"/>
            <a:ext cx="7646809"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 a busy restaurant, customers (applications and users) place various orders. These orders can be complex, like a customized pizza or a special dietary request (tasks that hardware must perform). Without a restaurant manager (OS), the kitchen staff (hardware) would have to deal directly with these complex orders. This could lead to chaos, misunderstandings, and inefficiencies.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With OS: The restaurant manager (OS) takes orders from customers (applications) and communicates them to the kitchen staff (hardware) in a standardized way. It organizes and prioritizes the orders, ensuring that each one is executed correctly and efficiently. This reduces the complexity for the kitchen staff, allowing them to focus on cooking (processing tasks) without worrying about the specifics of each order.</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09827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Arial" panose="020B0604020202020204" pitchFamily="34" charset="0"/>
                <a:cs typeface="Arial" panose="020B0604020202020204" pitchFamily="34" charset="0"/>
              </a:rPr>
              <a:t>Example </a:t>
            </a:r>
            <a:r>
              <a:rPr lang="en-US" sz="3000" b="1" dirty="0">
                <a:latin typeface="Arial" panose="020B0604020202020204" pitchFamily="34" charset="0"/>
                <a:cs typeface="Arial" panose="020B0604020202020204" pitchFamily="34" charset="0"/>
              </a:rPr>
              <a:t>of the </a:t>
            </a:r>
            <a:r>
              <a:rPr lang="en-US" sz="3000" b="1" dirty="0" smtClean="0">
                <a:latin typeface="Arial" panose="020B0604020202020204" pitchFamily="34" charset="0"/>
                <a:cs typeface="Arial" panose="020B0604020202020204" pitchFamily="34" charset="0"/>
              </a:rPr>
              <a:t>printer</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048256"/>
            <a:ext cx="7646809" cy="3970318"/>
          </a:xfrm>
          <a:prstGeom prst="rect">
            <a:avLst/>
          </a:prstGeom>
          <a:noFill/>
        </p:spPr>
        <p:txBody>
          <a:bodyPr wrap="square" rtlCol="0">
            <a:spAutoFit/>
          </a:bodyPr>
          <a:lstStyle/>
          <a:p>
            <a:r>
              <a:rPr lang="en-US" b="1" dirty="0"/>
              <a:t>Example: The OS and a Printer</a:t>
            </a:r>
            <a:endParaRPr lang="en-US" dirty="0"/>
          </a:p>
          <a:p>
            <a:r>
              <a:rPr lang="en-US" dirty="0"/>
              <a:t>Imagine you have a basic printer that can print documents. Without an OS, interacting with this printer would be a complex and frustrating experience.</a:t>
            </a:r>
          </a:p>
          <a:p>
            <a:r>
              <a:rPr lang="en-US" b="1" dirty="0"/>
              <a:t>No OS Scenario</a:t>
            </a:r>
            <a:r>
              <a:rPr lang="en-US" dirty="0"/>
              <a:t>:</a:t>
            </a:r>
          </a:p>
          <a:p>
            <a:pPr lvl="1"/>
            <a:r>
              <a:rPr lang="en-US" dirty="0"/>
              <a:t>Every time you want to print a document, you would need to manually control the printer's hardware.</a:t>
            </a:r>
          </a:p>
          <a:p>
            <a:pPr lvl="1"/>
            <a:r>
              <a:rPr lang="en-US" dirty="0"/>
              <a:t>You'd have to send electrical signals to the printer components (like the print head) to specify what to print, how to format it, and when to start and stop.</a:t>
            </a:r>
          </a:p>
          <a:p>
            <a:pPr lvl="1"/>
            <a:r>
              <a:rPr lang="en-US" dirty="0"/>
              <a:t>You'd also need to ensure that the printer doesn't receive conflicting commands from multiple sources simultaneously.</a:t>
            </a:r>
          </a:p>
          <a:p>
            <a:r>
              <a:rPr lang="en-US" dirty="0"/>
              <a:t>In this scenario, printing a simple document becomes a daunting task, requiring in-depth knowledge of the printer's hardware and constant monitoring to prevent errors.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31877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Arial" panose="020B0604020202020204" pitchFamily="34" charset="0"/>
                <a:cs typeface="Arial" panose="020B0604020202020204" pitchFamily="34" charset="0"/>
              </a:rPr>
              <a:t>Example </a:t>
            </a:r>
            <a:r>
              <a:rPr lang="en-US" sz="3000" b="1" dirty="0">
                <a:latin typeface="Arial" panose="020B0604020202020204" pitchFamily="34" charset="0"/>
                <a:cs typeface="Arial" panose="020B0604020202020204" pitchFamily="34" charset="0"/>
              </a:rPr>
              <a:t>of the </a:t>
            </a:r>
            <a:r>
              <a:rPr lang="en-US" sz="3000" b="1" dirty="0" smtClean="0">
                <a:latin typeface="Arial" panose="020B0604020202020204" pitchFamily="34" charset="0"/>
                <a:cs typeface="Arial" panose="020B0604020202020204" pitchFamily="34" charset="0"/>
              </a:rPr>
              <a:t>printer</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048256"/>
            <a:ext cx="7646809" cy="3139321"/>
          </a:xfrm>
          <a:prstGeom prst="rect">
            <a:avLst/>
          </a:prstGeom>
          <a:noFill/>
        </p:spPr>
        <p:txBody>
          <a:bodyPr wrap="square" rtlCol="0">
            <a:spAutoFit/>
          </a:bodyPr>
          <a:lstStyle/>
          <a:p>
            <a:r>
              <a:rPr lang="en-US" b="1" dirty="0"/>
              <a:t>With an OS</a:t>
            </a:r>
            <a:r>
              <a:rPr lang="en-US" dirty="0"/>
              <a:t>:</a:t>
            </a:r>
          </a:p>
          <a:p>
            <a:r>
              <a:rPr lang="en-US" dirty="0"/>
              <a:t>The OS acts as an intermediary between you and the printer.</a:t>
            </a:r>
          </a:p>
          <a:p>
            <a:r>
              <a:rPr lang="en-US" dirty="0"/>
              <a:t>When you want to print a document, you simply send a print command to the OS.</a:t>
            </a:r>
          </a:p>
          <a:p>
            <a:r>
              <a:rPr lang="en-US" dirty="0"/>
              <a:t>The OS takes care of formatting the document, managing the printer's hardware, and ensuring that your print job doesn't interfere with others.</a:t>
            </a:r>
          </a:p>
          <a:p>
            <a:r>
              <a:rPr lang="en-US" dirty="0"/>
              <a:t>You don't need to worry about the technical details of how the printer works; the OS abstracts all the complexity.</a:t>
            </a:r>
          </a:p>
          <a:p>
            <a:r>
              <a:rPr lang="en-US" dirty="0"/>
              <a:t>With an OS in place, printing becomes a user-friendly and straightforward process. You don't have to be a printer expert to produce documents. The OS simplifies the interaction by providing a standardized interface.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8148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Main goal of OS</a:t>
            </a:r>
          </a:p>
        </p:txBody>
      </p:sp>
      <p:sp>
        <p:nvSpPr>
          <p:cNvPr id="5" name="TextBox 4"/>
          <p:cNvSpPr txBox="1"/>
          <p:nvPr/>
        </p:nvSpPr>
        <p:spPr>
          <a:xfrm>
            <a:off x="1192391" y="1048256"/>
            <a:ext cx="8190048" cy="3046988"/>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Manages, allocates resources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CPU (execution time)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Memory Space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Disk / File storage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I/O Devices</a:t>
            </a:r>
          </a:p>
          <a:p>
            <a:pPr algn="just"/>
            <a:r>
              <a:rPr lang="en-US" sz="2400" dirty="0">
                <a:latin typeface="Arial" panose="020B0604020202020204" pitchFamily="34" charset="0"/>
                <a:cs typeface="Arial" panose="020B0604020202020204" pitchFamily="34" charset="0"/>
              </a:rPr>
              <a:t>Controls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Prevent incorrect use of hardware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Security / Protection</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568663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Second Main goal of OS is Abstraction</a:t>
            </a:r>
          </a:p>
        </p:txBody>
      </p:sp>
      <p:sp>
        <p:nvSpPr>
          <p:cNvPr id="5" name="TextBox 4"/>
          <p:cNvSpPr txBox="1"/>
          <p:nvPr/>
        </p:nvSpPr>
        <p:spPr>
          <a:xfrm>
            <a:off x="1192391" y="1048256"/>
            <a:ext cx="7609927" cy="2677656"/>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job of </a:t>
            </a:r>
            <a:r>
              <a:rPr lang="en-US" sz="2400" dirty="0" err="1">
                <a:latin typeface="Arial" panose="020B0604020202020204" pitchFamily="34" charset="0"/>
                <a:cs typeface="Arial" panose="020B0604020202020204" pitchFamily="34" charset="0"/>
              </a:rPr>
              <a:t>agro</a:t>
            </a:r>
            <a:r>
              <a:rPr lang="en-US" sz="2400" dirty="0">
                <a:latin typeface="Arial" panose="020B0604020202020204" pitchFamily="34" charset="0"/>
                <a:cs typeface="Arial" panose="020B0604020202020204" pitchFamily="34" charset="0"/>
              </a:rPr>
              <a:t> shop is to sell individual ingredients. It has no idea about salad.</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benefit from our cook is knowledge about concept of salad.</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There is many good abstractions on OS level.</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07410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fontScale="90000"/>
          </a:bodyPr>
          <a:lstStyle/>
          <a:p>
            <a:r>
              <a:rPr lang="en-US" sz="3000" b="1" dirty="0">
                <a:latin typeface="Arial" panose="020B0604020202020204" pitchFamily="34" charset="0"/>
                <a:cs typeface="Arial" panose="020B0604020202020204" pitchFamily="34" charset="0"/>
              </a:rPr>
              <a:t>History of OS relates to history of hardware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graphicFrame>
        <p:nvGraphicFramePr>
          <p:cNvPr id="2" name="Table 1">
            <a:extLst>
              <a:ext uri="{FF2B5EF4-FFF2-40B4-BE49-F238E27FC236}">
                <a16:creationId xmlns:a16="http://schemas.microsoft.com/office/drawing/2014/main" id="{20124C7E-4BE7-70FB-1CA1-86117AB8BF77}"/>
              </a:ext>
            </a:extLst>
          </p:cNvPr>
          <p:cNvGraphicFramePr>
            <a:graphicFrameLocks noGrp="1"/>
          </p:cNvGraphicFramePr>
          <p:nvPr>
            <p:extLst>
              <p:ext uri="{D42A27DB-BD31-4B8C-83A1-F6EECF244321}">
                <p14:modId xmlns:p14="http://schemas.microsoft.com/office/powerpoint/2010/main" val="1571653297"/>
              </p:ext>
            </p:extLst>
          </p:nvPr>
        </p:nvGraphicFramePr>
        <p:xfrm>
          <a:off x="1219284" y="1504950"/>
          <a:ext cx="7696114" cy="3241661"/>
        </p:xfrm>
        <a:graphic>
          <a:graphicData uri="http://schemas.openxmlformats.org/drawingml/2006/table">
            <a:tbl>
              <a:tblPr firstRow="1" firstCol="1" bandRow="1">
                <a:tableStyleId>{5C22544A-7EE6-4342-B048-85BDC9FD1C3A}</a:tableStyleId>
              </a:tblPr>
              <a:tblGrid>
                <a:gridCol w="1282195">
                  <a:extLst>
                    <a:ext uri="{9D8B030D-6E8A-4147-A177-3AD203B41FA5}">
                      <a16:colId xmlns:a16="http://schemas.microsoft.com/office/drawing/2014/main" val="3255671064"/>
                    </a:ext>
                  </a:extLst>
                </a:gridCol>
                <a:gridCol w="1282195">
                  <a:extLst>
                    <a:ext uri="{9D8B030D-6E8A-4147-A177-3AD203B41FA5}">
                      <a16:colId xmlns:a16="http://schemas.microsoft.com/office/drawing/2014/main" val="4150815954"/>
                    </a:ext>
                  </a:extLst>
                </a:gridCol>
                <a:gridCol w="1282931">
                  <a:extLst>
                    <a:ext uri="{9D8B030D-6E8A-4147-A177-3AD203B41FA5}">
                      <a16:colId xmlns:a16="http://schemas.microsoft.com/office/drawing/2014/main" val="554380054"/>
                    </a:ext>
                  </a:extLst>
                </a:gridCol>
                <a:gridCol w="1282931">
                  <a:extLst>
                    <a:ext uri="{9D8B030D-6E8A-4147-A177-3AD203B41FA5}">
                      <a16:colId xmlns:a16="http://schemas.microsoft.com/office/drawing/2014/main" val="2334400287"/>
                    </a:ext>
                  </a:extLst>
                </a:gridCol>
                <a:gridCol w="1282931">
                  <a:extLst>
                    <a:ext uri="{9D8B030D-6E8A-4147-A177-3AD203B41FA5}">
                      <a16:colId xmlns:a16="http://schemas.microsoft.com/office/drawing/2014/main" val="4186101355"/>
                    </a:ext>
                  </a:extLst>
                </a:gridCol>
                <a:gridCol w="1282931">
                  <a:extLst>
                    <a:ext uri="{9D8B030D-6E8A-4147-A177-3AD203B41FA5}">
                      <a16:colId xmlns:a16="http://schemas.microsoft.com/office/drawing/2014/main" val="3198717904"/>
                    </a:ext>
                  </a:extLst>
                </a:gridCol>
              </a:tblGrid>
              <a:tr h="685800">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Year</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Processor Frequency</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CPU Cores</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Internet Speed</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RAM</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HD Capacity</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1458845"/>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1970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0.06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5035351"/>
                  </a:ext>
                </a:extLst>
              </a:tr>
              <a:tr h="232351">
                <a:tc>
                  <a:txBody>
                    <a:bodyPr/>
                    <a:lstStyle/>
                    <a:p>
                      <a:pPr marL="0" marR="0">
                        <a:lnSpc>
                          <a:spcPct val="107000"/>
                        </a:lnSpc>
                        <a:spcBef>
                          <a:spcPts val="0"/>
                        </a:spcBef>
                        <a:spcAft>
                          <a:spcPts val="0"/>
                        </a:spcAft>
                      </a:pPr>
                      <a:r>
                        <a:rPr lang="en-US" sz="1200" kern="100">
                          <a:effectLst/>
                          <a:latin typeface="Arial" panose="020B0604020202020204" pitchFamily="34" charset="0"/>
                          <a:cs typeface="Arial" panose="020B0604020202020204" pitchFamily="34" charset="0"/>
                        </a:rPr>
                        <a:t>1975</a:t>
                      </a:r>
                      <a:endParaRPr lang="en-US"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0.75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50183787"/>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1980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4.77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1810181"/>
                  </a:ext>
                </a:extLst>
              </a:tr>
              <a:tr h="232351">
                <a:tc>
                  <a:txBody>
                    <a:bodyPr/>
                    <a:lstStyle/>
                    <a:p>
                      <a:pPr marL="0" marR="0">
                        <a:lnSpc>
                          <a:spcPct val="107000"/>
                        </a:lnSpc>
                        <a:spcBef>
                          <a:spcPts val="0"/>
                        </a:spcBef>
                        <a:spcAft>
                          <a:spcPts val="0"/>
                        </a:spcAft>
                      </a:pPr>
                      <a:r>
                        <a:rPr lang="en-US" sz="1200" kern="100">
                          <a:effectLst/>
                          <a:latin typeface="Arial" panose="020B0604020202020204" pitchFamily="34" charset="0"/>
                          <a:cs typeface="Arial" panose="020B0604020202020204" pitchFamily="34" charset="0"/>
                        </a:rPr>
                        <a:t>1985</a:t>
                      </a:r>
                      <a:endParaRPr lang="en-US"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8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8434528"/>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1990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33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N/A</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MB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120 MB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5528052"/>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1995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66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28.8 kbps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8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7754921"/>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2000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700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56 kbps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128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20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8089213"/>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2005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2.2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1.8</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512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160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5122767"/>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2010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2.93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2.5</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500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8678720"/>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2015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3.5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4</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50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8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 TB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94606"/>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2020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4.4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6</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100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16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 TB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868762"/>
                  </a:ext>
                </a:extLst>
              </a:tr>
            </a:tbl>
          </a:graphicData>
        </a:graphic>
      </p:graphicFrame>
    </p:spTree>
    <p:extLst>
      <p:ext uri="{BB962C8B-B14F-4D97-AF65-F5344CB8AC3E}">
        <p14:creationId xmlns:p14="http://schemas.microsoft.com/office/powerpoint/2010/main" val="327982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ENIAC - 1945-55</a:t>
            </a:r>
          </a:p>
        </p:txBody>
      </p:sp>
      <p:sp>
        <p:nvSpPr>
          <p:cNvPr id="5" name="TextBox 4"/>
          <p:cNvSpPr txBox="1"/>
          <p:nvPr/>
        </p:nvSpPr>
        <p:spPr>
          <a:xfrm>
            <a:off x="1192391" y="934775"/>
            <a:ext cx="7609927"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machine was designed by Eckert and Mauchly. </a:t>
            </a:r>
          </a:p>
          <a:p>
            <a:pPr algn="just"/>
            <a:r>
              <a:rPr lang="en-US" sz="2000" dirty="0">
                <a:latin typeface="Arial" panose="020B0604020202020204" pitchFamily="34" charset="0"/>
                <a:cs typeface="Arial" panose="020B0604020202020204" pitchFamily="34" charset="0"/>
              </a:rPr>
              <a:t>The ENIAC filled an entire room, weighed 30 tons, and consumed 200 kilowatts of power.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building, black, floor&#10;&#10;Description automatically generated">
            <a:extLst>
              <a:ext uri="{FF2B5EF4-FFF2-40B4-BE49-F238E27FC236}">
                <a16:creationId xmlns:a16="http://schemas.microsoft.com/office/drawing/2014/main" id="{3664DAFC-AF83-7E42-4F78-F6C1D163A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756" y="2999940"/>
            <a:ext cx="2627706" cy="1894585"/>
          </a:xfrm>
          <a:prstGeom prst="rect">
            <a:avLst/>
          </a:prstGeom>
        </p:spPr>
      </p:pic>
      <p:sp>
        <p:nvSpPr>
          <p:cNvPr id="11" name="TextBox 10">
            <a:extLst>
              <a:ext uri="{FF2B5EF4-FFF2-40B4-BE49-F238E27FC236}">
                <a16:creationId xmlns:a16="http://schemas.microsoft.com/office/drawing/2014/main" id="{783F6A11-2F92-7BE9-1F2F-00EBC70BF1E0}"/>
              </a:ext>
            </a:extLst>
          </p:cNvPr>
          <p:cNvSpPr txBox="1"/>
          <p:nvPr/>
        </p:nvSpPr>
        <p:spPr>
          <a:xfrm>
            <a:off x="4138751" y="1755204"/>
            <a:ext cx="4685082" cy="3139321"/>
          </a:xfrm>
          <a:prstGeom prst="rect">
            <a:avLst/>
          </a:prstGeom>
          <a:noFill/>
          <a:ln>
            <a:solidFill>
              <a:schemeClr val="accent1"/>
            </a:solidFill>
          </a:ln>
        </p:spPr>
        <p:txBody>
          <a:bodyPr wrap="square">
            <a:spAutoFit/>
          </a:bodyPr>
          <a:lstStyle/>
          <a:p>
            <a:pPr algn="just"/>
            <a:r>
              <a:rPr lang="en-US" dirty="0">
                <a:latin typeface="Arial" panose="020B0604020202020204" pitchFamily="34" charset="0"/>
                <a:cs typeface="Arial" panose="020B0604020202020204" pitchFamily="34" charset="0"/>
              </a:rPr>
              <a:t>Vacuum tubes, over 19,000 of them, were the principal elements in the computer's circuitry. It also had fifteen hundred relays and hundreds of thousands of resistors, capacitors, and inductors. All this electronics were held in forty-two panels nine feet tall, two feet wide, and one foot thick. They were arranged in a "U" shape, with three panels on wheels so they could be moved around. An IBM card reader and card punch were used respectively for input and output.</a:t>
            </a:r>
          </a:p>
        </p:txBody>
      </p:sp>
    </p:spTree>
    <p:extLst>
      <p:ext uri="{BB962C8B-B14F-4D97-AF65-F5344CB8AC3E}">
        <p14:creationId xmlns:p14="http://schemas.microsoft.com/office/powerpoint/2010/main" val="376195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Card Reader</a:t>
            </a:r>
          </a:p>
        </p:txBody>
      </p:sp>
      <p:sp>
        <p:nvSpPr>
          <p:cNvPr id="5" name="TextBox 4"/>
          <p:cNvSpPr txBox="1"/>
          <p:nvPr/>
        </p:nvSpPr>
        <p:spPr>
          <a:xfrm>
            <a:off x="1206585" y="966524"/>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Storage media was paper cards.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indoor, wall, floor, container&#10;&#10;Description automatically generated">
            <a:extLst>
              <a:ext uri="{FF2B5EF4-FFF2-40B4-BE49-F238E27FC236}">
                <a16:creationId xmlns:a16="http://schemas.microsoft.com/office/drawing/2014/main" id="{F90679E7-3141-35B4-7146-D19AE617E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49" y="1722506"/>
            <a:ext cx="4074513" cy="3303659"/>
          </a:xfrm>
          <a:prstGeom prst="rect">
            <a:avLst/>
          </a:prstGeom>
        </p:spPr>
      </p:pic>
      <p:pic>
        <p:nvPicPr>
          <p:cNvPr id="7" name="Picture 6" descr="A picture containing text, black&#10;&#10;Description automatically generated">
            <a:extLst>
              <a:ext uri="{FF2B5EF4-FFF2-40B4-BE49-F238E27FC236}">
                <a16:creationId xmlns:a16="http://schemas.microsoft.com/office/drawing/2014/main" id="{E4AF0D0F-86BD-D2AF-420A-B481A696A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2092067"/>
            <a:ext cx="2360981" cy="1057787"/>
          </a:xfrm>
          <a:prstGeom prst="rect">
            <a:avLst/>
          </a:prstGeom>
        </p:spPr>
      </p:pic>
      <p:pic>
        <p:nvPicPr>
          <p:cNvPr id="11" name="Picture 10" descr="A piece of paper with writing on it&#10;&#10;Description automatically generated with medium confidence">
            <a:extLst>
              <a:ext uri="{FF2B5EF4-FFF2-40B4-BE49-F238E27FC236}">
                <a16:creationId xmlns:a16="http://schemas.microsoft.com/office/drawing/2014/main" id="{C801E221-4F6E-521F-3A0C-DE05A968C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3895" y="3519415"/>
            <a:ext cx="1983600" cy="1487700"/>
          </a:xfrm>
          <a:prstGeom prst="rect">
            <a:avLst/>
          </a:prstGeom>
        </p:spPr>
      </p:pic>
    </p:spTree>
    <p:extLst>
      <p:ext uri="{BB962C8B-B14F-4D97-AF65-F5344CB8AC3E}">
        <p14:creationId xmlns:p14="http://schemas.microsoft.com/office/powerpoint/2010/main" val="1711095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Old </a:t>
            </a:r>
            <a:r>
              <a:rPr lang="en-US" sz="3000" b="1" dirty="0" smtClean="0">
                <a:latin typeface="Arial" panose="020B0604020202020204" pitchFamily="34" charset="0"/>
                <a:cs typeface="Arial" panose="020B0604020202020204" pitchFamily="34" charset="0"/>
              </a:rPr>
              <a:t>Memory</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31985" y="878473"/>
            <a:ext cx="8000999" cy="338554"/>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first magnetic core memory, from the IBM 405 Alphabetical Accounting Machine.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picture containing text&#10;&#10;Description automatically generated">
            <a:extLst>
              <a:ext uri="{FF2B5EF4-FFF2-40B4-BE49-F238E27FC236}">
                <a16:creationId xmlns:a16="http://schemas.microsoft.com/office/drawing/2014/main" id="{9C927219-B375-5B39-734D-E78462CFB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491" y="1276349"/>
            <a:ext cx="4210012" cy="3528403"/>
          </a:xfrm>
          <a:prstGeom prst="rect">
            <a:avLst/>
          </a:prstGeom>
        </p:spPr>
      </p:pic>
      <p:sp>
        <p:nvSpPr>
          <p:cNvPr id="13" name="TextBox 12">
            <a:extLst>
              <a:ext uri="{FF2B5EF4-FFF2-40B4-BE49-F238E27FC236}">
                <a16:creationId xmlns:a16="http://schemas.microsoft.com/office/drawing/2014/main" id="{C46D81BF-88F3-A1D3-6452-2BF15B447BA2}"/>
              </a:ext>
            </a:extLst>
          </p:cNvPr>
          <p:cNvSpPr txBox="1"/>
          <p:nvPr/>
        </p:nvSpPr>
        <p:spPr>
          <a:xfrm>
            <a:off x="5453203" y="1217027"/>
            <a:ext cx="3462197" cy="1138773"/>
          </a:xfrm>
          <a:prstGeom prst="rect">
            <a:avLst/>
          </a:prstGeom>
          <a:noFill/>
        </p:spPr>
        <p:txBody>
          <a:bodyPr wrap="square">
            <a:spAutoFit/>
          </a:bodyPr>
          <a:lstStyle/>
          <a:p>
            <a:pPr algn="just"/>
            <a:r>
              <a:rPr lang="en-US" sz="1700" dirty="0">
                <a:latin typeface="Arial" panose="020B0604020202020204" pitchFamily="34" charset="0"/>
                <a:cs typeface="Arial" panose="020B0604020202020204" pitchFamily="34" charset="0"/>
              </a:rPr>
              <a:t>Core Memory stored data as magnetization in iron rings. Iron “cores” woven into a 2-dimensional mesh of wires.</a:t>
            </a:r>
          </a:p>
        </p:txBody>
      </p:sp>
    </p:spTree>
    <p:extLst>
      <p:ext uri="{BB962C8B-B14F-4D97-AF65-F5344CB8AC3E}">
        <p14:creationId xmlns:p14="http://schemas.microsoft.com/office/powerpoint/2010/main" val="3371691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493975"/>
          </a:xfrm>
        </p:spPr>
        <p:txBody>
          <a:bodyPr>
            <a:normAutofit fontScale="90000"/>
          </a:bodyPr>
          <a:lstStyle/>
          <a:p>
            <a:r>
              <a:rPr lang="en-US" sz="3000" b="1" dirty="0">
                <a:latin typeface="Arial" panose="020B0604020202020204" pitchFamily="34" charset="0"/>
                <a:cs typeface="Arial" panose="020B0604020202020204" pitchFamily="34" charset="0"/>
              </a:rPr>
              <a:t>BESM - 1950–60 </a:t>
            </a:r>
          </a:p>
        </p:txBody>
      </p:sp>
      <p:sp>
        <p:nvSpPr>
          <p:cNvPr id="5" name="TextBox 4"/>
          <p:cNvSpPr txBox="1"/>
          <p:nvPr/>
        </p:nvSpPr>
        <p:spPr>
          <a:xfrm>
            <a:off x="1219285" y="681215"/>
            <a:ext cx="7669997" cy="1261884"/>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BESM (</a:t>
            </a:r>
            <a:r>
              <a:rPr lang="az-Cyrl-AZ" sz="1900" dirty="0">
                <a:latin typeface="Arial" panose="020B0604020202020204" pitchFamily="34" charset="0"/>
                <a:cs typeface="Arial" panose="020B0604020202020204" pitchFamily="34" charset="0"/>
              </a:rPr>
              <a:t>БЭСМ) </a:t>
            </a:r>
            <a:r>
              <a:rPr lang="en-US" sz="1900" dirty="0">
                <a:latin typeface="Arial" panose="020B0604020202020204" pitchFamily="34" charset="0"/>
                <a:cs typeface="Arial" panose="020B0604020202020204" pitchFamily="34" charset="0"/>
              </a:rPr>
              <a:t>is the name of a series of Soviet mainframe computers built in 1950–60s. The name is an acronym for "</a:t>
            </a:r>
            <a:r>
              <a:rPr lang="az-Cyrl-AZ" sz="1900" dirty="0">
                <a:latin typeface="Arial" panose="020B0604020202020204" pitchFamily="34" charset="0"/>
                <a:cs typeface="Arial" panose="020B0604020202020204" pitchFamily="34" charset="0"/>
              </a:rPr>
              <a:t>Большая Электронно-Счётная Машина", </a:t>
            </a:r>
            <a:r>
              <a:rPr lang="en-US" sz="1900" dirty="0">
                <a:latin typeface="Arial" panose="020B0604020202020204" pitchFamily="34" charset="0"/>
                <a:cs typeface="Arial" panose="020B0604020202020204" pitchFamily="34" charset="0"/>
              </a:rPr>
              <a:t>literally "Large Electronic Computing Machine".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picture containing indoor, window&#10;&#10;Description automatically generated">
            <a:extLst>
              <a:ext uri="{FF2B5EF4-FFF2-40B4-BE49-F238E27FC236}">
                <a16:creationId xmlns:a16="http://schemas.microsoft.com/office/drawing/2014/main" id="{BF106D25-0DE1-C0C5-5188-852D292D0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85" y="2266951"/>
            <a:ext cx="3638177" cy="2590800"/>
          </a:xfrm>
          <a:prstGeom prst="rect">
            <a:avLst/>
          </a:prstGeom>
        </p:spPr>
      </p:pic>
      <p:sp>
        <p:nvSpPr>
          <p:cNvPr id="11" name="TextBox 10">
            <a:extLst>
              <a:ext uri="{FF2B5EF4-FFF2-40B4-BE49-F238E27FC236}">
                <a16:creationId xmlns:a16="http://schemas.microsoft.com/office/drawing/2014/main" id="{6951955A-9335-0403-7438-60A9038FD773}"/>
              </a:ext>
            </a:extLst>
          </p:cNvPr>
          <p:cNvSpPr txBox="1"/>
          <p:nvPr/>
        </p:nvSpPr>
        <p:spPr>
          <a:xfrm>
            <a:off x="4922605" y="1723454"/>
            <a:ext cx="4114800" cy="3139321"/>
          </a:xfrm>
          <a:prstGeom prst="rect">
            <a:avLst/>
          </a:prstGeom>
          <a:noFill/>
          <a:ln w="3175">
            <a:solidFill>
              <a:schemeClr val="tx1"/>
            </a:solidFill>
          </a:ln>
        </p:spPr>
        <p:txBody>
          <a:bodyPr wrap="square">
            <a:spAutoFit/>
          </a:bodyPr>
          <a:lstStyle/>
          <a:p>
            <a:pPr algn="just"/>
            <a:r>
              <a:rPr lang="en-US" dirty="0">
                <a:latin typeface="Arial" panose="020B0604020202020204" pitchFamily="34" charset="0"/>
                <a:cs typeface="Arial" panose="020B0604020202020204" pitchFamily="34" charset="0"/>
              </a:rPr>
              <a:t>The machine used approximately 5,000 vacuum tubes. It had external storage: four magnetic tape units of 30,000 words each, and fast magnetic drum storage with a capacity of 5120 words and an access rate of 800 words/second. The computer was capable of performing 8–10 </a:t>
            </a:r>
            <a:r>
              <a:rPr lang="en-US" dirty="0" err="1">
                <a:latin typeface="Arial" panose="020B0604020202020204" pitchFamily="34" charset="0"/>
                <a:cs typeface="Arial" panose="020B0604020202020204" pitchFamily="34" charset="0"/>
              </a:rPr>
              <a:t>KFlops</a:t>
            </a:r>
            <a:r>
              <a:rPr lang="en-US" dirty="0">
                <a:latin typeface="Arial" panose="020B0604020202020204" pitchFamily="34" charset="0"/>
                <a:cs typeface="Arial" panose="020B0604020202020204" pitchFamily="34" charset="0"/>
              </a:rPr>
              <a:t>. The energy consumption was approximately 30 kW, not accounting for the cooling systems.</a:t>
            </a:r>
          </a:p>
        </p:txBody>
      </p:sp>
    </p:spTree>
    <p:extLst>
      <p:ext uri="{BB962C8B-B14F-4D97-AF65-F5344CB8AC3E}">
        <p14:creationId xmlns:p14="http://schemas.microsoft.com/office/powerpoint/2010/main" val="52295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Lecture Topics</a:t>
            </a:r>
          </a:p>
        </p:txBody>
      </p:sp>
      <p:sp>
        <p:nvSpPr>
          <p:cNvPr id="5" name="TextBox 4"/>
          <p:cNvSpPr txBox="1"/>
          <p:nvPr/>
        </p:nvSpPr>
        <p:spPr>
          <a:xfrm>
            <a:off x="953952" y="1504652"/>
            <a:ext cx="819004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Operating Systems Overview and Common Concepts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History of OS (Windows, Linux, IOS, Android, WebOS, </a:t>
            </a:r>
            <a:r>
              <a:rPr lang="en-US" sz="2400" dirty="0" err="1">
                <a:latin typeface="Arial" panose="020B0604020202020204" pitchFamily="34" charset="0"/>
                <a:cs typeface="Arial" panose="020B0604020202020204" pitchFamily="34" charset="0"/>
              </a:rPr>
              <a:t>ChromeOS</a:t>
            </a:r>
            <a:r>
              <a:rPr lang="en-US" sz="2400" dirty="0">
                <a:latin typeface="Arial" panose="020B0604020202020204" pitchFamily="34" charset="0"/>
                <a:cs typeface="Arial" panose="020B0604020202020204" pitchFamily="34" charset="0"/>
              </a:rPr>
              <a:t>)</a:t>
            </a:r>
            <a:endParaRPr lang="ka-GE" sz="2400" dirty="0">
              <a:latin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Operating System Structure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98284"/>
            <a:ext cx="7406640" cy="685800"/>
          </a:xfrm>
        </p:spPr>
        <p:txBody>
          <a:bodyPr>
            <a:normAutofit/>
          </a:bodyPr>
          <a:lstStyle/>
          <a:p>
            <a:r>
              <a:rPr lang="en-US" sz="3000" b="1" dirty="0">
                <a:latin typeface="Arial" panose="020B0604020202020204" pitchFamily="34" charset="0"/>
                <a:cs typeface="Arial" panose="020B0604020202020204" pitchFamily="34" charset="0"/>
              </a:rPr>
              <a:t>The Multics System (~ 1976)</a:t>
            </a:r>
          </a:p>
        </p:txBody>
      </p:sp>
      <p:sp>
        <p:nvSpPr>
          <p:cNvPr id="5" name="TextBox 4"/>
          <p:cNvSpPr txBox="1"/>
          <p:nvPr/>
        </p:nvSpPr>
        <p:spPr>
          <a:xfrm>
            <a:off x="1192391" y="873500"/>
            <a:ext cx="7723009"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“We usually ran the machine with doors open so the operators could see the AQ register display, which gave you an idea of the machine load, and for convenient access to the EXECUTE button, which the operator would push to enter BOS if the machine crashed.”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indoor, ceiling, room&#10;&#10;Description automatically generated">
            <a:extLst>
              <a:ext uri="{FF2B5EF4-FFF2-40B4-BE49-F238E27FC236}">
                <a16:creationId xmlns:a16="http://schemas.microsoft.com/office/drawing/2014/main" id="{38DE0F10-567F-3956-01C7-A9CE04FD4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391" y="2042079"/>
            <a:ext cx="4446409" cy="2984087"/>
          </a:xfrm>
          <a:prstGeom prst="rect">
            <a:avLst/>
          </a:prstGeom>
        </p:spPr>
      </p:pic>
    </p:spTree>
    <p:extLst>
      <p:ext uri="{BB962C8B-B14F-4D97-AF65-F5344CB8AC3E}">
        <p14:creationId xmlns:p14="http://schemas.microsoft.com/office/powerpoint/2010/main" val="3658384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Ritchie &amp; Thompson at PDP 11 - 1970</a:t>
            </a:r>
          </a:p>
        </p:txBody>
      </p:sp>
      <p:sp>
        <p:nvSpPr>
          <p:cNvPr id="5" name="TextBox 4"/>
          <p:cNvSpPr txBox="1"/>
          <p:nvPr/>
        </p:nvSpPr>
        <p:spPr>
          <a:xfrm>
            <a:off x="3886200" y="1048256"/>
            <a:ext cx="5029200" cy="1569660"/>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Unix needed 16 KB.</a:t>
            </a:r>
          </a:p>
          <a:p>
            <a:pPr algn="just"/>
            <a:r>
              <a:rPr lang="en-US" sz="2400" dirty="0">
                <a:latin typeface="Arial" panose="020B0604020202020204" pitchFamily="34" charset="0"/>
                <a:cs typeface="Arial" panose="020B0604020202020204" pitchFamily="34" charset="0"/>
              </a:rPr>
              <a:t>users could only get 8Kb for their application.</a:t>
            </a:r>
          </a:p>
          <a:p>
            <a:pPr algn="just"/>
            <a:r>
              <a:rPr lang="en-US" sz="2400" dirty="0">
                <a:latin typeface="Arial" panose="020B0604020202020204" pitchFamily="34" charset="0"/>
                <a:cs typeface="Arial" panose="020B0604020202020204" pitchFamily="34" charset="0"/>
              </a:rPr>
              <a:t>Unix was mini-OS at that time.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person&#10;&#10;Description automatically generated">
            <a:extLst>
              <a:ext uri="{FF2B5EF4-FFF2-40B4-BE49-F238E27FC236}">
                <a16:creationId xmlns:a16="http://schemas.microsoft.com/office/drawing/2014/main" id="{6780672E-938D-101A-A11E-392EABA48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85" y="1047751"/>
            <a:ext cx="2681847" cy="3978416"/>
          </a:xfrm>
          <a:prstGeom prst="rect">
            <a:avLst/>
          </a:prstGeom>
        </p:spPr>
      </p:pic>
      <p:pic>
        <p:nvPicPr>
          <p:cNvPr id="7" name="Picture 6" descr="A picture containing person, person, suit, wearing&#10;&#10;Description automatically generated">
            <a:extLst>
              <a:ext uri="{FF2B5EF4-FFF2-40B4-BE49-F238E27FC236}">
                <a16:creationId xmlns:a16="http://schemas.microsoft.com/office/drawing/2014/main" id="{896F8D26-7F75-6364-3A91-D5946412F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2225" y="2911616"/>
            <a:ext cx="1643820" cy="2114550"/>
          </a:xfrm>
          <a:prstGeom prst="rect">
            <a:avLst/>
          </a:prstGeom>
        </p:spPr>
      </p:pic>
    </p:spTree>
    <p:extLst>
      <p:ext uri="{BB962C8B-B14F-4D97-AF65-F5344CB8AC3E}">
        <p14:creationId xmlns:p14="http://schemas.microsoft.com/office/powerpoint/2010/main" val="65075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30491" y="136000"/>
            <a:ext cx="7406640" cy="685800"/>
          </a:xfrm>
        </p:spPr>
        <p:txBody>
          <a:bodyPr>
            <a:normAutofit/>
          </a:bodyPr>
          <a:lstStyle/>
          <a:p>
            <a:r>
              <a:rPr lang="en-US" sz="3000" b="1" dirty="0">
                <a:latin typeface="Arial" panose="020B0604020202020204" pitchFamily="34" charset="0"/>
                <a:cs typeface="Arial" panose="020B0604020202020204" pitchFamily="34" charset="0"/>
              </a:rPr>
              <a:t>C and Unix</a:t>
            </a:r>
          </a:p>
        </p:txBody>
      </p:sp>
      <p:sp>
        <p:nvSpPr>
          <p:cNvPr id="5" name="TextBox 4"/>
          <p:cNvSpPr txBox="1"/>
          <p:nvPr/>
        </p:nvSpPr>
        <p:spPr>
          <a:xfrm>
            <a:off x="1205091" y="991016"/>
            <a:ext cx="7723009"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Ritchie and Thompson were two computer scientists who were key contributors to the development of the PDP-11 computer system.</a:t>
            </a:r>
          </a:p>
          <a:p>
            <a:pPr algn="just"/>
            <a:r>
              <a:rPr lang="en-US" sz="1700" dirty="0">
                <a:latin typeface="Arial" panose="020B0604020202020204" pitchFamily="34" charset="0"/>
                <a:cs typeface="Arial" panose="020B0604020202020204" pitchFamily="34" charset="0"/>
              </a:rPr>
              <a:t>Dennis Ritchie was a computer scientist who co-created the C programming language, along with Ken Thompson. Ritchie also helped develop the Unix operating system, which was originally designed to run on the PDP-11 computer.</a:t>
            </a:r>
          </a:p>
          <a:p>
            <a:pPr algn="just"/>
            <a:r>
              <a:rPr lang="en-US" sz="1700" dirty="0">
                <a:latin typeface="Arial" panose="020B0604020202020204" pitchFamily="34" charset="0"/>
                <a:cs typeface="Arial" panose="020B0604020202020204" pitchFamily="34" charset="0"/>
              </a:rPr>
              <a:t>Ken Thompson was also a computer scientist who worked on the development of Unix and the C programming language with Ritchie. Thompson was instrumental in creating the first version of the Unix operating system on the PDP-11 in 1970, and he continued to work on Unix development throughout the 1970s and 1980s.</a:t>
            </a:r>
          </a:p>
          <a:p>
            <a:pPr algn="just"/>
            <a:r>
              <a:rPr lang="en-US" sz="1700" dirty="0">
                <a:latin typeface="Arial" panose="020B0604020202020204" pitchFamily="34" charset="0"/>
                <a:cs typeface="Arial" panose="020B0604020202020204" pitchFamily="34" charset="0"/>
              </a:rPr>
              <a:t>Together, Ritchie and Thompson played a significant role in the development of the PDP-11 and the Unix operating system, which had a major impact on the field of computer science and the development of modern computing systems.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244287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066800" y="136000"/>
            <a:ext cx="7723009" cy="4893647"/>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OS Problems of that time:</a:t>
            </a:r>
          </a:p>
          <a:p>
            <a:pPr algn="just"/>
            <a:r>
              <a:rPr lang="en-US" sz="2400" dirty="0">
                <a:latin typeface="Arial" panose="020B0604020202020204" pitchFamily="34" charset="0"/>
                <a:cs typeface="Arial" panose="020B0604020202020204" pitchFamily="34" charset="0"/>
              </a:rPr>
              <a:t>•	A waiting process blocks everything else on the machine.</a:t>
            </a:r>
          </a:p>
          <a:p>
            <a:pPr algn="just"/>
            <a:r>
              <a:rPr lang="en-US" sz="2400" dirty="0">
                <a:latin typeface="Arial" panose="020B0604020202020204" pitchFamily="34" charset="0"/>
                <a:cs typeface="Arial" panose="020B0604020202020204" pitchFamily="34" charset="0"/>
              </a:rPr>
              <a:t>(Seemingly) Simple hack:</a:t>
            </a:r>
          </a:p>
          <a:p>
            <a:pPr algn="just"/>
            <a:r>
              <a:rPr lang="en-US" sz="2400" dirty="0">
                <a:latin typeface="Arial" panose="020B0604020202020204" pitchFamily="34" charset="0"/>
                <a:cs typeface="Arial" panose="020B0604020202020204" pitchFamily="34" charset="0"/>
              </a:rPr>
              <a:t>•	run more than one process at once;</a:t>
            </a:r>
          </a:p>
          <a:p>
            <a:pPr algn="just"/>
            <a:r>
              <a:rPr lang="en-US" sz="2400" dirty="0">
                <a:latin typeface="Arial" panose="020B0604020202020204" pitchFamily="34" charset="0"/>
                <a:cs typeface="Arial" panose="020B0604020202020204" pitchFamily="34" charset="0"/>
              </a:rPr>
              <a:t>•	when one process blocks, switch to another.</a:t>
            </a:r>
          </a:p>
          <a:p>
            <a:pPr algn="just"/>
            <a:r>
              <a:rPr lang="en-US" sz="2400" dirty="0">
                <a:latin typeface="Arial" panose="020B0604020202020204" pitchFamily="34" charset="0"/>
                <a:cs typeface="Arial" panose="020B0604020202020204" pitchFamily="34" charset="0"/>
              </a:rPr>
              <a:t>A couple of problems: what if a program</a:t>
            </a:r>
          </a:p>
          <a:p>
            <a:pPr algn="just"/>
            <a:r>
              <a:rPr lang="en-US" sz="2400" dirty="0">
                <a:latin typeface="Arial" panose="020B0604020202020204" pitchFamily="34" charset="0"/>
                <a:cs typeface="Arial" panose="020B0604020202020204" pitchFamily="34" charset="0"/>
              </a:rPr>
              <a:t>•	does infinite loops or</a:t>
            </a:r>
          </a:p>
          <a:p>
            <a:pPr algn="just"/>
            <a:r>
              <a:rPr lang="en-US" sz="2400" dirty="0">
                <a:latin typeface="Arial" panose="020B0604020202020204" pitchFamily="34" charset="0"/>
                <a:cs typeface="Arial" panose="020B0604020202020204" pitchFamily="34" charset="0"/>
              </a:rPr>
              <a:t>•	starts randomly scribbling on memory?</a:t>
            </a:r>
          </a:p>
          <a:p>
            <a:pPr algn="just"/>
            <a:r>
              <a:rPr lang="en-US" sz="2400" dirty="0">
                <a:latin typeface="Arial" panose="020B0604020202020204" pitchFamily="34" charset="0"/>
                <a:cs typeface="Arial" panose="020B0604020202020204" pitchFamily="34" charset="0"/>
              </a:rPr>
              <a:t>OS adds protection:</a:t>
            </a:r>
          </a:p>
          <a:p>
            <a:pPr algn="just"/>
            <a:r>
              <a:rPr lang="en-US" sz="2400" dirty="0">
                <a:latin typeface="Arial" panose="020B0604020202020204" pitchFamily="34" charset="0"/>
                <a:cs typeface="Arial" panose="020B0604020202020204" pitchFamily="34" charset="0"/>
              </a:rPr>
              <a:t>•	Interposition</a:t>
            </a:r>
          </a:p>
          <a:p>
            <a:pPr algn="just"/>
            <a:r>
              <a:rPr lang="en-US" sz="2400" dirty="0">
                <a:latin typeface="Arial" panose="020B0604020202020204" pitchFamily="34" charset="0"/>
                <a:cs typeface="Arial" panose="020B0604020202020204" pitchFamily="34" charset="0"/>
              </a:rPr>
              <a:t>•	Preemption</a:t>
            </a:r>
          </a:p>
          <a:p>
            <a:pPr algn="just"/>
            <a:r>
              <a:rPr lang="en-US" sz="2400" dirty="0">
                <a:latin typeface="Arial" panose="020B0604020202020204" pitchFamily="34" charset="0"/>
                <a:cs typeface="Arial" panose="020B0604020202020204" pitchFamily="34" charset="0"/>
              </a:rPr>
              <a:t>•	Privilege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Operating System">
            <a:extLst>
              <a:ext uri="{FF2B5EF4-FFF2-40B4-BE49-F238E27FC236}">
                <a16:creationId xmlns:a16="http://schemas.microsoft.com/office/drawing/2014/main" id="{D529C66A-9BBF-0EBB-EAD6-61DB2E566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811320"/>
            <a:ext cx="2781837" cy="1046632"/>
          </a:xfrm>
          <a:prstGeom prst="rect">
            <a:avLst/>
          </a:prstGeom>
        </p:spPr>
      </p:pic>
    </p:spTree>
    <p:extLst>
      <p:ext uri="{BB962C8B-B14F-4D97-AF65-F5344CB8AC3E}">
        <p14:creationId xmlns:p14="http://schemas.microsoft.com/office/powerpoint/2010/main" val="2390249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19050"/>
            <a:ext cx="7406640" cy="685800"/>
          </a:xfrm>
        </p:spPr>
        <p:txBody>
          <a:bodyPr>
            <a:normAutofit/>
          </a:bodyPr>
          <a:lstStyle/>
          <a:p>
            <a:r>
              <a:rPr lang="en-US" sz="3000" b="1" dirty="0">
                <a:latin typeface="Arial" panose="020B0604020202020204" pitchFamily="34" charset="0"/>
                <a:cs typeface="Arial" panose="020B0604020202020204" pitchFamily="34" charset="0"/>
              </a:rPr>
              <a:t>From 1981</a:t>
            </a:r>
          </a:p>
        </p:txBody>
      </p:sp>
      <p:sp>
        <p:nvSpPr>
          <p:cNvPr id="5" name="TextBox 4"/>
          <p:cNvSpPr txBox="1"/>
          <p:nvPr/>
        </p:nvSpPr>
        <p:spPr>
          <a:xfrm>
            <a:off x="1192391" y="819150"/>
            <a:ext cx="7723009"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Computer costs $1K, Programmer costs $100K/year</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If you can make someone 1% more efficient by giving them a computer, it’s worth it</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Use computers to make people more efficient</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Personal computing:</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Computers cheap, so give everyone a PC</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Limited Hardware Resources Initially:</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OS becomes a subroutine library</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One application at a time (MSDOS, CP/M, …)</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Eventually PCs become powerful:</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OS regains all the complexity of a “big” OS</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multiprogramming, memory protection, </a:t>
            </a:r>
            <a:r>
              <a:rPr lang="en-US" sz="1700" dirty="0" err="1">
                <a:latin typeface="Arial" panose="020B0604020202020204" pitchFamily="34" charset="0"/>
                <a:cs typeface="Arial" panose="020B0604020202020204" pitchFamily="34" charset="0"/>
              </a:rPr>
              <a:t>etc</a:t>
            </a:r>
            <a:r>
              <a:rPr lang="en-US" sz="1700" dirty="0">
                <a:latin typeface="Arial" panose="020B0604020202020204" pitchFamily="34" charset="0"/>
                <a:cs typeface="Arial" panose="020B0604020202020204" pitchFamily="34" charset="0"/>
              </a:rPr>
              <a:t> (NT,OS/2)</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385511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136000"/>
            <a:ext cx="7406640" cy="606950"/>
          </a:xfrm>
        </p:spPr>
        <p:txBody>
          <a:bodyPr>
            <a:normAutofit/>
          </a:bodyPr>
          <a:lstStyle/>
          <a:p>
            <a:r>
              <a:rPr lang="en-US" sz="3000" b="1" dirty="0">
                <a:latin typeface="Arial" panose="020B0604020202020204" pitchFamily="34" charset="0"/>
                <a:cs typeface="Arial" panose="020B0604020202020204" pitchFamily="34" charset="0"/>
              </a:rPr>
              <a:t>From 1981</a:t>
            </a:r>
          </a:p>
        </p:txBody>
      </p:sp>
      <p:sp>
        <p:nvSpPr>
          <p:cNvPr id="5" name="TextBox 4"/>
          <p:cNvSpPr txBox="1"/>
          <p:nvPr/>
        </p:nvSpPr>
        <p:spPr>
          <a:xfrm>
            <a:off x="1219285" y="884855"/>
            <a:ext cx="7723009" cy="418576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Xerox Star: 1981</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Originally a research project (Alto)</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First “mice”, “windows”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Apple Lisa/</a:t>
            </a:r>
            <a:r>
              <a:rPr lang="en-US" sz="1900" dirty="0" err="1">
                <a:latin typeface="Arial" panose="020B0604020202020204" pitchFamily="34" charset="0"/>
                <a:cs typeface="Arial" panose="020B0604020202020204" pitchFamily="34" charset="0"/>
              </a:rPr>
              <a:t>Machintosh</a:t>
            </a:r>
            <a:r>
              <a:rPr lang="en-US" sz="1900" dirty="0">
                <a:latin typeface="Arial" panose="020B0604020202020204" pitchFamily="34" charset="0"/>
                <a:cs typeface="Arial" panose="020B0604020202020204" pitchFamily="34" charset="0"/>
              </a:rPr>
              <a:t>: 1984</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“Look and Feel” suit 1988</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Microsoft Windows: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1.0 (1985)</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3.1 (1990)</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95 (1995)</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NT (1993)</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2000 (2000)</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XP (2001)</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Diagram&#10;&#10;Description automatically generated">
            <a:extLst>
              <a:ext uri="{FF2B5EF4-FFF2-40B4-BE49-F238E27FC236}">
                <a16:creationId xmlns:a16="http://schemas.microsoft.com/office/drawing/2014/main" id="{465CA145-9E8F-99F8-4999-69FED002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14010"/>
            <a:ext cx="3404859" cy="4760776"/>
          </a:xfrm>
          <a:prstGeom prst="rect">
            <a:avLst/>
          </a:prstGeom>
        </p:spPr>
      </p:pic>
    </p:spTree>
    <p:extLst>
      <p:ext uri="{BB962C8B-B14F-4D97-AF65-F5344CB8AC3E}">
        <p14:creationId xmlns:p14="http://schemas.microsoft.com/office/powerpoint/2010/main" val="1933448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Most popular operating systems</a:t>
            </a:r>
          </a:p>
        </p:txBody>
      </p:sp>
      <p:sp>
        <p:nvSpPr>
          <p:cNvPr id="5" name="TextBox 4"/>
          <p:cNvSpPr txBox="1"/>
          <p:nvPr/>
        </p:nvSpPr>
        <p:spPr>
          <a:xfrm>
            <a:off x="1217791" y="808334"/>
            <a:ext cx="7723009" cy="353943"/>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https://www.youtube.com/watch?v=o14-gCNRwR8</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Online Media 1" title="NEW! Most Popular Operating Systems 1999 - 2022">
            <a:hlinkClick r:id="" action="ppaction://media"/>
            <a:extLst>
              <a:ext uri="{FF2B5EF4-FFF2-40B4-BE49-F238E27FC236}">
                <a16:creationId xmlns:a16="http://schemas.microsoft.com/office/drawing/2014/main" id="{2434FF3D-A3D8-71F9-8FC8-BC68E4B4E0A5}"/>
              </a:ext>
            </a:extLst>
          </p:cNvPr>
          <p:cNvPicPr>
            <a:picLocks noRot="1" noChangeAspect="1"/>
          </p:cNvPicPr>
          <p:nvPr>
            <a:videoFile r:link="rId1"/>
          </p:nvPr>
        </p:nvPicPr>
        <p:blipFill>
          <a:blip r:embed="rId4"/>
          <a:stretch>
            <a:fillRect/>
          </a:stretch>
        </p:blipFill>
        <p:spPr>
          <a:xfrm>
            <a:off x="1192391" y="1162277"/>
            <a:ext cx="6829696" cy="3858778"/>
          </a:xfrm>
          <a:prstGeom prst="rect">
            <a:avLst/>
          </a:prstGeom>
        </p:spPr>
      </p:pic>
    </p:spTree>
    <p:extLst>
      <p:ext uri="{BB962C8B-B14F-4D97-AF65-F5344CB8AC3E}">
        <p14:creationId xmlns:p14="http://schemas.microsoft.com/office/powerpoint/2010/main" val="118278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Most </a:t>
            </a:r>
            <a:r>
              <a:rPr lang="en-US" sz="3000" b="1">
                <a:latin typeface="Arial" panose="020B0604020202020204" pitchFamily="34" charset="0"/>
                <a:cs typeface="Arial" panose="020B0604020202020204" pitchFamily="34" charset="0"/>
              </a:rPr>
              <a:t>Used Desktop </a:t>
            </a:r>
            <a:r>
              <a:rPr lang="en-US" sz="3000" b="1" dirty="0">
                <a:latin typeface="Arial" panose="020B0604020202020204" pitchFamily="34" charset="0"/>
                <a:cs typeface="Arial" panose="020B0604020202020204" pitchFamily="34" charset="0"/>
              </a:rPr>
              <a:t>PC OSs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Chart, bar chart&#10;&#10;Description automatically generated">
            <a:extLst>
              <a:ext uri="{FF2B5EF4-FFF2-40B4-BE49-F238E27FC236}">
                <a16:creationId xmlns:a16="http://schemas.microsoft.com/office/drawing/2014/main" id="{11767FE5-09F4-489F-8161-58B4D08B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41" y="915725"/>
            <a:ext cx="7626128" cy="3832821"/>
          </a:xfrm>
          <a:prstGeom prst="rect">
            <a:avLst/>
          </a:prstGeom>
        </p:spPr>
      </p:pic>
      <p:sp>
        <p:nvSpPr>
          <p:cNvPr id="7" name="TextBox 6">
            <a:extLst>
              <a:ext uri="{FF2B5EF4-FFF2-40B4-BE49-F238E27FC236}">
                <a16:creationId xmlns:a16="http://schemas.microsoft.com/office/drawing/2014/main" id="{AC8E9C85-F321-3604-8865-D7E73C68FA5B}"/>
              </a:ext>
            </a:extLst>
          </p:cNvPr>
          <p:cNvSpPr txBox="1"/>
          <p:nvPr/>
        </p:nvSpPr>
        <p:spPr>
          <a:xfrm>
            <a:off x="1219285" y="4748546"/>
            <a:ext cx="7781717"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Global Market Share of Desktop PC OS from January 2013 to June 2021</a:t>
            </a:r>
          </a:p>
        </p:txBody>
      </p:sp>
    </p:spTree>
    <p:extLst>
      <p:ext uri="{BB962C8B-B14F-4D97-AF65-F5344CB8AC3E}">
        <p14:creationId xmlns:p14="http://schemas.microsoft.com/office/powerpoint/2010/main" val="3390378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Operating System Structure</a:t>
            </a:r>
          </a:p>
        </p:txBody>
      </p:sp>
      <p:sp>
        <p:nvSpPr>
          <p:cNvPr id="5" name="TextBox 4"/>
          <p:cNvSpPr txBox="1"/>
          <p:nvPr/>
        </p:nvSpPr>
        <p:spPr>
          <a:xfrm>
            <a:off x="1600200" y="2989040"/>
            <a:ext cx="7723009"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Simple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Monolithic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Layered Approach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Micro-Kernel Structure</a:t>
            </a:r>
          </a:p>
          <a:p>
            <a:pPr marL="342900" indent="-342900" algn="just">
              <a:buFont typeface="Arial" panose="020B0604020202020204" pitchFamily="34" charset="0"/>
              <a:buChar char="•"/>
            </a:pPr>
            <a:r>
              <a:rPr lang="en-US" sz="2000" dirty="0" err="1">
                <a:latin typeface="Arial" panose="020B0604020202020204" pitchFamily="34" charset="0"/>
                <a:cs typeface="Arial" panose="020B0604020202020204" pitchFamily="34" charset="0"/>
              </a:rPr>
              <a:t>Exo</a:t>
            </a:r>
            <a:r>
              <a:rPr lang="en-US" sz="2000" dirty="0">
                <a:latin typeface="Arial" panose="020B0604020202020204" pitchFamily="34" charset="0"/>
                <a:cs typeface="Arial" panose="020B0604020202020204" pitchFamily="34" charset="0"/>
              </a:rPr>
              <a:t>-Kernel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Virtual Machines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7" name="TextBox 6"/>
          <p:cNvSpPr txBox="1"/>
          <p:nvPr/>
        </p:nvSpPr>
        <p:spPr>
          <a:xfrm>
            <a:off x="1219285" y="1050048"/>
            <a:ext cx="7723009" cy="193899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It is easier to create an operating system in pieces, much as we break down larger issues into smaller, more manageable </a:t>
            </a:r>
            <a:r>
              <a:rPr lang="en-US" sz="2000" dirty="0" err="1">
                <a:latin typeface="Arial" panose="020B0604020202020204" pitchFamily="34" charset="0"/>
                <a:cs typeface="Arial" panose="020B0604020202020204" pitchFamily="34" charset="0"/>
              </a:rPr>
              <a:t>subproblems</a:t>
            </a:r>
            <a:r>
              <a:rPr lang="en-US" sz="2000" dirty="0">
                <a:latin typeface="Arial" panose="020B0604020202020204" pitchFamily="34" charset="0"/>
                <a:cs typeface="Arial" panose="020B0604020202020204" pitchFamily="34" charset="0"/>
              </a:rPr>
              <a:t>. Every segment is also a part of the operating system. Operating system structure can be thought of as the strategy for connecting and incorporating various operating system components within the kernel.</a:t>
            </a:r>
          </a:p>
        </p:txBody>
      </p:sp>
    </p:spTree>
    <p:extLst>
      <p:ext uri="{BB962C8B-B14F-4D97-AF65-F5344CB8AC3E}">
        <p14:creationId xmlns:p14="http://schemas.microsoft.com/office/powerpoint/2010/main" val="2049385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0"/>
            <a:ext cx="7406640" cy="685800"/>
          </a:xfrm>
        </p:spPr>
        <p:txBody>
          <a:bodyPr>
            <a:normAutofit/>
          </a:bodyPr>
          <a:lstStyle/>
          <a:p>
            <a:r>
              <a:rPr lang="en-US" sz="3000" b="1" dirty="0" smtClean="0">
                <a:latin typeface="Arial" panose="020B0604020202020204" pitchFamily="34" charset="0"/>
                <a:cs typeface="Arial" panose="020B0604020202020204" pitchFamily="34" charset="0"/>
              </a:rPr>
              <a:t>Simple </a:t>
            </a:r>
            <a:r>
              <a:rPr lang="en-US" sz="3000" b="1" dirty="0">
                <a:latin typeface="Arial" panose="020B0604020202020204" pitchFamily="34" charset="0"/>
                <a:cs typeface="Arial" panose="020B0604020202020204" pitchFamily="34" charset="0"/>
              </a:rPr>
              <a:t>structure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07076"/>
            <a:ext cx="3200400" cy="2294964"/>
          </a:xfrm>
          <a:prstGeom prst="rect">
            <a:avLst/>
          </a:prstGeom>
        </p:spPr>
      </p:pic>
      <p:sp>
        <p:nvSpPr>
          <p:cNvPr id="4" name="Rectangle 3"/>
          <p:cNvSpPr/>
          <p:nvPr/>
        </p:nvSpPr>
        <p:spPr>
          <a:xfrm>
            <a:off x="1219285" y="819150"/>
            <a:ext cx="7772315" cy="1477328"/>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It is the most straightforward operating system structure, but it lacks definition and is only appropriate for usage with tiny and restricted systems. Since the interfaces and degrees of functionality in this structure are clearly defined, programs are able to access I/O routines, which may result in unauthorized access to I/O procedures.</a:t>
            </a:r>
          </a:p>
        </p:txBody>
      </p:sp>
    </p:spTree>
    <p:extLst>
      <p:ext uri="{BB962C8B-B14F-4D97-AF65-F5344CB8AC3E}">
        <p14:creationId xmlns:p14="http://schemas.microsoft.com/office/powerpoint/2010/main" val="47322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420649"/>
          </a:xfrm>
        </p:spPr>
        <p:txBody>
          <a:bodyPr>
            <a:normAutofit fontScale="90000"/>
          </a:bodyPr>
          <a:lstStyle/>
          <a:p>
            <a:r>
              <a:rPr lang="en-US" sz="2500" b="1" dirty="0">
                <a:latin typeface="Arial" panose="020B0604020202020204" pitchFamily="34" charset="0"/>
                <a:cs typeface="Arial" panose="020B0604020202020204" pitchFamily="34" charset="0"/>
              </a:rPr>
              <a:t>Operating Systems Overview and Common Concepts</a:t>
            </a:r>
          </a:p>
        </p:txBody>
      </p:sp>
      <p:sp>
        <p:nvSpPr>
          <p:cNvPr id="5" name="TextBox 4"/>
          <p:cNvSpPr txBox="1"/>
          <p:nvPr/>
        </p:nvSpPr>
        <p:spPr>
          <a:xfrm>
            <a:off x="1160928" y="819150"/>
            <a:ext cx="5620872" cy="3277820"/>
          </a:xfrm>
          <a:prstGeom prst="rect">
            <a:avLst/>
          </a:prstGeom>
          <a:noFill/>
        </p:spPr>
        <p:txBody>
          <a:bodyPr wrap="square" rtlCol="0">
            <a:spAutoFit/>
          </a:bodyPr>
          <a:lstStyle/>
          <a:p>
            <a:pPr algn="just"/>
            <a:r>
              <a:rPr lang="en-US" sz="2300" dirty="0">
                <a:latin typeface="Arial" panose="020B0604020202020204" pitchFamily="34" charset="0"/>
                <a:cs typeface="Arial" panose="020B0604020202020204" pitchFamily="34" charset="0"/>
              </a:rPr>
              <a:t>An operating system (OS) is a software that manages computer hardware and software resources and provides services for computer programs. It is a crucial component of a computer system as it acts as an interface between the user, application software, and the computer hardware.</a:t>
            </a:r>
          </a:p>
          <a:p>
            <a:pPr algn="just"/>
            <a:endParaRPr lang="en-US" sz="23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wire&#10;&#10;Description automatically generated">
            <a:extLst>
              <a:ext uri="{FF2B5EF4-FFF2-40B4-BE49-F238E27FC236}">
                <a16:creationId xmlns:a16="http://schemas.microsoft.com/office/drawing/2014/main" id="{8E31A6E5-D380-6558-CC2B-9B0F5609C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13952"/>
            <a:ext cx="1619476" cy="2181529"/>
          </a:xfrm>
          <a:prstGeom prst="rect">
            <a:avLst/>
          </a:prstGeom>
        </p:spPr>
      </p:pic>
      <p:sp>
        <p:nvSpPr>
          <p:cNvPr id="4" name="TextBox 3">
            <a:extLst>
              <a:ext uri="{FF2B5EF4-FFF2-40B4-BE49-F238E27FC236}">
                <a16:creationId xmlns:a16="http://schemas.microsoft.com/office/drawing/2014/main" id="{944CF346-462C-9DAD-BB2D-EB0E3234C705}"/>
              </a:ext>
            </a:extLst>
          </p:cNvPr>
          <p:cNvSpPr txBox="1"/>
          <p:nvPr/>
        </p:nvSpPr>
        <p:spPr>
          <a:xfrm>
            <a:off x="6934200" y="2691859"/>
            <a:ext cx="161947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Hardware</a:t>
            </a: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263DBD6-45CF-6B6F-6BB0-9D99C1B79607}"/>
              </a:ext>
            </a:extLst>
          </p:cNvPr>
          <p:cNvSpPr txBox="1"/>
          <p:nvPr/>
        </p:nvSpPr>
        <p:spPr>
          <a:xfrm>
            <a:off x="6934200" y="2078199"/>
            <a:ext cx="161947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OS</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8E37D33-212F-C5A0-161E-79757F87FA53}"/>
              </a:ext>
            </a:extLst>
          </p:cNvPr>
          <p:cNvSpPr txBox="1"/>
          <p:nvPr/>
        </p:nvSpPr>
        <p:spPr>
          <a:xfrm>
            <a:off x="6952245" y="1485905"/>
            <a:ext cx="1601431"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E11EDF9-D50A-A254-EBC6-EE73E6269617}"/>
              </a:ext>
            </a:extLst>
          </p:cNvPr>
          <p:cNvSpPr txBox="1"/>
          <p:nvPr/>
        </p:nvSpPr>
        <p:spPr>
          <a:xfrm>
            <a:off x="6934200" y="944170"/>
            <a:ext cx="1601431"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User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492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8077116" cy="685800"/>
          </a:xfrm>
        </p:spPr>
        <p:txBody>
          <a:bodyPr>
            <a:normAutofit/>
          </a:bodyPr>
          <a:lstStyle/>
          <a:p>
            <a:r>
              <a:rPr lang="en-US" sz="2700" b="1" dirty="0">
                <a:latin typeface="Arial" panose="020B0604020202020204" pitchFamily="34" charset="0"/>
                <a:cs typeface="Arial" panose="020B0604020202020204" pitchFamily="34" charset="0"/>
              </a:rPr>
              <a:t>MS DOS is example of Simple Structure OS</a:t>
            </a:r>
          </a:p>
        </p:txBody>
      </p:sp>
      <p:sp>
        <p:nvSpPr>
          <p:cNvPr id="5" name="TextBox 4"/>
          <p:cNvSpPr txBox="1"/>
          <p:nvPr/>
        </p:nvSpPr>
        <p:spPr>
          <a:xfrm>
            <a:off x="1058849" y="1017933"/>
            <a:ext cx="7932751" cy="3308598"/>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There are four layers that make up the MS-DOS operating system, and each has its own set of features.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These layers include ROM BIOS device drivers, MS-DOS device drivers, application programs, and system programs.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MS-DOS operating system benefits from layering because each level can be defined independently and, when necessary, can interact with one another.</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When a user program fails, the operating system as whole crashes.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Because MS-DOS systems have a low level of abstraction, programs and I/O procedures are visible to end users, giving them the potential for unwanted access.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268213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0"/>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3" name="Rectangle 2"/>
          <p:cNvSpPr/>
          <p:nvPr/>
        </p:nvSpPr>
        <p:spPr>
          <a:xfrm>
            <a:off x="1225248" y="778849"/>
            <a:ext cx="7696200" cy="4247317"/>
          </a:xfrm>
          <a:prstGeom prst="rect">
            <a:avLst/>
          </a:prstGeom>
        </p:spPr>
        <p:txBody>
          <a:bodyPr wrap="square">
            <a:spAutoFit/>
          </a:bodyPr>
          <a:lstStyle/>
          <a:p>
            <a:r>
              <a:rPr lang="en-US" dirty="0">
                <a:latin typeface="Arial" panose="020B0604020202020204" pitchFamily="34" charset="0"/>
                <a:cs typeface="Arial" panose="020B0604020202020204" pitchFamily="34" charset="0"/>
              </a:rPr>
              <a:t>Advantages: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Because there are only a few interfaces and levels, it is simple to develop.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Because there are fewer layers between the hardware and the applications, it offers superior performance.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Disadvantages: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entire operating system breaks if just one user program malfunctions.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the layers are interconnected, and in communication with one another, there is no abstraction or data hiding.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operating system's operations are accessible to layers, which can result in data tampering and system failure.</a:t>
            </a:r>
          </a:p>
        </p:txBody>
      </p:sp>
    </p:spTree>
    <p:extLst>
      <p:ext uri="{BB962C8B-B14F-4D97-AF65-F5344CB8AC3E}">
        <p14:creationId xmlns:p14="http://schemas.microsoft.com/office/powerpoint/2010/main" val="31510265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2816"/>
            <a:ext cx="7406640" cy="685800"/>
          </a:xfrm>
        </p:spPr>
        <p:txBody>
          <a:bodyPr>
            <a:normAutofit/>
          </a:bodyPr>
          <a:lstStyle/>
          <a:p>
            <a:r>
              <a:rPr lang="en-US" sz="3000" b="1" dirty="0">
                <a:latin typeface="Arial" panose="020B0604020202020204" pitchFamily="34" charset="0"/>
                <a:cs typeface="Arial" panose="020B0604020202020204" pitchFamily="34" charset="0"/>
              </a:rPr>
              <a:t>Monolithic Structure</a:t>
            </a:r>
          </a:p>
        </p:txBody>
      </p:sp>
      <p:sp>
        <p:nvSpPr>
          <p:cNvPr id="5" name="TextBox 4"/>
          <p:cNvSpPr txBox="1"/>
          <p:nvPr/>
        </p:nvSpPr>
        <p:spPr>
          <a:xfrm>
            <a:off x="1237838" y="662940"/>
            <a:ext cx="7723009"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monolithic operating system controls all aspects of the operating system's operation, including file management, memory management, device management, and operational operations.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838" y="1886701"/>
            <a:ext cx="7220362" cy="3115114"/>
          </a:xfrm>
          <a:prstGeom prst="rect">
            <a:avLst/>
          </a:prstGeom>
        </p:spPr>
      </p:pic>
    </p:spTree>
    <p:extLst>
      <p:ext uri="{BB962C8B-B14F-4D97-AF65-F5344CB8AC3E}">
        <p14:creationId xmlns:p14="http://schemas.microsoft.com/office/powerpoint/2010/main" val="881240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99060"/>
            <a:ext cx="7406640" cy="534205"/>
          </a:xfrm>
        </p:spPr>
        <p:txBody>
          <a:bodyPr>
            <a:normAutofit fontScale="90000"/>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066801" y="633265"/>
            <a:ext cx="8000999"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Advantages: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layering is unnecessary and the kernel alone is responsible for managing all operations, it is easy to design and execute.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Due to the fact that functions like memory management, file management, process scheduling, etc., are implemented in the same address area, the monolithic kernel runs rather quickly when compared to other systems. Utilizing the same address speeds up and reduces the time required for address allocation for new processes.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Disadvantages: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monolithic kernel's services are interconnected in address space and have an impact on one another, so if any of them malfunctions, the entire system does as well.</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It is not adaptable. Therefore, launching a new service is difficult.</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679737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Arial" panose="020B0604020202020204" pitchFamily="34" charset="0"/>
                <a:cs typeface="Arial" panose="020B0604020202020204" pitchFamily="34" charset="0"/>
              </a:rPr>
              <a:t>Layered Structure</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8623" y="934775"/>
            <a:ext cx="3886777"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OS is separated into layers or levels in this kind of arrangement. Layer 0 (the lowest layer) contains the hardware, and layer 1 (the highest layer) contains the user interface (layer N). These layers are organized hierarchically, with the top-level layers making use of the capabilities of the lower-level ones.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047750"/>
            <a:ext cx="3657600" cy="3657600"/>
          </a:xfrm>
          <a:prstGeom prst="rect">
            <a:avLst/>
          </a:prstGeom>
        </p:spPr>
      </p:pic>
    </p:spTree>
    <p:extLst>
      <p:ext uri="{BB962C8B-B14F-4D97-AF65-F5344CB8AC3E}">
        <p14:creationId xmlns:p14="http://schemas.microsoft.com/office/powerpoint/2010/main" val="4081108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192391" y="1155740"/>
            <a:ext cx="7723009" cy="3016210"/>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Advantages: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Work duties are separated since each layer has its own functionality, and there is some amount of abstraction.</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Debugging is simpler because the lower layers are examined first, followed by the top layers.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Disadvantages: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Performance is compromised in layered structures due to layering.</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Construction of the layers requires careful design because upper layers only make use of lower layers' capabilities.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25936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3054" y="0"/>
            <a:ext cx="7406640" cy="685800"/>
          </a:xfrm>
        </p:spPr>
        <p:txBody>
          <a:bodyPr>
            <a:normAutofit/>
          </a:bodyPr>
          <a:lstStyle/>
          <a:p>
            <a:r>
              <a:rPr lang="en-US" sz="3000" b="1" dirty="0">
                <a:latin typeface="Arial" panose="020B0604020202020204" pitchFamily="34" charset="0"/>
                <a:cs typeface="Arial" panose="020B0604020202020204" pitchFamily="34" charset="0"/>
              </a:rPr>
              <a:t>Micro-kernel Structure</a:t>
            </a:r>
          </a:p>
        </p:txBody>
      </p:sp>
      <p:sp>
        <p:nvSpPr>
          <p:cNvPr id="5" name="TextBox 4"/>
          <p:cNvSpPr txBox="1"/>
          <p:nvPr/>
        </p:nvSpPr>
        <p:spPr>
          <a:xfrm>
            <a:off x="1219949" y="676184"/>
            <a:ext cx="7723009"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operating system is created using a micro-kernel framework that strips the kernel of any unnecessary parts. Systems and user applications are used to implement these optional kernel components. So, Micro-Kernels is the name given to these systems that have been developed.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078" y="2190750"/>
            <a:ext cx="4599689" cy="2631177"/>
          </a:xfrm>
          <a:prstGeom prst="rect">
            <a:avLst/>
          </a:prstGeom>
        </p:spPr>
      </p:pic>
    </p:spTree>
    <p:extLst>
      <p:ext uri="{BB962C8B-B14F-4D97-AF65-F5344CB8AC3E}">
        <p14:creationId xmlns:p14="http://schemas.microsoft.com/office/powerpoint/2010/main" val="4248144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192391" y="1048256"/>
            <a:ext cx="7723009" cy="3308598"/>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Advantages: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It enables portability of the operating system across platforms.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Due to the isolation of each Micro-Kernel, it is reliable and secure.</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reduced size of Micro-Kernels allows for successful testing.</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remaining operating system remains unaffected and keeps running properly even if a component or Micro-Kernel fails.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Disadvantages: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performance of the system is decreased by increased inter-module communication.</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construction of a system is complicated.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318890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err="1">
                <a:latin typeface="Arial" panose="020B0604020202020204" pitchFamily="34" charset="0"/>
                <a:cs typeface="Arial" panose="020B0604020202020204" pitchFamily="34" charset="0"/>
              </a:rPr>
              <a:t>Exokernel</a:t>
            </a:r>
            <a:r>
              <a:rPr lang="en-US" sz="3000" b="1" dirty="0">
                <a:latin typeface="Arial" panose="020B0604020202020204" pitchFamily="34" charset="0"/>
                <a:cs typeface="Arial" panose="020B0604020202020204" pitchFamily="34" charset="0"/>
              </a:rPr>
              <a:t> OS</a:t>
            </a:r>
          </a:p>
        </p:txBody>
      </p:sp>
      <p:sp>
        <p:nvSpPr>
          <p:cNvPr id="5" name="TextBox 4"/>
          <p:cNvSpPr txBox="1"/>
          <p:nvPr/>
        </p:nvSpPr>
        <p:spPr>
          <a:xfrm>
            <a:off x="1192391" y="1048256"/>
            <a:ext cx="7723009"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An operating system called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was created at MIT with the goal of offering application-level management of hardware resources. The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architecture's goal is to enable application-specific customization by separating resource management from protection.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size tends to be minimal due to its limited operability.</a:t>
            </a:r>
          </a:p>
          <a:p>
            <a:pPr algn="just"/>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operating systems have a number of features, including:</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Enhanced application control support.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Splits management and security apart.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secure transfer of abstractions is made to an unreliable library operating system.</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Brings up a low-level interface.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Operating systems for libraries provide compatibility and portability.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9562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192391" y="1048256"/>
            <a:ext cx="7723009" cy="378565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Advantages: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Application performance is enhanced by it.</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Accurate resource allocation and revocation enable more effective </a:t>
            </a:r>
            <a:r>
              <a:rPr lang="en-US" sz="2000" dirty="0" err="1">
                <a:latin typeface="Arial" panose="020B0604020202020204" pitchFamily="34" charset="0"/>
                <a:cs typeface="Arial" panose="020B0604020202020204" pitchFamily="34" charset="0"/>
              </a:rPr>
              <a:t>utilisation</a:t>
            </a:r>
            <a:r>
              <a:rPr lang="en-US" sz="2000" dirty="0">
                <a:latin typeface="Arial" panose="020B0604020202020204" pitchFamily="34" charset="0"/>
                <a:cs typeface="Arial" panose="020B0604020202020204" pitchFamily="34" charset="0"/>
              </a:rPr>
              <a:t> of hardware resources.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New operating systems can be tested and developed more easily.</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Every user-space program is permitted to </a:t>
            </a:r>
            <a:r>
              <a:rPr lang="en-US" sz="2000" dirty="0" err="1">
                <a:latin typeface="Arial" panose="020B0604020202020204" pitchFamily="34" charset="0"/>
                <a:cs typeface="Arial" panose="020B0604020202020204" pitchFamily="34" charset="0"/>
              </a:rPr>
              <a:t>utilise</a:t>
            </a:r>
            <a:r>
              <a:rPr lang="en-US" sz="2000" dirty="0">
                <a:latin typeface="Arial" panose="020B0604020202020204" pitchFamily="34" charset="0"/>
                <a:cs typeface="Arial" panose="020B0604020202020204" pitchFamily="34" charset="0"/>
              </a:rPr>
              <a:t> its own </a:t>
            </a:r>
            <a:r>
              <a:rPr lang="en-US" sz="2000" dirty="0" err="1">
                <a:latin typeface="Arial" panose="020B0604020202020204" pitchFamily="34" charset="0"/>
                <a:cs typeface="Arial" panose="020B0604020202020204" pitchFamily="34" charset="0"/>
              </a:rPr>
              <a:t>customised</a:t>
            </a:r>
            <a:r>
              <a:rPr lang="en-US" sz="2000" dirty="0">
                <a:latin typeface="Arial" panose="020B0604020202020204" pitchFamily="34" charset="0"/>
                <a:cs typeface="Arial" panose="020B0604020202020204" pitchFamily="34" charset="0"/>
              </a:rPr>
              <a:t> memory management.</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Disadvantages: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 decline in consistency</a:t>
            </a:r>
          </a:p>
          <a:p>
            <a:pPr marL="342900" indent="-342900" algn="just">
              <a:buFont typeface="Arial" panose="020B0604020202020204" pitchFamily="34" charset="0"/>
              <a:buChar char="•"/>
            </a:pPr>
            <a:r>
              <a:rPr lang="en-US" sz="2000" dirty="0" err="1">
                <a:latin typeface="Arial" panose="020B0604020202020204" pitchFamily="34" charset="0"/>
                <a:cs typeface="Arial" panose="020B0604020202020204" pitchFamily="34" charset="0"/>
              </a:rPr>
              <a:t>Exokernel</a:t>
            </a:r>
            <a:r>
              <a:rPr lang="en-US" sz="2000" dirty="0">
                <a:latin typeface="Arial" panose="020B0604020202020204" pitchFamily="34" charset="0"/>
                <a:cs typeface="Arial" panose="020B0604020202020204" pitchFamily="34" charset="0"/>
              </a:rPr>
              <a:t> interfaces have a complex architecture.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793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4"/>
            <a:ext cx="7406640" cy="911749"/>
          </a:xfrm>
        </p:spPr>
        <p:txBody>
          <a:bodyPr>
            <a:normAutofit fontScale="90000"/>
          </a:bodyPr>
          <a:lstStyle/>
          <a:p>
            <a:r>
              <a:rPr lang="en-US" sz="3000" b="1" dirty="0">
                <a:latin typeface="Arial" panose="020B0604020202020204" pitchFamily="34" charset="0"/>
                <a:cs typeface="Arial" panose="020B0604020202020204" pitchFamily="34" charset="0"/>
              </a:rPr>
              <a:t>Why we need OS between hardware and applications?</a:t>
            </a:r>
          </a:p>
        </p:txBody>
      </p:sp>
      <p:sp>
        <p:nvSpPr>
          <p:cNvPr id="5" name="TextBox 4"/>
          <p:cNvSpPr txBox="1"/>
          <p:nvPr/>
        </p:nvSpPr>
        <p:spPr>
          <a:xfrm>
            <a:off x="1066801" y="1276349"/>
            <a:ext cx="7951694" cy="1508105"/>
          </a:xfrm>
          <a:prstGeom prst="rect">
            <a:avLst/>
          </a:prstGeom>
          <a:noFill/>
        </p:spPr>
        <p:txBody>
          <a:bodyPr wrap="square" rtlCol="0">
            <a:spAutoFit/>
          </a:bodyPr>
          <a:lstStyle/>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make Execute user programs and make solving user problems </a:t>
            </a:r>
            <a:r>
              <a:rPr lang="en-US" sz="2300" b="1" i="0" u="none" strike="noStrike" baseline="0" dirty="0">
                <a:solidFill>
                  <a:srgbClr val="000000"/>
                </a:solidFill>
                <a:latin typeface="Calibri" panose="020F0502020204030204" pitchFamily="34" charset="0"/>
              </a:rPr>
              <a:t>easier</a:t>
            </a:r>
          </a:p>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make the computer system </a:t>
            </a:r>
            <a:r>
              <a:rPr lang="en-US" sz="2300" b="1" i="0" u="none" strike="noStrike" baseline="0" dirty="0">
                <a:solidFill>
                  <a:srgbClr val="000000"/>
                </a:solidFill>
                <a:latin typeface="Calibri" panose="020F0502020204030204" pitchFamily="34" charset="0"/>
              </a:rPr>
              <a:t>convenient</a:t>
            </a:r>
            <a:r>
              <a:rPr lang="en-US" sz="2300" b="0" i="0" u="none" strike="noStrike" baseline="0" dirty="0">
                <a:solidFill>
                  <a:srgbClr val="000000"/>
                </a:solidFill>
                <a:latin typeface="Calibri" panose="020F0502020204030204" pitchFamily="34" charset="0"/>
              </a:rPr>
              <a:t> to use;</a:t>
            </a:r>
          </a:p>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use the computer hardware in an </a:t>
            </a:r>
            <a:r>
              <a:rPr lang="en-US" sz="2300" b="1" i="0" u="none" strike="noStrike" baseline="0" dirty="0">
                <a:solidFill>
                  <a:srgbClr val="000000"/>
                </a:solidFill>
                <a:latin typeface="Calibri" panose="020F0502020204030204" pitchFamily="34" charset="0"/>
              </a:rPr>
              <a:t>efficient</a:t>
            </a:r>
            <a:r>
              <a:rPr lang="en-US" sz="2300" b="0" i="0" u="none" strike="noStrike" baseline="0" dirty="0">
                <a:solidFill>
                  <a:srgbClr val="000000"/>
                </a:solidFill>
                <a:latin typeface="Calibri" panose="020F0502020204030204" pitchFamily="34" charset="0"/>
              </a:rPr>
              <a:t> manner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116285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Virtual Machines</a:t>
            </a:r>
          </a:p>
        </p:txBody>
      </p:sp>
      <p:sp>
        <p:nvSpPr>
          <p:cNvPr id="5" name="TextBox 4"/>
          <p:cNvSpPr txBox="1"/>
          <p:nvPr/>
        </p:nvSpPr>
        <p:spPr>
          <a:xfrm>
            <a:off x="1192391" y="1048256"/>
            <a:ext cx="7723009" cy="3046988"/>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hardware of our personal computer, including the CPU, disc drives, RAM, and NIC (Network Interface Card), is abstracted by a virtual machine into a variety of various execution contexts based on our needs, giving us the impression that each execution environment is a separate computer. </a:t>
            </a:r>
          </a:p>
          <a:p>
            <a:pPr algn="just"/>
            <a:endParaRPr lang="en-US" sz="2400" dirty="0">
              <a:latin typeface="Arial" panose="020B0604020202020204" pitchFamily="34" charset="0"/>
              <a:cs typeface="Arial" panose="020B0604020202020204" pitchFamily="34" charset="0"/>
            </a:endParaRPr>
          </a:p>
          <a:p>
            <a:pPr algn="just"/>
            <a:r>
              <a:rPr lang="en-US" sz="2400" dirty="0" err="1">
                <a:latin typeface="Arial" panose="020B0604020202020204" pitchFamily="34" charset="0"/>
                <a:cs typeface="Arial" panose="020B0604020202020204" pitchFamily="34" charset="0"/>
              </a:rPr>
              <a:t>HyperV</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VmWare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VirtualBox</a:t>
            </a:r>
            <a:r>
              <a:rPr lang="en-US" sz="2400" dirty="0">
                <a:latin typeface="Arial" panose="020B0604020202020204" pitchFamily="34" charset="0"/>
                <a:cs typeface="Arial" panose="020B0604020202020204" pitchFamily="34" charset="0"/>
              </a:rPr>
              <a:t>, Containers,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986271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p>
        </p:txBody>
      </p:sp>
      <p:sp>
        <p:nvSpPr>
          <p:cNvPr id="5" name="TextBox 4"/>
          <p:cNvSpPr txBox="1"/>
          <p:nvPr/>
        </p:nvSpPr>
        <p:spPr>
          <a:xfrm>
            <a:off x="1192391" y="1048256"/>
            <a:ext cx="7723009"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Advantages of Virtual Machines: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Due to total isolation between each virtual machine and every other virtual machine, there are no issues with security.</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virtual machine may offer an architecture for the instruction set that is different from that of actual computers.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Simple availability, accessibility, and recovery convenience.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Disadvantages of Virtual Machines: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Depending on the workload, operating numerous virtual machines simultaneously on a host computer may have an adverse effect on one of them.</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 it comes to hardware access, virtual computers are less effective than physi</a:t>
            </a:r>
            <a:r>
              <a:rPr lang="en-US" dirty="0"/>
              <a:t>cal ones.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64272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highlight>
                  <a:srgbClr val="FFFF00"/>
                </a:highlight>
                <a:latin typeface="Arial" panose="020B0604020202020204" pitchFamily="34" charset="0"/>
                <a:cs typeface="Arial" panose="020B0604020202020204" pitchFamily="34" charset="0"/>
              </a:rPr>
              <a:t>Hard</a:t>
            </a:r>
            <a:r>
              <a:rPr lang="en-US" sz="3000" b="1" dirty="0">
                <a:latin typeface="Arial" panose="020B0604020202020204" pitchFamily="34" charset="0"/>
                <a:cs typeface="Arial" panose="020B0604020202020204" pitchFamily="34" charset="0"/>
              </a:rPr>
              <a:t>ware</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Computer Hardware">
            <a:extLst>
              <a:ext uri="{FF2B5EF4-FFF2-40B4-BE49-F238E27FC236}">
                <a16:creationId xmlns:a16="http://schemas.microsoft.com/office/drawing/2014/main" id="{5CD1AC3B-A4F4-F27C-2F85-61BBB8BAC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37469"/>
            <a:ext cx="7034767" cy="3957056"/>
          </a:xfrm>
          <a:prstGeom prst="rect">
            <a:avLst/>
          </a:prstGeom>
        </p:spPr>
      </p:pic>
    </p:spTree>
    <p:extLst>
      <p:ext uri="{BB962C8B-B14F-4D97-AF65-F5344CB8AC3E}">
        <p14:creationId xmlns:p14="http://schemas.microsoft.com/office/powerpoint/2010/main" val="198050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Working with </a:t>
            </a:r>
            <a:r>
              <a:rPr lang="en-US" sz="3000" b="1" dirty="0">
                <a:highlight>
                  <a:srgbClr val="FFFF00"/>
                </a:highlight>
                <a:latin typeface="Arial" panose="020B0604020202020204" pitchFamily="34" charset="0"/>
                <a:cs typeface="Arial" panose="020B0604020202020204" pitchFamily="34" charset="0"/>
              </a:rPr>
              <a:t>hard</a:t>
            </a:r>
            <a:r>
              <a:rPr lang="en-US" sz="3000" b="1" dirty="0">
                <a:latin typeface="Arial" panose="020B0604020202020204" pitchFamily="34" charset="0"/>
                <a:cs typeface="Arial" panose="020B0604020202020204" pitchFamily="34" charset="0"/>
              </a:rPr>
              <a:t>ware is </a:t>
            </a:r>
            <a:r>
              <a:rPr lang="en-US" sz="3000" b="1" dirty="0">
                <a:highlight>
                  <a:srgbClr val="FFFF00"/>
                </a:highlight>
                <a:latin typeface="Arial" panose="020B0604020202020204" pitchFamily="34" charset="0"/>
                <a:cs typeface="Arial" panose="020B0604020202020204" pitchFamily="34" charset="0"/>
              </a:rPr>
              <a:t>hard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3631763"/>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Working with hardware is hard because it requires precise and specific instructions specific to that hardware component.</a:t>
            </a:r>
          </a:p>
          <a:p>
            <a:pPr algn="just"/>
            <a:endParaRPr lang="en-US" sz="2300" dirty="0">
              <a:solidFill>
                <a:srgbClr val="374151"/>
              </a:solidFill>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Without an operating system, each application program would need to directly communicate with the hardware, which can be complex and time-consuming. Moreover, it can lead to conflicts and inefficiencies as different programs may require different hardware resources at the same time.</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85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1</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2923877"/>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should go to store</a:t>
            </a:r>
          </a:p>
          <a:p>
            <a:pPr algn="just"/>
            <a:r>
              <a:rPr lang="en-US" sz="2300" b="0" i="0" dirty="0">
                <a:solidFill>
                  <a:srgbClr val="374151"/>
                </a:solidFill>
                <a:effectLst/>
                <a:latin typeface="Arial" panose="020B0604020202020204" pitchFamily="34" charset="0"/>
                <a:cs typeface="Arial" panose="020B0604020202020204" pitchFamily="34" charset="0"/>
              </a:rPr>
              <a:t>2. Buy tomato, cucumber, greens.</a:t>
            </a:r>
          </a:p>
          <a:p>
            <a:pPr algn="just"/>
            <a:r>
              <a:rPr lang="en-US" sz="2300" b="0" i="0" dirty="0">
                <a:solidFill>
                  <a:srgbClr val="374151"/>
                </a:solidFill>
                <a:effectLst/>
                <a:latin typeface="Arial" panose="020B0604020202020204" pitchFamily="34" charset="0"/>
                <a:cs typeface="Arial" panose="020B0604020202020204" pitchFamily="34" charset="0"/>
              </a:rPr>
              <a:t>3. Bring ingredients to home.</a:t>
            </a:r>
          </a:p>
          <a:p>
            <a:pPr algn="just"/>
            <a:r>
              <a:rPr lang="en-US" sz="2300" b="0" i="0" dirty="0">
                <a:solidFill>
                  <a:srgbClr val="374151"/>
                </a:solidFill>
                <a:effectLst/>
                <a:latin typeface="Arial" panose="020B0604020202020204" pitchFamily="34" charset="0"/>
                <a:cs typeface="Arial" panose="020B0604020202020204" pitchFamily="34" charset="0"/>
              </a:rPr>
              <a:t>4. Wash and cut them.</a:t>
            </a:r>
          </a:p>
        </p:txBody>
      </p:sp>
      <p:pic>
        <p:nvPicPr>
          <p:cNvPr id="3" name="Picture 2" descr="A picture containing text, clipart&#10;&#10;Description automatically generated">
            <a:extLst>
              <a:ext uri="{FF2B5EF4-FFF2-40B4-BE49-F238E27FC236}">
                <a16:creationId xmlns:a16="http://schemas.microsoft.com/office/drawing/2014/main" id="{632E8370-D14A-D071-D06F-A9028296F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682" y="2009455"/>
            <a:ext cx="1104900" cy="736600"/>
          </a:xfrm>
          <a:prstGeom prst="rect">
            <a:avLst/>
          </a:prstGeom>
        </p:spPr>
      </p:pic>
      <p:pic>
        <p:nvPicPr>
          <p:cNvPr id="7" name="Picture 6" descr="A group of tomatoes&#10;&#10;Description automatically generated with medium confidence">
            <a:extLst>
              <a:ext uri="{FF2B5EF4-FFF2-40B4-BE49-F238E27FC236}">
                <a16:creationId xmlns:a16="http://schemas.microsoft.com/office/drawing/2014/main" id="{5C4DFBA4-B344-66B9-9426-477C150077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8689" y="2896784"/>
            <a:ext cx="634356" cy="527669"/>
          </a:xfrm>
          <a:prstGeom prst="rect">
            <a:avLst/>
          </a:prstGeom>
        </p:spPr>
      </p:pic>
      <p:pic>
        <p:nvPicPr>
          <p:cNvPr id="11" name="Picture 10" descr="A green cucumber on a white background&#10;&#10;Description automatically generated">
            <a:extLst>
              <a:ext uri="{FF2B5EF4-FFF2-40B4-BE49-F238E27FC236}">
                <a16:creationId xmlns:a16="http://schemas.microsoft.com/office/drawing/2014/main" id="{93433A21-1FCF-AE1A-69CE-1DFD9A3A51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14208">
            <a:off x="6522846" y="2910669"/>
            <a:ext cx="513693" cy="343240"/>
          </a:xfrm>
          <a:prstGeom prst="rect">
            <a:avLst/>
          </a:prstGeom>
        </p:spPr>
      </p:pic>
      <p:pic>
        <p:nvPicPr>
          <p:cNvPr id="13" name="Picture 12" descr="A close-up of some leaves&#10;&#10;Description automatically generated with low confidence">
            <a:extLst>
              <a:ext uri="{FF2B5EF4-FFF2-40B4-BE49-F238E27FC236}">
                <a16:creationId xmlns:a16="http://schemas.microsoft.com/office/drawing/2014/main" id="{2BB2A730-7F02-5BD7-65F6-A53419C68E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1132" y="3380800"/>
            <a:ext cx="668231" cy="462812"/>
          </a:xfrm>
          <a:prstGeom prst="rect">
            <a:avLst/>
          </a:prstGeom>
        </p:spPr>
      </p:pic>
      <p:pic>
        <p:nvPicPr>
          <p:cNvPr id="16" name="Picture 15" descr="A person pushing a shopping cart full of groceries&#10;&#10;Description automatically generated">
            <a:extLst>
              <a:ext uri="{FF2B5EF4-FFF2-40B4-BE49-F238E27FC236}">
                <a16:creationId xmlns:a16="http://schemas.microsoft.com/office/drawing/2014/main" id="{6D70AA83-FC19-3BA7-5F37-B850B9682F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4223" y="2805951"/>
            <a:ext cx="1383548" cy="2075322"/>
          </a:xfrm>
          <a:prstGeom prst="rect">
            <a:avLst/>
          </a:prstGeom>
        </p:spPr>
      </p:pic>
      <p:pic>
        <p:nvPicPr>
          <p:cNvPr id="18" name="Picture 17">
            <a:extLst>
              <a:ext uri="{FF2B5EF4-FFF2-40B4-BE49-F238E27FC236}">
                <a16:creationId xmlns:a16="http://schemas.microsoft.com/office/drawing/2014/main" id="{4B553105-DC89-8322-1BC9-45B2168DB7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8605" y="3726526"/>
            <a:ext cx="1167999" cy="1167999"/>
          </a:xfrm>
          <a:prstGeom prst="rect">
            <a:avLst/>
          </a:prstGeom>
        </p:spPr>
      </p:pic>
    </p:spTree>
    <p:extLst>
      <p:ext uri="{BB962C8B-B14F-4D97-AF65-F5344CB8AC3E}">
        <p14:creationId xmlns:p14="http://schemas.microsoft.com/office/powerpoint/2010/main" val="394435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2</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1862048"/>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can tell our cook to prepare salad. </a:t>
            </a:r>
          </a:p>
        </p:txBody>
      </p:sp>
      <p:pic>
        <p:nvPicPr>
          <p:cNvPr id="5" name="Picture 4" descr="A person using a computer&#10;&#10;Description automatically generated with low confidence">
            <a:extLst>
              <a:ext uri="{FF2B5EF4-FFF2-40B4-BE49-F238E27FC236}">
                <a16:creationId xmlns:a16="http://schemas.microsoft.com/office/drawing/2014/main" id="{D56E7385-6282-9415-A3ED-459ACE0D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072649"/>
            <a:ext cx="2534133" cy="1977213"/>
          </a:xfrm>
          <a:prstGeom prst="rect">
            <a:avLst/>
          </a:prstGeom>
        </p:spPr>
      </p:pic>
    </p:spTree>
    <p:extLst>
      <p:ext uri="{BB962C8B-B14F-4D97-AF65-F5344CB8AC3E}">
        <p14:creationId xmlns:p14="http://schemas.microsoft.com/office/powerpoint/2010/main" val="1195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2</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1862048"/>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can tell our cook to prepare salad. </a:t>
            </a:r>
          </a:p>
        </p:txBody>
      </p:sp>
      <p:pic>
        <p:nvPicPr>
          <p:cNvPr id="5" name="Picture 4" descr="A person using a computer&#10;&#10;Description automatically generated with low confidence">
            <a:extLst>
              <a:ext uri="{FF2B5EF4-FFF2-40B4-BE49-F238E27FC236}">
                <a16:creationId xmlns:a16="http://schemas.microsoft.com/office/drawing/2014/main" id="{D56E7385-6282-9415-A3ED-459ACE0D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072649"/>
            <a:ext cx="2534133" cy="1977213"/>
          </a:xfrm>
          <a:prstGeom prst="rect">
            <a:avLst/>
          </a:prstGeom>
        </p:spPr>
      </p:pic>
      <p:sp>
        <p:nvSpPr>
          <p:cNvPr id="8" name="TextBox 7">
            <a:extLst>
              <a:ext uri="{FF2B5EF4-FFF2-40B4-BE49-F238E27FC236}">
                <a16:creationId xmlns:a16="http://schemas.microsoft.com/office/drawing/2014/main" id="{A0F67B7C-59F5-EB4A-1A4E-48134DF3645B}"/>
              </a:ext>
            </a:extLst>
          </p:cNvPr>
          <p:cNvSpPr txBox="1"/>
          <p:nvPr/>
        </p:nvSpPr>
        <p:spPr>
          <a:xfrm rot="20980422">
            <a:off x="4038250" y="3423690"/>
            <a:ext cx="4982000" cy="584775"/>
          </a:xfrm>
          <a:prstGeom prst="rect">
            <a:avLst/>
          </a:prstGeom>
          <a:noFill/>
        </p:spPr>
        <p:txBody>
          <a:bodyPr wrap="square">
            <a:spAutoFit/>
          </a:bodyPr>
          <a:lstStyle/>
          <a:p>
            <a:pPr algn="just"/>
            <a:r>
              <a:rPr lang="en-US" sz="2800" b="0" i="0" dirty="0">
                <a:solidFill>
                  <a:srgbClr val="374151"/>
                </a:solidFill>
                <a:effectLst/>
                <a:latin typeface="Arial" panose="020B0604020202020204" pitchFamily="34" charset="0"/>
                <a:cs typeface="Arial" panose="020B0604020202020204" pitchFamily="34" charset="0"/>
              </a:rPr>
              <a:t>The name of our cook is </a:t>
            </a:r>
            <a:r>
              <a:rPr lang="en-US" sz="3200" b="1" dirty="0">
                <a:solidFill>
                  <a:srgbClr val="374151"/>
                </a:solidFill>
                <a:latin typeface="Arial" panose="020B0604020202020204" pitchFamily="34" charset="0"/>
                <a:cs typeface="Arial" panose="020B0604020202020204" pitchFamily="34" charset="0"/>
              </a:rPr>
              <a:t>OS</a:t>
            </a:r>
            <a:endParaRPr lang="en-US" sz="3200" b="1"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764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5660</TotalTime>
  <Words>2861</Words>
  <Application>Microsoft Office PowerPoint</Application>
  <PresentationFormat>On-screen Show (16:9)</PresentationFormat>
  <Paragraphs>357</Paragraphs>
  <Slides>41</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BPG WEB 001 Caps</vt:lpstr>
      <vt:lpstr>BPG Web 002</vt:lpstr>
      <vt:lpstr>BPG Web 002 Caps</vt:lpstr>
      <vt:lpstr>Calibri</vt:lpstr>
      <vt:lpstr>Gill Sans MT</vt:lpstr>
      <vt:lpstr>Verdana</vt:lpstr>
      <vt:lpstr>Wingdings 2</vt:lpstr>
      <vt:lpstr>Solstice</vt:lpstr>
      <vt:lpstr>Introduction to Operating Systems</vt:lpstr>
      <vt:lpstr>Lecture Topics</vt:lpstr>
      <vt:lpstr>Operating Systems Overview and Common Concepts</vt:lpstr>
      <vt:lpstr>Why we need OS between hardware and applications?</vt:lpstr>
      <vt:lpstr>Hardware</vt:lpstr>
      <vt:lpstr>Working with hardware is hard</vt:lpstr>
      <vt:lpstr>Scenario 1</vt:lpstr>
      <vt:lpstr>Scenario 2</vt:lpstr>
      <vt:lpstr>Scenario 2</vt:lpstr>
      <vt:lpstr>Example of the restaurant</vt:lpstr>
      <vt:lpstr>Example of the printer</vt:lpstr>
      <vt:lpstr>Example of the printer</vt:lpstr>
      <vt:lpstr>Main goal of OS</vt:lpstr>
      <vt:lpstr>Second Main goal of OS is Abstraction</vt:lpstr>
      <vt:lpstr>History of OS relates to history of hardware</vt:lpstr>
      <vt:lpstr>ENIAC - 1945-55</vt:lpstr>
      <vt:lpstr>Card Reader</vt:lpstr>
      <vt:lpstr>Old Memory</vt:lpstr>
      <vt:lpstr>BESM - 1950–60 </vt:lpstr>
      <vt:lpstr>The Multics System (~ 1976)</vt:lpstr>
      <vt:lpstr>Ritchie &amp; Thompson at PDP 11 - 1970</vt:lpstr>
      <vt:lpstr>C and Unix</vt:lpstr>
      <vt:lpstr>PowerPoint Presentation</vt:lpstr>
      <vt:lpstr>From 1981</vt:lpstr>
      <vt:lpstr>From 1981</vt:lpstr>
      <vt:lpstr>Most popular operating systems</vt:lpstr>
      <vt:lpstr>Most Used Desktop PC OSs</vt:lpstr>
      <vt:lpstr>Operating System Structure</vt:lpstr>
      <vt:lpstr>Simple structure</vt:lpstr>
      <vt:lpstr>MS DOS is example of Simple Structure OS</vt:lpstr>
      <vt:lpstr>Advantages and disadvantages</vt:lpstr>
      <vt:lpstr>Monolithic Structure</vt:lpstr>
      <vt:lpstr>Advantages and disadvantages</vt:lpstr>
      <vt:lpstr>Layered Structure</vt:lpstr>
      <vt:lpstr>Advantages and disadvantages</vt:lpstr>
      <vt:lpstr>Micro-kernel Structure</vt:lpstr>
      <vt:lpstr>Advantages and disadvantages</vt:lpstr>
      <vt:lpstr>Exokernel OS</vt:lpstr>
      <vt:lpstr>Advantages and disadvantages</vt:lpstr>
      <vt:lpstr>Virtual Machines</vt:lpstr>
      <vt:lpstr>Advantages and 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User</cp:lastModifiedBy>
  <cp:revision>696</cp:revision>
  <dcterms:created xsi:type="dcterms:W3CDTF">2016-09-13T18:38:05Z</dcterms:created>
  <dcterms:modified xsi:type="dcterms:W3CDTF">2023-09-22T06:43:49Z</dcterms:modified>
</cp:coreProperties>
</file>