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2"/>
  </p:notesMasterIdLst>
  <p:sldIdLst>
    <p:sldId id="323" r:id="rId2"/>
    <p:sldId id="345" r:id="rId3"/>
    <p:sldId id="337" r:id="rId4"/>
    <p:sldId id="347" r:id="rId5"/>
    <p:sldId id="348" r:id="rId6"/>
    <p:sldId id="349" r:id="rId7"/>
    <p:sldId id="351" r:id="rId8"/>
    <p:sldId id="352" r:id="rId9"/>
    <p:sldId id="353" r:id="rId10"/>
    <p:sldId id="346" r:id="rId11"/>
    <p:sldId id="354" r:id="rId12"/>
    <p:sldId id="355" r:id="rId13"/>
    <p:sldId id="356" r:id="rId14"/>
    <p:sldId id="358" r:id="rId15"/>
    <p:sldId id="359" r:id="rId16"/>
    <p:sldId id="357" r:id="rId17"/>
    <p:sldId id="360" r:id="rId18"/>
    <p:sldId id="361" r:id="rId19"/>
    <p:sldId id="362" r:id="rId20"/>
    <p:sldId id="363" r:id="rId21"/>
    <p:sldId id="364" r:id="rId22"/>
    <p:sldId id="365" r:id="rId23"/>
    <p:sldId id="366" r:id="rId24"/>
    <p:sldId id="367" r:id="rId25"/>
    <p:sldId id="368" r:id="rId26"/>
    <p:sldId id="370" r:id="rId27"/>
    <p:sldId id="369" r:id="rId28"/>
    <p:sldId id="377" r:id="rId29"/>
    <p:sldId id="371" r:id="rId30"/>
    <p:sldId id="372" r:id="rId31"/>
    <p:sldId id="373" r:id="rId32"/>
    <p:sldId id="374" r:id="rId33"/>
    <p:sldId id="375" r:id="rId34"/>
    <p:sldId id="376" r:id="rId35"/>
    <p:sldId id="378" r:id="rId36"/>
    <p:sldId id="379" r:id="rId37"/>
    <p:sldId id="380" r:id="rId38"/>
    <p:sldId id="381" r:id="rId39"/>
    <p:sldId id="382" r:id="rId40"/>
    <p:sldId id="383" r:id="rId4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50"/>
    <a:srgbClr val="FF0000"/>
    <a:srgbClr val="B2DAFF"/>
    <a:srgbClr val="C9E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979" autoAdjust="0"/>
  </p:normalViewPr>
  <p:slideViewPr>
    <p:cSldViewPr>
      <p:cViewPr varScale="1">
        <p:scale>
          <a:sx n="80" d="100"/>
          <a:sy n="80" d="100"/>
        </p:scale>
        <p:origin x="808" y="5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F575FF-52D4-4730-8717-35E97D7F905E}" type="datetimeFigureOut">
              <a:rPr lang="en-US" smtClean="0"/>
              <a:t>3/11/2023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6F37C4-3687-400D-BA5B-00C7165BEF36}" type="slidenum">
              <a:rPr lang="en-US" smtClean="0"/>
              <a:t>‹#›</a:t>
            </a:fld>
            <a:endParaRPr lang="en-US"/>
          </a:p>
        </p:txBody>
      </p:sp>
    </p:spTree>
    <p:extLst>
      <p:ext uri="{BB962C8B-B14F-4D97-AF65-F5344CB8AC3E}">
        <p14:creationId xmlns:p14="http://schemas.microsoft.com/office/powerpoint/2010/main" val="2691586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269923"/>
            <a:ext cx="7406640" cy="1104138"/>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387548"/>
            <a:ext cx="7406640" cy="131445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20177E6E-5A08-415B-BB67-7F521B2F416A}" type="datetimeFigureOut">
              <a:rPr lang="en-US" smtClean="0"/>
              <a:t>3/11/2023</a:t>
            </a:fld>
            <a:endParaRPr lang="en-US" dirty="0"/>
          </a:p>
        </p:txBody>
      </p:sp>
      <p:sp>
        <p:nvSpPr>
          <p:cNvPr id="20" name="Footer Placeholder 19"/>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AE413CA9-1EA5-407F-97A8-FFFB03D72574}" type="slidenum">
              <a:rPr lang="en-US" smtClean="0"/>
              <a:t>‹#›</a:t>
            </a:fld>
            <a:endParaRPr lang="en-US" dirty="0"/>
          </a:p>
        </p:txBody>
      </p:sp>
      <p:sp>
        <p:nvSpPr>
          <p:cNvPr id="8" name="Oval 7"/>
          <p:cNvSpPr/>
          <p:nvPr/>
        </p:nvSpPr>
        <p:spPr>
          <a:xfrm>
            <a:off x="921433" y="1060352"/>
            <a:ext cx="210312" cy="157734"/>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
        <p:nvSpPr>
          <p:cNvPr id="9" name="Oval 8"/>
          <p:cNvSpPr/>
          <p:nvPr/>
        </p:nvSpPr>
        <p:spPr>
          <a:xfrm>
            <a:off x="1157176" y="1008762"/>
            <a:ext cx="64008" cy="48006"/>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0177E6E-5A08-415B-BB67-7F521B2F416A}" type="datetimeFigureOut">
              <a:rPr lang="en-US" smtClean="0"/>
              <a:t>3/11/2023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413CA9-1EA5-407F-97A8-FFFB03D72574}"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05980"/>
            <a:ext cx="1828800" cy="4388644"/>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05980"/>
            <a:ext cx="5562600" cy="438864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0177E6E-5A08-415B-BB67-7F521B2F416A}" type="datetimeFigureOut">
              <a:rPr lang="en-US" smtClean="0"/>
              <a:t>3/11/2023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413CA9-1EA5-407F-97A8-FFFB03D72574}"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0177E6E-5A08-415B-BB67-7F521B2F416A}" type="datetimeFigureOut">
              <a:rPr lang="en-US" smtClean="0"/>
              <a:t>3/11/2023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413CA9-1EA5-407F-97A8-FFFB03D72574}"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41"/>
            <a:ext cx="6858000" cy="514354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2578392" y="1950244"/>
            <a:ext cx="6400800" cy="17145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800100"/>
            <a:ext cx="6400800" cy="1132284"/>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20177E6E-5A08-415B-BB67-7F521B2F416A}" type="datetimeFigureOut">
              <a:rPr lang="en-US" smtClean="0"/>
              <a:t>3/11/2023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413CA9-1EA5-407F-97A8-FFFB03D72574}" type="slidenum">
              <a:rPr lang="en-US" smtClean="0"/>
              <a:t>‹#›</a:t>
            </a:fld>
            <a:endParaRPr lang="en-US" dirty="0"/>
          </a:p>
        </p:txBody>
      </p:sp>
      <p:sp>
        <p:nvSpPr>
          <p:cNvPr id="10" name="Rectangle 9"/>
          <p:cNvSpPr/>
          <p:nvPr/>
        </p:nvSpPr>
        <p:spPr bwMode="invGray">
          <a:xfrm>
            <a:off x="2286000" y="0"/>
            <a:ext cx="76200"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Oval 7"/>
          <p:cNvSpPr/>
          <p:nvPr/>
        </p:nvSpPr>
        <p:spPr>
          <a:xfrm>
            <a:off x="2172321" y="2110992"/>
            <a:ext cx="210312" cy="157734"/>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
        <p:nvSpPr>
          <p:cNvPr id="9" name="Oval 8"/>
          <p:cNvSpPr/>
          <p:nvPr/>
        </p:nvSpPr>
        <p:spPr>
          <a:xfrm>
            <a:off x="2408064" y="2059403"/>
            <a:ext cx="64008" cy="48006"/>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740"/>
            <a:ext cx="7498080" cy="857250"/>
          </a:xfrm>
        </p:spPr>
        <p:txBody>
          <a:bodyPr/>
          <a:lstStyle/>
          <a:p>
            <a:r>
              <a:rPr kumimoji="0" lang="en-US"/>
              <a:t>Click to edit Master title style</a:t>
            </a:r>
          </a:p>
        </p:txBody>
      </p:sp>
      <p:sp>
        <p:nvSpPr>
          <p:cNvPr id="3" name="Content Placeholder 2"/>
          <p:cNvSpPr>
            <a:spLocks noGrp="1"/>
          </p:cNvSpPr>
          <p:nvPr>
            <p:ph sz="half" idx="1"/>
          </p:nvPr>
        </p:nvSpPr>
        <p:spPr>
          <a:xfrm>
            <a:off x="1435608" y="1143000"/>
            <a:ext cx="3657600" cy="34975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143000"/>
            <a:ext cx="3657600" cy="34975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0177E6E-5A08-415B-BB67-7F521B2F416A}" type="datetimeFigureOut">
              <a:rPr lang="en-US" smtClean="0"/>
              <a:t>3/11/2023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E413CA9-1EA5-407F-97A8-FFFB03D72574}"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870252"/>
            <a:ext cx="8229600" cy="85725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246209"/>
            <a:ext cx="4023360" cy="48006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246209"/>
            <a:ext cx="4023360" cy="48006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727002"/>
            <a:ext cx="4023360" cy="30861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727002"/>
            <a:ext cx="4023360" cy="30861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20177E6E-5A08-415B-BB67-7F521B2F416A}" type="datetimeFigureOut">
              <a:rPr lang="en-US" smtClean="0"/>
              <a:t>3/11/2023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E413CA9-1EA5-407F-97A8-FFFB03D72574}"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740"/>
            <a:ext cx="7498080" cy="85725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20177E6E-5A08-415B-BB67-7F521B2F416A}" type="datetimeFigureOut">
              <a:rPr lang="en-US" smtClean="0"/>
              <a:t>3/11/2023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E413CA9-1EA5-407F-97A8-FFFB03D72574}"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51435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Date Placeholder 1"/>
          <p:cNvSpPr>
            <a:spLocks noGrp="1"/>
          </p:cNvSpPr>
          <p:nvPr>
            <p:ph type="dt" sz="half" idx="10"/>
          </p:nvPr>
        </p:nvSpPr>
        <p:spPr/>
        <p:txBody>
          <a:bodyPr/>
          <a:lstStyle/>
          <a:p>
            <a:fld id="{20177E6E-5A08-415B-BB67-7F521B2F416A}" type="datetimeFigureOut">
              <a:rPr lang="en-US" smtClean="0"/>
              <a:t>3/11/2023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E413CA9-1EA5-407F-97A8-FFFB03D72574}" type="slidenum">
              <a:rPr lang="en-US" smtClean="0"/>
              <a:t>‹#›</a:t>
            </a:fld>
            <a:endParaRPr lang="en-US" dirty="0"/>
          </a:p>
        </p:txBody>
      </p:sp>
      <p:sp>
        <p:nvSpPr>
          <p:cNvPr id="6" name="Rectangle 5"/>
          <p:cNvSpPr/>
          <p:nvPr/>
        </p:nvSpPr>
        <p:spPr bwMode="invGray">
          <a:xfrm>
            <a:off x="1014984" y="-41"/>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62583"/>
            <a:ext cx="3810000" cy="871538"/>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055223"/>
            <a:ext cx="3810000" cy="523875"/>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1600201"/>
            <a:ext cx="8153400" cy="299442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0177E6E-5A08-415B-BB67-7F521B2F416A}" type="datetimeFigureOut">
              <a:rPr lang="en-US" smtClean="0"/>
              <a:t>3/11/2023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E413CA9-1EA5-407F-97A8-FFFB03D72574}"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800100"/>
            <a:ext cx="2743200" cy="14859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20177E6E-5A08-415B-BB67-7F521B2F416A}" type="datetimeFigureOut">
              <a:rPr lang="en-US" smtClean="0"/>
              <a:t>3/11/2023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E413CA9-1EA5-407F-97A8-FFFB03D72574}" type="slidenum">
              <a:rPr lang="en-US" smtClean="0"/>
              <a:t>‹#›</a:t>
            </a:fld>
            <a:endParaRPr lang="en-US" dirty="0"/>
          </a:p>
        </p:txBody>
      </p:sp>
      <p:sp>
        <p:nvSpPr>
          <p:cNvPr id="8" name="Rectangle 7"/>
          <p:cNvSpPr/>
          <p:nvPr/>
        </p:nvSpPr>
        <p:spPr>
          <a:xfrm>
            <a:off x="762000" y="800100"/>
            <a:ext cx="4572000" cy="3429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dirty="0">
              <a:solidFill>
                <a:schemeClr val="tx1"/>
              </a:solidFill>
              <a:latin typeface="+mn-lt"/>
              <a:ea typeface="+mn-ea"/>
              <a:cs typeface="+mn-cs"/>
            </a:endParaRPr>
          </a:p>
        </p:txBody>
      </p:sp>
      <p:sp>
        <p:nvSpPr>
          <p:cNvPr id="3" name="Picture Placeholder 2"/>
          <p:cNvSpPr>
            <a:spLocks noGrp="1"/>
          </p:cNvSpPr>
          <p:nvPr>
            <p:ph type="pic" idx="1"/>
          </p:nvPr>
        </p:nvSpPr>
        <p:spPr>
          <a:xfrm>
            <a:off x="838200" y="857253"/>
            <a:ext cx="4419600" cy="2635898"/>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dirty="0"/>
              <a:t>Click icon to add picture</a:t>
            </a:r>
          </a:p>
        </p:txBody>
      </p:sp>
      <p:sp>
        <p:nvSpPr>
          <p:cNvPr id="9" name="Flowchart: Process 8"/>
          <p:cNvSpPr/>
          <p:nvPr/>
        </p:nvSpPr>
        <p:spPr>
          <a:xfrm rot="19468671">
            <a:off x="396725" y="715756"/>
            <a:ext cx="685800" cy="153233"/>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Flowchart: Process 9"/>
          <p:cNvSpPr/>
          <p:nvPr/>
        </p:nvSpPr>
        <p:spPr>
          <a:xfrm rot="2103354" flipH="1">
            <a:off x="5003667" y="702589"/>
            <a:ext cx="649224" cy="153233"/>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3600450"/>
            <a:ext cx="4419600" cy="5715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611941"/>
            <a:ext cx="1638887" cy="1229165"/>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Oval 7"/>
          <p:cNvSpPr/>
          <p:nvPr/>
        </p:nvSpPr>
        <p:spPr>
          <a:xfrm>
            <a:off x="168817" y="15827"/>
            <a:ext cx="1702191" cy="1276643"/>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Donut 10"/>
          <p:cNvSpPr/>
          <p:nvPr/>
        </p:nvSpPr>
        <p:spPr>
          <a:xfrm rot="2315675">
            <a:off x="182882" y="791308"/>
            <a:ext cx="1125717" cy="826968"/>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1012874" y="-41"/>
            <a:ext cx="8131127" cy="514354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5" name="Title Placeholder 4"/>
          <p:cNvSpPr>
            <a:spLocks noGrp="1"/>
          </p:cNvSpPr>
          <p:nvPr>
            <p:ph type="title"/>
          </p:nvPr>
        </p:nvSpPr>
        <p:spPr>
          <a:xfrm>
            <a:off x="1435608" y="205979"/>
            <a:ext cx="7498080" cy="85725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085850"/>
            <a:ext cx="7498080" cy="360045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4729162"/>
            <a:ext cx="2133600" cy="357188"/>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20177E6E-5A08-415B-BB67-7F521B2F416A}" type="datetimeFigureOut">
              <a:rPr lang="en-US" smtClean="0"/>
              <a:t>3/11/2023</a:t>
            </a:fld>
            <a:endParaRPr lang="en-US" dirty="0"/>
          </a:p>
        </p:txBody>
      </p:sp>
      <p:sp>
        <p:nvSpPr>
          <p:cNvPr id="10" name="Footer Placeholder 9"/>
          <p:cNvSpPr>
            <a:spLocks noGrp="1"/>
          </p:cNvSpPr>
          <p:nvPr>
            <p:ph type="ftr" sz="quarter" idx="3"/>
          </p:nvPr>
        </p:nvSpPr>
        <p:spPr>
          <a:xfrm>
            <a:off x="5715000" y="4729162"/>
            <a:ext cx="2895600" cy="357188"/>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dirty="0"/>
          </a:p>
        </p:txBody>
      </p:sp>
      <p:sp>
        <p:nvSpPr>
          <p:cNvPr id="22" name="Slide Number Placeholder 21"/>
          <p:cNvSpPr>
            <a:spLocks noGrp="1"/>
          </p:cNvSpPr>
          <p:nvPr>
            <p:ph type="sldNum" sz="quarter" idx="4"/>
          </p:nvPr>
        </p:nvSpPr>
        <p:spPr>
          <a:xfrm>
            <a:off x="8613648" y="4729162"/>
            <a:ext cx="457200" cy="357188"/>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AE413CA9-1EA5-407F-97A8-FFFB03D72574}" type="slidenum">
              <a:rPr lang="en-US" smtClean="0"/>
              <a:t>‹#›</a:t>
            </a:fld>
            <a:endParaRPr lang="en-US" dirty="0"/>
          </a:p>
        </p:txBody>
      </p:sp>
      <p:sp>
        <p:nvSpPr>
          <p:cNvPr id="15" name="Rectangle 14"/>
          <p:cNvSpPr/>
          <p:nvPr/>
        </p:nvSpPr>
        <p:spPr bwMode="invGray">
          <a:xfrm>
            <a:off x="1014984" y="-41"/>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6.jp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1.jpg"/></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video" Target="https://www.youtube.com/embed/o14-gCNRwR8?feature=oembed" TargetMode="External"/><Relationship Id="rId4" Type="http://schemas.openxmlformats.org/officeDocument/2006/relationships/image" Target="../media/image24.jpe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image" Target="../media/image6.jpeg"/><Relationship Id="rId7" Type="http://schemas.openxmlformats.org/officeDocument/2006/relationships/image" Target="../media/image10.jp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9.jpg"/><Relationship Id="rId5" Type="http://schemas.openxmlformats.org/officeDocument/2006/relationships/image" Target="../media/image8.jpeg"/><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5972" y="285749"/>
            <a:ext cx="7668660" cy="837517"/>
          </a:xfrm>
        </p:spPr>
        <p:txBody>
          <a:bodyPr>
            <a:normAutofit fontScale="90000"/>
          </a:bodyPr>
          <a:lstStyle/>
          <a:p>
            <a:r>
              <a:rPr lang="en-US" sz="4000" b="1" dirty="0">
                <a:latin typeface="BPG WEB 001 Caps" panose="020B0603030804020204" pitchFamily="34" charset="0"/>
                <a:cs typeface="BPG Web 002" panose="020B0603030804020204" pitchFamily="34" charset="0"/>
              </a:rPr>
              <a:t>Introduction to Operating Systems</a:t>
            </a:r>
          </a:p>
        </p:txBody>
      </p:sp>
      <p:sp>
        <p:nvSpPr>
          <p:cNvPr id="3" name="Subtitle 2"/>
          <p:cNvSpPr>
            <a:spLocks noGrp="1"/>
          </p:cNvSpPr>
          <p:nvPr>
            <p:ph type="subTitle" idx="1"/>
          </p:nvPr>
        </p:nvSpPr>
        <p:spPr>
          <a:xfrm>
            <a:off x="1166344" y="2952750"/>
            <a:ext cx="7406640" cy="555552"/>
          </a:xfrm>
        </p:spPr>
        <p:txBody>
          <a:bodyPr>
            <a:normAutofit/>
          </a:bodyPr>
          <a:lstStyle/>
          <a:p>
            <a:r>
              <a:rPr lang="en-US" sz="3000" dirty="0" err="1">
                <a:latin typeface="BPG WEB 001 Caps" panose="020B0603030804020204" pitchFamily="34" charset="0"/>
              </a:rPr>
              <a:t>Paata</a:t>
            </a:r>
            <a:r>
              <a:rPr lang="en-US" sz="3000" dirty="0">
                <a:latin typeface="BPG WEB 001 Caps" panose="020B0603030804020204" pitchFamily="34" charset="0"/>
              </a:rPr>
              <a:t> Gogishvili</a:t>
            </a:r>
          </a:p>
        </p:txBody>
      </p:sp>
      <p:sp>
        <p:nvSpPr>
          <p:cNvPr id="6" name="Subtitle 2"/>
          <p:cNvSpPr txBox="1">
            <a:spLocks/>
          </p:cNvSpPr>
          <p:nvPr/>
        </p:nvSpPr>
        <p:spPr>
          <a:xfrm>
            <a:off x="1186543" y="3502098"/>
            <a:ext cx="7406640" cy="669852"/>
          </a:xfrm>
          <a:prstGeom prst="rect">
            <a:avLst/>
          </a:prstGeom>
        </p:spPr>
        <p:txBody>
          <a:bodyPr tIns="0">
            <a:normAutofit/>
          </a:bodyPr>
          <a:lstStyle>
            <a:lvl1pPr marL="27432" indent="0" algn="l" rtl="0" eaLnBrk="1" latinLnBrk="0" hangingPunct="1">
              <a:lnSpc>
                <a:spcPct val="100000"/>
              </a:lnSpc>
              <a:spcBef>
                <a:spcPts val="600"/>
              </a:spcBef>
              <a:buClr>
                <a:schemeClr val="accent1"/>
              </a:buClr>
              <a:buSzPct val="80000"/>
              <a:buFont typeface="Wingdings 2"/>
              <a:buNone/>
              <a:defRPr kumimoji="0" sz="2600" kern="1200">
                <a:solidFill>
                  <a:schemeClr val="tx2">
                    <a:shade val="30000"/>
                    <a:satMod val="150000"/>
                  </a:schemeClr>
                </a:solidFill>
                <a:latin typeface="+mn-lt"/>
                <a:ea typeface="+mn-ea"/>
                <a:cs typeface="+mn-cs"/>
              </a:defRPr>
            </a:lvl1pPr>
            <a:lvl2pPr marL="457200" indent="0" algn="ctr" rtl="0" eaLnBrk="1" latinLnBrk="0" hangingPunct="1">
              <a:lnSpc>
                <a:spcPct val="100000"/>
              </a:lnSpc>
              <a:spcBef>
                <a:spcPts val="550"/>
              </a:spcBef>
              <a:buClr>
                <a:schemeClr val="accent1"/>
              </a:buClr>
              <a:buFont typeface="Verdana"/>
              <a:buNone/>
              <a:defRPr kumimoji="0" sz="2800" kern="1200">
                <a:solidFill>
                  <a:schemeClr val="tx1"/>
                </a:solidFill>
                <a:latin typeface="+mn-lt"/>
                <a:ea typeface="+mn-ea"/>
                <a:cs typeface="+mn-cs"/>
              </a:defRPr>
            </a:lvl2pPr>
            <a:lvl3pPr marL="914400" indent="0" algn="ctr" rtl="0" eaLnBrk="1" latinLnBrk="0" hangingPunct="1">
              <a:lnSpc>
                <a:spcPct val="100000"/>
              </a:lnSpc>
              <a:spcBef>
                <a:spcPct val="20000"/>
              </a:spcBef>
              <a:buClr>
                <a:schemeClr val="accent2"/>
              </a:buClr>
              <a:buFont typeface="Wingdings 2"/>
              <a:buNone/>
              <a:defRPr kumimoji="0" sz="2400" kern="1200">
                <a:solidFill>
                  <a:schemeClr val="tx1"/>
                </a:solidFill>
                <a:latin typeface="+mn-lt"/>
                <a:ea typeface="+mn-ea"/>
                <a:cs typeface="+mn-cs"/>
              </a:defRPr>
            </a:lvl3pPr>
            <a:lvl4pPr marL="1371600" indent="0" algn="ctr" rtl="0" eaLnBrk="1" latinLnBrk="0" hangingPunct="1">
              <a:lnSpc>
                <a:spcPct val="100000"/>
              </a:lnSpc>
              <a:spcBef>
                <a:spcPct val="20000"/>
              </a:spcBef>
              <a:buClr>
                <a:schemeClr val="accent3"/>
              </a:buClr>
              <a:buFont typeface="Wingdings 2"/>
              <a:buNone/>
              <a:defRPr kumimoji="0" sz="2000" kern="1200">
                <a:solidFill>
                  <a:schemeClr val="tx1"/>
                </a:solidFill>
                <a:latin typeface="+mn-lt"/>
                <a:ea typeface="+mn-ea"/>
                <a:cs typeface="+mn-cs"/>
              </a:defRPr>
            </a:lvl4pPr>
            <a:lvl5pPr marL="1828800" indent="0" algn="ctr" rtl="0" eaLnBrk="1" latinLnBrk="0" hangingPunct="1">
              <a:lnSpc>
                <a:spcPct val="100000"/>
              </a:lnSpc>
              <a:spcBef>
                <a:spcPct val="20000"/>
              </a:spcBef>
              <a:buClr>
                <a:schemeClr val="accent4"/>
              </a:buClr>
              <a:buFont typeface="Wingdings 2"/>
              <a:buNone/>
              <a:defRPr kumimoji="0" sz="2000" kern="1200">
                <a:solidFill>
                  <a:schemeClr val="tx1"/>
                </a:solidFill>
                <a:latin typeface="+mn-lt"/>
                <a:ea typeface="+mn-ea"/>
                <a:cs typeface="+mn-cs"/>
              </a:defRPr>
            </a:lvl5pPr>
            <a:lvl6pPr marL="2286000" indent="0" algn="ctr" rtl="0" eaLnBrk="1" latinLnBrk="0" hangingPunct="1">
              <a:lnSpc>
                <a:spcPct val="100000"/>
              </a:lnSpc>
              <a:spcBef>
                <a:spcPct val="20000"/>
              </a:spcBef>
              <a:buClr>
                <a:schemeClr val="accent5"/>
              </a:buClr>
              <a:buFont typeface="Wingdings 2"/>
              <a:buNone/>
              <a:defRPr kumimoji="0" sz="2000" kern="1200">
                <a:solidFill>
                  <a:schemeClr val="tx1"/>
                </a:solidFill>
                <a:latin typeface="+mn-lt"/>
                <a:ea typeface="+mn-ea"/>
                <a:cs typeface="+mn-cs"/>
              </a:defRPr>
            </a:lvl6pPr>
            <a:lvl7pPr marL="27432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7pPr>
            <a:lvl8pPr marL="32004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8pPr>
            <a:lvl9pPr marL="36576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9pPr>
            <a:extLst/>
          </a:lstStyle>
          <a:p>
            <a:r>
              <a:rPr lang="en-US" sz="1800" dirty="0">
                <a:latin typeface="BPG Web 002" panose="020B0603030804020204" pitchFamily="34" charset="0"/>
                <a:cs typeface="BPG Web 002" panose="020B0603030804020204" pitchFamily="34" charset="0"/>
              </a:rPr>
              <a:t>Doctor of Informatics</a:t>
            </a:r>
          </a:p>
          <a:p>
            <a:r>
              <a:rPr lang="en-US" sz="1400" dirty="0">
                <a:latin typeface="BPG Web 002" panose="020B0603030804020204" pitchFamily="34" charset="0"/>
                <a:cs typeface="BPG Web 002" panose="020B0603030804020204" pitchFamily="34" charset="0"/>
              </a:rPr>
              <a:t>Associate Professor</a:t>
            </a:r>
          </a:p>
        </p:txBody>
      </p:sp>
      <p:sp>
        <p:nvSpPr>
          <p:cNvPr id="8" name="Subtitle 2"/>
          <p:cNvSpPr txBox="1">
            <a:spLocks/>
          </p:cNvSpPr>
          <p:nvPr/>
        </p:nvSpPr>
        <p:spPr>
          <a:xfrm>
            <a:off x="1215972" y="4721298"/>
            <a:ext cx="2136828" cy="365052"/>
          </a:xfrm>
          <a:prstGeom prst="rect">
            <a:avLst/>
          </a:prstGeom>
        </p:spPr>
        <p:txBody>
          <a:bodyPr tIns="0">
            <a:normAutofit/>
          </a:bodyPr>
          <a:lstStyle>
            <a:lvl1pPr marL="27432" indent="0" algn="l" rtl="0" eaLnBrk="1" latinLnBrk="0" hangingPunct="1">
              <a:lnSpc>
                <a:spcPct val="100000"/>
              </a:lnSpc>
              <a:spcBef>
                <a:spcPts val="600"/>
              </a:spcBef>
              <a:buClr>
                <a:schemeClr val="accent1"/>
              </a:buClr>
              <a:buSzPct val="80000"/>
              <a:buFont typeface="Wingdings 2"/>
              <a:buNone/>
              <a:defRPr kumimoji="0" sz="2600" kern="1200">
                <a:solidFill>
                  <a:schemeClr val="tx2">
                    <a:shade val="30000"/>
                    <a:satMod val="150000"/>
                  </a:schemeClr>
                </a:solidFill>
                <a:latin typeface="+mn-lt"/>
                <a:ea typeface="+mn-ea"/>
                <a:cs typeface="+mn-cs"/>
              </a:defRPr>
            </a:lvl1pPr>
            <a:lvl2pPr marL="457200" indent="0" algn="ctr" rtl="0" eaLnBrk="1" latinLnBrk="0" hangingPunct="1">
              <a:lnSpc>
                <a:spcPct val="100000"/>
              </a:lnSpc>
              <a:spcBef>
                <a:spcPts val="550"/>
              </a:spcBef>
              <a:buClr>
                <a:schemeClr val="accent1"/>
              </a:buClr>
              <a:buFont typeface="Verdana"/>
              <a:buNone/>
              <a:defRPr kumimoji="0" sz="2800" kern="1200">
                <a:solidFill>
                  <a:schemeClr val="tx1"/>
                </a:solidFill>
                <a:latin typeface="+mn-lt"/>
                <a:ea typeface="+mn-ea"/>
                <a:cs typeface="+mn-cs"/>
              </a:defRPr>
            </a:lvl2pPr>
            <a:lvl3pPr marL="914400" indent="0" algn="ctr" rtl="0" eaLnBrk="1" latinLnBrk="0" hangingPunct="1">
              <a:lnSpc>
                <a:spcPct val="100000"/>
              </a:lnSpc>
              <a:spcBef>
                <a:spcPct val="20000"/>
              </a:spcBef>
              <a:buClr>
                <a:schemeClr val="accent2"/>
              </a:buClr>
              <a:buFont typeface="Wingdings 2"/>
              <a:buNone/>
              <a:defRPr kumimoji="0" sz="2400" kern="1200">
                <a:solidFill>
                  <a:schemeClr val="tx1"/>
                </a:solidFill>
                <a:latin typeface="+mn-lt"/>
                <a:ea typeface="+mn-ea"/>
                <a:cs typeface="+mn-cs"/>
              </a:defRPr>
            </a:lvl3pPr>
            <a:lvl4pPr marL="1371600" indent="0" algn="ctr" rtl="0" eaLnBrk="1" latinLnBrk="0" hangingPunct="1">
              <a:lnSpc>
                <a:spcPct val="100000"/>
              </a:lnSpc>
              <a:spcBef>
                <a:spcPct val="20000"/>
              </a:spcBef>
              <a:buClr>
                <a:schemeClr val="accent3"/>
              </a:buClr>
              <a:buFont typeface="Wingdings 2"/>
              <a:buNone/>
              <a:defRPr kumimoji="0" sz="2000" kern="1200">
                <a:solidFill>
                  <a:schemeClr val="tx1"/>
                </a:solidFill>
                <a:latin typeface="+mn-lt"/>
                <a:ea typeface="+mn-ea"/>
                <a:cs typeface="+mn-cs"/>
              </a:defRPr>
            </a:lvl4pPr>
            <a:lvl5pPr marL="1828800" indent="0" algn="ctr" rtl="0" eaLnBrk="1" latinLnBrk="0" hangingPunct="1">
              <a:lnSpc>
                <a:spcPct val="100000"/>
              </a:lnSpc>
              <a:spcBef>
                <a:spcPct val="20000"/>
              </a:spcBef>
              <a:buClr>
                <a:schemeClr val="accent4"/>
              </a:buClr>
              <a:buFont typeface="Wingdings 2"/>
              <a:buNone/>
              <a:defRPr kumimoji="0" sz="2000" kern="1200">
                <a:solidFill>
                  <a:schemeClr val="tx1"/>
                </a:solidFill>
                <a:latin typeface="+mn-lt"/>
                <a:ea typeface="+mn-ea"/>
                <a:cs typeface="+mn-cs"/>
              </a:defRPr>
            </a:lvl5pPr>
            <a:lvl6pPr marL="2286000" indent="0" algn="ctr" rtl="0" eaLnBrk="1" latinLnBrk="0" hangingPunct="1">
              <a:lnSpc>
                <a:spcPct val="100000"/>
              </a:lnSpc>
              <a:spcBef>
                <a:spcPct val="20000"/>
              </a:spcBef>
              <a:buClr>
                <a:schemeClr val="accent5"/>
              </a:buClr>
              <a:buFont typeface="Wingdings 2"/>
              <a:buNone/>
              <a:defRPr kumimoji="0" sz="2000" kern="1200">
                <a:solidFill>
                  <a:schemeClr val="tx1"/>
                </a:solidFill>
                <a:latin typeface="+mn-lt"/>
                <a:ea typeface="+mn-ea"/>
                <a:cs typeface="+mn-cs"/>
              </a:defRPr>
            </a:lvl6pPr>
            <a:lvl7pPr marL="27432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7pPr>
            <a:lvl8pPr marL="32004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8pPr>
            <a:lvl9pPr marL="36576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9pPr>
            <a:extLst/>
          </a:lstStyle>
          <a:p>
            <a:r>
              <a:rPr lang="en-US" sz="1400" dirty="0">
                <a:latin typeface="BPG Web 002" panose="020B0603030804020204" pitchFamily="34" charset="0"/>
                <a:cs typeface="BPG Web 002" panose="020B0603030804020204" pitchFamily="34" charset="0"/>
              </a:rPr>
              <a:t>March 11, </a:t>
            </a:r>
            <a:r>
              <a:rPr lang="ka-GE" sz="1400" dirty="0">
                <a:latin typeface="BPG Web 002" panose="020B0603030804020204" pitchFamily="34" charset="0"/>
                <a:cs typeface="BPG Web 002" panose="020B0603030804020204" pitchFamily="34" charset="0"/>
              </a:rPr>
              <a:t>20</a:t>
            </a:r>
            <a:r>
              <a:rPr lang="en-US" sz="1400" dirty="0">
                <a:latin typeface="BPG Web 002" panose="020B0603030804020204" pitchFamily="34" charset="0"/>
                <a:cs typeface="BPG Web 002" panose="020B0603030804020204" pitchFamily="34" charset="0"/>
              </a:rPr>
              <a:t>2</a:t>
            </a:r>
            <a:r>
              <a:rPr lang="ka-GE" sz="1400" dirty="0">
                <a:latin typeface="BPG Web 002" panose="020B0603030804020204" pitchFamily="34" charset="0"/>
                <a:cs typeface="BPG Web 002" panose="020B0603030804020204" pitchFamily="34" charset="0"/>
              </a:rPr>
              <a:t>3</a:t>
            </a:r>
            <a:endParaRPr lang="en-US" sz="1400" dirty="0">
              <a:latin typeface="BPG Web 002" panose="020B0603030804020204" pitchFamily="34" charset="0"/>
              <a:cs typeface="BPG Web 002" panose="020B0603030804020204" pitchFamily="34" charset="0"/>
            </a:endParaRPr>
          </a:p>
        </p:txBody>
      </p:sp>
      <p:sp>
        <p:nvSpPr>
          <p:cNvPr id="10" name="Title 1"/>
          <p:cNvSpPr txBox="1">
            <a:spLocks/>
          </p:cNvSpPr>
          <p:nvPr/>
        </p:nvSpPr>
        <p:spPr>
          <a:xfrm>
            <a:off x="1268499" y="1123266"/>
            <a:ext cx="7616133" cy="686484"/>
          </a:xfrm>
          <a:prstGeom prst="rect">
            <a:avLst/>
          </a:prstGeom>
        </p:spPr>
        <p:txBody>
          <a:bodyPr anchor="b">
            <a:no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sz="2500" dirty="0">
                <a:latin typeface="BPG Web 002" panose="020B0603030804020204" pitchFamily="34" charset="0"/>
                <a:cs typeface="BPG Web 002" panose="020B0603030804020204" pitchFamily="34" charset="0"/>
              </a:rPr>
              <a:t>Introduction</a:t>
            </a:r>
            <a:endParaRPr lang="ka-GE" sz="2500" dirty="0">
              <a:latin typeface="BPG WEB 001 Caps" panose="020B0603030804020204" pitchFamily="34" charset="0"/>
              <a:cs typeface="BPG Web 002" panose="020B0603030804020204" pitchFamily="34"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11" name="TextBox 10"/>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67600" y="2876550"/>
            <a:ext cx="1368118" cy="1368118"/>
          </a:xfrm>
          <a:prstGeom prst="rect">
            <a:avLst/>
          </a:prstGeom>
        </p:spPr>
      </p:pic>
      <p:sp>
        <p:nvSpPr>
          <p:cNvPr id="13" name="TextBox 12"/>
          <p:cNvSpPr txBox="1"/>
          <p:nvPr/>
        </p:nvSpPr>
        <p:spPr>
          <a:xfrm>
            <a:off x="6402613" y="4331313"/>
            <a:ext cx="2712232" cy="338554"/>
          </a:xfrm>
          <a:prstGeom prst="rect">
            <a:avLst/>
          </a:prstGeom>
          <a:noFill/>
        </p:spPr>
        <p:txBody>
          <a:bodyPr wrap="square" rtlCol="0">
            <a:spAutoFit/>
          </a:bodyPr>
          <a:lstStyle/>
          <a:p>
            <a:pPr algn="ctr"/>
            <a:r>
              <a:rPr lang="en-US" sz="1600" dirty="0">
                <a:latin typeface="BPG Web 002 Caps" panose="020B0603030804020204" pitchFamily="34" charset="0"/>
                <a:cs typeface="BPG Web 002 Caps" panose="020B0603030804020204" pitchFamily="34" charset="0"/>
              </a:rPr>
              <a:t>School of Technology</a:t>
            </a:r>
          </a:p>
        </p:txBody>
      </p:sp>
      <p:sp>
        <p:nvSpPr>
          <p:cNvPr id="14" name="TextBox 13"/>
          <p:cNvSpPr txBox="1"/>
          <p:nvPr/>
        </p:nvSpPr>
        <p:spPr>
          <a:xfrm>
            <a:off x="4419600" y="4685265"/>
            <a:ext cx="4416118" cy="276999"/>
          </a:xfrm>
          <a:prstGeom prst="rect">
            <a:avLst/>
          </a:prstGeom>
          <a:noFill/>
        </p:spPr>
        <p:txBody>
          <a:bodyPr wrap="square" rtlCol="0">
            <a:spAutoFit/>
          </a:bodyPr>
          <a:lstStyle/>
          <a:p>
            <a:pPr algn="r"/>
            <a:r>
              <a:rPr lang="en-US" sz="1200" dirty="0">
                <a:latin typeface="BPG Web 002 Caps" panose="020B0603030804020204" pitchFamily="34" charset="0"/>
                <a:cs typeface="BPG Web 002 Caps" panose="020B0603030804020204" pitchFamily="34" charset="0"/>
              </a:rPr>
              <a:t>Faculty of Business, Technology and Education</a:t>
            </a:r>
          </a:p>
        </p:txBody>
      </p:sp>
    </p:spTree>
    <p:extLst>
      <p:ext uri="{BB962C8B-B14F-4D97-AF65-F5344CB8AC3E}">
        <p14:creationId xmlns:p14="http://schemas.microsoft.com/office/powerpoint/2010/main" val="1265681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248975"/>
            <a:ext cx="7406640" cy="685800"/>
          </a:xfrm>
        </p:spPr>
        <p:txBody>
          <a:bodyPr>
            <a:normAutofit/>
          </a:bodyPr>
          <a:lstStyle/>
          <a:p>
            <a:r>
              <a:rPr lang="en-US" sz="3000" b="1" dirty="0">
                <a:latin typeface="Arial" panose="020B0604020202020204" pitchFamily="34" charset="0"/>
                <a:cs typeface="Arial" panose="020B0604020202020204" pitchFamily="34" charset="0"/>
              </a:rPr>
              <a:t>Main goal of OS</a:t>
            </a:r>
          </a:p>
        </p:txBody>
      </p:sp>
      <p:sp>
        <p:nvSpPr>
          <p:cNvPr id="5" name="TextBox 4"/>
          <p:cNvSpPr txBox="1"/>
          <p:nvPr/>
        </p:nvSpPr>
        <p:spPr>
          <a:xfrm>
            <a:off x="1192391" y="1048256"/>
            <a:ext cx="8190048" cy="3046988"/>
          </a:xfrm>
          <a:prstGeom prst="rect">
            <a:avLst/>
          </a:prstGeom>
          <a:noFill/>
        </p:spPr>
        <p:txBody>
          <a:bodyPr wrap="square" rtlCol="0">
            <a:spAutoFit/>
          </a:bodyPr>
          <a:lstStyle/>
          <a:p>
            <a:pPr algn="just"/>
            <a:r>
              <a:rPr lang="en-US" sz="2400" dirty="0">
                <a:latin typeface="Arial" panose="020B0604020202020204" pitchFamily="34" charset="0"/>
                <a:cs typeface="Arial" panose="020B0604020202020204" pitchFamily="34" charset="0"/>
              </a:rPr>
              <a:t>Manages, allocates resources</a:t>
            </a:r>
          </a:p>
          <a:p>
            <a:pPr marL="285750" indent="-285750" algn="just">
              <a:buFont typeface="Arial" panose="020B0604020202020204" pitchFamily="34" charset="0"/>
              <a:buChar char="•"/>
            </a:pPr>
            <a:r>
              <a:rPr lang="en-US" sz="2400" dirty="0">
                <a:latin typeface="Arial" panose="020B0604020202020204" pitchFamily="34" charset="0"/>
                <a:cs typeface="Arial" panose="020B0604020202020204" pitchFamily="34" charset="0"/>
              </a:rPr>
              <a:t>CPU (execution time)</a:t>
            </a:r>
          </a:p>
          <a:p>
            <a:pPr marL="285750" indent="-285750" algn="just">
              <a:buFont typeface="Arial" panose="020B0604020202020204" pitchFamily="34" charset="0"/>
              <a:buChar char="•"/>
            </a:pPr>
            <a:r>
              <a:rPr lang="en-US" sz="2400" dirty="0">
                <a:latin typeface="Arial" panose="020B0604020202020204" pitchFamily="34" charset="0"/>
                <a:cs typeface="Arial" panose="020B0604020202020204" pitchFamily="34" charset="0"/>
              </a:rPr>
              <a:t>Memory Space</a:t>
            </a:r>
          </a:p>
          <a:p>
            <a:pPr marL="285750" indent="-285750" algn="just">
              <a:buFont typeface="Arial" panose="020B0604020202020204" pitchFamily="34" charset="0"/>
              <a:buChar char="•"/>
            </a:pPr>
            <a:r>
              <a:rPr lang="en-US" sz="2400" dirty="0">
                <a:latin typeface="Arial" panose="020B0604020202020204" pitchFamily="34" charset="0"/>
                <a:cs typeface="Arial" panose="020B0604020202020204" pitchFamily="34" charset="0"/>
              </a:rPr>
              <a:t>Disk / File storage</a:t>
            </a:r>
          </a:p>
          <a:p>
            <a:pPr marL="285750" indent="-285750" algn="just">
              <a:buFont typeface="Arial" panose="020B0604020202020204" pitchFamily="34" charset="0"/>
              <a:buChar char="•"/>
            </a:pPr>
            <a:r>
              <a:rPr lang="en-US" sz="2400" dirty="0">
                <a:latin typeface="Arial" panose="020B0604020202020204" pitchFamily="34" charset="0"/>
                <a:cs typeface="Arial" panose="020B0604020202020204" pitchFamily="34" charset="0"/>
              </a:rPr>
              <a:t>I/O Devices</a:t>
            </a:r>
          </a:p>
          <a:p>
            <a:pPr algn="just"/>
            <a:r>
              <a:rPr lang="en-US" sz="2400" dirty="0">
                <a:latin typeface="Arial" panose="020B0604020202020204" pitchFamily="34" charset="0"/>
                <a:cs typeface="Arial" panose="020B0604020202020204" pitchFamily="34" charset="0"/>
              </a:rPr>
              <a:t>Controls</a:t>
            </a:r>
          </a:p>
          <a:p>
            <a:pPr marL="285750" indent="-285750" algn="just">
              <a:buFont typeface="Arial" panose="020B0604020202020204" pitchFamily="34" charset="0"/>
              <a:buChar char="•"/>
            </a:pPr>
            <a:r>
              <a:rPr lang="en-US" sz="2400" dirty="0">
                <a:latin typeface="Arial" panose="020B0604020202020204" pitchFamily="34" charset="0"/>
                <a:cs typeface="Arial" panose="020B0604020202020204" pitchFamily="34" charset="0"/>
              </a:rPr>
              <a:t>Prevent incorrect use of hardware</a:t>
            </a:r>
          </a:p>
          <a:p>
            <a:pPr marL="285750" indent="-285750" algn="just">
              <a:buFont typeface="Arial" panose="020B0604020202020204" pitchFamily="34" charset="0"/>
              <a:buChar char="•"/>
            </a:pPr>
            <a:r>
              <a:rPr lang="en-US" sz="2400" dirty="0">
                <a:latin typeface="Arial" panose="020B0604020202020204" pitchFamily="34" charset="0"/>
                <a:cs typeface="Arial" panose="020B0604020202020204" pitchFamily="34" charset="0"/>
              </a:rPr>
              <a:t>Security / Protection</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3098273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248975"/>
            <a:ext cx="7406640" cy="685800"/>
          </a:xfrm>
        </p:spPr>
        <p:txBody>
          <a:bodyPr>
            <a:normAutofit/>
          </a:bodyPr>
          <a:lstStyle/>
          <a:p>
            <a:r>
              <a:rPr lang="en-US" sz="3000" b="1" dirty="0">
                <a:latin typeface="Arial" panose="020B0604020202020204" pitchFamily="34" charset="0"/>
                <a:cs typeface="Arial" panose="020B0604020202020204" pitchFamily="34" charset="0"/>
              </a:rPr>
              <a:t>Second Main goal of OS is Abstraction</a:t>
            </a:r>
          </a:p>
        </p:txBody>
      </p:sp>
      <p:sp>
        <p:nvSpPr>
          <p:cNvPr id="5" name="TextBox 4"/>
          <p:cNvSpPr txBox="1"/>
          <p:nvPr/>
        </p:nvSpPr>
        <p:spPr>
          <a:xfrm>
            <a:off x="1192391" y="1048256"/>
            <a:ext cx="7609927" cy="2677656"/>
          </a:xfrm>
          <a:prstGeom prst="rect">
            <a:avLst/>
          </a:prstGeom>
          <a:noFill/>
        </p:spPr>
        <p:txBody>
          <a:bodyPr wrap="square" rtlCol="0">
            <a:spAutoFit/>
          </a:bodyPr>
          <a:lstStyle/>
          <a:p>
            <a:pPr algn="just"/>
            <a:r>
              <a:rPr lang="en-US" sz="2400" dirty="0">
                <a:latin typeface="Arial" panose="020B0604020202020204" pitchFamily="34" charset="0"/>
                <a:cs typeface="Arial" panose="020B0604020202020204" pitchFamily="34" charset="0"/>
              </a:rPr>
              <a:t>The job of </a:t>
            </a:r>
            <a:r>
              <a:rPr lang="en-US" sz="2400" dirty="0" err="1">
                <a:latin typeface="Arial" panose="020B0604020202020204" pitchFamily="34" charset="0"/>
                <a:cs typeface="Arial" panose="020B0604020202020204" pitchFamily="34" charset="0"/>
              </a:rPr>
              <a:t>agro</a:t>
            </a:r>
            <a:r>
              <a:rPr lang="en-US" sz="2400" dirty="0">
                <a:latin typeface="Arial" panose="020B0604020202020204" pitchFamily="34" charset="0"/>
                <a:cs typeface="Arial" panose="020B0604020202020204" pitchFamily="34" charset="0"/>
              </a:rPr>
              <a:t> shop is to sell individual ingredients. It has no idea about salad.</a:t>
            </a:r>
          </a:p>
          <a:p>
            <a:pPr algn="just"/>
            <a:endParaRPr lang="en-US" sz="2400" dirty="0">
              <a:latin typeface="Arial" panose="020B0604020202020204" pitchFamily="34" charset="0"/>
              <a:cs typeface="Arial" panose="020B0604020202020204" pitchFamily="34" charset="0"/>
            </a:endParaRPr>
          </a:p>
          <a:p>
            <a:pPr algn="just"/>
            <a:r>
              <a:rPr lang="en-US" sz="2400" dirty="0">
                <a:latin typeface="Arial" panose="020B0604020202020204" pitchFamily="34" charset="0"/>
                <a:cs typeface="Arial" panose="020B0604020202020204" pitchFamily="34" charset="0"/>
              </a:rPr>
              <a:t>The benefit from our cook is knowledge about concept of salad.</a:t>
            </a:r>
          </a:p>
          <a:p>
            <a:pPr algn="just"/>
            <a:endParaRPr lang="en-US" sz="2400" dirty="0">
              <a:latin typeface="Arial" panose="020B0604020202020204" pitchFamily="34" charset="0"/>
              <a:cs typeface="Arial" panose="020B0604020202020204" pitchFamily="34" charset="0"/>
            </a:endParaRPr>
          </a:p>
          <a:p>
            <a:pPr algn="just"/>
            <a:r>
              <a:rPr lang="en-US" sz="2400" dirty="0">
                <a:latin typeface="Arial" panose="020B0604020202020204" pitchFamily="34" charset="0"/>
                <a:cs typeface="Arial" panose="020B0604020202020204" pitchFamily="34" charset="0"/>
              </a:rPr>
              <a:t>There is many good abstractions on OS level.</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1074103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248975"/>
            <a:ext cx="7406640" cy="685800"/>
          </a:xfrm>
        </p:spPr>
        <p:txBody>
          <a:bodyPr>
            <a:normAutofit fontScale="90000"/>
          </a:bodyPr>
          <a:lstStyle/>
          <a:p>
            <a:r>
              <a:rPr lang="en-US" sz="3000" b="1" dirty="0">
                <a:latin typeface="Arial" panose="020B0604020202020204" pitchFamily="34" charset="0"/>
                <a:cs typeface="Arial" panose="020B0604020202020204" pitchFamily="34" charset="0"/>
              </a:rPr>
              <a:t>History of OS relates to history of hardware</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graphicFrame>
        <p:nvGraphicFramePr>
          <p:cNvPr id="2" name="Table 1">
            <a:extLst>
              <a:ext uri="{FF2B5EF4-FFF2-40B4-BE49-F238E27FC236}">
                <a16:creationId xmlns:a16="http://schemas.microsoft.com/office/drawing/2014/main" id="{20124C7E-4BE7-70FB-1CA1-86117AB8BF77}"/>
              </a:ext>
            </a:extLst>
          </p:cNvPr>
          <p:cNvGraphicFramePr>
            <a:graphicFrameLocks noGrp="1"/>
          </p:cNvGraphicFramePr>
          <p:nvPr>
            <p:extLst>
              <p:ext uri="{D42A27DB-BD31-4B8C-83A1-F6EECF244321}">
                <p14:modId xmlns:p14="http://schemas.microsoft.com/office/powerpoint/2010/main" val="1571653297"/>
              </p:ext>
            </p:extLst>
          </p:nvPr>
        </p:nvGraphicFramePr>
        <p:xfrm>
          <a:off x="1219284" y="1504950"/>
          <a:ext cx="7696114" cy="3241661"/>
        </p:xfrm>
        <a:graphic>
          <a:graphicData uri="http://schemas.openxmlformats.org/drawingml/2006/table">
            <a:tbl>
              <a:tblPr firstRow="1" firstCol="1" bandRow="1">
                <a:tableStyleId>{5C22544A-7EE6-4342-B048-85BDC9FD1C3A}</a:tableStyleId>
              </a:tblPr>
              <a:tblGrid>
                <a:gridCol w="1282195">
                  <a:extLst>
                    <a:ext uri="{9D8B030D-6E8A-4147-A177-3AD203B41FA5}">
                      <a16:colId xmlns:a16="http://schemas.microsoft.com/office/drawing/2014/main" val="3255671064"/>
                    </a:ext>
                  </a:extLst>
                </a:gridCol>
                <a:gridCol w="1282195">
                  <a:extLst>
                    <a:ext uri="{9D8B030D-6E8A-4147-A177-3AD203B41FA5}">
                      <a16:colId xmlns:a16="http://schemas.microsoft.com/office/drawing/2014/main" val="4150815954"/>
                    </a:ext>
                  </a:extLst>
                </a:gridCol>
                <a:gridCol w="1282931">
                  <a:extLst>
                    <a:ext uri="{9D8B030D-6E8A-4147-A177-3AD203B41FA5}">
                      <a16:colId xmlns:a16="http://schemas.microsoft.com/office/drawing/2014/main" val="554380054"/>
                    </a:ext>
                  </a:extLst>
                </a:gridCol>
                <a:gridCol w="1282931">
                  <a:extLst>
                    <a:ext uri="{9D8B030D-6E8A-4147-A177-3AD203B41FA5}">
                      <a16:colId xmlns:a16="http://schemas.microsoft.com/office/drawing/2014/main" val="2334400287"/>
                    </a:ext>
                  </a:extLst>
                </a:gridCol>
                <a:gridCol w="1282931">
                  <a:extLst>
                    <a:ext uri="{9D8B030D-6E8A-4147-A177-3AD203B41FA5}">
                      <a16:colId xmlns:a16="http://schemas.microsoft.com/office/drawing/2014/main" val="4186101355"/>
                    </a:ext>
                  </a:extLst>
                </a:gridCol>
                <a:gridCol w="1282931">
                  <a:extLst>
                    <a:ext uri="{9D8B030D-6E8A-4147-A177-3AD203B41FA5}">
                      <a16:colId xmlns:a16="http://schemas.microsoft.com/office/drawing/2014/main" val="3198717904"/>
                    </a:ext>
                  </a:extLst>
                </a:gridCol>
              </a:tblGrid>
              <a:tr h="685800">
                <a:tc>
                  <a:txBody>
                    <a:bodyPr/>
                    <a:lstStyle/>
                    <a:p>
                      <a:pPr marL="0" marR="0">
                        <a:lnSpc>
                          <a:spcPct val="107000"/>
                        </a:lnSpc>
                        <a:spcBef>
                          <a:spcPts val="0"/>
                        </a:spcBef>
                        <a:spcAft>
                          <a:spcPts val="0"/>
                        </a:spcAft>
                      </a:pPr>
                      <a:r>
                        <a:rPr lang="en-US" sz="1200" kern="100" dirty="0">
                          <a:effectLst/>
                          <a:latin typeface="Arial" panose="020B0604020202020204" pitchFamily="34" charset="0"/>
                          <a:cs typeface="Arial" panose="020B0604020202020204" pitchFamily="34" charset="0"/>
                        </a:rPr>
                        <a:t>Year</a:t>
                      </a:r>
                      <a:endParaRPr lang="en-US" sz="12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kern="100" dirty="0">
                          <a:effectLst/>
                          <a:latin typeface="Arial" panose="020B0604020202020204" pitchFamily="34" charset="0"/>
                          <a:cs typeface="Arial" panose="020B0604020202020204" pitchFamily="34" charset="0"/>
                        </a:rPr>
                        <a:t>Mean Processor Frequency</a:t>
                      </a:r>
                      <a:endParaRPr lang="en-US" sz="12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kern="100" dirty="0">
                          <a:effectLst/>
                          <a:latin typeface="Arial" panose="020B0604020202020204" pitchFamily="34" charset="0"/>
                          <a:cs typeface="Arial" panose="020B0604020202020204" pitchFamily="34" charset="0"/>
                        </a:rPr>
                        <a:t>Mean CPU Cores</a:t>
                      </a:r>
                      <a:endParaRPr lang="en-US" sz="12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kern="100" dirty="0">
                          <a:effectLst/>
                          <a:latin typeface="Arial" panose="020B0604020202020204" pitchFamily="34" charset="0"/>
                          <a:cs typeface="Arial" panose="020B0604020202020204" pitchFamily="34" charset="0"/>
                        </a:rPr>
                        <a:t>Mean Internet Speed</a:t>
                      </a:r>
                      <a:endParaRPr lang="en-US" sz="12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kern="100" dirty="0">
                          <a:effectLst/>
                          <a:latin typeface="Arial" panose="020B0604020202020204" pitchFamily="34" charset="0"/>
                          <a:cs typeface="Arial" panose="020B0604020202020204" pitchFamily="34" charset="0"/>
                        </a:rPr>
                        <a:t>Mean RAM</a:t>
                      </a:r>
                      <a:endParaRPr lang="en-US" sz="12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kern="100" dirty="0">
                          <a:effectLst/>
                          <a:latin typeface="Arial" panose="020B0604020202020204" pitchFamily="34" charset="0"/>
                          <a:cs typeface="Arial" panose="020B0604020202020204" pitchFamily="34" charset="0"/>
                        </a:rPr>
                        <a:t>Mean HD Capacity</a:t>
                      </a:r>
                      <a:endParaRPr lang="en-US" sz="12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671458845"/>
                  </a:ext>
                </a:extLst>
              </a:tr>
              <a:tr h="232351">
                <a:tc>
                  <a:txBody>
                    <a:bodyPr/>
                    <a:lstStyle/>
                    <a:p>
                      <a:pPr marL="0" marR="0">
                        <a:lnSpc>
                          <a:spcPct val="107000"/>
                        </a:lnSpc>
                        <a:spcBef>
                          <a:spcPts val="0"/>
                        </a:spcBef>
                        <a:spcAft>
                          <a:spcPts val="0"/>
                        </a:spcAft>
                      </a:pPr>
                      <a:r>
                        <a:rPr lang="en-US" sz="1200" kern="100" dirty="0">
                          <a:effectLst/>
                          <a:latin typeface="Arial" panose="020B0604020202020204" pitchFamily="34" charset="0"/>
                          <a:cs typeface="Arial" panose="020B0604020202020204" pitchFamily="34" charset="0"/>
                        </a:rPr>
                        <a:t>1970</a:t>
                      </a:r>
                      <a:endParaRPr lang="en-US" sz="12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dirty="0">
                          <a:effectLst/>
                          <a:latin typeface="Arial" panose="020B0604020202020204" pitchFamily="34" charset="0"/>
                          <a:cs typeface="Arial" panose="020B0604020202020204" pitchFamily="34" charset="0"/>
                        </a:rPr>
                        <a:t>0.06 MHz</a:t>
                      </a:r>
                      <a:endParaRPr lang="en-US" sz="14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dirty="0">
                          <a:effectLst/>
                          <a:latin typeface="Arial" panose="020B0604020202020204" pitchFamily="34" charset="0"/>
                          <a:cs typeface="Arial" panose="020B0604020202020204" pitchFamily="34" charset="0"/>
                        </a:rPr>
                        <a:t>1</a:t>
                      </a:r>
                      <a:endParaRPr lang="en-US" sz="14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N/A</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N/A</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N/A</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605035351"/>
                  </a:ext>
                </a:extLst>
              </a:tr>
              <a:tr h="232351">
                <a:tc>
                  <a:txBody>
                    <a:bodyPr/>
                    <a:lstStyle/>
                    <a:p>
                      <a:pPr marL="0" marR="0">
                        <a:lnSpc>
                          <a:spcPct val="107000"/>
                        </a:lnSpc>
                        <a:spcBef>
                          <a:spcPts val="0"/>
                        </a:spcBef>
                        <a:spcAft>
                          <a:spcPts val="0"/>
                        </a:spcAft>
                      </a:pPr>
                      <a:r>
                        <a:rPr lang="en-US" sz="1200" kern="100">
                          <a:effectLst/>
                          <a:latin typeface="Arial" panose="020B0604020202020204" pitchFamily="34" charset="0"/>
                          <a:cs typeface="Arial" panose="020B0604020202020204" pitchFamily="34" charset="0"/>
                        </a:rPr>
                        <a:t>1975</a:t>
                      </a:r>
                      <a:endParaRPr lang="en-US" sz="12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dirty="0">
                          <a:effectLst/>
                          <a:latin typeface="Arial" panose="020B0604020202020204" pitchFamily="34" charset="0"/>
                          <a:cs typeface="Arial" panose="020B0604020202020204" pitchFamily="34" charset="0"/>
                        </a:rPr>
                        <a:t>0.75 MHz</a:t>
                      </a:r>
                      <a:endParaRPr lang="en-US" sz="14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1</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N/A</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N/A</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N/A</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350183787"/>
                  </a:ext>
                </a:extLst>
              </a:tr>
              <a:tr h="232351">
                <a:tc>
                  <a:txBody>
                    <a:bodyPr/>
                    <a:lstStyle/>
                    <a:p>
                      <a:pPr marL="0" marR="0">
                        <a:lnSpc>
                          <a:spcPct val="107000"/>
                        </a:lnSpc>
                        <a:spcBef>
                          <a:spcPts val="0"/>
                        </a:spcBef>
                        <a:spcAft>
                          <a:spcPts val="0"/>
                        </a:spcAft>
                      </a:pPr>
                      <a:r>
                        <a:rPr lang="en-US" sz="1200" kern="100" dirty="0">
                          <a:effectLst/>
                          <a:latin typeface="Arial" panose="020B0604020202020204" pitchFamily="34" charset="0"/>
                          <a:cs typeface="Arial" panose="020B0604020202020204" pitchFamily="34" charset="0"/>
                        </a:rPr>
                        <a:t>1980</a:t>
                      </a:r>
                      <a:endParaRPr lang="en-US" sz="12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dirty="0">
                          <a:effectLst/>
                          <a:latin typeface="Arial" panose="020B0604020202020204" pitchFamily="34" charset="0"/>
                          <a:cs typeface="Arial" panose="020B0604020202020204" pitchFamily="34" charset="0"/>
                        </a:rPr>
                        <a:t>4.77 MHz</a:t>
                      </a:r>
                      <a:endParaRPr lang="en-US" sz="14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dirty="0">
                          <a:effectLst/>
                          <a:latin typeface="Arial" panose="020B0604020202020204" pitchFamily="34" charset="0"/>
                          <a:cs typeface="Arial" panose="020B0604020202020204" pitchFamily="34" charset="0"/>
                        </a:rPr>
                        <a:t>1</a:t>
                      </a:r>
                      <a:endParaRPr lang="en-US" sz="14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N/A</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N/A</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N/A</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481810181"/>
                  </a:ext>
                </a:extLst>
              </a:tr>
              <a:tr h="232351">
                <a:tc>
                  <a:txBody>
                    <a:bodyPr/>
                    <a:lstStyle/>
                    <a:p>
                      <a:pPr marL="0" marR="0">
                        <a:lnSpc>
                          <a:spcPct val="107000"/>
                        </a:lnSpc>
                        <a:spcBef>
                          <a:spcPts val="0"/>
                        </a:spcBef>
                        <a:spcAft>
                          <a:spcPts val="0"/>
                        </a:spcAft>
                      </a:pPr>
                      <a:r>
                        <a:rPr lang="en-US" sz="1200" kern="100">
                          <a:effectLst/>
                          <a:latin typeface="Arial" panose="020B0604020202020204" pitchFamily="34" charset="0"/>
                          <a:cs typeface="Arial" panose="020B0604020202020204" pitchFamily="34" charset="0"/>
                        </a:rPr>
                        <a:t>1985</a:t>
                      </a:r>
                      <a:endParaRPr lang="en-US" sz="12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dirty="0">
                          <a:effectLst/>
                          <a:latin typeface="Arial" panose="020B0604020202020204" pitchFamily="34" charset="0"/>
                          <a:cs typeface="Arial" panose="020B0604020202020204" pitchFamily="34" charset="0"/>
                        </a:rPr>
                        <a:t>8 MHz</a:t>
                      </a:r>
                      <a:endParaRPr lang="en-US" sz="14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dirty="0">
                          <a:effectLst/>
                          <a:latin typeface="Arial" panose="020B0604020202020204" pitchFamily="34" charset="0"/>
                          <a:cs typeface="Arial" panose="020B0604020202020204" pitchFamily="34" charset="0"/>
                        </a:rPr>
                        <a:t>1</a:t>
                      </a:r>
                      <a:endParaRPr lang="en-US" sz="14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N/A</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N/A</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N/A</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698434528"/>
                  </a:ext>
                </a:extLst>
              </a:tr>
              <a:tr h="232351">
                <a:tc>
                  <a:txBody>
                    <a:bodyPr/>
                    <a:lstStyle/>
                    <a:p>
                      <a:pPr marL="0" marR="0">
                        <a:lnSpc>
                          <a:spcPct val="107000"/>
                        </a:lnSpc>
                        <a:spcBef>
                          <a:spcPts val="0"/>
                        </a:spcBef>
                        <a:spcAft>
                          <a:spcPts val="0"/>
                        </a:spcAft>
                      </a:pPr>
                      <a:r>
                        <a:rPr lang="en-US" sz="1200" kern="100" dirty="0">
                          <a:effectLst/>
                          <a:latin typeface="Arial" panose="020B0604020202020204" pitchFamily="34" charset="0"/>
                          <a:cs typeface="Arial" panose="020B0604020202020204" pitchFamily="34" charset="0"/>
                        </a:rPr>
                        <a:t>1990</a:t>
                      </a:r>
                      <a:endParaRPr lang="en-US" sz="12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33 MHz</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dirty="0">
                          <a:effectLst/>
                          <a:latin typeface="Arial" panose="020B0604020202020204" pitchFamily="34" charset="0"/>
                          <a:cs typeface="Arial" panose="020B0604020202020204" pitchFamily="34" charset="0"/>
                        </a:rPr>
                        <a:t>1</a:t>
                      </a:r>
                      <a:endParaRPr lang="en-US" sz="14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dirty="0">
                          <a:effectLst/>
                          <a:latin typeface="Arial" panose="020B0604020202020204" pitchFamily="34" charset="0"/>
                          <a:cs typeface="Arial" panose="020B0604020202020204" pitchFamily="34" charset="0"/>
                        </a:rPr>
                        <a:t>N/A</a:t>
                      </a:r>
                      <a:endParaRPr lang="en-US" sz="14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1 MB</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120 MB</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655528052"/>
                  </a:ext>
                </a:extLst>
              </a:tr>
              <a:tr h="232351">
                <a:tc>
                  <a:txBody>
                    <a:bodyPr/>
                    <a:lstStyle/>
                    <a:p>
                      <a:pPr marL="0" marR="0">
                        <a:lnSpc>
                          <a:spcPct val="107000"/>
                        </a:lnSpc>
                        <a:spcBef>
                          <a:spcPts val="0"/>
                        </a:spcBef>
                        <a:spcAft>
                          <a:spcPts val="0"/>
                        </a:spcAft>
                      </a:pPr>
                      <a:r>
                        <a:rPr lang="en-US" sz="1200" kern="100" dirty="0">
                          <a:effectLst/>
                          <a:latin typeface="Arial" panose="020B0604020202020204" pitchFamily="34" charset="0"/>
                          <a:cs typeface="Arial" panose="020B0604020202020204" pitchFamily="34" charset="0"/>
                        </a:rPr>
                        <a:t>1995</a:t>
                      </a:r>
                      <a:endParaRPr lang="en-US" sz="12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66 MHz</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1</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dirty="0">
                          <a:effectLst/>
                          <a:latin typeface="Arial" panose="020B0604020202020204" pitchFamily="34" charset="0"/>
                          <a:cs typeface="Arial" panose="020B0604020202020204" pitchFamily="34" charset="0"/>
                        </a:rPr>
                        <a:t>28.8 kbps</a:t>
                      </a:r>
                      <a:endParaRPr lang="en-US" sz="14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dirty="0">
                          <a:effectLst/>
                          <a:latin typeface="Arial" panose="020B0604020202020204" pitchFamily="34" charset="0"/>
                          <a:cs typeface="Arial" panose="020B0604020202020204" pitchFamily="34" charset="0"/>
                        </a:rPr>
                        <a:t>8 MB</a:t>
                      </a:r>
                      <a:endParaRPr lang="en-US" sz="14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1 GB</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27754921"/>
                  </a:ext>
                </a:extLst>
              </a:tr>
              <a:tr h="232351">
                <a:tc>
                  <a:txBody>
                    <a:bodyPr/>
                    <a:lstStyle/>
                    <a:p>
                      <a:pPr marL="0" marR="0">
                        <a:lnSpc>
                          <a:spcPct val="107000"/>
                        </a:lnSpc>
                        <a:spcBef>
                          <a:spcPts val="0"/>
                        </a:spcBef>
                        <a:spcAft>
                          <a:spcPts val="0"/>
                        </a:spcAft>
                      </a:pPr>
                      <a:r>
                        <a:rPr lang="en-US" sz="1200" kern="100" dirty="0">
                          <a:effectLst/>
                          <a:latin typeface="Arial" panose="020B0604020202020204" pitchFamily="34" charset="0"/>
                          <a:cs typeface="Arial" panose="020B0604020202020204" pitchFamily="34" charset="0"/>
                        </a:rPr>
                        <a:t>2000</a:t>
                      </a:r>
                      <a:endParaRPr lang="en-US" sz="12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700 MHz</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1</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dirty="0">
                          <a:effectLst/>
                          <a:latin typeface="Arial" panose="020B0604020202020204" pitchFamily="34" charset="0"/>
                          <a:cs typeface="Arial" panose="020B0604020202020204" pitchFamily="34" charset="0"/>
                        </a:rPr>
                        <a:t>56 kbps</a:t>
                      </a:r>
                      <a:endParaRPr lang="en-US" sz="14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dirty="0">
                          <a:effectLst/>
                          <a:latin typeface="Arial" panose="020B0604020202020204" pitchFamily="34" charset="0"/>
                          <a:cs typeface="Arial" panose="020B0604020202020204" pitchFamily="34" charset="0"/>
                        </a:rPr>
                        <a:t>128 MB</a:t>
                      </a:r>
                      <a:endParaRPr lang="en-US" sz="14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20 GB</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268089213"/>
                  </a:ext>
                </a:extLst>
              </a:tr>
              <a:tr h="232351">
                <a:tc>
                  <a:txBody>
                    <a:bodyPr/>
                    <a:lstStyle/>
                    <a:p>
                      <a:pPr marL="0" marR="0">
                        <a:lnSpc>
                          <a:spcPct val="107000"/>
                        </a:lnSpc>
                        <a:spcBef>
                          <a:spcPts val="0"/>
                        </a:spcBef>
                        <a:spcAft>
                          <a:spcPts val="0"/>
                        </a:spcAft>
                      </a:pPr>
                      <a:r>
                        <a:rPr lang="en-US" sz="1200" kern="100" dirty="0">
                          <a:effectLst/>
                          <a:latin typeface="Arial" panose="020B0604020202020204" pitchFamily="34" charset="0"/>
                          <a:cs typeface="Arial" panose="020B0604020202020204" pitchFamily="34" charset="0"/>
                        </a:rPr>
                        <a:t>2005</a:t>
                      </a:r>
                      <a:endParaRPr lang="en-US" sz="12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2.2 GHz</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1.8</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1 Mbps</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dirty="0">
                          <a:effectLst/>
                          <a:latin typeface="Arial" panose="020B0604020202020204" pitchFamily="34" charset="0"/>
                          <a:cs typeface="Arial" panose="020B0604020202020204" pitchFamily="34" charset="0"/>
                        </a:rPr>
                        <a:t>512 MB</a:t>
                      </a:r>
                      <a:endParaRPr lang="en-US" sz="14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dirty="0">
                          <a:effectLst/>
                          <a:latin typeface="Arial" panose="020B0604020202020204" pitchFamily="34" charset="0"/>
                          <a:cs typeface="Arial" panose="020B0604020202020204" pitchFamily="34" charset="0"/>
                        </a:rPr>
                        <a:t>160 GB</a:t>
                      </a:r>
                      <a:endParaRPr lang="en-US" sz="14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025122767"/>
                  </a:ext>
                </a:extLst>
              </a:tr>
              <a:tr h="232351">
                <a:tc>
                  <a:txBody>
                    <a:bodyPr/>
                    <a:lstStyle/>
                    <a:p>
                      <a:pPr marL="0" marR="0">
                        <a:lnSpc>
                          <a:spcPct val="107000"/>
                        </a:lnSpc>
                        <a:spcBef>
                          <a:spcPts val="0"/>
                        </a:spcBef>
                        <a:spcAft>
                          <a:spcPts val="0"/>
                        </a:spcAft>
                      </a:pPr>
                      <a:r>
                        <a:rPr lang="en-US" sz="1200" kern="100" dirty="0">
                          <a:effectLst/>
                          <a:latin typeface="Arial" panose="020B0604020202020204" pitchFamily="34" charset="0"/>
                          <a:cs typeface="Arial" panose="020B0604020202020204" pitchFamily="34" charset="0"/>
                        </a:rPr>
                        <a:t>2010</a:t>
                      </a:r>
                      <a:endParaRPr lang="en-US" sz="12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2.93 GHz</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2.5</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10 Mbps</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dirty="0">
                          <a:effectLst/>
                          <a:latin typeface="Arial" panose="020B0604020202020204" pitchFamily="34" charset="0"/>
                          <a:cs typeface="Arial" panose="020B0604020202020204" pitchFamily="34" charset="0"/>
                        </a:rPr>
                        <a:t>2 GB</a:t>
                      </a:r>
                      <a:endParaRPr lang="en-US" sz="14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dirty="0">
                          <a:effectLst/>
                          <a:latin typeface="Arial" panose="020B0604020202020204" pitchFamily="34" charset="0"/>
                          <a:cs typeface="Arial" panose="020B0604020202020204" pitchFamily="34" charset="0"/>
                        </a:rPr>
                        <a:t>500 GB</a:t>
                      </a:r>
                      <a:endParaRPr lang="en-US" sz="14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988678720"/>
                  </a:ext>
                </a:extLst>
              </a:tr>
              <a:tr h="232351">
                <a:tc>
                  <a:txBody>
                    <a:bodyPr/>
                    <a:lstStyle/>
                    <a:p>
                      <a:pPr marL="0" marR="0">
                        <a:lnSpc>
                          <a:spcPct val="107000"/>
                        </a:lnSpc>
                        <a:spcBef>
                          <a:spcPts val="0"/>
                        </a:spcBef>
                        <a:spcAft>
                          <a:spcPts val="0"/>
                        </a:spcAft>
                      </a:pPr>
                      <a:r>
                        <a:rPr lang="en-US" sz="1200" kern="100" dirty="0">
                          <a:effectLst/>
                          <a:latin typeface="Arial" panose="020B0604020202020204" pitchFamily="34" charset="0"/>
                          <a:cs typeface="Arial" panose="020B0604020202020204" pitchFamily="34" charset="0"/>
                        </a:rPr>
                        <a:t>2015</a:t>
                      </a:r>
                      <a:endParaRPr lang="en-US" sz="12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3.5 GHz</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4</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50 Mbps</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8 GB</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dirty="0">
                          <a:effectLst/>
                          <a:latin typeface="Arial" panose="020B0604020202020204" pitchFamily="34" charset="0"/>
                          <a:cs typeface="Arial" panose="020B0604020202020204" pitchFamily="34" charset="0"/>
                        </a:rPr>
                        <a:t>1 TB</a:t>
                      </a:r>
                      <a:endParaRPr lang="en-US" sz="14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3894606"/>
                  </a:ext>
                </a:extLst>
              </a:tr>
              <a:tr h="232351">
                <a:tc>
                  <a:txBody>
                    <a:bodyPr/>
                    <a:lstStyle/>
                    <a:p>
                      <a:pPr marL="0" marR="0">
                        <a:lnSpc>
                          <a:spcPct val="107000"/>
                        </a:lnSpc>
                        <a:spcBef>
                          <a:spcPts val="0"/>
                        </a:spcBef>
                        <a:spcAft>
                          <a:spcPts val="0"/>
                        </a:spcAft>
                      </a:pPr>
                      <a:r>
                        <a:rPr lang="en-US" sz="1200" kern="100" dirty="0">
                          <a:effectLst/>
                          <a:latin typeface="Arial" panose="020B0604020202020204" pitchFamily="34" charset="0"/>
                          <a:cs typeface="Arial" panose="020B0604020202020204" pitchFamily="34" charset="0"/>
                        </a:rPr>
                        <a:t>2020</a:t>
                      </a:r>
                      <a:endParaRPr lang="en-US" sz="12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4.4 GHz</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6</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100 Mbps</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16 GB</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dirty="0">
                          <a:effectLst/>
                          <a:latin typeface="Arial" panose="020B0604020202020204" pitchFamily="34" charset="0"/>
                          <a:cs typeface="Arial" panose="020B0604020202020204" pitchFamily="34" charset="0"/>
                        </a:rPr>
                        <a:t>2 TB</a:t>
                      </a:r>
                      <a:endParaRPr lang="en-US" sz="14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51868762"/>
                  </a:ext>
                </a:extLst>
              </a:tr>
            </a:tbl>
          </a:graphicData>
        </a:graphic>
      </p:graphicFrame>
    </p:spTree>
    <p:extLst>
      <p:ext uri="{BB962C8B-B14F-4D97-AF65-F5344CB8AC3E}">
        <p14:creationId xmlns:p14="http://schemas.microsoft.com/office/powerpoint/2010/main" val="32798222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248975"/>
            <a:ext cx="7406640" cy="685800"/>
          </a:xfrm>
        </p:spPr>
        <p:txBody>
          <a:bodyPr>
            <a:normAutofit/>
          </a:bodyPr>
          <a:lstStyle/>
          <a:p>
            <a:r>
              <a:rPr lang="en-US" sz="3000" b="1" dirty="0">
                <a:latin typeface="Arial" panose="020B0604020202020204" pitchFamily="34" charset="0"/>
                <a:cs typeface="Arial" panose="020B0604020202020204" pitchFamily="34" charset="0"/>
              </a:rPr>
              <a:t>ENIAC - 1945-55</a:t>
            </a:r>
          </a:p>
        </p:txBody>
      </p:sp>
      <p:sp>
        <p:nvSpPr>
          <p:cNvPr id="5" name="TextBox 4"/>
          <p:cNvSpPr txBox="1"/>
          <p:nvPr/>
        </p:nvSpPr>
        <p:spPr>
          <a:xfrm>
            <a:off x="1192391" y="934775"/>
            <a:ext cx="7609927" cy="1015663"/>
          </a:xfrm>
          <a:prstGeom prst="rect">
            <a:avLst/>
          </a:prstGeom>
          <a:noFill/>
        </p:spPr>
        <p:txBody>
          <a:bodyPr wrap="square" rtlCol="0">
            <a:spAutoFit/>
          </a:bodyPr>
          <a:lstStyle/>
          <a:p>
            <a:pPr algn="just"/>
            <a:r>
              <a:rPr lang="en-US" sz="2000" dirty="0">
                <a:latin typeface="Arial" panose="020B0604020202020204" pitchFamily="34" charset="0"/>
                <a:cs typeface="Arial" panose="020B0604020202020204" pitchFamily="34" charset="0"/>
              </a:rPr>
              <a:t>The machine was designed by Eckert and Mauchly. </a:t>
            </a:r>
          </a:p>
          <a:p>
            <a:pPr algn="just"/>
            <a:r>
              <a:rPr lang="en-US" sz="2000" dirty="0">
                <a:latin typeface="Arial" panose="020B0604020202020204" pitchFamily="34" charset="0"/>
                <a:cs typeface="Arial" panose="020B0604020202020204" pitchFamily="34" charset="0"/>
              </a:rPr>
              <a:t>The ENIAC filled an entire room, weighed 30 tons, and consumed 200 kilowatts of power.</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pic>
        <p:nvPicPr>
          <p:cNvPr id="3" name="Picture 2" descr="A picture containing text, building, black, floor&#10;&#10;Description automatically generated">
            <a:extLst>
              <a:ext uri="{FF2B5EF4-FFF2-40B4-BE49-F238E27FC236}">
                <a16:creationId xmlns:a16="http://schemas.microsoft.com/office/drawing/2014/main" id="{3664DAFC-AF83-7E42-4F78-F6C1D163A4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6756" y="2999940"/>
            <a:ext cx="2627706" cy="1894585"/>
          </a:xfrm>
          <a:prstGeom prst="rect">
            <a:avLst/>
          </a:prstGeom>
        </p:spPr>
      </p:pic>
      <p:sp>
        <p:nvSpPr>
          <p:cNvPr id="11" name="TextBox 10">
            <a:extLst>
              <a:ext uri="{FF2B5EF4-FFF2-40B4-BE49-F238E27FC236}">
                <a16:creationId xmlns:a16="http://schemas.microsoft.com/office/drawing/2014/main" id="{783F6A11-2F92-7BE9-1F2F-00EBC70BF1E0}"/>
              </a:ext>
            </a:extLst>
          </p:cNvPr>
          <p:cNvSpPr txBox="1"/>
          <p:nvPr/>
        </p:nvSpPr>
        <p:spPr>
          <a:xfrm>
            <a:off x="4138751" y="1755204"/>
            <a:ext cx="4685082" cy="3139321"/>
          </a:xfrm>
          <a:prstGeom prst="rect">
            <a:avLst/>
          </a:prstGeom>
          <a:noFill/>
          <a:ln>
            <a:solidFill>
              <a:schemeClr val="accent1"/>
            </a:solidFill>
          </a:ln>
        </p:spPr>
        <p:txBody>
          <a:bodyPr wrap="square">
            <a:spAutoFit/>
          </a:bodyPr>
          <a:lstStyle/>
          <a:p>
            <a:pPr algn="just"/>
            <a:r>
              <a:rPr lang="en-US" dirty="0">
                <a:latin typeface="Arial" panose="020B0604020202020204" pitchFamily="34" charset="0"/>
                <a:cs typeface="Arial" panose="020B0604020202020204" pitchFamily="34" charset="0"/>
              </a:rPr>
              <a:t>Vacuum tubes, over 19,000 of them, were the principal elements in the computer's circuitry. It also had fifteen hundred relays and hundreds of thousands of resistors, capacitors, and inductors. All this electronics were held in forty-two panels nine feet tall, two feet wide, and one foot thick. They were arranged in a "U" shape, with three panels on wheels so they could be moved around. An IBM card reader and card punch were used respectively for input and output.</a:t>
            </a:r>
          </a:p>
        </p:txBody>
      </p:sp>
    </p:spTree>
    <p:extLst>
      <p:ext uri="{BB962C8B-B14F-4D97-AF65-F5344CB8AC3E}">
        <p14:creationId xmlns:p14="http://schemas.microsoft.com/office/powerpoint/2010/main" val="37619510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248975"/>
            <a:ext cx="7406640" cy="685800"/>
          </a:xfrm>
        </p:spPr>
        <p:txBody>
          <a:bodyPr>
            <a:normAutofit/>
          </a:bodyPr>
          <a:lstStyle/>
          <a:p>
            <a:r>
              <a:rPr lang="en-US" sz="3000" b="1" dirty="0">
                <a:latin typeface="Arial" panose="020B0604020202020204" pitchFamily="34" charset="0"/>
                <a:cs typeface="Arial" panose="020B0604020202020204" pitchFamily="34" charset="0"/>
              </a:rPr>
              <a:t>Card Reader</a:t>
            </a:r>
          </a:p>
        </p:txBody>
      </p:sp>
      <p:sp>
        <p:nvSpPr>
          <p:cNvPr id="5" name="TextBox 4"/>
          <p:cNvSpPr txBox="1"/>
          <p:nvPr/>
        </p:nvSpPr>
        <p:spPr>
          <a:xfrm>
            <a:off x="1206585" y="966524"/>
            <a:ext cx="7723009" cy="461665"/>
          </a:xfrm>
          <a:prstGeom prst="rect">
            <a:avLst/>
          </a:prstGeom>
          <a:noFill/>
        </p:spPr>
        <p:txBody>
          <a:bodyPr wrap="square" rtlCol="0">
            <a:spAutoFit/>
          </a:bodyPr>
          <a:lstStyle/>
          <a:p>
            <a:pPr algn="just"/>
            <a:r>
              <a:rPr lang="en-US" sz="2400" dirty="0">
                <a:latin typeface="Arial" panose="020B0604020202020204" pitchFamily="34" charset="0"/>
                <a:cs typeface="Arial" panose="020B0604020202020204" pitchFamily="34" charset="0"/>
              </a:rPr>
              <a:t>Storage media was paper cards.</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pic>
        <p:nvPicPr>
          <p:cNvPr id="3" name="Picture 2" descr="A picture containing indoor, wall, floor, container&#10;&#10;Description automatically generated">
            <a:extLst>
              <a:ext uri="{FF2B5EF4-FFF2-40B4-BE49-F238E27FC236}">
                <a16:creationId xmlns:a16="http://schemas.microsoft.com/office/drawing/2014/main" id="{F90679E7-3141-35B4-7146-D19AE617E8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9649" y="1722506"/>
            <a:ext cx="4074513" cy="3303659"/>
          </a:xfrm>
          <a:prstGeom prst="rect">
            <a:avLst/>
          </a:prstGeom>
        </p:spPr>
      </p:pic>
      <p:pic>
        <p:nvPicPr>
          <p:cNvPr id="7" name="Picture 6" descr="A picture containing text, black&#10;&#10;Description automatically generated">
            <a:extLst>
              <a:ext uri="{FF2B5EF4-FFF2-40B4-BE49-F238E27FC236}">
                <a16:creationId xmlns:a16="http://schemas.microsoft.com/office/drawing/2014/main" id="{E4AF0D0F-86BD-D2AF-420A-B481A696A86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34000" y="2092067"/>
            <a:ext cx="2360981" cy="1057787"/>
          </a:xfrm>
          <a:prstGeom prst="rect">
            <a:avLst/>
          </a:prstGeom>
        </p:spPr>
      </p:pic>
      <p:pic>
        <p:nvPicPr>
          <p:cNvPr id="11" name="Picture 10" descr="A piece of paper with writing on it&#10;&#10;Description automatically generated with medium confidence">
            <a:extLst>
              <a:ext uri="{FF2B5EF4-FFF2-40B4-BE49-F238E27FC236}">
                <a16:creationId xmlns:a16="http://schemas.microsoft.com/office/drawing/2014/main" id="{C801E221-4F6E-521F-3A0C-DE05A968CBC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53895" y="3519415"/>
            <a:ext cx="1983600" cy="1487700"/>
          </a:xfrm>
          <a:prstGeom prst="rect">
            <a:avLst/>
          </a:prstGeom>
        </p:spPr>
      </p:pic>
    </p:spTree>
    <p:extLst>
      <p:ext uri="{BB962C8B-B14F-4D97-AF65-F5344CB8AC3E}">
        <p14:creationId xmlns:p14="http://schemas.microsoft.com/office/powerpoint/2010/main" val="1711095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248975"/>
            <a:ext cx="7406640" cy="685800"/>
          </a:xfrm>
        </p:spPr>
        <p:txBody>
          <a:bodyPr>
            <a:normAutofit/>
          </a:bodyPr>
          <a:lstStyle/>
          <a:p>
            <a:r>
              <a:rPr lang="en-US" sz="3000" b="1" dirty="0">
                <a:latin typeface="Arial" panose="020B0604020202020204" pitchFamily="34" charset="0"/>
                <a:cs typeface="Arial" panose="020B0604020202020204" pitchFamily="34" charset="0"/>
              </a:rPr>
              <a:t>Old RAM</a:t>
            </a:r>
          </a:p>
        </p:txBody>
      </p:sp>
      <p:sp>
        <p:nvSpPr>
          <p:cNvPr id="5" name="TextBox 4"/>
          <p:cNvSpPr txBox="1"/>
          <p:nvPr/>
        </p:nvSpPr>
        <p:spPr>
          <a:xfrm>
            <a:off x="1231985" y="878473"/>
            <a:ext cx="8000999" cy="338554"/>
          </a:xfrm>
          <a:prstGeom prst="rect">
            <a:avLst/>
          </a:prstGeom>
          <a:noFill/>
        </p:spPr>
        <p:txBody>
          <a:bodyPr wrap="square" rtlCol="0">
            <a:spAutoFit/>
          </a:bodyPr>
          <a:lstStyle/>
          <a:p>
            <a:pPr algn="just"/>
            <a:r>
              <a:rPr lang="en-US" sz="1600" dirty="0">
                <a:latin typeface="Arial" panose="020B0604020202020204" pitchFamily="34" charset="0"/>
                <a:cs typeface="Arial" panose="020B0604020202020204" pitchFamily="34" charset="0"/>
              </a:rPr>
              <a:t>The first magnetic core memory, from the IBM 405 Alphabetical Accounting Machine.</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pic>
        <p:nvPicPr>
          <p:cNvPr id="7" name="Picture 6" descr="A picture containing text&#10;&#10;Description automatically generated">
            <a:extLst>
              <a:ext uri="{FF2B5EF4-FFF2-40B4-BE49-F238E27FC236}">
                <a16:creationId xmlns:a16="http://schemas.microsoft.com/office/drawing/2014/main" id="{9C927219-B375-5B39-734D-E78462CFB6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0491" y="1276349"/>
            <a:ext cx="4210012" cy="3528403"/>
          </a:xfrm>
          <a:prstGeom prst="rect">
            <a:avLst/>
          </a:prstGeom>
        </p:spPr>
      </p:pic>
      <p:sp>
        <p:nvSpPr>
          <p:cNvPr id="13" name="TextBox 12">
            <a:extLst>
              <a:ext uri="{FF2B5EF4-FFF2-40B4-BE49-F238E27FC236}">
                <a16:creationId xmlns:a16="http://schemas.microsoft.com/office/drawing/2014/main" id="{C46D81BF-88F3-A1D3-6452-2BF15B447BA2}"/>
              </a:ext>
            </a:extLst>
          </p:cNvPr>
          <p:cNvSpPr txBox="1"/>
          <p:nvPr/>
        </p:nvSpPr>
        <p:spPr>
          <a:xfrm>
            <a:off x="5453203" y="1217027"/>
            <a:ext cx="3462197" cy="1138773"/>
          </a:xfrm>
          <a:prstGeom prst="rect">
            <a:avLst/>
          </a:prstGeom>
          <a:noFill/>
        </p:spPr>
        <p:txBody>
          <a:bodyPr wrap="square">
            <a:spAutoFit/>
          </a:bodyPr>
          <a:lstStyle/>
          <a:p>
            <a:pPr algn="just"/>
            <a:r>
              <a:rPr lang="en-US" sz="1700" dirty="0">
                <a:latin typeface="Arial" panose="020B0604020202020204" pitchFamily="34" charset="0"/>
                <a:cs typeface="Arial" panose="020B0604020202020204" pitchFamily="34" charset="0"/>
              </a:rPr>
              <a:t>Core Memory stored data as magnetization in iron rings. Iron “cores” woven into a 2-dimensional mesh of wires.</a:t>
            </a:r>
          </a:p>
        </p:txBody>
      </p:sp>
    </p:spTree>
    <p:extLst>
      <p:ext uri="{BB962C8B-B14F-4D97-AF65-F5344CB8AC3E}">
        <p14:creationId xmlns:p14="http://schemas.microsoft.com/office/powerpoint/2010/main" val="33716910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248975"/>
            <a:ext cx="7406640" cy="493975"/>
          </a:xfrm>
        </p:spPr>
        <p:txBody>
          <a:bodyPr>
            <a:normAutofit fontScale="90000"/>
          </a:bodyPr>
          <a:lstStyle/>
          <a:p>
            <a:r>
              <a:rPr lang="en-US" sz="3000" b="1" dirty="0">
                <a:latin typeface="Arial" panose="020B0604020202020204" pitchFamily="34" charset="0"/>
                <a:cs typeface="Arial" panose="020B0604020202020204" pitchFamily="34" charset="0"/>
              </a:rPr>
              <a:t>BESM - 1950–60 </a:t>
            </a:r>
          </a:p>
        </p:txBody>
      </p:sp>
      <p:sp>
        <p:nvSpPr>
          <p:cNvPr id="5" name="TextBox 4"/>
          <p:cNvSpPr txBox="1"/>
          <p:nvPr/>
        </p:nvSpPr>
        <p:spPr>
          <a:xfrm>
            <a:off x="1219285" y="681215"/>
            <a:ext cx="7669997" cy="1261884"/>
          </a:xfrm>
          <a:prstGeom prst="rect">
            <a:avLst/>
          </a:prstGeom>
          <a:noFill/>
        </p:spPr>
        <p:txBody>
          <a:bodyPr wrap="square" rtlCol="0">
            <a:spAutoFit/>
          </a:bodyPr>
          <a:lstStyle/>
          <a:p>
            <a:pPr algn="just"/>
            <a:r>
              <a:rPr lang="en-US" sz="1900" dirty="0">
                <a:latin typeface="Arial" panose="020B0604020202020204" pitchFamily="34" charset="0"/>
                <a:cs typeface="Arial" panose="020B0604020202020204" pitchFamily="34" charset="0"/>
              </a:rPr>
              <a:t>BESM (</a:t>
            </a:r>
            <a:r>
              <a:rPr lang="az-Cyrl-AZ" sz="1900" dirty="0">
                <a:latin typeface="Arial" panose="020B0604020202020204" pitchFamily="34" charset="0"/>
                <a:cs typeface="Arial" panose="020B0604020202020204" pitchFamily="34" charset="0"/>
              </a:rPr>
              <a:t>БЭСМ) </a:t>
            </a:r>
            <a:r>
              <a:rPr lang="en-US" sz="1900" dirty="0">
                <a:latin typeface="Arial" panose="020B0604020202020204" pitchFamily="34" charset="0"/>
                <a:cs typeface="Arial" panose="020B0604020202020204" pitchFamily="34" charset="0"/>
              </a:rPr>
              <a:t>is the name of a series of Soviet mainframe computers built in 1950–60s. The name is an acronym for "</a:t>
            </a:r>
            <a:r>
              <a:rPr lang="az-Cyrl-AZ" sz="1900" dirty="0">
                <a:latin typeface="Arial" panose="020B0604020202020204" pitchFamily="34" charset="0"/>
                <a:cs typeface="Arial" panose="020B0604020202020204" pitchFamily="34" charset="0"/>
              </a:rPr>
              <a:t>Большая Электронно-Счётная Машина", </a:t>
            </a:r>
            <a:r>
              <a:rPr lang="en-US" sz="1900" dirty="0">
                <a:latin typeface="Arial" panose="020B0604020202020204" pitchFamily="34" charset="0"/>
                <a:cs typeface="Arial" panose="020B0604020202020204" pitchFamily="34" charset="0"/>
              </a:rPr>
              <a:t>literally "Large Electronic Computing Machine". </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pic>
        <p:nvPicPr>
          <p:cNvPr id="7" name="Picture 6" descr="A picture containing indoor, window&#10;&#10;Description automatically generated">
            <a:extLst>
              <a:ext uri="{FF2B5EF4-FFF2-40B4-BE49-F238E27FC236}">
                <a16:creationId xmlns:a16="http://schemas.microsoft.com/office/drawing/2014/main" id="{BF106D25-0DE1-C0C5-5188-852D292D0B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85" y="2266951"/>
            <a:ext cx="3638177" cy="2590800"/>
          </a:xfrm>
          <a:prstGeom prst="rect">
            <a:avLst/>
          </a:prstGeom>
        </p:spPr>
      </p:pic>
      <p:sp>
        <p:nvSpPr>
          <p:cNvPr id="11" name="TextBox 10">
            <a:extLst>
              <a:ext uri="{FF2B5EF4-FFF2-40B4-BE49-F238E27FC236}">
                <a16:creationId xmlns:a16="http://schemas.microsoft.com/office/drawing/2014/main" id="{6951955A-9335-0403-7438-60A9038FD773}"/>
              </a:ext>
            </a:extLst>
          </p:cNvPr>
          <p:cNvSpPr txBox="1"/>
          <p:nvPr/>
        </p:nvSpPr>
        <p:spPr>
          <a:xfrm>
            <a:off x="4922605" y="1723454"/>
            <a:ext cx="4114800" cy="3139321"/>
          </a:xfrm>
          <a:prstGeom prst="rect">
            <a:avLst/>
          </a:prstGeom>
          <a:noFill/>
          <a:ln w="3175">
            <a:solidFill>
              <a:schemeClr val="tx1"/>
            </a:solidFill>
          </a:ln>
        </p:spPr>
        <p:txBody>
          <a:bodyPr wrap="square">
            <a:spAutoFit/>
          </a:bodyPr>
          <a:lstStyle/>
          <a:p>
            <a:pPr algn="just"/>
            <a:r>
              <a:rPr lang="en-US" dirty="0">
                <a:latin typeface="Arial" panose="020B0604020202020204" pitchFamily="34" charset="0"/>
                <a:cs typeface="Arial" panose="020B0604020202020204" pitchFamily="34" charset="0"/>
              </a:rPr>
              <a:t>The machine used approximately 5,000 vacuum tubes. It had external storage: four magnetic tape units of 30,000 words each, and fast magnetic drum storage with a capacity of 5120 words and an access rate of 800 words/second. The computer was capable of performing 8–10 </a:t>
            </a:r>
            <a:r>
              <a:rPr lang="en-US" dirty="0" err="1">
                <a:latin typeface="Arial" panose="020B0604020202020204" pitchFamily="34" charset="0"/>
                <a:cs typeface="Arial" panose="020B0604020202020204" pitchFamily="34" charset="0"/>
              </a:rPr>
              <a:t>KFlops</a:t>
            </a:r>
            <a:r>
              <a:rPr lang="en-US" dirty="0">
                <a:latin typeface="Arial" panose="020B0604020202020204" pitchFamily="34" charset="0"/>
                <a:cs typeface="Arial" panose="020B0604020202020204" pitchFamily="34" charset="0"/>
              </a:rPr>
              <a:t>. The energy consumption was approximately 30 kW, not accounting for the cooling systems.</a:t>
            </a:r>
          </a:p>
        </p:txBody>
      </p:sp>
    </p:spTree>
    <p:extLst>
      <p:ext uri="{BB962C8B-B14F-4D97-AF65-F5344CB8AC3E}">
        <p14:creationId xmlns:p14="http://schemas.microsoft.com/office/powerpoint/2010/main" val="5229542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192391" y="98284"/>
            <a:ext cx="7406640" cy="685800"/>
          </a:xfrm>
        </p:spPr>
        <p:txBody>
          <a:bodyPr>
            <a:normAutofit/>
          </a:bodyPr>
          <a:lstStyle/>
          <a:p>
            <a:r>
              <a:rPr lang="en-US" sz="3000" b="1" dirty="0">
                <a:latin typeface="Arial" panose="020B0604020202020204" pitchFamily="34" charset="0"/>
                <a:cs typeface="Arial" panose="020B0604020202020204" pitchFamily="34" charset="0"/>
              </a:rPr>
              <a:t>The Multics System (~ 1976)</a:t>
            </a:r>
          </a:p>
        </p:txBody>
      </p:sp>
      <p:sp>
        <p:nvSpPr>
          <p:cNvPr id="5" name="TextBox 4"/>
          <p:cNvSpPr txBox="1"/>
          <p:nvPr/>
        </p:nvSpPr>
        <p:spPr>
          <a:xfrm>
            <a:off x="1192391" y="873500"/>
            <a:ext cx="7723009" cy="1200329"/>
          </a:xfrm>
          <a:prstGeom prst="rect">
            <a:avLst/>
          </a:prstGeom>
          <a:noFill/>
        </p:spPr>
        <p:txBody>
          <a:bodyPr wrap="square" rtlCol="0">
            <a:spAutoFit/>
          </a:bodyPr>
          <a:lstStyle/>
          <a:p>
            <a:pPr algn="just"/>
            <a:r>
              <a:rPr lang="en-US" dirty="0">
                <a:latin typeface="Arial" panose="020B0604020202020204" pitchFamily="34" charset="0"/>
                <a:cs typeface="Arial" panose="020B0604020202020204" pitchFamily="34" charset="0"/>
              </a:rPr>
              <a:t>“We usually ran the machine with doors open so the operators could see the AQ register display, which gave you an idea of the machine load, and for convenient access to the EXECUTE button, which the operator would push to enter BOS if the machine crashed.”</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pic>
        <p:nvPicPr>
          <p:cNvPr id="3" name="Picture 2" descr="A picture containing text, indoor, ceiling, room&#10;&#10;Description automatically generated">
            <a:extLst>
              <a:ext uri="{FF2B5EF4-FFF2-40B4-BE49-F238E27FC236}">
                <a16:creationId xmlns:a16="http://schemas.microsoft.com/office/drawing/2014/main" id="{38DE0F10-567F-3956-01C7-A9CE04FD49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2391" y="2042079"/>
            <a:ext cx="4446409" cy="2984087"/>
          </a:xfrm>
          <a:prstGeom prst="rect">
            <a:avLst/>
          </a:prstGeom>
        </p:spPr>
      </p:pic>
    </p:spTree>
    <p:extLst>
      <p:ext uri="{BB962C8B-B14F-4D97-AF65-F5344CB8AC3E}">
        <p14:creationId xmlns:p14="http://schemas.microsoft.com/office/powerpoint/2010/main" val="36583840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248975"/>
            <a:ext cx="7406640" cy="685800"/>
          </a:xfrm>
        </p:spPr>
        <p:txBody>
          <a:bodyPr>
            <a:normAutofit/>
          </a:bodyPr>
          <a:lstStyle/>
          <a:p>
            <a:r>
              <a:rPr lang="en-US" sz="3000" b="1" dirty="0">
                <a:latin typeface="Arial" panose="020B0604020202020204" pitchFamily="34" charset="0"/>
                <a:cs typeface="Arial" panose="020B0604020202020204" pitchFamily="34" charset="0"/>
              </a:rPr>
              <a:t>Ritchie &amp; Thompson at PDP 11 - 1970</a:t>
            </a:r>
          </a:p>
        </p:txBody>
      </p:sp>
      <p:sp>
        <p:nvSpPr>
          <p:cNvPr id="5" name="TextBox 4"/>
          <p:cNvSpPr txBox="1"/>
          <p:nvPr/>
        </p:nvSpPr>
        <p:spPr>
          <a:xfrm>
            <a:off x="3886200" y="1048256"/>
            <a:ext cx="5029200" cy="1569660"/>
          </a:xfrm>
          <a:prstGeom prst="rect">
            <a:avLst/>
          </a:prstGeom>
          <a:noFill/>
        </p:spPr>
        <p:txBody>
          <a:bodyPr wrap="square" rtlCol="0">
            <a:spAutoFit/>
          </a:bodyPr>
          <a:lstStyle/>
          <a:p>
            <a:pPr algn="just"/>
            <a:r>
              <a:rPr lang="en-US" sz="2400" dirty="0">
                <a:latin typeface="Arial" panose="020B0604020202020204" pitchFamily="34" charset="0"/>
                <a:cs typeface="Arial" panose="020B0604020202020204" pitchFamily="34" charset="0"/>
              </a:rPr>
              <a:t>Unix needed 16 KB.</a:t>
            </a:r>
          </a:p>
          <a:p>
            <a:pPr algn="just"/>
            <a:r>
              <a:rPr lang="en-US" sz="2400" dirty="0">
                <a:latin typeface="Arial" panose="020B0604020202020204" pitchFamily="34" charset="0"/>
                <a:cs typeface="Arial" panose="020B0604020202020204" pitchFamily="34" charset="0"/>
              </a:rPr>
              <a:t>users could only get 8Kb for their application.</a:t>
            </a:r>
          </a:p>
          <a:p>
            <a:pPr algn="just"/>
            <a:r>
              <a:rPr lang="en-US" sz="2400" dirty="0">
                <a:latin typeface="Arial" panose="020B0604020202020204" pitchFamily="34" charset="0"/>
                <a:cs typeface="Arial" panose="020B0604020202020204" pitchFamily="34" charset="0"/>
              </a:rPr>
              <a:t>Unix was mini-OS at that time.</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pic>
        <p:nvPicPr>
          <p:cNvPr id="3" name="Picture 2" descr="A picture containing text, person&#10;&#10;Description automatically generated">
            <a:extLst>
              <a:ext uri="{FF2B5EF4-FFF2-40B4-BE49-F238E27FC236}">
                <a16:creationId xmlns:a16="http://schemas.microsoft.com/office/drawing/2014/main" id="{6780672E-938D-101A-A11E-392EABA483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1985" y="1047751"/>
            <a:ext cx="2681847" cy="3978416"/>
          </a:xfrm>
          <a:prstGeom prst="rect">
            <a:avLst/>
          </a:prstGeom>
        </p:spPr>
      </p:pic>
      <p:pic>
        <p:nvPicPr>
          <p:cNvPr id="7" name="Picture 6" descr="A picture containing person, person, suit, wearing&#10;&#10;Description automatically generated">
            <a:extLst>
              <a:ext uri="{FF2B5EF4-FFF2-40B4-BE49-F238E27FC236}">
                <a16:creationId xmlns:a16="http://schemas.microsoft.com/office/drawing/2014/main" id="{896F8D26-7F75-6364-3A91-D5946412F1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82225" y="2911616"/>
            <a:ext cx="1643820" cy="2114550"/>
          </a:xfrm>
          <a:prstGeom prst="rect">
            <a:avLst/>
          </a:prstGeom>
        </p:spPr>
      </p:pic>
    </p:spTree>
    <p:extLst>
      <p:ext uri="{BB962C8B-B14F-4D97-AF65-F5344CB8AC3E}">
        <p14:creationId xmlns:p14="http://schemas.microsoft.com/office/powerpoint/2010/main" val="6507537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30491" y="136000"/>
            <a:ext cx="7406640" cy="685800"/>
          </a:xfrm>
        </p:spPr>
        <p:txBody>
          <a:bodyPr>
            <a:normAutofit/>
          </a:bodyPr>
          <a:lstStyle/>
          <a:p>
            <a:r>
              <a:rPr lang="en-US" sz="3000" b="1" dirty="0">
                <a:latin typeface="Arial" panose="020B0604020202020204" pitchFamily="34" charset="0"/>
                <a:cs typeface="Arial" panose="020B0604020202020204" pitchFamily="34" charset="0"/>
              </a:rPr>
              <a:t>C and Unix</a:t>
            </a:r>
          </a:p>
        </p:txBody>
      </p:sp>
      <p:sp>
        <p:nvSpPr>
          <p:cNvPr id="5" name="TextBox 4"/>
          <p:cNvSpPr txBox="1"/>
          <p:nvPr/>
        </p:nvSpPr>
        <p:spPr>
          <a:xfrm>
            <a:off x="1205091" y="991016"/>
            <a:ext cx="7723009" cy="4016484"/>
          </a:xfrm>
          <a:prstGeom prst="rect">
            <a:avLst/>
          </a:prstGeom>
          <a:noFill/>
        </p:spPr>
        <p:txBody>
          <a:bodyPr wrap="square" rtlCol="0">
            <a:spAutoFit/>
          </a:bodyPr>
          <a:lstStyle/>
          <a:p>
            <a:pPr algn="just"/>
            <a:r>
              <a:rPr lang="en-US" sz="1700" dirty="0">
                <a:latin typeface="Arial" panose="020B0604020202020204" pitchFamily="34" charset="0"/>
                <a:cs typeface="Arial" panose="020B0604020202020204" pitchFamily="34" charset="0"/>
              </a:rPr>
              <a:t>Ritchie and Thompson were two computer scientists who were key contributors to the development of the PDP-11 computer system.</a:t>
            </a:r>
          </a:p>
          <a:p>
            <a:pPr algn="just"/>
            <a:r>
              <a:rPr lang="en-US" sz="1700" dirty="0">
                <a:latin typeface="Arial" panose="020B0604020202020204" pitchFamily="34" charset="0"/>
                <a:cs typeface="Arial" panose="020B0604020202020204" pitchFamily="34" charset="0"/>
              </a:rPr>
              <a:t>Dennis Ritchie was a computer scientist who co-created the C programming language, along with Ken Thompson. Ritchie also helped develop the Unix operating system, which was originally designed to run on the PDP-11 computer.</a:t>
            </a:r>
          </a:p>
          <a:p>
            <a:pPr algn="just"/>
            <a:r>
              <a:rPr lang="en-US" sz="1700" dirty="0">
                <a:latin typeface="Arial" panose="020B0604020202020204" pitchFamily="34" charset="0"/>
                <a:cs typeface="Arial" panose="020B0604020202020204" pitchFamily="34" charset="0"/>
              </a:rPr>
              <a:t>Ken Thompson was also a computer scientist who worked on the development of Unix and the C programming language with Ritchie. Thompson was instrumental in creating the first version of the Unix operating system on the PDP-11 in 1970, and he continued to work on Unix development throughout the 1970s and 1980s.</a:t>
            </a:r>
          </a:p>
          <a:p>
            <a:pPr algn="just"/>
            <a:r>
              <a:rPr lang="en-US" sz="1700" dirty="0">
                <a:latin typeface="Arial" panose="020B0604020202020204" pitchFamily="34" charset="0"/>
                <a:cs typeface="Arial" panose="020B0604020202020204" pitchFamily="34" charset="0"/>
              </a:rPr>
              <a:t>Together, Ritchie and Thompson played a significant role in the development of the PDP-11 and the Unix operating system, which had a major impact on the field of computer science and the development of modern computing systems.</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3244287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248975"/>
            <a:ext cx="7406640" cy="685800"/>
          </a:xfrm>
        </p:spPr>
        <p:txBody>
          <a:bodyPr>
            <a:normAutofit/>
          </a:bodyPr>
          <a:lstStyle/>
          <a:p>
            <a:r>
              <a:rPr lang="en-US" sz="3000" b="1" dirty="0">
                <a:latin typeface="Arial" panose="020B0604020202020204" pitchFamily="34" charset="0"/>
                <a:cs typeface="Arial" panose="020B0604020202020204" pitchFamily="34" charset="0"/>
              </a:rPr>
              <a:t>Lecture Topics</a:t>
            </a:r>
          </a:p>
        </p:txBody>
      </p:sp>
      <p:sp>
        <p:nvSpPr>
          <p:cNvPr id="5" name="TextBox 4"/>
          <p:cNvSpPr txBox="1"/>
          <p:nvPr/>
        </p:nvSpPr>
        <p:spPr>
          <a:xfrm>
            <a:off x="953952" y="1504652"/>
            <a:ext cx="8190048" cy="1569660"/>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latin typeface="Arial" panose="020B0604020202020204" pitchFamily="34" charset="0"/>
                <a:cs typeface="Arial" panose="020B0604020202020204" pitchFamily="34" charset="0"/>
              </a:rPr>
              <a:t>Operating Systems Overview and Common Concepts</a:t>
            </a:r>
          </a:p>
          <a:p>
            <a:pPr marL="285750" indent="-285750" algn="just">
              <a:buFont typeface="Arial" panose="020B0604020202020204" pitchFamily="34" charset="0"/>
              <a:buChar char="•"/>
            </a:pPr>
            <a:r>
              <a:rPr lang="en-US" sz="2400" dirty="0">
                <a:latin typeface="Arial" panose="020B0604020202020204" pitchFamily="34" charset="0"/>
                <a:cs typeface="Arial" panose="020B0604020202020204" pitchFamily="34" charset="0"/>
              </a:rPr>
              <a:t>History of OS (Windows, Linux, IOS, Android, WebOS, </a:t>
            </a:r>
            <a:r>
              <a:rPr lang="en-US" sz="2400" dirty="0" err="1">
                <a:latin typeface="Arial" panose="020B0604020202020204" pitchFamily="34" charset="0"/>
                <a:cs typeface="Arial" panose="020B0604020202020204" pitchFamily="34" charset="0"/>
              </a:rPr>
              <a:t>ChromeOS</a:t>
            </a:r>
            <a:r>
              <a:rPr lang="en-US" sz="2400" dirty="0">
                <a:latin typeface="Arial" panose="020B0604020202020204" pitchFamily="34" charset="0"/>
                <a:cs typeface="Arial" panose="020B0604020202020204" pitchFamily="34" charset="0"/>
              </a:rPr>
              <a:t>)</a:t>
            </a:r>
            <a:endParaRPr lang="ka-GE" sz="2400" dirty="0">
              <a:latin typeface="Calibri" panose="020F0502020204030204" pitchFamily="34" charset="0"/>
              <a:cs typeface="Arial" panose="020B0604020202020204" pitchFamily="34" charset="0"/>
            </a:endParaRPr>
          </a:p>
          <a:p>
            <a:pPr marL="285750" indent="-285750" algn="just">
              <a:buFont typeface="Arial" panose="020B0604020202020204" pitchFamily="34" charset="0"/>
              <a:buChar char="•"/>
            </a:pPr>
            <a:r>
              <a:rPr lang="en-US" sz="2400" dirty="0">
                <a:latin typeface="Arial" panose="020B0604020202020204" pitchFamily="34" charset="0"/>
                <a:cs typeface="Arial" panose="020B0604020202020204" pitchFamily="34" charset="0"/>
              </a:rPr>
              <a:t>Operating System Structure</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38192948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5" name="TextBox 4"/>
          <p:cNvSpPr txBox="1"/>
          <p:nvPr/>
        </p:nvSpPr>
        <p:spPr>
          <a:xfrm>
            <a:off x="1066800" y="136000"/>
            <a:ext cx="7723009" cy="4893647"/>
          </a:xfrm>
          <a:prstGeom prst="rect">
            <a:avLst/>
          </a:prstGeom>
          <a:noFill/>
        </p:spPr>
        <p:txBody>
          <a:bodyPr wrap="square" rtlCol="0">
            <a:spAutoFit/>
          </a:bodyPr>
          <a:lstStyle/>
          <a:p>
            <a:pPr algn="just"/>
            <a:r>
              <a:rPr lang="en-US" sz="2400" dirty="0">
                <a:latin typeface="Arial" panose="020B0604020202020204" pitchFamily="34" charset="0"/>
                <a:cs typeface="Arial" panose="020B0604020202020204" pitchFamily="34" charset="0"/>
              </a:rPr>
              <a:t>Problem of simple OS:</a:t>
            </a:r>
          </a:p>
          <a:p>
            <a:pPr algn="just"/>
            <a:r>
              <a:rPr lang="en-US" sz="2400" dirty="0">
                <a:latin typeface="Arial" panose="020B0604020202020204" pitchFamily="34" charset="0"/>
                <a:cs typeface="Arial" panose="020B0604020202020204" pitchFamily="34" charset="0"/>
              </a:rPr>
              <a:t>•	A waiting process blocks everything else on the machine.</a:t>
            </a:r>
          </a:p>
          <a:p>
            <a:pPr algn="just"/>
            <a:r>
              <a:rPr lang="en-US" sz="2400" dirty="0">
                <a:latin typeface="Arial" panose="020B0604020202020204" pitchFamily="34" charset="0"/>
                <a:cs typeface="Arial" panose="020B0604020202020204" pitchFamily="34" charset="0"/>
              </a:rPr>
              <a:t>(Seemingly) Simple hack:</a:t>
            </a:r>
          </a:p>
          <a:p>
            <a:pPr algn="just"/>
            <a:r>
              <a:rPr lang="en-US" sz="2400" dirty="0">
                <a:latin typeface="Arial" panose="020B0604020202020204" pitchFamily="34" charset="0"/>
                <a:cs typeface="Arial" panose="020B0604020202020204" pitchFamily="34" charset="0"/>
              </a:rPr>
              <a:t>•	run more than one process at once;</a:t>
            </a:r>
          </a:p>
          <a:p>
            <a:pPr algn="just"/>
            <a:r>
              <a:rPr lang="en-US" sz="2400" dirty="0">
                <a:latin typeface="Arial" panose="020B0604020202020204" pitchFamily="34" charset="0"/>
                <a:cs typeface="Arial" panose="020B0604020202020204" pitchFamily="34" charset="0"/>
              </a:rPr>
              <a:t>•	when one process blocks, switch to another.</a:t>
            </a:r>
          </a:p>
          <a:p>
            <a:pPr algn="just"/>
            <a:r>
              <a:rPr lang="en-US" sz="2400" dirty="0">
                <a:latin typeface="Arial" panose="020B0604020202020204" pitchFamily="34" charset="0"/>
                <a:cs typeface="Arial" panose="020B0604020202020204" pitchFamily="34" charset="0"/>
              </a:rPr>
              <a:t>A couple of problems: what if a program</a:t>
            </a:r>
          </a:p>
          <a:p>
            <a:pPr algn="just"/>
            <a:r>
              <a:rPr lang="en-US" sz="2400" dirty="0">
                <a:latin typeface="Arial" panose="020B0604020202020204" pitchFamily="34" charset="0"/>
                <a:cs typeface="Arial" panose="020B0604020202020204" pitchFamily="34" charset="0"/>
              </a:rPr>
              <a:t>•	does infinite loops or</a:t>
            </a:r>
          </a:p>
          <a:p>
            <a:pPr algn="just"/>
            <a:r>
              <a:rPr lang="en-US" sz="2400" dirty="0">
                <a:latin typeface="Arial" panose="020B0604020202020204" pitchFamily="34" charset="0"/>
                <a:cs typeface="Arial" panose="020B0604020202020204" pitchFamily="34" charset="0"/>
              </a:rPr>
              <a:t>•	starts randomly scribbling on memory?</a:t>
            </a:r>
          </a:p>
          <a:p>
            <a:pPr algn="just"/>
            <a:r>
              <a:rPr lang="en-US" sz="2400" dirty="0">
                <a:latin typeface="Arial" panose="020B0604020202020204" pitchFamily="34" charset="0"/>
                <a:cs typeface="Arial" panose="020B0604020202020204" pitchFamily="34" charset="0"/>
              </a:rPr>
              <a:t>OS adds protection:</a:t>
            </a:r>
          </a:p>
          <a:p>
            <a:pPr algn="just"/>
            <a:r>
              <a:rPr lang="en-US" sz="2400" dirty="0">
                <a:latin typeface="Arial" panose="020B0604020202020204" pitchFamily="34" charset="0"/>
                <a:cs typeface="Arial" panose="020B0604020202020204" pitchFamily="34" charset="0"/>
              </a:rPr>
              <a:t>•	Interposition</a:t>
            </a:r>
          </a:p>
          <a:p>
            <a:pPr algn="just"/>
            <a:r>
              <a:rPr lang="en-US" sz="2400" dirty="0">
                <a:latin typeface="Arial" panose="020B0604020202020204" pitchFamily="34" charset="0"/>
                <a:cs typeface="Arial" panose="020B0604020202020204" pitchFamily="34" charset="0"/>
              </a:rPr>
              <a:t>•	Preemption</a:t>
            </a:r>
          </a:p>
          <a:p>
            <a:pPr algn="just"/>
            <a:r>
              <a:rPr lang="en-US" sz="2400" dirty="0">
                <a:latin typeface="Arial" panose="020B0604020202020204" pitchFamily="34" charset="0"/>
                <a:cs typeface="Arial" panose="020B0604020202020204" pitchFamily="34" charset="0"/>
              </a:rPr>
              <a:t>•	Privilege</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pic>
        <p:nvPicPr>
          <p:cNvPr id="7" name="Picture 6" descr="Operating System">
            <a:extLst>
              <a:ext uri="{FF2B5EF4-FFF2-40B4-BE49-F238E27FC236}">
                <a16:creationId xmlns:a16="http://schemas.microsoft.com/office/drawing/2014/main" id="{D529C66A-9BBF-0EBB-EAD6-61DB2E566B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600" y="3811320"/>
            <a:ext cx="2781837" cy="1046632"/>
          </a:xfrm>
          <a:prstGeom prst="rect">
            <a:avLst/>
          </a:prstGeom>
        </p:spPr>
      </p:pic>
    </p:spTree>
    <p:extLst>
      <p:ext uri="{BB962C8B-B14F-4D97-AF65-F5344CB8AC3E}">
        <p14:creationId xmlns:p14="http://schemas.microsoft.com/office/powerpoint/2010/main" val="23902495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192391" y="19050"/>
            <a:ext cx="7406640" cy="685800"/>
          </a:xfrm>
        </p:spPr>
        <p:txBody>
          <a:bodyPr>
            <a:normAutofit/>
          </a:bodyPr>
          <a:lstStyle/>
          <a:p>
            <a:r>
              <a:rPr lang="en-US" sz="3000" b="1" dirty="0">
                <a:latin typeface="Arial" panose="020B0604020202020204" pitchFamily="34" charset="0"/>
                <a:cs typeface="Arial" panose="020B0604020202020204" pitchFamily="34" charset="0"/>
              </a:rPr>
              <a:t>From 1981</a:t>
            </a:r>
          </a:p>
        </p:txBody>
      </p:sp>
      <p:sp>
        <p:nvSpPr>
          <p:cNvPr id="5" name="TextBox 4"/>
          <p:cNvSpPr txBox="1"/>
          <p:nvPr/>
        </p:nvSpPr>
        <p:spPr>
          <a:xfrm>
            <a:off x="1192391" y="819150"/>
            <a:ext cx="7723009" cy="4016484"/>
          </a:xfrm>
          <a:prstGeom prst="rect">
            <a:avLst/>
          </a:prstGeom>
          <a:noFill/>
        </p:spPr>
        <p:txBody>
          <a:bodyPr wrap="square" rtlCol="0">
            <a:spAutoFit/>
          </a:bodyPr>
          <a:lstStyle/>
          <a:p>
            <a:pPr algn="just"/>
            <a:r>
              <a:rPr lang="en-US" sz="1700" dirty="0">
                <a:latin typeface="Arial" panose="020B0604020202020204" pitchFamily="34" charset="0"/>
                <a:cs typeface="Arial" panose="020B0604020202020204" pitchFamily="34" charset="0"/>
              </a:rPr>
              <a:t>Computer costs $1K, Programmer costs $100K/year</a:t>
            </a:r>
          </a:p>
          <a:p>
            <a:pPr marL="285750" indent="-285750" algn="just">
              <a:buFont typeface="Arial" panose="020B0604020202020204" pitchFamily="34" charset="0"/>
              <a:buChar char="•"/>
            </a:pPr>
            <a:r>
              <a:rPr lang="en-US" sz="1700" dirty="0">
                <a:latin typeface="Arial" panose="020B0604020202020204" pitchFamily="34" charset="0"/>
                <a:cs typeface="Arial" panose="020B0604020202020204" pitchFamily="34" charset="0"/>
              </a:rPr>
              <a:t>If you can make someone 1% more efficient by giving them a computer, it’s worth it</a:t>
            </a:r>
          </a:p>
          <a:p>
            <a:pPr marL="285750" indent="-285750" algn="just">
              <a:buFont typeface="Arial" panose="020B0604020202020204" pitchFamily="34" charset="0"/>
              <a:buChar char="•"/>
            </a:pPr>
            <a:r>
              <a:rPr lang="en-US" sz="1700" dirty="0">
                <a:latin typeface="Arial" panose="020B0604020202020204" pitchFamily="34" charset="0"/>
                <a:cs typeface="Arial" panose="020B0604020202020204" pitchFamily="34" charset="0"/>
              </a:rPr>
              <a:t>Use computers to make people more efficient</a:t>
            </a:r>
          </a:p>
          <a:p>
            <a:pPr algn="just"/>
            <a:endParaRPr lang="en-US" sz="1700" dirty="0">
              <a:latin typeface="Arial" panose="020B0604020202020204" pitchFamily="34" charset="0"/>
              <a:cs typeface="Arial" panose="020B0604020202020204" pitchFamily="34" charset="0"/>
            </a:endParaRPr>
          </a:p>
          <a:p>
            <a:pPr algn="just"/>
            <a:r>
              <a:rPr lang="en-US" sz="1700" dirty="0">
                <a:latin typeface="Arial" panose="020B0604020202020204" pitchFamily="34" charset="0"/>
                <a:cs typeface="Arial" panose="020B0604020202020204" pitchFamily="34" charset="0"/>
              </a:rPr>
              <a:t>Personal computing:</a:t>
            </a:r>
          </a:p>
          <a:p>
            <a:pPr marL="285750" indent="-285750" algn="just">
              <a:buFont typeface="Arial" panose="020B0604020202020204" pitchFamily="34" charset="0"/>
              <a:buChar char="•"/>
            </a:pPr>
            <a:r>
              <a:rPr lang="en-US" sz="1700" dirty="0">
                <a:latin typeface="Arial" panose="020B0604020202020204" pitchFamily="34" charset="0"/>
                <a:cs typeface="Arial" panose="020B0604020202020204" pitchFamily="34" charset="0"/>
              </a:rPr>
              <a:t>Computers cheap, so give everyone a PC</a:t>
            </a:r>
          </a:p>
          <a:p>
            <a:pPr algn="just"/>
            <a:endParaRPr lang="en-US" sz="1700" dirty="0">
              <a:latin typeface="Arial" panose="020B0604020202020204" pitchFamily="34" charset="0"/>
              <a:cs typeface="Arial" panose="020B0604020202020204" pitchFamily="34" charset="0"/>
            </a:endParaRPr>
          </a:p>
          <a:p>
            <a:pPr algn="just"/>
            <a:r>
              <a:rPr lang="en-US" sz="1700" dirty="0">
                <a:latin typeface="Arial" panose="020B0604020202020204" pitchFamily="34" charset="0"/>
                <a:cs typeface="Arial" panose="020B0604020202020204" pitchFamily="34" charset="0"/>
              </a:rPr>
              <a:t>Limited Hardware Resources Initially:</a:t>
            </a:r>
          </a:p>
          <a:p>
            <a:pPr marL="285750" indent="-285750" algn="just">
              <a:buFont typeface="Arial" panose="020B0604020202020204" pitchFamily="34" charset="0"/>
              <a:buChar char="•"/>
            </a:pPr>
            <a:r>
              <a:rPr lang="en-US" sz="1700" dirty="0">
                <a:latin typeface="Arial" panose="020B0604020202020204" pitchFamily="34" charset="0"/>
                <a:cs typeface="Arial" panose="020B0604020202020204" pitchFamily="34" charset="0"/>
              </a:rPr>
              <a:t>OS becomes a subroutine library</a:t>
            </a:r>
          </a:p>
          <a:p>
            <a:pPr marL="285750" indent="-285750" algn="just">
              <a:buFont typeface="Arial" panose="020B0604020202020204" pitchFamily="34" charset="0"/>
              <a:buChar char="•"/>
            </a:pPr>
            <a:r>
              <a:rPr lang="en-US" sz="1700" dirty="0">
                <a:latin typeface="Arial" panose="020B0604020202020204" pitchFamily="34" charset="0"/>
                <a:cs typeface="Arial" panose="020B0604020202020204" pitchFamily="34" charset="0"/>
              </a:rPr>
              <a:t>One application at a time (MSDOS, CP/M, …)</a:t>
            </a:r>
          </a:p>
          <a:p>
            <a:pPr algn="just"/>
            <a:endParaRPr lang="en-US" sz="1700" dirty="0">
              <a:latin typeface="Arial" panose="020B0604020202020204" pitchFamily="34" charset="0"/>
              <a:cs typeface="Arial" panose="020B0604020202020204" pitchFamily="34" charset="0"/>
            </a:endParaRPr>
          </a:p>
          <a:p>
            <a:pPr algn="just"/>
            <a:r>
              <a:rPr lang="en-US" sz="1700" dirty="0">
                <a:latin typeface="Arial" panose="020B0604020202020204" pitchFamily="34" charset="0"/>
                <a:cs typeface="Arial" panose="020B0604020202020204" pitchFamily="34" charset="0"/>
              </a:rPr>
              <a:t>Eventually PCs become powerful:</a:t>
            </a:r>
          </a:p>
          <a:p>
            <a:pPr marL="285750" indent="-285750" algn="just">
              <a:buFont typeface="Arial" panose="020B0604020202020204" pitchFamily="34" charset="0"/>
              <a:buChar char="•"/>
            </a:pPr>
            <a:r>
              <a:rPr lang="en-US" sz="1700" dirty="0">
                <a:latin typeface="Arial" panose="020B0604020202020204" pitchFamily="34" charset="0"/>
                <a:cs typeface="Arial" panose="020B0604020202020204" pitchFamily="34" charset="0"/>
              </a:rPr>
              <a:t>OS regains all the complexity of a “big” OS</a:t>
            </a:r>
          </a:p>
          <a:p>
            <a:pPr marL="285750" indent="-285750" algn="just">
              <a:buFont typeface="Arial" panose="020B0604020202020204" pitchFamily="34" charset="0"/>
              <a:buChar char="•"/>
            </a:pPr>
            <a:r>
              <a:rPr lang="en-US" sz="1700" dirty="0">
                <a:latin typeface="Arial" panose="020B0604020202020204" pitchFamily="34" charset="0"/>
                <a:cs typeface="Arial" panose="020B0604020202020204" pitchFamily="34" charset="0"/>
              </a:rPr>
              <a:t>multiprogramming, memory protection, </a:t>
            </a:r>
            <a:r>
              <a:rPr lang="en-US" sz="1700" dirty="0" err="1">
                <a:latin typeface="Arial" panose="020B0604020202020204" pitchFamily="34" charset="0"/>
                <a:cs typeface="Arial" panose="020B0604020202020204" pitchFamily="34" charset="0"/>
              </a:rPr>
              <a:t>etc</a:t>
            </a:r>
            <a:r>
              <a:rPr lang="en-US" sz="1700" dirty="0">
                <a:latin typeface="Arial" panose="020B0604020202020204" pitchFamily="34" charset="0"/>
                <a:cs typeface="Arial" panose="020B0604020202020204" pitchFamily="34" charset="0"/>
              </a:rPr>
              <a:t> (NT,OS/2)</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23855113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136000"/>
            <a:ext cx="7406640" cy="606950"/>
          </a:xfrm>
        </p:spPr>
        <p:txBody>
          <a:bodyPr>
            <a:normAutofit/>
          </a:bodyPr>
          <a:lstStyle/>
          <a:p>
            <a:r>
              <a:rPr lang="en-US" sz="3000" b="1" dirty="0">
                <a:latin typeface="Arial" panose="020B0604020202020204" pitchFamily="34" charset="0"/>
                <a:cs typeface="Arial" panose="020B0604020202020204" pitchFamily="34" charset="0"/>
              </a:rPr>
              <a:t>From 1981</a:t>
            </a:r>
          </a:p>
        </p:txBody>
      </p:sp>
      <p:sp>
        <p:nvSpPr>
          <p:cNvPr id="5" name="TextBox 4"/>
          <p:cNvSpPr txBox="1"/>
          <p:nvPr/>
        </p:nvSpPr>
        <p:spPr>
          <a:xfrm>
            <a:off x="1219285" y="884855"/>
            <a:ext cx="7723009" cy="4185761"/>
          </a:xfrm>
          <a:prstGeom prst="rect">
            <a:avLst/>
          </a:prstGeom>
          <a:noFill/>
        </p:spPr>
        <p:txBody>
          <a:bodyPr wrap="square" rtlCol="0">
            <a:spAutoFit/>
          </a:bodyPr>
          <a:lstStyle/>
          <a:p>
            <a:pPr algn="just"/>
            <a:r>
              <a:rPr lang="en-US" sz="1900" dirty="0">
                <a:latin typeface="Arial" panose="020B0604020202020204" pitchFamily="34" charset="0"/>
                <a:cs typeface="Arial" panose="020B0604020202020204" pitchFamily="34" charset="0"/>
              </a:rPr>
              <a:t>Xerox Star: 1981</a:t>
            </a:r>
          </a:p>
          <a:p>
            <a:pPr marL="342900" indent="-342900" algn="just">
              <a:buFont typeface="Arial" panose="020B0604020202020204" pitchFamily="34" charset="0"/>
              <a:buChar char="•"/>
            </a:pPr>
            <a:r>
              <a:rPr lang="en-US" sz="1900" dirty="0">
                <a:latin typeface="Arial" panose="020B0604020202020204" pitchFamily="34" charset="0"/>
                <a:cs typeface="Arial" panose="020B0604020202020204" pitchFamily="34" charset="0"/>
              </a:rPr>
              <a:t>Originally a research project (Alto)</a:t>
            </a:r>
          </a:p>
          <a:p>
            <a:pPr marL="342900" indent="-342900" algn="just">
              <a:buFont typeface="Arial" panose="020B0604020202020204" pitchFamily="34" charset="0"/>
              <a:buChar char="•"/>
            </a:pPr>
            <a:r>
              <a:rPr lang="en-US" sz="1900" dirty="0">
                <a:latin typeface="Arial" panose="020B0604020202020204" pitchFamily="34" charset="0"/>
                <a:cs typeface="Arial" panose="020B0604020202020204" pitchFamily="34" charset="0"/>
              </a:rPr>
              <a:t>First “mice”, “windows”</a:t>
            </a:r>
          </a:p>
          <a:p>
            <a:pPr algn="just"/>
            <a:endParaRPr lang="en-US" sz="1900" dirty="0">
              <a:latin typeface="Arial" panose="020B0604020202020204" pitchFamily="34" charset="0"/>
              <a:cs typeface="Arial" panose="020B0604020202020204" pitchFamily="34" charset="0"/>
            </a:endParaRPr>
          </a:p>
          <a:p>
            <a:pPr algn="just"/>
            <a:r>
              <a:rPr lang="en-US" sz="1900" dirty="0">
                <a:latin typeface="Arial" panose="020B0604020202020204" pitchFamily="34" charset="0"/>
                <a:cs typeface="Arial" panose="020B0604020202020204" pitchFamily="34" charset="0"/>
              </a:rPr>
              <a:t>Apple Lisa/</a:t>
            </a:r>
            <a:r>
              <a:rPr lang="en-US" sz="1900" dirty="0" err="1">
                <a:latin typeface="Arial" panose="020B0604020202020204" pitchFamily="34" charset="0"/>
                <a:cs typeface="Arial" panose="020B0604020202020204" pitchFamily="34" charset="0"/>
              </a:rPr>
              <a:t>Machintosh</a:t>
            </a:r>
            <a:r>
              <a:rPr lang="en-US" sz="1900" dirty="0">
                <a:latin typeface="Arial" panose="020B0604020202020204" pitchFamily="34" charset="0"/>
                <a:cs typeface="Arial" panose="020B0604020202020204" pitchFamily="34" charset="0"/>
              </a:rPr>
              <a:t>: 1984</a:t>
            </a:r>
          </a:p>
          <a:p>
            <a:pPr marL="342900" indent="-342900" algn="just">
              <a:buFont typeface="Arial" panose="020B0604020202020204" pitchFamily="34" charset="0"/>
              <a:buChar char="•"/>
            </a:pPr>
            <a:r>
              <a:rPr lang="en-US" sz="1900" dirty="0">
                <a:latin typeface="Arial" panose="020B0604020202020204" pitchFamily="34" charset="0"/>
                <a:cs typeface="Arial" panose="020B0604020202020204" pitchFamily="34" charset="0"/>
              </a:rPr>
              <a:t>“Look and Feel” suit 1988</a:t>
            </a:r>
          </a:p>
          <a:p>
            <a:pPr algn="just"/>
            <a:endParaRPr lang="en-US" sz="1900" dirty="0">
              <a:latin typeface="Arial" panose="020B0604020202020204" pitchFamily="34" charset="0"/>
              <a:cs typeface="Arial" panose="020B0604020202020204" pitchFamily="34" charset="0"/>
            </a:endParaRPr>
          </a:p>
          <a:p>
            <a:pPr algn="just"/>
            <a:r>
              <a:rPr lang="en-US" sz="1900" dirty="0">
                <a:latin typeface="Arial" panose="020B0604020202020204" pitchFamily="34" charset="0"/>
                <a:cs typeface="Arial" panose="020B0604020202020204" pitchFamily="34" charset="0"/>
              </a:rPr>
              <a:t>Microsoft Windows:</a:t>
            </a:r>
          </a:p>
          <a:p>
            <a:pPr marL="342900" indent="-342900" algn="just">
              <a:buFont typeface="Arial" panose="020B0604020202020204" pitchFamily="34" charset="0"/>
              <a:buChar char="•"/>
            </a:pPr>
            <a:r>
              <a:rPr lang="en-US" sz="1900" dirty="0">
                <a:latin typeface="Arial" panose="020B0604020202020204" pitchFamily="34" charset="0"/>
                <a:cs typeface="Arial" panose="020B0604020202020204" pitchFamily="34" charset="0"/>
              </a:rPr>
              <a:t>Win 1.0 (1985)</a:t>
            </a:r>
          </a:p>
          <a:p>
            <a:pPr marL="342900" indent="-342900" algn="just">
              <a:buFont typeface="Arial" panose="020B0604020202020204" pitchFamily="34" charset="0"/>
              <a:buChar char="•"/>
            </a:pPr>
            <a:r>
              <a:rPr lang="en-US" sz="1900" dirty="0">
                <a:latin typeface="Arial" panose="020B0604020202020204" pitchFamily="34" charset="0"/>
                <a:cs typeface="Arial" panose="020B0604020202020204" pitchFamily="34" charset="0"/>
              </a:rPr>
              <a:t>Win 3.1 (1990)</a:t>
            </a:r>
          </a:p>
          <a:p>
            <a:pPr marL="342900" indent="-342900" algn="just">
              <a:buFont typeface="Arial" panose="020B0604020202020204" pitchFamily="34" charset="0"/>
              <a:buChar char="•"/>
            </a:pPr>
            <a:r>
              <a:rPr lang="en-US" sz="1900" dirty="0">
                <a:latin typeface="Arial" panose="020B0604020202020204" pitchFamily="34" charset="0"/>
                <a:cs typeface="Arial" panose="020B0604020202020204" pitchFamily="34" charset="0"/>
              </a:rPr>
              <a:t>Win 95 (1995)</a:t>
            </a:r>
          </a:p>
          <a:p>
            <a:pPr marL="342900" indent="-342900" algn="just">
              <a:buFont typeface="Arial" panose="020B0604020202020204" pitchFamily="34" charset="0"/>
              <a:buChar char="•"/>
            </a:pPr>
            <a:r>
              <a:rPr lang="en-US" sz="1900" dirty="0">
                <a:latin typeface="Arial" panose="020B0604020202020204" pitchFamily="34" charset="0"/>
                <a:cs typeface="Arial" panose="020B0604020202020204" pitchFamily="34" charset="0"/>
              </a:rPr>
              <a:t>Win NT (1993)</a:t>
            </a:r>
          </a:p>
          <a:p>
            <a:pPr marL="342900" indent="-342900" algn="just">
              <a:buFont typeface="Arial" panose="020B0604020202020204" pitchFamily="34" charset="0"/>
              <a:buChar char="•"/>
            </a:pPr>
            <a:r>
              <a:rPr lang="en-US" sz="1900" dirty="0">
                <a:latin typeface="Arial" panose="020B0604020202020204" pitchFamily="34" charset="0"/>
                <a:cs typeface="Arial" panose="020B0604020202020204" pitchFamily="34" charset="0"/>
              </a:rPr>
              <a:t>Win 2000 (2000)</a:t>
            </a:r>
          </a:p>
          <a:p>
            <a:pPr marL="342900" indent="-342900" algn="just">
              <a:buFont typeface="Arial" panose="020B0604020202020204" pitchFamily="34" charset="0"/>
              <a:buChar char="•"/>
            </a:pPr>
            <a:r>
              <a:rPr lang="en-US" sz="1900" dirty="0">
                <a:latin typeface="Arial" panose="020B0604020202020204" pitchFamily="34" charset="0"/>
                <a:cs typeface="Arial" panose="020B0604020202020204" pitchFamily="34" charset="0"/>
              </a:rPr>
              <a:t>Win XP (2001)</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pic>
        <p:nvPicPr>
          <p:cNvPr id="3" name="Picture 2" descr="Diagram&#10;&#10;Description automatically generated">
            <a:extLst>
              <a:ext uri="{FF2B5EF4-FFF2-40B4-BE49-F238E27FC236}">
                <a16:creationId xmlns:a16="http://schemas.microsoft.com/office/drawing/2014/main" id="{465CA145-9E8F-99F8-4999-69FED0028E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400" y="314010"/>
            <a:ext cx="3404859" cy="4760776"/>
          </a:xfrm>
          <a:prstGeom prst="rect">
            <a:avLst/>
          </a:prstGeom>
        </p:spPr>
      </p:pic>
    </p:spTree>
    <p:extLst>
      <p:ext uri="{BB962C8B-B14F-4D97-AF65-F5344CB8AC3E}">
        <p14:creationId xmlns:p14="http://schemas.microsoft.com/office/powerpoint/2010/main" val="19334484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248975"/>
            <a:ext cx="7406640" cy="685800"/>
          </a:xfrm>
        </p:spPr>
        <p:txBody>
          <a:bodyPr>
            <a:normAutofit/>
          </a:bodyPr>
          <a:lstStyle/>
          <a:p>
            <a:r>
              <a:rPr lang="en-US" sz="3000" b="1" dirty="0">
                <a:latin typeface="Arial" panose="020B0604020202020204" pitchFamily="34" charset="0"/>
                <a:cs typeface="Arial" panose="020B0604020202020204" pitchFamily="34" charset="0"/>
              </a:rPr>
              <a:t>Most popular operating systems</a:t>
            </a:r>
          </a:p>
        </p:txBody>
      </p:sp>
      <p:sp>
        <p:nvSpPr>
          <p:cNvPr id="5" name="TextBox 4"/>
          <p:cNvSpPr txBox="1"/>
          <p:nvPr/>
        </p:nvSpPr>
        <p:spPr>
          <a:xfrm>
            <a:off x="1217791" y="808334"/>
            <a:ext cx="7723009" cy="353943"/>
          </a:xfrm>
          <a:prstGeom prst="rect">
            <a:avLst/>
          </a:prstGeom>
          <a:noFill/>
        </p:spPr>
        <p:txBody>
          <a:bodyPr wrap="square" rtlCol="0">
            <a:spAutoFit/>
          </a:bodyPr>
          <a:lstStyle/>
          <a:p>
            <a:pPr algn="just"/>
            <a:r>
              <a:rPr lang="en-US" sz="1700" dirty="0">
                <a:latin typeface="Arial" panose="020B0604020202020204" pitchFamily="34" charset="0"/>
                <a:cs typeface="Arial" panose="020B0604020202020204" pitchFamily="34" charset="0"/>
              </a:rPr>
              <a:t>https://www.youtube.com/watch?v=o14-gCNRwR8</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pic>
        <p:nvPicPr>
          <p:cNvPr id="2" name="Online Media 1" title="NEW! Most Popular Operating Systems 1999 - 2022">
            <a:hlinkClick r:id="" action="ppaction://media"/>
            <a:extLst>
              <a:ext uri="{FF2B5EF4-FFF2-40B4-BE49-F238E27FC236}">
                <a16:creationId xmlns:a16="http://schemas.microsoft.com/office/drawing/2014/main" id="{2434FF3D-A3D8-71F9-8FC8-BC68E4B4E0A5}"/>
              </a:ext>
            </a:extLst>
          </p:cNvPr>
          <p:cNvPicPr>
            <a:picLocks noRot="1" noChangeAspect="1"/>
          </p:cNvPicPr>
          <p:nvPr>
            <a:videoFile r:link="rId1"/>
          </p:nvPr>
        </p:nvPicPr>
        <p:blipFill>
          <a:blip r:embed="rId4"/>
          <a:stretch>
            <a:fillRect/>
          </a:stretch>
        </p:blipFill>
        <p:spPr>
          <a:xfrm>
            <a:off x="1192391" y="1162277"/>
            <a:ext cx="6829696" cy="3858778"/>
          </a:xfrm>
          <a:prstGeom prst="rect">
            <a:avLst/>
          </a:prstGeom>
        </p:spPr>
      </p:pic>
    </p:spTree>
    <p:extLst>
      <p:ext uri="{BB962C8B-B14F-4D97-AF65-F5344CB8AC3E}">
        <p14:creationId xmlns:p14="http://schemas.microsoft.com/office/powerpoint/2010/main" val="1182789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248975"/>
            <a:ext cx="7406640" cy="685800"/>
          </a:xfrm>
        </p:spPr>
        <p:txBody>
          <a:bodyPr>
            <a:normAutofit/>
          </a:bodyPr>
          <a:lstStyle/>
          <a:p>
            <a:r>
              <a:rPr lang="en-US" sz="3000" b="1" dirty="0">
                <a:latin typeface="Arial" panose="020B0604020202020204" pitchFamily="34" charset="0"/>
                <a:cs typeface="Arial" panose="020B0604020202020204" pitchFamily="34" charset="0"/>
              </a:rPr>
              <a:t>Most Used OSs</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pic>
        <p:nvPicPr>
          <p:cNvPr id="3" name="Picture 2" descr="Chart, bar chart&#10;&#10;Description automatically generated">
            <a:extLst>
              <a:ext uri="{FF2B5EF4-FFF2-40B4-BE49-F238E27FC236}">
                <a16:creationId xmlns:a16="http://schemas.microsoft.com/office/drawing/2014/main" id="{11767FE5-09F4-489F-8161-58B4D08BAA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9541" y="915725"/>
            <a:ext cx="7626128" cy="3832821"/>
          </a:xfrm>
          <a:prstGeom prst="rect">
            <a:avLst/>
          </a:prstGeom>
        </p:spPr>
      </p:pic>
      <p:sp>
        <p:nvSpPr>
          <p:cNvPr id="7" name="TextBox 6">
            <a:extLst>
              <a:ext uri="{FF2B5EF4-FFF2-40B4-BE49-F238E27FC236}">
                <a16:creationId xmlns:a16="http://schemas.microsoft.com/office/drawing/2014/main" id="{AC8E9C85-F321-3604-8865-D7E73C68FA5B}"/>
              </a:ext>
            </a:extLst>
          </p:cNvPr>
          <p:cNvSpPr txBox="1"/>
          <p:nvPr/>
        </p:nvSpPr>
        <p:spPr>
          <a:xfrm>
            <a:off x="1219285" y="4748546"/>
            <a:ext cx="7781717"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Global Market Share of Desktop PC OS from January 2013 to June 2021</a:t>
            </a:r>
          </a:p>
        </p:txBody>
      </p:sp>
    </p:spTree>
    <p:extLst>
      <p:ext uri="{BB962C8B-B14F-4D97-AF65-F5344CB8AC3E}">
        <p14:creationId xmlns:p14="http://schemas.microsoft.com/office/powerpoint/2010/main" val="33903780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248975"/>
            <a:ext cx="7406640" cy="685800"/>
          </a:xfrm>
        </p:spPr>
        <p:txBody>
          <a:bodyPr>
            <a:normAutofit/>
          </a:bodyPr>
          <a:lstStyle/>
          <a:p>
            <a:r>
              <a:rPr lang="en-US" sz="3000" b="1" dirty="0">
                <a:latin typeface="Arial" panose="020B0604020202020204" pitchFamily="34" charset="0"/>
                <a:cs typeface="Arial" panose="020B0604020202020204" pitchFamily="34" charset="0"/>
              </a:rPr>
              <a:t>Operating System Structure</a:t>
            </a:r>
            <a:endParaRPr lang="en-US" sz="3000" b="1" dirty="0">
              <a:latin typeface="Arial" panose="020B0604020202020204" pitchFamily="34" charset="0"/>
              <a:cs typeface="Arial" panose="020B0604020202020204" pitchFamily="34" charset="0"/>
            </a:endParaRPr>
          </a:p>
        </p:txBody>
      </p:sp>
      <p:sp>
        <p:nvSpPr>
          <p:cNvPr id="5" name="TextBox 4"/>
          <p:cNvSpPr txBox="1"/>
          <p:nvPr/>
        </p:nvSpPr>
        <p:spPr>
          <a:xfrm>
            <a:off x="1600200" y="2989040"/>
            <a:ext cx="7723009" cy="1938992"/>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Arial" panose="020B0604020202020204" pitchFamily="34" charset="0"/>
                <a:cs typeface="Arial" panose="020B0604020202020204" pitchFamily="34" charset="0"/>
              </a:rPr>
              <a:t>Simple Structure</a:t>
            </a:r>
          </a:p>
          <a:p>
            <a:pPr marL="342900" indent="-342900" algn="just">
              <a:buFont typeface="Arial" panose="020B0604020202020204" pitchFamily="34" charset="0"/>
              <a:buChar char="•"/>
            </a:pPr>
            <a:r>
              <a:rPr lang="en-US" sz="2000" dirty="0">
                <a:latin typeface="Arial" panose="020B0604020202020204" pitchFamily="34" charset="0"/>
                <a:cs typeface="Arial" panose="020B0604020202020204" pitchFamily="34" charset="0"/>
              </a:rPr>
              <a:t>Monolithic Structure</a:t>
            </a:r>
          </a:p>
          <a:p>
            <a:pPr marL="342900" indent="-342900" algn="just">
              <a:buFont typeface="Arial" panose="020B0604020202020204" pitchFamily="34" charset="0"/>
              <a:buChar char="•"/>
            </a:pPr>
            <a:r>
              <a:rPr lang="en-US" sz="2000" dirty="0">
                <a:latin typeface="Arial" panose="020B0604020202020204" pitchFamily="34" charset="0"/>
                <a:cs typeface="Arial" panose="020B0604020202020204" pitchFamily="34" charset="0"/>
              </a:rPr>
              <a:t>Layered Approach Structure</a:t>
            </a:r>
          </a:p>
          <a:p>
            <a:pPr marL="342900" indent="-342900" algn="just">
              <a:buFont typeface="Arial" panose="020B0604020202020204" pitchFamily="34" charset="0"/>
              <a:buChar char="•"/>
            </a:pPr>
            <a:r>
              <a:rPr lang="en-US" sz="2000" dirty="0">
                <a:latin typeface="Arial" panose="020B0604020202020204" pitchFamily="34" charset="0"/>
                <a:cs typeface="Arial" panose="020B0604020202020204" pitchFamily="34" charset="0"/>
              </a:rPr>
              <a:t>Micro-Kernel Structure</a:t>
            </a:r>
          </a:p>
          <a:p>
            <a:pPr marL="342900" indent="-342900" algn="just">
              <a:buFont typeface="Arial" panose="020B0604020202020204" pitchFamily="34" charset="0"/>
              <a:buChar char="•"/>
            </a:pPr>
            <a:r>
              <a:rPr lang="en-US" sz="2000" dirty="0" err="1">
                <a:latin typeface="Arial" panose="020B0604020202020204" pitchFamily="34" charset="0"/>
                <a:cs typeface="Arial" panose="020B0604020202020204" pitchFamily="34" charset="0"/>
              </a:rPr>
              <a:t>Exo</a:t>
            </a:r>
            <a:r>
              <a:rPr lang="en-US" sz="2000" dirty="0">
                <a:latin typeface="Arial" panose="020B0604020202020204" pitchFamily="34" charset="0"/>
                <a:cs typeface="Arial" panose="020B0604020202020204" pitchFamily="34" charset="0"/>
              </a:rPr>
              <a:t>-Kernel Structure</a:t>
            </a:r>
          </a:p>
          <a:p>
            <a:pPr marL="342900" indent="-342900" algn="just">
              <a:buFont typeface="Arial" panose="020B0604020202020204" pitchFamily="34" charset="0"/>
              <a:buChar char="•"/>
            </a:pPr>
            <a:r>
              <a:rPr lang="en-US" sz="2000" dirty="0">
                <a:latin typeface="Arial" panose="020B0604020202020204" pitchFamily="34" charset="0"/>
                <a:cs typeface="Arial" panose="020B0604020202020204" pitchFamily="34" charset="0"/>
              </a:rPr>
              <a:t>Virtual Machines</a:t>
            </a:r>
            <a:endParaRPr lang="en-US" sz="2000" dirty="0">
              <a:latin typeface="Arial" panose="020B0604020202020204" pitchFamily="34" charset="0"/>
              <a:cs typeface="Arial" panose="020B060402020202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
        <p:nvSpPr>
          <p:cNvPr id="7" name="TextBox 6"/>
          <p:cNvSpPr txBox="1"/>
          <p:nvPr/>
        </p:nvSpPr>
        <p:spPr>
          <a:xfrm>
            <a:off x="1219285" y="1050048"/>
            <a:ext cx="7723009" cy="1938992"/>
          </a:xfrm>
          <a:prstGeom prst="rect">
            <a:avLst/>
          </a:prstGeom>
          <a:noFill/>
        </p:spPr>
        <p:txBody>
          <a:bodyPr wrap="square" rtlCol="0">
            <a:spAutoFit/>
          </a:bodyPr>
          <a:lstStyle/>
          <a:p>
            <a:pPr algn="just"/>
            <a:r>
              <a:rPr lang="en-US" sz="2000" dirty="0">
                <a:latin typeface="Arial" panose="020B0604020202020204" pitchFamily="34" charset="0"/>
                <a:cs typeface="Arial" panose="020B0604020202020204" pitchFamily="34" charset="0"/>
              </a:rPr>
              <a:t>It is easier to create an operating system in pieces, much as we break down larger issues into smaller, more manageable </a:t>
            </a:r>
            <a:r>
              <a:rPr lang="en-US" sz="2000" dirty="0" err="1">
                <a:latin typeface="Arial" panose="020B0604020202020204" pitchFamily="34" charset="0"/>
                <a:cs typeface="Arial" panose="020B0604020202020204" pitchFamily="34" charset="0"/>
              </a:rPr>
              <a:t>subproblems</a:t>
            </a:r>
            <a:r>
              <a:rPr lang="en-US" sz="2000" dirty="0">
                <a:latin typeface="Arial" panose="020B0604020202020204" pitchFamily="34" charset="0"/>
                <a:cs typeface="Arial" panose="020B0604020202020204" pitchFamily="34" charset="0"/>
              </a:rPr>
              <a:t>. Every segment is also a part of the operating system. Operating system structure can be thought of as the strategy for connecting and incorporating various operating system components within the kernel.</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493850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0"/>
            <a:ext cx="7406640" cy="685800"/>
          </a:xfrm>
        </p:spPr>
        <p:txBody>
          <a:bodyPr>
            <a:normAutofit/>
          </a:bodyPr>
          <a:lstStyle/>
          <a:p>
            <a:r>
              <a:rPr lang="en-US" sz="3000" b="1" dirty="0" smtClean="0">
                <a:latin typeface="Arial" panose="020B0604020202020204" pitchFamily="34" charset="0"/>
                <a:cs typeface="Arial" panose="020B0604020202020204" pitchFamily="34" charset="0"/>
              </a:rPr>
              <a:t>Layering </a:t>
            </a:r>
            <a:r>
              <a:rPr lang="en-US" sz="3000" b="1" dirty="0">
                <a:latin typeface="Arial" panose="020B0604020202020204" pitchFamily="34" charset="0"/>
                <a:cs typeface="Arial" panose="020B0604020202020204" pitchFamily="34" charset="0"/>
              </a:rPr>
              <a:t>in simple structure</a:t>
            </a:r>
            <a:endParaRPr lang="en-US" sz="3000" b="1" dirty="0">
              <a:latin typeface="Arial" panose="020B0604020202020204" pitchFamily="34" charset="0"/>
              <a:cs typeface="Arial" panose="020B060402020202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5400" y="2507076"/>
            <a:ext cx="3200400" cy="2294964"/>
          </a:xfrm>
          <a:prstGeom prst="rect">
            <a:avLst/>
          </a:prstGeom>
        </p:spPr>
      </p:pic>
      <p:sp>
        <p:nvSpPr>
          <p:cNvPr id="4" name="Rectangle 3"/>
          <p:cNvSpPr/>
          <p:nvPr/>
        </p:nvSpPr>
        <p:spPr>
          <a:xfrm>
            <a:off x="1219285" y="819150"/>
            <a:ext cx="7772315" cy="1477328"/>
          </a:xfrm>
          <a:prstGeom prst="rect">
            <a:avLst/>
          </a:prstGeom>
        </p:spPr>
        <p:txBody>
          <a:bodyPr wrap="square">
            <a:spAutoFit/>
          </a:bodyPr>
          <a:lstStyle/>
          <a:p>
            <a:pPr algn="just"/>
            <a:r>
              <a:rPr lang="en-US" dirty="0">
                <a:latin typeface="Arial" panose="020B0604020202020204" pitchFamily="34" charset="0"/>
                <a:cs typeface="Arial" panose="020B0604020202020204" pitchFamily="34" charset="0"/>
              </a:rPr>
              <a:t>It is the most straightforward operating system structure, but it lacks definition and is only appropriate for usage with tiny and restricted systems. Since the interfaces and degrees of functionality in this structure are clearly defined, programs are able to access I/O routines, which may result in unauthorized access to I/O procedures.</a:t>
            </a:r>
          </a:p>
        </p:txBody>
      </p:sp>
    </p:spTree>
    <p:extLst>
      <p:ext uri="{BB962C8B-B14F-4D97-AF65-F5344CB8AC3E}">
        <p14:creationId xmlns:p14="http://schemas.microsoft.com/office/powerpoint/2010/main" val="4732233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00" y="248975"/>
            <a:ext cx="8077116" cy="685800"/>
          </a:xfrm>
        </p:spPr>
        <p:txBody>
          <a:bodyPr>
            <a:normAutofit/>
          </a:bodyPr>
          <a:lstStyle/>
          <a:p>
            <a:r>
              <a:rPr lang="en-US" sz="2700" b="1" dirty="0" smtClean="0">
                <a:latin typeface="Arial" panose="020B0604020202020204" pitchFamily="34" charset="0"/>
                <a:cs typeface="Arial" panose="020B0604020202020204" pitchFamily="34" charset="0"/>
              </a:rPr>
              <a:t>MS DOS is example of Simple Structure OS</a:t>
            </a:r>
            <a:endParaRPr lang="en-US" sz="2700" b="1" dirty="0">
              <a:latin typeface="Arial" panose="020B0604020202020204" pitchFamily="34" charset="0"/>
              <a:cs typeface="Arial" panose="020B0604020202020204" pitchFamily="34" charset="0"/>
            </a:endParaRPr>
          </a:p>
        </p:txBody>
      </p:sp>
      <p:sp>
        <p:nvSpPr>
          <p:cNvPr id="5" name="TextBox 4"/>
          <p:cNvSpPr txBox="1"/>
          <p:nvPr/>
        </p:nvSpPr>
        <p:spPr>
          <a:xfrm>
            <a:off x="1058849" y="1017933"/>
            <a:ext cx="7932751" cy="3308598"/>
          </a:xfrm>
          <a:prstGeom prst="rect">
            <a:avLst/>
          </a:prstGeom>
          <a:noFill/>
        </p:spPr>
        <p:txBody>
          <a:bodyPr wrap="square" rtlCol="0">
            <a:spAutoFit/>
          </a:bodyPr>
          <a:lstStyle/>
          <a:p>
            <a:pPr marL="342900" indent="-342900" algn="just">
              <a:buFont typeface="Arial" panose="020B0604020202020204" pitchFamily="34" charset="0"/>
              <a:buChar char="•"/>
            </a:pPr>
            <a:r>
              <a:rPr lang="en-US" sz="1900" dirty="0">
                <a:latin typeface="Arial" panose="020B0604020202020204" pitchFamily="34" charset="0"/>
                <a:cs typeface="Arial" panose="020B0604020202020204" pitchFamily="34" charset="0"/>
              </a:rPr>
              <a:t>There are four layers that make up the MS-DOS operating system, and each has its own set of features.</a:t>
            </a:r>
          </a:p>
          <a:p>
            <a:pPr marL="342900" indent="-342900" algn="just">
              <a:buFont typeface="Arial" panose="020B0604020202020204" pitchFamily="34" charset="0"/>
              <a:buChar char="•"/>
            </a:pPr>
            <a:r>
              <a:rPr lang="en-US" sz="1900" dirty="0">
                <a:latin typeface="Arial" panose="020B0604020202020204" pitchFamily="34" charset="0"/>
                <a:cs typeface="Arial" panose="020B0604020202020204" pitchFamily="34" charset="0"/>
              </a:rPr>
              <a:t>These layers include ROM BIOS device drivers, MS-DOS device drivers, application programs, and system programs.</a:t>
            </a:r>
          </a:p>
          <a:p>
            <a:pPr marL="342900" indent="-342900" algn="just">
              <a:buFont typeface="Arial" panose="020B0604020202020204" pitchFamily="34" charset="0"/>
              <a:buChar char="•"/>
            </a:pPr>
            <a:r>
              <a:rPr lang="en-US" sz="1900" dirty="0">
                <a:latin typeface="Arial" panose="020B0604020202020204" pitchFamily="34" charset="0"/>
                <a:cs typeface="Arial" panose="020B0604020202020204" pitchFamily="34" charset="0"/>
              </a:rPr>
              <a:t>The MS-DOS operating system benefits from layering because each level can be defined independently and, when necessary, can interact with one another.</a:t>
            </a:r>
          </a:p>
          <a:p>
            <a:pPr marL="342900" indent="-342900" algn="just">
              <a:buFont typeface="Arial" panose="020B0604020202020204" pitchFamily="34" charset="0"/>
              <a:buChar char="•"/>
            </a:pPr>
            <a:r>
              <a:rPr lang="en-US" sz="1900" dirty="0" smtClean="0">
                <a:latin typeface="Arial" panose="020B0604020202020204" pitchFamily="34" charset="0"/>
                <a:cs typeface="Arial" panose="020B0604020202020204" pitchFamily="34" charset="0"/>
              </a:rPr>
              <a:t>When </a:t>
            </a:r>
            <a:r>
              <a:rPr lang="en-US" sz="1900" dirty="0">
                <a:latin typeface="Arial" panose="020B0604020202020204" pitchFamily="34" charset="0"/>
                <a:cs typeface="Arial" panose="020B0604020202020204" pitchFamily="34" charset="0"/>
              </a:rPr>
              <a:t>a user program fails, the operating system as whole crashes.</a:t>
            </a:r>
          </a:p>
          <a:p>
            <a:pPr marL="342900" indent="-342900" algn="just">
              <a:buFont typeface="Arial" panose="020B0604020202020204" pitchFamily="34" charset="0"/>
              <a:buChar char="•"/>
            </a:pPr>
            <a:r>
              <a:rPr lang="en-US" sz="1900" dirty="0">
                <a:latin typeface="Arial" panose="020B0604020202020204" pitchFamily="34" charset="0"/>
                <a:cs typeface="Arial" panose="020B0604020202020204" pitchFamily="34" charset="0"/>
              </a:rPr>
              <a:t>Because MS-DOS systems have a low level of abstraction, programs and I/O procedures are visible to end users, giving them the potential for unwanted access.</a:t>
            </a:r>
            <a:endParaRPr lang="en-US" sz="1900" dirty="0">
              <a:latin typeface="Arial" panose="020B0604020202020204" pitchFamily="34" charset="0"/>
              <a:cs typeface="Arial" panose="020B060402020202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42682138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0"/>
            <a:ext cx="7406640" cy="685800"/>
          </a:xfrm>
        </p:spPr>
        <p:txBody>
          <a:bodyPr>
            <a:normAutofit/>
          </a:bodyPr>
          <a:lstStyle/>
          <a:p>
            <a:r>
              <a:rPr lang="en-US" sz="3000" b="1" dirty="0">
                <a:latin typeface="Arial" panose="020B0604020202020204" pitchFamily="34" charset="0"/>
                <a:cs typeface="Arial" panose="020B0604020202020204" pitchFamily="34" charset="0"/>
              </a:rPr>
              <a:t>Advantages and </a:t>
            </a:r>
            <a:r>
              <a:rPr lang="en-US" sz="3000" b="1" dirty="0" smtClean="0">
                <a:latin typeface="Arial" panose="020B0604020202020204" pitchFamily="34" charset="0"/>
                <a:cs typeface="Arial" panose="020B0604020202020204" pitchFamily="34" charset="0"/>
              </a:rPr>
              <a:t>disadvantages</a:t>
            </a:r>
            <a:endParaRPr lang="en-US" sz="3000" b="1" dirty="0">
              <a:latin typeface="Arial" panose="020B0604020202020204" pitchFamily="34" charset="0"/>
              <a:cs typeface="Arial" panose="020B060402020202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
        <p:nvSpPr>
          <p:cNvPr id="3" name="Rectangle 2"/>
          <p:cNvSpPr/>
          <p:nvPr/>
        </p:nvSpPr>
        <p:spPr>
          <a:xfrm>
            <a:off x="1225248" y="778849"/>
            <a:ext cx="7696200" cy="4247317"/>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Advantages:</a:t>
            </a: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Because there are only a few interfaces and levels, it is simple to develop.</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Because there are fewer layers between the hardware and the applications, it offers superior performance.</a:t>
            </a: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Disadvantages:</a:t>
            </a:r>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entire operating system breaks if just one user program malfunctions.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Since the layers are interconnected, and in communication with one another, there is no abstraction or data hiding.</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operating system's operations are accessible to layers, which can result in data tampering and system failure.</a:t>
            </a:r>
          </a:p>
        </p:txBody>
      </p:sp>
    </p:spTree>
    <p:extLst>
      <p:ext uri="{BB962C8B-B14F-4D97-AF65-F5344CB8AC3E}">
        <p14:creationId xmlns:p14="http://schemas.microsoft.com/office/powerpoint/2010/main" val="31510265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192391" y="2816"/>
            <a:ext cx="7406640" cy="685800"/>
          </a:xfrm>
        </p:spPr>
        <p:txBody>
          <a:bodyPr>
            <a:normAutofit/>
          </a:bodyPr>
          <a:lstStyle/>
          <a:p>
            <a:r>
              <a:rPr lang="en-US" sz="3000" b="1" dirty="0" smtClean="0">
                <a:latin typeface="Arial" panose="020B0604020202020204" pitchFamily="34" charset="0"/>
                <a:cs typeface="Arial" panose="020B0604020202020204" pitchFamily="34" charset="0"/>
              </a:rPr>
              <a:t>Monolithic Structure</a:t>
            </a:r>
            <a:endParaRPr lang="en-US" sz="3000" b="1" dirty="0">
              <a:latin typeface="Arial" panose="020B0604020202020204" pitchFamily="34" charset="0"/>
              <a:cs typeface="Arial" panose="020B0604020202020204" pitchFamily="34" charset="0"/>
            </a:endParaRPr>
          </a:p>
        </p:txBody>
      </p:sp>
      <p:sp>
        <p:nvSpPr>
          <p:cNvPr id="5" name="TextBox 4"/>
          <p:cNvSpPr txBox="1"/>
          <p:nvPr/>
        </p:nvSpPr>
        <p:spPr>
          <a:xfrm>
            <a:off x="1237838" y="662940"/>
            <a:ext cx="7723009" cy="1015663"/>
          </a:xfrm>
          <a:prstGeom prst="rect">
            <a:avLst/>
          </a:prstGeom>
          <a:noFill/>
        </p:spPr>
        <p:txBody>
          <a:bodyPr wrap="square" rtlCol="0">
            <a:spAutoFit/>
          </a:bodyPr>
          <a:lstStyle/>
          <a:p>
            <a:pPr algn="just"/>
            <a:r>
              <a:rPr lang="en-US" sz="2000" dirty="0">
                <a:latin typeface="Arial" panose="020B0604020202020204" pitchFamily="34" charset="0"/>
                <a:cs typeface="Arial" panose="020B0604020202020204" pitchFamily="34" charset="0"/>
              </a:rPr>
              <a:t>The monolithic operating system controls all aspects of the operating system's operation, including file management, memory management, device management, and operational operations.</a:t>
            </a:r>
            <a:endParaRPr lang="en-US" sz="2000" dirty="0">
              <a:latin typeface="Arial" panose="020B0604020202020204" pitchFamily="34" charset="0"/>
              <a:cs typeface="Arial" panose="020B060402020202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7838" y="1886701"/>
            <a:ext cx="7220362" cy="3115114"/>
          </a:xfrm>
          <a:prstGeom prst="rect">
            <a:avLst/>
          </a:prstGeom>
        </p:spPr>
      </p:pic>
    </p:spTree>
    <p:extLst>
      <p:ext uri="{BB962C8B-B14F-4D97-AF65-F5344CB8AC3E}">
        <p14:creationId xmlns:p14="http://schemas.microsoft.com/office/powerpoint/2010/main" val="881240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143000" y="248975"/>
            <a:ext cx="7772400" cy="420649"/>
          </a:xfrm>
        </p:spPr>
        <p:txBody>
          <a:bodyPr>
            <a:normAutofit fontScale="90000"/>
          </a:bodyPr>
          <a:lstStyle/>
          <a:p>
            <a:r>
              <a:rPr lang="en-US" sz="2500" b="1" dirty="0">
                <a:latin typeface="Arial" panose="020B0604020202020204" pitchFamily="34" charset="0"/>
                <a:cs typeface="Arial" panose="020B0604020202020204" pitchFamily="34" charset="0"/>
              </a:rPr>
              <a:t>Operating Systems Overview and Common Concepts</a:t>
            </a:r>
          </a:p>
        </p:txBody>
      </p:sp>
      <p:sp>
        <p:nvSpPr>
          <p:cNvPr id="5" name="TextBox 4"/>
          <p:cNvSpPr txBox="1"/>
          <p:nvPr/>
        </p:nvSpPr>
        <p:spPr>
          <a:xfrm>
            <a:off x="1160928" y="819150"/>
            <a:ext cx="5620872" cy="3277820"/>
          </a:xfrm>
          <a:prstGeom prst="rect">
            <a:avLst/>
          </a:prstGeom>
          <a:noFill/>
        </p:spPr>
        <p:txBody>
          <a:bodyPr wrap="square" rtlCol="0">
            <a:spAutoFit/>
          </a:bodyPr>
          <a:lstStyle/>
          <a:p>
            <a:pPr algn="just"/>
            <a:r>
              <a:rPr lang="en-US" sz="2300" dirty="0">
                <a:latin typeface="Arial" panose="020B0604020202020204" pitchFamily="34" charset="0"/>
                <a:cs typeface="Arial" panose="020B0604020202020204" pitchFamily="34" charset="0"/>
              </a:rPr>
              <a:t>An operating system (OS) is a software that manages computer hardware and software resources and provides services for computer programs. It is a crucial component of a computer system as it acts as an interface between the user, application software, and the computer hardware.</a:t>
            </a:r>
          </a:p>
          <a:p>
            <a:pPr algn="just"/>
            <a:endParaRPr lang="en-US" sz="2300" dirty="0">
              <a:latin typeface="Arial" panose="020B0604020202020204" pitchFamily="34" charset="0"/>
              <a:cs typeface="Arial" panose="020B060402020202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pic>
        <p:nvPicPr>
          <p:cNvPr id="3" name="Picture 2" descr="A picture containing wire&#10;&#10;Description automatically generated">
            <a:extLst>
              <a:ext uri="{FF2B5EF4-FFF2-40B4-BE49-F238E27FC236}">
                <a16:creationId xmlns:a16="http://schemas.microsoft.com/office/drawing/2014/main" id="{8E31A6E5-D380-6558-CC2B-9B0F5609C1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4200" y="913952"/>
            <a:ext cx="1619476" cy="2181529"/>
          </a:xfrm>
          <a:prstGeom prst="rect">
            <a:avLst/>
          </a:prstGeom>
        </p:spPr>
      </p:pic>
      <p:sp>
        <p:nvSpPr>
          <p:cNvPr id="4" name="TextBox 3">
            <a:extLst>
              <a:ext uri="{FF2B5EF4-FFF2-40B4-BE49-F238E27FC236}">
                <a16:creationId xmlns:a16="http://schemas.microsoft.com/office/drawing/2014/main" id="{944CF346-462C-9DAD-BB2D-EB0E3234C705}"/>
              </a:ext>
            </a:extLst>
          </p:cNvPr>
          <p:cNvSpPr txBox="1"/>
          <p:nvPr/>
        </p:nvSpPr>
        <p:spPr>
          <a:xfrm>
            <a:off x="6934200" y="2691859"/>
            <a:ext cx="1619476"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Hardware</a:t>
            </a:r>
            <a:endParaRPr lang="en-US" sz="20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E263DBD6-45CF-6B6F-6BB0-9D99C1B79607}"/>
              </a:ext>
            </a:extLst>
          </p:cNvPr>
          <p:cNvSpPr txBox="1"/>
          <p:nvPr/>
        </p:nvSpPr>
        <p:spPr>
          <a:xfrm>
            <a:off x="6934200" y="2078199"/>
            <a:ext cx="1619476"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OS</a:t>
            </a:r>
            <a:endParaRPr lang="en-US" sz="20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B8E37D33-212F-C5A0-161E-79757F87FA53}"/>
              </a:ext>
            </a:extLst>
          </p:cNvPr>
          <p:cNvSpPr txBox="1"/>
          <p:nvPr/>
        </p:nvSpPr>
        <p:spPr>
          <a:xfrm>
            <a:off x="6952245" y="1485905"/>
            <a:ext cx="1601431"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Application</a:t>
            </a:r>
            <a:endParaRPr lang="en-US" sz="2000"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AE11EDF9-D50A-A254-EBC6-EE73E6269617}"/>
              </a:ext>
            </a:extLst>
          </p:cNvPr>
          <p:cNvSpPr txBox="1"/>
          <p:nvPr/>
        </p:nvSpPr>
        <p:spPr>
          <a:xfrm>
            <a:off x="6934200" y="944170"/>
            <a:ext cx="1601431"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User</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264925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00" y="99060"/>
            <a:ext cx="7406640" cy="534205"/>
          </a:xfrm>
        </p:spPr>
        <p:txBody>
          <a:bodyPr>
            <a:normAutofit fontScale="90000"/>
          </a:bodyPr>
          <a:lstStyle/>
          <a:p>
            <a:r>
              <a:rPr lang="en-US" sz="3000" b="1" dirty="0">
                <a:latin typeface="Arial" panose="020B0604020202020204" pitchFamily="34" charset="0"/>
                <a:cs typeface="Arial" panose="020B0604020202020204" pitchFamily="34" charset="0"/>
              </a:rPr>
              <a:t>Advantages and disadvantages</a:t>
            </a:r>
            <a:endParaRPr lang="en-US" sz="3000" b="1" dirty="0">
              <a:latin typeface="Arial" panose="020B0604020202020204" pitchFamily="34" charset="0"/>
              <a:cs typeface="Arial" panose="020B0604020202020204" pitchFamily="34" charset="0"/>
            </a:endParaRPr>
          </a:p>
        </p:txBody>
      </p:sp>
      <p:sp>
        <p:nvSpPr>
          <p:cNvPr id="5" name="TextBox 4"/>
          <p:cNvSpPr txBox="1"/>
          <p:nvPr/>
        </p:nvSpPr>
        <p:spPr>
          <a:xfrm>
            <a:off x="1066801" y="633265"/>
            <a:ext cx="8000999" cy="3970318"/>
          </a:xfrm>
          <a:prstGeom prst="rect">
            <a:avLst/>
          </a:prstGeom>
          <a:noFill/>
        </p:spPr>
        <p:txBody>
          <a:bodyPr wrap="square" rtlCol="0">
            <a:spAutoFit/>
          </a:bodyPr>
          <a:lstStyle/>
          <a:p>
            <a:pPr algn="just"/>
            <a:r>
              <a:rPr lang="en-US" dirty="0" smtClean="0">
                <a:latin typeface="Arial" panose="020B0604020202020204" pitchFamily="34" charset="0"/>
                <a:cs typeface="Arial" panose="020B0604020202020204" pitchFamily="34" charset="0"/>
              </a:rPr>
              <a:t>Advantages:</a:t>
            </a:r>
            <a:endParaRPr lang="en-US"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Because layering is unnecessary and the kernel alone is responsible for managing all operations, it is easy to design and execute.</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Due to the fact that functions like memory management, file management, process scheduling, etc., are implemented in the same address area, the monolithic kernel runs rather quickly when compared to other systems. Utilizing the same address speeds up and reduces the time required for address allocation for new processes</a:t>
            </a:r>
            <a:r>
              <a:rPr lang="en-US" dirty="0" smtClean="0">
                <a:latin typeface="Arial" panose="020B0604020202020204" pitchFamily="34" charset="0"/>
                <a:cs typeface="Arial" panose="020B0604020202020204" pitchFamily="34" charset="0"/>
              </a:rPr>
              <a:t>.</a:t>
            </a:r>
          </a:p>
          <a:p>
            <a:pPr algn="just"/>
            <a:endParaRPr lang="en-US" dirty="0">
              <a:latin typeface="Arial" panose="020B0604020202020204" pitchFamily="34" charset="0"/>
              <a:cs typeface="Arial" panose="020B0604020202020204" pitchFamily="34" charset="0"/>
            </a:endParaRPr>
          </a:p>
          <a:p>
            <a:pPr algn="just"/>
            <a:r>
              <a:rPr lang="en-US" dirty="0" smtClean="0">
                <a:latin typeface="Arial" panose="020B0604020202020204" pitchFamily="34" charset="0"/>
                <a:cs typeface="Arial" panose="020B0604020202020204" pitchFamily="34" charset="0"/>
              </a:rPr>
              <a:t>Disadvantages:</a:t>
            </a:r>
            <a:endParaRPr lang="en-US"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The monolithic kernel's services are interconnected in address space and have an impact on one another, so if any of them malfunctions, the entire system does as well.</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It is not adaptable. Therefore, launching a new service is difficult.</a:t>
            </a:r>
            <a:endParaRPr lang="en-US" dirty="0">
              <a:latin typeface="Arial" panose="020B0604020202020204" pitchFamily="34" charset="0"/>
              <a:cs typeface="Arial" panose="020B060402020202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26797378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248975"/>
            <a:ext cx="7406640" cy="685800"/>
          </a:xfrm>
        </p:spPr>
        <p:txBody>
          <a:bodyPr>
            <a:normAutofit/>
          </a:bodyPr>
          <a:lstStyle/>
          <a:p>
            <a:r>
              <a:rPr lang="en-US" sz="3000" b="1" dirty="0">
                <a:latin typeface="Arial" panose="020B0604020202020204" pitchFamily="34" charset="0"/>
                <a:cs typeface="Arial" panose="020B0604020202020204" pitchFamily="34" charset="0"/>
              </a:rPr>
              <a:t>LAYERED STRUCTURE</a:t>
            </a:r>
            <a:endParaRPr lang="en-US" sz="3000" b="1" dirty="0">
              <a:latin typeface="Arial" panose="020B0604020202020204" pitchFamily="34" charset="0"/>
              <a:cs typeface="Arial" panose="020B0604020202020204" pitchFamily="34" charset="0"/>
            </a:endParaRPr>
          </a:p>
        </p:txBody>
      </p:sp>
      <p:sp>
        <p:nvSpPr>
          <p:cNvPr id="5" name="TextBox 4"/>
          <p:cNvSpPr txBox="1"/>
          <p:nvPr/>
        </p:nvSpPr>
        <p:spPr>
          <a:xfrm>
            <a:off x="1218623" y="934775"/>
            <a:ext cx="3886777" cy="2585323"/>
          </a:xfrm>
          <a:prstGeom prst="rect">
            <a:avLst/>
          </a:prstGeom>
          <a:noFill/>
        </p:spPr>
        <p:txBody>
          <a:bodyPr wrap="square" rtlCol="0">
            <a:spAutoFit/>
          </a:bodyPr>
          <a:lstStyle/>
          <a:p>
            <a:pPr algn="just"/>
            <a:r>
              <a:rPr lang="en-US" dirty="0">
                <a:latin typeface="Arial" panose="020B0604020202020204" pitchFamily="34" charset="0"/>
                <a:cs typeface="Arial" panose="020B0604020202020204" pitchFamily="34" charset="0"/>
              </a:rPr>
              <a:t>The OS is separated into layers or levels in this kind of arrangement. Layer 0 (the lowest layer) contains the hardware, and layer 1 (the highest layer) contains the user interface (layer N). These layers are organized hierarchically, with the top-level layers making use of the capabilities of the lower-level ones.</a:t>
            </a:r>
            <a:endParaRPr lang="en-US" dirty="0">
              <a:latin typeface="Arial" panose="020B0604020202020204" pitchFamily="34" charset="0"/>
              <a:cs typeface="Arial" panose="020B060402020202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7800" y="1047750"/>
            <a:ext cx="3657600" cy="3657600"/>
          </a:xfrm>
          <a:prstGeom prst="rect">
            <a:avLst/>
          </a:prstGeom>
        </p:spPr>
      </p:pic>
    </p:spTree>
    <p:extLst>
      <p:ext uri="{BB962C8B-B14F-4D97-AF65-F5344CB8AC3E}">
        <p14:creationId xmlns:p14="http://schemas.microsoft.com/office/powerpoint/2010/main" val="40811083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248975"/>
            <a:ext cx="7406640" cy="685800"/>
          </a:xfrm>
        </p:spPr>
        <p:txBody>
          <a:bodyPr>
            <a:normAutofit/>
          </a:bodyPr>
          <a:lstStyle/>
          <a:p>
            <a:r>
              <a:rPr lang="en-US" sz="3000" b="1" dirty="0">
                <a:latin typeface="Arial" panose="020B0604020202020204" pitchFamily="34" charset="0"/>
                <a:cs typeface="Arial" panose="020B0604020202020204" pitchFamily="34" charset="0"/>
              </a:rPr>
              <a:t>Advantages and disadvantages</a:t>
            </a:r>
            <a:endParaRPr lang="en-US" sz="3000" b="1" dirty="0">
              <a:latin typeface="Arial" panose="020B0604020202020204" pitchFamily="34" charset="0"/>
              <a:cs typeface="Arial" panose="020B0604020202020204" pitchFamily="34" charset="0"/>
            </a:endParaRPr>
          </a:p>
        </p:txBody>
      </p:sp>
      <p:sp>
        <p:nvSpPr>
          <p:cNvPr id="5" name="TextBox 4"/>
          <p:cNvSpPr txBox="1"/>
          <p:nvPr/>
        </p:nvSpPr>
        <p:spPr>
          <a:xfrm>
            <a:off x="1192391" y="1155740"/>
            <a:ext cx="7723009" cy="3016210"/>
          </a:xfrm>
          <a:prstGeom prst="rect">
            <a:avLst/>
          </a:prstGeom>
          <a:noFill/>
        </p:spPr>
        <p:txBody>
          <a:bodyPr wrap="square" rtlCol="0">
            <a:spAutoFit/>
          </a:bodyPr>
          <a:lstStyle/>
          <a:p>
            <a:pPr algn="just"/>
            <a:r>
              <a:rPr lang="en-US" sz="1900" dirty="0" smtClean="0">
                <a:latin typeface="Arial" panose="020B0604020202020204" pitchFamily="34" charset="0"/>
                <a:cs typeface="Arial" panose="020B0604020202020204" pitchFamily="34" charset="0"/>
              </a:rPr>
              <a:t>Advantages:</a:t>
            </a:r>
            <a:endParaRPr lang="en-US" sz="19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1900" dirty="0">
                <a:latin typeface="Arial" panose="020B0604020202020204" pitchFamily="34" charset="0"/>
                <a:cs typeface="Arial" panose="020B0604020202020204" pitchFamily="34" charset="0"/>
              </a:rPr>
              <a:t>Work duties are separated since each layer has its own functionality, and there is some amount of abstraction.</a:t>
            </a:r>
          </a:p>
          <a:p>
            <a:pPr marL="342900" indent="-342900" algn="just">
              <a:buFont typeface="Arial" panose="020B0604020202020204" pitchFamily="34" charset="0"/>
              <a:buChar char="•"/>
            </a:pPr>
            <a:r>
              <a:rPr lang="en-US" sz="1900" dirty="0">
                <a:latin typeface="Arial" panose="020B0604020202020204" pitchFamily="34" charset="0"/>
                <a:cs typeface="Arial" panose="020B0604020202020204" pitchFamily="34" charset="0"/>
              </a:rPr>
              <a:t>Debugging is simpler because the lower layers are examined first, followed by the top layers.</a:t>
            </a:r>
          </a:p>
          <a:p>
            <a:pPr algn="just"/>
            <a:endParaRPr lang="en-US" sz="1900" dirty="0">
              <a:latin typeface="Arial" panose="020B0604020202020204" pitchFamily="34" charset="0"/>
              <a:cs typeface="Arial" panose="020B0604020202020204" pitchFamily="34" charset="0"/>
            </a:endParaRPr>
          </a:p>
          <a:p>
            <a:pPr algn="just"/>
            <a:r>
              <a:rPr lang="en-US" sz="1900" dirty="0" smtClean="0">
                <a:latin typeface="Arial" panose="020B0604020202020204" pitchFamily="34" charset="0"/>
                <a:cs typeface="Arial" panose="020B0604020202020204" pitchFamily="34" charset="0"/>
              </a:rPr>
              <a:t>Disadvantages:</a:t>
            </a:r>
            <a:endParaRPr lang="en-US" sz="19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1900" dirty="0">
                <a:latin typeface="Arial" panose="020B0604020202020204" pitchFamily="34" charset="0"/>
                <a:cs typeface="Arial" panose="020B0604020202020204" pitchFamily="34" charset="0"/>
              </a:rPr>
              <a:t>Performance is compromised in layered structures due to layering.</a:t>
            </a:r>
          </a:p>
          <a:p>
            <a:pPr marL="342900" indent="-342900" algn="just">
              <a:buFont typeface="Arial" panose="020B0604020202020204" pitchFamily="34" charset="0"/>
              <a:buChar char="•"/>
            </a:pPr>
            <a:r>
              <a:rPr lang="en-US" sz="1900" dirty="0">
                <a:latin typeface="Arial" panose="020B0604020202020204" pitchFamily="34" charset="0"/>
                <a:cs typeface="Arial" panose="020B0604020202020204" pitchFamily="34" charset="0"/>
              </a:rPr>
              <a:t>Construction of the layers requires careful design because upper layers only make use of lower layers' capabilities.</a:t>
            </a:r>
            <a:endParaRPr lang="en-US" sz="1900" dirty="0">
              <a:latin typeface="Arial" panose="020B0604020202020204" pitchFamily="34" charset="0"/>
              <a:cs typeface="Arial" panose="020B060402020202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1425936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193054" y="0"/>
            <a:ext cx="7406640" cy="685800"/>
          </a:xfrm>
        </p:spPr>
        <p:txBody>
          <a:bodyPr>
            <a:normAutofit/>
          </a:bodyPr>
          <a:lstStyle/>
          <a:p>
            <a:r>
              <a:rPr lang="en-US" sz="3000" b="1" dirty="0" smtClean="0">
                <a:latin typeface="Arial" panose="020B0604020202020204" pitchFamily="34" charset="0"/>
                <a:cs typeface="Arial" panose="020B0604020202020204" pitchFamily="34" charset="0"/>
              </a:rPr>
              <a:t>Micro-kernel Structure</a:t>
            </a:r>
            <a:endParaRPr lang="en-US" sz="3000" b="1" dirty="0">
              <a:latin typeface="Arial" panose="020B0604020202020204" pitchFamily="34" charset="0"/>
              <a:cs typeface="Arial" panose="020B0604020202020204" pitchFamily="34" charset="0"/>
            </a:endParaRPr>
          </a:p>
        </p:txBody>
      </p:sp>
      <p:sp>
        <p:nvSpPr>
          <p:cNvPr id="5" name="TextBox 4"/>
          <p:cNvSpPr txBox="1"/>
          <p:nvPr/>
        </p:nvSpPr>
        <p:spPr>
          <a:xfrm>
            <a:off x="1219949" y="676184"/>
            <a:ext cx="7723009" cy="1200329"/>
          </a:xfrm>
          <a:prstGeom prst="rect">
            <a:avLst/>
          </a:prstGeom>
          <a:noFill/>
        </p:spPr>
        <p:txBody>
          <a:bodyPr wrap="square" rtlCol="0">
            <a:spAutoFit/>
          </a:bodyPr>
          <a:lstStyle/>
          <a:p>
            <a:pPr algn="just"/>
            <a:r>
              <a:rPr lang="en-US" dirty="0">
                <a:latin typeface="Arial" panose="020B0604020202020204" pitchFamily="34" charset="0"/>
                <a:cs typeface="Arial" panose="020B0604020202020204" pitchFamily="34" charset="0"/>
              </a:rPr>
              <a:t>The operating system is created using a micro-kernel framework that strips the kernel of any unnecessary parts. Systems and user applications are used to implement these optional kernel components. So, Micro-Kernels is the name given to these systems that have been developed.</a:t>
            </a:r>
            <a:endParaRPr lang="en-US" dirty="0">
              <a:latin typeface="Arial" panose="020B0604020202020204" pitchFamily="34" charset="0"/>
              <a:cs typeface="Arial" panose="020B060402020202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3078" y="2190750"/>
            <a:ext cx="4599689" cy="2631177"/>
          </a:xfrm>
          <a:prstGeom prst="rect">
            <a:avLst/>
          </a:prstGeom>
        </p:spPr>
      </p:pic>
    </p:spTree>
    <p:extLst>
      <p:ext uri="{BB962C8B-B14F-4D97-AF65-F5344CB8AC3E}">
        <p14:creationId xmlns:p14="http://schemas.microsoft.com/office/powerpoint/2010/main" val="42481442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248975"/>
            <a:ext cx="7406640" cy="685800"/>
          </a:xfrm>
        </p:spPr>
        <p:txBody>
          <a:bodyPr>
            <a:normAutofit/>
          </a:bodyPr>
          <a:lstStyle/>
          <a:p>
            <a:r>
              <a:rPr lang="en-US" sz="3000" b="1" dirty="0">
                <a:latin typeface="Arial" panose="020B0604020202020204" pitchFamily="34" charset="0"/>
                <a:cs typeface="Arial" panose="020B0604020202020204" pitchFamily="34" charset="0"/>
              </a:rPr>
              <a:t>Advantages and disadvantages</a:t>
            </a:r>
            <a:endParaRPr lang="en-US" sz="3000" b="1" dirty="0">
              <a:latin typeface="Arial" panose="020B0604020202020204" pitchFamily="34" charset="0"/>
              <a:cs typeface="Arial" panose="020B0604020202020204" pitchFamily="34" charset="0"/>
            </a:endParaRPr>
          </a:p>
        </p:txBody>
      </p:sp>
      <p:sp>
        <p:nvSpPr>
          <p:cNvPr id="5" name="TextBox 4"/>
          <p:cNvSpPr txBox="1"/>
          <p:nvPr/>
        </p:nvSpPr>
        <p:spPr>
          <a:xfrm>
            <a:off x="1192391" y="1048256"/>
            <a:ext cx="7723009" cy="3308598"/>
          </a:xfrm>
          <a:prstGeom prst="rect">
            <a:avLst/>
          </a:prstGeom>
          <a:noFill/>
        </p:spPr>
        <p:txBody>
          <a:bodyPr wrap="square" rtlCol="0">
            <a:spAutoFit/>
          </a:bodyPr>
          <a:lstStyle/>
          <a:p>
            <a:pPr algn="just"/>
            <a:r>
              <a:rPr lang="en-US" sz="1900" dirty="0" smtClean="0">
                <a:latin typeface="Arial" panose="020B0604020202020204" pitchFamily="34" charset="0"/>
                <a:cs typeface="Arial" panose="020B0604020202020204" pitchFamily="34" charset="0"/>
              </a:rPr>
              <a:t>Advantages:</a:t>
            </a:r>
            <a:endParaRPr lang="en-US" sz="19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1900" dirty="0">
                <a:latin typeface="Arial" panose="020B0604020202020204" pitchFamily="34" charset="0"/>
                <a:cs typeface="Arial" panose="020B0604020202020204" pitchFamily="34" charset="0"/>
              </a:rPr>
              <a:t>It enables portability of the operating system across platforms.</a:t>
            </a:r>
          </a:p>
          <a:p>
            <a:pPr marL="342900" indent="-342900" algn="just">
              <a:buFont typeface="Arial" panose="020B0604020202020204" pitchFamily="34" charset="0"/>
              <a:buChar char="•"/>
            </a:pPr>
            <a:r>
              <a:rPr lang="en-US" sz="1900" dirty="0">
                <a:latin typeface="Arial" panose="020B0604020202020204" pitchFamily="34" charset="0"/>
                <a:cs typeface="Arial" panose="020B0604020202020204" pitchFamily="34" charset="0"/>
              </a:rPr>
              <a:t>Due to the isolation of each Micro-Kernel, it is reliable and secure.</a:t>
            </a:r>
          </a:p>
          <a:p>
            <a:pPr marL="342900" indent="-342900" algn="just">
              <a:buFont typeface="Arial" panose="020B0604020202020204" pitchFamily="34" charset="0"/>
              <a:buChar char="•"/>
            </a:pPr>
            <a:r>
              <a:rPr lang="en-US" sz="1900" dirty="0">
                <a:latin typeface="Arial" panose="020B0604020202020204" pitchFamily="34" charset="0"/>
                <a:cs typeface="Arial" panose="020B0604020202020204" pitchFamily="34" charset="0"/>
              </a:rPr>
              <a:t>The reduced size of Micro-Kernels allows for successful testing.</a:t>
            </a:r>
          </a:p>
          <a:p>
            <a:pPr marL="342900" indent="-342900" algn="just">
              <a:buFont typeface="Arial" panose="020B0604020202020204" pitchFamily="34" charset="0"/>
              <a:buChar char="•"/>
            </a:pPr>
            <a:r>
              <a:rPr lang="en-US" sz="1900" dirty="0">
                <a:latin typeface="Arial" panose="020B0604020202020204" pitchFamily="34" charset="0"/>
                <a:cs typeface="Arial" panose="020B0604020202020204" pitchFamily="34" charset="0"/>
              </a:rPr>
              <a:t>The remaining operating system remains unaffected and keeps running properly even if a component or Micro-Kernel fails.</a:t>
            </a:r>
          </a:p>
          <a:p>
            <a:pPr algn="just"/>
            <a:endParaRPr lang="en-US" sz="1900" dirty="0">
              <a:latin typeface="Arial" panose="020B0604020202020204" pitchFamily="34" charset="0"/>
              <a:cs typeface="Arial" panose="020B0604020202020204" pitchFamily="34" charset="0"/>
            </a:endParaRPr>
          </a:p>
          <a:p>
            <a:pPr algn="just"/>
            <a:r>
              <a:rPr lang="en-US" sz="1900" dirty="0" smtClean="0">
                <a:latin typeface="Arial" panose="020B0604020202020204" pitchFamily="34" charset="0"/>
                <a:cs typeface="Arial" panose="020B0604020202020204" pitchFamily="34" charset="0"/>
              </a:rPr>
              <a:t>Disadvantages:</a:t>
            </a:r>
            <a:endParaRPr lang="en-US" sz="19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1900" dirty="0">
                <a:latin typeface="Arial" panose="020B0604020202020204" pitchFamily="34" charset="0"/>
                <a:cs typeface="Arial" panose="020B0604020202020204" pitchFamily="34" charset="0"/>
              </a:rPr>
              <a:t>The performance of the system is decreased by increased inter-module communication.</a:t>
            </a:r>
          </a:p>
          <a:p>
            <a:pPr marL="342900" indent="-342900" algn="just">
              <a:buFont typeface="Arial" panose="020B0604020202020204" pitchFamily="34" charset="0"/>
              <a:buChar char="•"/>
            </a:pPr>
            <a:r>
              <a:rPr lang="en-US" sz="1900" dirty="0">
                <a:latin typeface="Arial" panose="020B0604020202020204" pitchFamily="34" charset="0"/>
                <a:cs typeface="Arial" panose="020B0604020202020204" pitchFamily="34" charset="0"/>
              </a:rPr>
              <a:t>The construction of a system is complicated.</a:t>
            </a:r>
            <a:endParaRPr lang="en-US" sz="1900" dirty="0">
              <a:latin typeface="Arial" panose="020B0604020202020204" pitchFamily="34" charset="0"/>
              <a:cs typeface="Arial" panose="020B060402020202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13188908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248975"/>
            <a:ext cx="7406640" cy="685800"/>
          </a:xfrm>
        </p:spPr>
        <p:txBody>
          <a:bodyPr>
            <a:normAutofit/>
          </a:bodyPr>
          <a:lstStyle/>
          <a:p>
            <a:r>
              <a:rPr lang="en-US" sz="3000" b="1" dirty="0" err="1" smtClean="0">
                <a:latin typeface="Arial" panose="020B0604020202020204" pitchFamily="34" charset="0"/>
                <a:cs typeface="Arial" panose="020B0604020202020204" pitchFamily="34" charset="0"/>
              </a:rPr>
              <a:t>Exokernel</a:t>
            </a:r>
            <a:r>
              <a:rPr lang="en-US" sz="3000" b="1" dirty="0" smtClean="0">
                <a:latin typeface="Arial" panose="020B0604020202020204" pitchFamily="34" charset="0"/>
                <a:cs typeface="Arial" panose="020B0604020202020204" pitchFamily="34" charset="0"/>
              </a:rPr>
              <a:t> OS</a:t>
            </a:r>
            <a:endParaRPr lang="en-US" sz="3000" b="1" dirty="0">
              <a:latin typeface="Arial" panose="020B0604020202020204" pitchFamily="34" charset="0"/>
              <a:cs typeface="Arial" panose="020B0604020202020204" pitchFamily="34" charset="0"/>
            </a:endParaRPr>
          </a:p>
        </p:txBody>
      </p:sp>
      <p:sp>
        <p:nvSpPr>
          <p:cNvPr id="5" name="TextBox 4"/>
          <p:cNvSpPr txBox="1"/>
          <p:nvPr/>
        </p:nvSpPr>
        <p:spPr>
          <a:xfrm>
            <a:off x="1192391" y="1048256"/>
            <a:ext cx="7723009" cy="3693319"/>
          </a:xfrm>
          <a:prstGeom prst="rect">
            <a:avLst/>
          </a:prstGeom>
          <a:noFill/>
        </p:spPr>
        <p:txBody>
          <a:bodyPr wrap="square" rtlCol="0">
            <a:spAutoFit/>
          </a:bodyPr>
          <a:lstStyle/>
          <a:p>
            <a:pPr algn="just"/>
            <a:r>
              <a:rPr lang="en-US" dirty="0">
                <a:latin typeface="Arial" panose="020B0604020202020204" pitchFamily="34" charset="0"/>
                <a:cs typeface="Arial" panose="020B0604020202020204" pitchFamily="34" charset="0"/>
              </a:rPr>
              <a:t>An operating system called </a:t>
            </a:r>
            <a:r>
              <a:rPr lang="en-US" dirty="0" err="1">
                <a:latin typeface="Arial" panose="020B0604020202020204" pitchFamily="34" charset="0"/>
                <a:cs typeface="Arial" panose="020B0604020202020204" pitchFamily="34" charset="0"/>
              </a:rPr>
              <a:t>Exokernel</a:t>
            </a:r>
            <a:r>
              <a:rPr lang="en-US" dirty="0">
                <a:latin typeface="Arial" panose="020B0604020202020204" pitchFamily="34" charset="0"/>
                <a:cs typeface="Arial" panose="020B0604020202020204" pitchFamily="34" charset="0"/>
              </a:rPr>
              <a:t> was created at MIT with the goal of offering application-level management of hardware resources. The </a:t>
            </a:r>
            <a:r>
              <a:rPr lang="en-US" dirty="0" err="1">
                <a:latin typeface="Arial" panose="020B0604020202020204" pitchFamily="34" charset="0"/>
                <a:cs typeface="Arial" panose="020B0604020202020204" pitchFamily="34" charset="0"/>
              </a:rPr>
              <a:t>exokernel</a:t>
            </a:r>
            <a:r>
              <a:rPr lang="en-US" dirty="0">
                <a:latin typeface="Arial" panose="020B0604020202020204" pitchFamily="34" charset="0"/>
                <a:cs typeface="Arial" panose="020B0604020202020204" pitchFamily="34" charset="0"/>
              </a:rPr>
              <a:t> architecture's goal is to enable application-specific customization by separating resource management from protection. </a:t>
            </a:r>
            <a:r>
              <a:rPr lang="en-US" dirty="0" err="1">
                <a:latin typeface="Arial" panose="020B0604020202020204" pitchFamily="34" charset="0"/>
                <a:cs typeface="Arial" panose="020B0604020202020204" pitchFamily="34" charset="0"/>
              </a:rPr>
              <a:t>Exokernel</a:t>
            </a:r>
            <a:r>
              <a:rPr lang="en-US" dirty="0">
                <a:latin typeface="Arial" panose="020B0604020202020204" pitchFamily="34" charset="0"/>
                <a:cs typeface="Arial" panose="020B0604020202020204" pitchFamily="34" charset="0"/>
              </a:rPr>
              <a:t> size tends to be minimal due to its limited operability</a:t>
            </a:r>
            <a:r>
              <a:rPr lang="en-US" dirty="0" smtClean="0">
                <a:latin typeface="Arial" panose="020B0604020202020204" pitchFamily="34" charset="0"/>
                <a:cs typeface="Arial" panose="020B0604020202020204" pitchFamily="34" charset="0"/>
              </a:rPr>
              <a:t>.</a:t>
            </a:r>
          </a:p>
          <a:p>
            <a:pPr algn="just"/>
            <a:endParaRPr lang="en-US" dirty="0">
              <a:latin typeface="Arial" panose="020B0604020202020204" pitchFamily="34" charset="0"/>
              <a:cs typeface="Arial" panose="020B0604020202020204" pitchFamily="34" charset="0"/>
            </a:endParaRPr>
          </a:p>
          <a:p>
            <a:pPr algn="just"/>
            <a:r>
              <a:rPr lang="en-US" dirty="0" err="1">
                <a:latin typeface="Arial" panose="020B0604020202020204" pitchFamily="34" charset="0"/>
                <a:cs typeface="Arial" panose="020B0604020202020204" pitchFamily="34" charset="0"/>
              </a:rPr>
              <a:t>Exokernel</a:t>
            </a:r>
            <a:r>
              <a:rPr lang="en-US" dirty="0">
                <a:latin typeface="Arial" panose="020B0604020202020204" pitchFamily="34" charset="0"/>
                <a:cs typeface="Arial" panose="020B0604020202020204" pitchFamily="34" charset="0"/>
              </a:rPr>
              <a:t> operating systems have a number of features, including:</a:t>
            </a:r>
          </a:p>
          <a:p>
            <a:pPr marL="285750" indent="-285750" algn="just">
              <a:buFont typeface="Arial" panose="020B0604020202020204" pitchFamily="34" charset="0"/>
              <a:buChar char="•"/>
            </a:pPr>
            <a:r>
              <a:rPr lang="en-US" dirty="0" smtClean="0">
                <a:latin typeface="Arial" panose="020B0604020202020204" pitchFamily="34" charset="0"/>
                <a:cs typeface="Arial" panose="020B0604020202020204" pitchFamily="34" charset="0"/>
              </a:rPr>
              <a:t>Enhanced </a:t>
            </a:r>
            <a:r>
              <a:rPr lang="en-US" dirty="0">
                <a:latin typeface="Arial" panose="020B0604020202020204" pitchFamily="34" charset="0"/>
                <a:cs typeface="Arial" panose="020B0604020202020204" pitchFamily="34" charset="0"/>
              </a:rPr>
              <a:t>application control support.</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Splits management and security apart.</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A secure transfer of abstractions is made to an unreliable library operating system.</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Brings up a low-level interface.</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Operating systems for libraries provide compatibility and portability.</a:t>
            </a:r>
            <a:endParaRPr lang="en-US" dirty="0">
              <a:latin typeface="Arial" panose="020B0604020202020204" pitchFamily="34" charset="0"/>
              <a:cs typeface="Arial" panose="020B060402020202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3895620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248975"/>
            <a:ext cx="7406640" cy="685800"/>
          </a:xfrm>
        </p:spPr>
        <p:txBody>
          <a:bodyPr>
            <a:normAutofit/>
          </a:bodyPr>
          <a:lstStyle/>
          <a:p>
            <a:r>
              <a:rPr lang="en-US" sz="3000" b="1" dirty="0">
                <a:latin typeface="Arial" panose="020B0604020202020204" pitchFamily="34" charset="0"/>
                <a:cs typeface="Arial" panose="020B0604020202020204" pitchFamily="34" charset="0"/>
              </a:rPr>
              <a:t>Advantages and disadvantages</a:t>
            </a:r>
            <a:endParaRPr lang="en-US" sz="3000" b="1" dirty="0">
              <a:latin typeface="Arial" panose="020B0604020202020204" pitchFamily="34" charset="0"/>
              <a:cs typeface="Arial" panose="020B0604020202020204" pitchFamily="34" charset="0"/>
            </a:endParaRPr>
          </a:p>
        </p:txBody>
      </p:sp>
      <p:sp>
        <p:nvSpPr>
          <p:cNvPr id="5" name="TextBox 4"/>
          <p:cNvSpPr txBox="1"/>
          <p:nvPr/>
        </p:nvSpPr>
        <p:spPr>
          <a:xfrm>
            <a:off x="1192391" y="1048256"/>
            <a:ext cx="7723009" cy="3785652"/>
          </a:xfrm>
          <a:prstGeom prst="rect">
            <a:avLst/>
          </a:prstGeom>
          <a:noFill/>
        </p:spPr>
        <p:txBody>
          <a:bodyPr wrap="square" rtlCol="0">
            <a:spAutoFit/>
          </a:bodyPr>
          <a:lstStyle/>
          <a:p>
            <a:pPr algn="just"/>
            <a:r>
              <a:rPr lang="en-US" sz="2000" dirty="0" smtClean="0">
                <a:latin typeface="Arial" panose="020B0604020202020204" pitchFamily="34" charset="0"/>
                <a:cs typeface="Arial" panose="020B0604020202020204" pitchFamily="34" charset="0"/>
              </a:rPr>
              <a:t>Advantages:</a:t>
            </a:r>
            <a:endParaRPr lang="en-US" sz="20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dirty="0">
                <a:latin typeface="Arial" panose="020B0604020202020204" pitchFamily="34" charset="0"/>
                <a:cs typeface="Arial" panose="020B0604020202020204" pitchFamily="34" charset="0"/>
              </a:rPr>
              <a:t>Application performance is enhanced by it.</a:t>
            </a:r>
          </a:p>
          <a:p>
            <a:pPr marL="342900" indent="-342900" algn="just">
              <a:buFont typeface="Arial" panose="020B0604020202020204" pitchFamily="34" charset="0"/>
              <a:buChar char="•"/>
            </a:pPr>
            <a:r>
              <a:rPr lang="en-US" sz="2000" dirty="0">
                <a:latin typeface="Arial" panose="020B0604020202020204" pitchFamily="34" charset="0"/>
                <a:cs typeface="Arial" panose="020B0604020202020204" pitchFamily="34" charset="0"/>
              </a:rPr>
              <a:t>Accurate resource allocation and revocation enable more effective </a:t>
            </a:r>
            <a:r>
              <a:rPr lang="en-US" sz="2000" dirty="0" err="1">
                <a:latin typeface="Arial" panose="020B0604020202020204" pitchFamily="34" charset="0"/>
                <a:cs typeface="Arial" panose="020B0604020202020204" pitchFamily="34" charset="0"/>
              </a:rPr>
              <a:t>utilisation</a:t>
            </a:r>
            <a:r>
              <a:rPr lang="en-US" sz="2000" dirty="0">
                <a:latin typeface="Arial" panose="020B0604020202020204" pitchFamily="34" charset="0"/>
                <a:cs typeface="Arial" panose="020B0604020202020204" pitchFamily="34" charset="0"/>
              </a:rPr>
              <a:t> of hardware resources.</a:t>
            </a:r>
          </a:p>
          <a:p>
            <a:pPr marL="342900" indent="-342900" algn="just">
              <a:buFont typeface="Arial" panose="020B0604020202020204" pitchFamily="34" charset="0"/>
              <a:buChar char="•"/>
            </a:pPr>
            <a:r>
              <a:rPr lang="en-US" sz="2000" dirty="0">
                <a:latin typeface="Arial" panose="020B0604020202020204" pitchFamily="34" charset="0"/>
                <a:cs typeface="Arial" panose="020B0604020202020204" pitchFamily="34" charset="0"/>
              </a:rPr>
              <a:t>New operating systems can be tested and developed more easily.</a:t>
            </a:r>
          </a:p>
          <a:p>
            <a:pPr marL="342900" indent="-342900" algn="just">
              <a:buFont typeface="Arial" panose="020B0604020202020204" pitchFamily="34" charset="0"/>
              <a:buChar char="•"/>
            </a:pPr>
            <a:r>
              <a:rPr lang="en-US" sz="2000" dirty="0">
                <a:latin typeface="Arial" panose="020B0604020202020204" pitchFamily="34" charset="0"/>
                <a:cs typeface="Arial" panose="020B0604020202020204" pitchFamily="34" charset="0"/>
              </a:rPr>
              <a:t>Every user-space program is permitted to </a:t>
            </a:r>
            <a:r>
              <a:rPr lang="en-US" sz="2000" dirty="0" err="1">
                <a:latin typeface="Arial" panose="020B0604020202020204" pitchFamily="34" charset="0"/>
                <a:cs typeface="Arial" panose="020B0604020202020204" pitchFamily="34" charset="0"/>
              </a:rPr>
              <a:t>utilise</a:t>
            </a:r>
            <a:r>
              <a:rPr lang="en-US" sz="2000" dirty="0">
                <a:latin typeface="Arial" panose="020B0604020202020204" pitchFamily="34" charset="0"/>
                <a:cs typeface="Arial" panose="020B0604020202020204" pitchFamily="34" charset="0"/>
              </a:rPr>
              <a:t> its own </a:t>
            </a:r>
            <a:r>
              <a:rPr lang="en-US" sz="2000" dirty="0" err="1">
                <a:latin typeface="Arial" panose="020B0604020202020204" pitchFamily="34" charset="0"/>
                <a:cs typeface="Arial" panose="020B0604020202020204" pitchFamily="34" charset="0"/>
              </a:rPr>
              <a:t>customised</a:t>
            </a:r>
            <a:r>
              <a:rPr lang="en-US" sz="2000" dirty="0">
                <a:latin typeface="Arial" panose="020B0604020202020204" pitchFamily="34" charset="0"/>
                <a:cs typeface="Arial" panose="020B0604020202020204" pitchFamily="34" charset="0"/>
              </a:rPr>
              <a:t> memory management.</a:t>
            </a:r>
          </a:p>
          <a:p>
            <a:pPr algn="just"/>
            <a:endParaRPr lang="en-US" sz="2000" dirty="0">
              <a:latin typeface="Arial" panose="020B0604020202020204" pitchFamily="34" charset="0"/>
              <a:cs typeface="Arial" panose="020B0604020202020204" pitchFamily="34" charset="0"/>
            </a:endParaRPr>
          </a:p>
          <a:p>
            <a:pPr algn="just"/>
            <a:r>
              <a:rPr lang="en-US" sz="2000" dirty="0" smtClean="0">
                <a:latin typeface="Arial" panose="020B0604020202020204" pitchFamily="34" charset="0"/>
                <a:cs typeface="Arial" panose="020B0604020202020204" pitchFamily="34" charset="0"/>
              </a:rPr>
              <a:t>Disadvantages:</a:t>
            </a:r>
            <a:endParaRPr lang="en-US" sz="2000" dirty="0">
              <a:latin typeface="Arial" panose="020B0604020202020204" pitchFamily="34" charset="0"/>
              <a:cs typeface="Arial" panose="020B0604020202020204" pitchFamily="34" charset="0"/>
            </a:endParaRPr>
          </a:p>
          <a:p>
            <a:pPr marL="342900" indent="-342900" algn="just">
              <a:buFont typeface="Arial" panose="020B0604020202020204" pitchFamily="34" charset="0"/>
              <a:buChar char="•"/>
            </a:pPr>
            <a:r>
              <a:rPr lang="en-US" sz="2000" dirty="0">
                <a:latin typeface="Arial" panose="020B0604020202020204" pitchFamily="34" charset="0"/>
                <a:cs typeface="Arial" panose="020B0604020202020204" pitchFamily="34" charset="0"/>
              </a:rPr>
              <a:t>A decline in consistency</a:t>
            </a:r>
          </a:p>
          <a:p>
            <a:pPr marL="342900" indent="-342900" algn="just">
              <a:buFont typeface="Arial" panose="020B0604020202020204" pitchFamily="34" charset="0"/>
              <a:buChar char="•"/>
            </a:pPr>
            <a:r>
              <a:rPr lang="en-US" sz="2000" dirty="0" err="1">
                <a:latin typeface="Arial" panose="020B0604020202020204" pitchFamily="34" charset="0"/>
                <a:cs typeface="Arial" panose="020B0604020202020204" pitchFamily="34" charset="0"/>
              </a:rPr>
              <a:t>Exokernel</a:t>
            </a:r>
            <a:r>
              <a:rPr lang="en-US" sz="2000" dirty="0">
                <a:latin typeface="Arial" panose="020B0604020202020204" pitchFamily="34" charset="0"/>
                <a:cs typeface="Arial" panose="020B0604020202020204" pitchFamily="34" charset="0"/>
              </a:rPr>
              <a:t> interfaces have a complex architecture.</a:t>
            </a:r>
            <a:endParaRPr lang="en-US" sz="2000" dirty="0">
              <a:latin typeface="Arial" panose="020B0604020202020204" pitchFamily="34" charset="0"/>
              <a:cs typeface="Arial" panose="020B060402020202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3879304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248975"/>
            <a:ext cx="7406640" cy="685800"/>
          </a:xfrm>
        </p:spPr>
        <p:txBody>
          <a:bodyPr>
            <a:normAutofit/>
          </a:bodyPr>
          <a:lstStyle/>
          <a:p>
            <a:r>
              <a:rPr lang="en-US" sz="3000" b="1" dirty="0" smtClean="0">
                <a:latin typeface="Arial" panose="020B0604020202020204" pitchFamily="34" charset="0"/>
                <a:cs typeface="Arial" panose="020B0604020202020204" pitchFamily="34" charset="0"/>
              </a:rPr>
              <a:t>Virtual Machines</a:t>
            </a:r>
            <a:endParaRPr lang="en-US" sz="3000" b="1" dirty="0">
              <a:latin typeface="Arial" panose="020B0604020202020204" pitchFamily="34" charset="0"/>
              <a:cs typeface="Arial" panose="020B0604020202020204" pitchFamily="34" charset="0"/>
            </a:endParaRPr>
          </a:p>
        </p:txBody>
      </p:sp>
      <p:sp>
        <p:nvSpPr>
          <p:cNvPr id="5" name="TextBox 4"/>
          <p:cNvSpPr txBox="1"/>
          <p:nvPr/>
        </p:nvSpPr>
        <p:spPr>
          <a:xfrm>
            <a:off x="1192391" y="1048256"/>
            <a:ext cx="7723009" cy="3046988"/>
          </a:xfrm>
          <a:prstGeom prst="rect">
            <a:avLst/>
          </a:prstGeom>
          <a:noFill/>
        </p:spPr>
        <p:txBody>
          <a:bodyPr wrap="square" rtlCol="0">
            <a:spAutoFit/>
          </a:bodyPr>
          <a:lstStyle/>
          <a:p>
            <a:pPr algn="just"/>
            <a:r>
              <a:rPr lang="en-US" sz="2400" dirty="0">
                <a:latin typeface="Arial" panose="020B0604020202020204" pitchFamily="34" charset="0"/>
                <a:cs typeface="Arial" panose="020B0604020202020204" pitchFamily="34" charset="0"/>
              </a:rPr>
              <a:t>The hardware of our personal computer, including the CPU, disc drives, RAM, and NIC (Network Interface Card), is abstracted by a virtual machine into a variety of various execution contexts based on our needs, giving us the impression that each execution environment is a separate computer. </a:t>
            </a:r>
            <a:endParaRPr lang="en-US" sz="2400" dirty="0" smtClean="0">
              <a:latin typeface="Arial" panose="020B0604020202020204" pitchFamily="34" charset="0"/>
              <a:cs typeface="Arial" panose="020B0604020202020204" pitchFamily="34" charset="0"/>
            </a:endParaRPr>
          </a:p>
          <a:p>
            <a:pPr algn="just"/>
            <a:endParaRPr lang="en-US" sz="2400" dirty="0">
              <a:latin typeface="Arial" panose="020B0604020202020204" pitchFamily="34" charset="0"/>
              <a:cs typeface="Arial" panose="020B0604020202020204" pitchFamily="34" charset="0"/>
            </a:endParaRPr>
          </a:p>
          <a:p>
            <a:pPr algn="just"/>
            <a:r>
              <a:rPr lang="en-US" sz="2400" dirty="0" err="1" smtClean="0">
                <a:latin typeface="Arial" panose="020B0604020202020204" pitchFamily="34" charset="0"/>
                <a:cs typeface="Arial" panose="020B0604020202020204" pitchFamily="34" charset="0"/>
              </a:rPr>
              <a:t>HyperV</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VmWare</a:t>
            </a:r>
            <a:r>
              <a:rPr lang="en-US" sz="2400" dirty="0" smtClean="0">
                <a:latin typeface="Arial" panose="020B0604020202020204" pitchFamily="34" charset="0"/>
                <a:cs typeface="Arial" panose="020B0604020202020204" pitchFamily="34" charset="0"/>
              </a:rPr>
              <a:t>, </a:t>
            </a:r>
            <a:r>
              <a:rPr lang="en-US" sz="2400" dirty="0" err="1" smtClean="0">
                <a:latin typeface="Arial" panose="020B0604020202020204" pitchFamily="34" charset="0"/>
                <a:cs typeface="Arial" panose="020B0604020202020204" pitchFamily="34" charset="0"/>
              </a:rPr>
              <a:t>VirtualBox</a:t>
            </a:r>
            <a:r>
              <a:rPr lang="en-US" sz="2400" dirty="0" smtClean="0">
                <a:latin typeface="Arial" panose="020B0604020202020204" pitchFamily="34" charset="0"/>
                <a:cs typeface="Arial" panose="020B0604020202020204" pitchFamily="34" charset="0"/>
              </a:rPr>
              <a:t>, Containers, …</a:t>
            </a:r>
            <a:endParaRPr lang="en-US" sz="2400" dirty="0">
              <a:latin typeface="Arial" panose="020B0604020202020204" pitchFamily="34" charset="0"/>
              <a:cs typeface="Arial" panose="020B060402020202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398627117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248975"/>
            <a:ext cx="7406640" cy="685800"/>
          </a:xfrm>
        </p:spPr>
        <p:txBody>
          <a:bodyPr>
            <a:normAutofit/>
          </a:bodyPr>
          <a:lstStyle/>
          <a:p>
            <a:r>
              <a:rPr lang="en-US" sz="3000" b="1" dirty="0">
                <a:latin typeface="Arial" panose="020B0604020202020204" pitchFamily="34" charset="0"/>
                <a:cs typeface="Arial" panose="020B0604020202020204" pitchFamily="34" charset="0"/>
              </a:rPr>
              <a:t>Advantages and disadvantages</a:t>
            </a:r>
            <a:endParaRPr lang="en-US" sz="3000" b="1" dirty="0">
              <a:latin typeface="Arial" panose="020B0604020202020204" pitchFamily="34" charset="0"/>
              <a:cs typeface="Arial" panose="020B0604020202020204" pitchFamily="34" charset="0"/>
            </a:endParaRPr>
          </a:p>
        </p:txBody>
      </p:sp>
      <p:sp>
        <p:nvSpPr>
          <p:cNvPr id="5" name="TextBox 4"/>
          <p:cNvSpPr txBox="1"/>
          <p:nvPr/>
        </p:nvSpPr>
        <p:spPr>
          <a:xfrm>
            <a:off x="1192391" y="1048256"/>
            <a:ext cx="7723009" cy="3693319"/>
          </a:xfrm>
          <a:prstGeom prst="rect">
            <a:avLst/>
          </a:prstGeom>
          <a:noFill/>
        </p:spPr>
        <p:txBody>
          <a:bodyPr wrap="square" rtlCol="0">
            <a:spAutoFit/>
          </a:bodyPr>
          <a:lstStyle/>
          <a:p>
            <a:pPr algn="just"/>
            <a:r>
              <a:rPr lang="en-US" dirty="0">
                <a:latin typeface="Arial" panose="020B0604020202020204" pitchFamily="34" charset="0"/>
                <a:cs typeface="Arial" panose="020B0604020202020204" pitchFamily="34" charset="0"/>
              </a:rPr>
              <a:t>Advantages of Virtual Machines:</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Due to total isolation between each virtual machine and every other virtual machine, there are no issues with security.</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A virtual machine may offer an architecture for the instruction set that is different from that of actual computers.</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Simple availability, accessibility, and recovery convenience.</a:t>
            </a:r>
          </a:p>
          <a:p>
            <a:pPr algn="just"/>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Disadvantages of Virtual Machines:</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Depending on the workload, operating numerous virtual machines simultaneously on a host computer may have an adverse effect on one of them.</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When it comes to hardware access, virtual computers are less effective than </a:t>
            </a:r>
            <a:r>
              <a:rPr lang="en-US" dirty="0" smtClean="0">
                <a:latin typeface="Arial" panose="020B0604020202020204" pitchFamily="34" charset="0"/>
                <a:cs typeface="Arial" panose="020B0604020202020204" pitchFamily="34" charset="0"/>
              </a:rPr>
              <a:t>physi</a:t>
            </a:r>
            <a:r>
              <a:rPr lang="en-US" dirty="0"/>
              <a:t>cal </a:t>
            </a:r>
            <a:r>
              <a:rPr lang="en-US" dirty="0" smtClean="0"/>
              <a:t>ones.</a:t>
            </a:r>
            <a:endParaRPr lang="en-US" dirty="0">
              <a:latin typeface="Arial" panose="020B0604020202020204" pitchFamily="34" charset="0"/>
              <a:cs typeface="Arial" panose="020B060402020202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164272966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248975"/>
            <a:ext cx="7406640" cy="685800"/>
          </a:xfrm>
        </p:spPr>
        <p:txBody>
          <a:bodyPr>
            <a:normAutofit/>
          </a:bodyPr>
          <a:lstStyle/>
          <a:p>
            <a:r>
              <a:rPr lang="en-US" sz="3000" b="1" dirty="0">
                <a:latin typeface="Arial" panose="020B0604020202020204" pitchFamily="34" charset="0"/>
                <a:cs typeface="Arial" panose="020B0604020202020204" pitchFamily="34" charset="0"/>
              </a:rPr>
              <a:t>New Slide</a:t>
            </a:r>
          </a:p>
        </p:txBody>
      </p:sp>
      <p:sp>
        <p:nvSpPr>
          <p:cNvPr id="5" name="TextBox 4"/>
          <p:cNvSpPr txBox="1"/>
          <p:nvPr/>
        </p:nvSpPr>
        <p:spPr>
          <a:xfrm>
            <a:off x="1192391" y="1048256"/>
            <a:ext cx="7723009" cy="461665"/>
          </a:xfrm>
          <a:prstGeom prst="rect">
            <a:avLst/>
          </a:prstGeom>
          <a:noFill/>
        </p:spPr>
        <p:txBody>
          <a:bodyPr wrap="square" rtlCol="0">
            <a:spAutoFit/>
          </a:bodyPr>
          <a:lstStyle/>
          <a:p>
            <a:pPr algn="just"/>
            <a:r>
              <a:rPr lang="en-US" sz="2400" dirty="0">
                <a:latin typeface="Arial" panose="020B0604020202020204" pitchFamily="34" charset="0"/>
                <a:cs typeface="Arial" panose="020B0604020202020204" pitchFamily="34" charset="0"/>
              </a:rPr>
              <a:t>Some text here</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7444496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248974"/>
            <a:ext cx="7406640" cy="911749"/>
          </a:xfrm>
        </p:spPr>
        <p:txBody>
          <a:bodyPr>
            <a:normAutofit fontScale="90000"/>
          </a:bodyPr>
          <a:lstStyle/>
          <a:p>
            <a:r>
              <a:rPr lang="en-US" sz="3000" b="1" dirty="0">
                <a:latin typeface="Arial" panose="020B0604020202020204" pitchFamily="34" charset="0"/>
                <a:cs typeface="Arial" panose="020B0604020202020204" pitchFamily="34" charset="0"/>
              </a:rPr>
              <a:t>Why we need OS between hardware and applications?</a:t>
            </a:r>
          </a:p>
        </p:txBody>
      </p:sp>
      <p:sp>
        <p:nvSpPr>
          <p:cNvPr id="5" name="TextBox 4"/>
          <p:cNvSpPr txBox="1"/>
          <p:nvPr/>
        </p:nvSpPr>
        <p:spPr>
          <a:xfrm>
            <a:off x="1066801" y="1276349"/>
            <a:ext cx="7951694" cy="1508105"/>
          </a:xfrm>
          <a:prstGeom prst="rect">
            <a:avLst/>
          </a:prstGeom>
          <a:noFill/>
        </p:spPr>
        <p:txBody>
          <a:bodyPr wrap="square" rtlCol="0">
            <a:spAutoFit/>
          </a:bodyPr>
          <a:lstStyle/>
          <a:p>
            <a:pPr marL="285750" marR="0" indent="-285750" algn="l">
              <a:buFont typeface="Arial" panose="020B0604020202020204" pitchFamily="34" charset="0"/>
              <a:buChar char="•"/>
            </a:pPr>
            <a:r>
              <a:rPr lang="en-US" sz="2300" b="0" i="0" u="none" strike="noStrike" baseline="0" dirty="0">
                <a:solidFill>
                  <a:srgbClr val="000000"/>
                </a:solidFill>
                <a:latin typeface="Calibri" panose="020F0502020204030204" pitchFamily="34" charset="0"/>
              </a:rPr>
              <a:t>To make Execute user programs and make solving user problems </a:t>
            </a:r>
            <a:r>
              <a:rPr lang="en-US" sz="2300" b="1" i="0" u="none" strike="noStrike" baseline="0" dirty="0">
                <a:solidFill>
                  <a:srgbClr val="000000"/>
                </a:solidFill>
                <a:latin typeface="Calibri" panose="020F0502020204030204" pitchFamily="34" charset="0"/>
              </a:rPr>
              <a:t>easier</a:t>
            </a:r>
          </a:p>
          <a:p>
            <a:pPr marL="285750" marR="0" indent="-285750" algn="l">
              <a:buFont typeface="Arial" panose="020B0604020202020204" pitchFamily="34" charset="0"/>
              <a:buChar char="•"/>
            </a:pPr>
            <a:r>
              <a:rPr lang="en-US" sz="2300" b="0" i="0" u="none" strike="noStrike" baseline="0" dirty="0">
                <a:solidFill>
                  <a:srgbClr val="000000"/>
                </a:solidFill>
                <a:latin typeface="Calibri" panose="020F0502020204030204" pitchFamily="34" charset="0"/>
              </a:rPr>
              <a:t>To make the computer system </a:t>
            </a:r>
            <a:r>
              <a:rPr lang="en-US" sz="2300" b="1" i="0" u="none" strike="noStrike" baseline="0" dirty="0">
                <a:solidFill>
                  <a:srgbClr val="000000"/>
                </a:solidFill>
                <a:latin typeface="Calibri" panose="020F0502020204030204" pitchFamily="34" charset="0"/>
              </a:rPr>
              <a:t>convenient</a:t>
            </a:r>
            <a:r>
              <a:rPr lang="en-US" sz="2300" b="0" i="0" u="none" strike="noStrike" baseline="0" dirty="0">
                <a:solidFill>
                  <a:srgbClr val="000000"/>
                </a:solidFill>
                <a:latin typeface="Calibri" panose="020F0502020204030204" pitchFamily="34" charset="0"/>
              </a:rPr>
              <a:t> to use;</a:t>
            </a:r>
          </a:p>
          <a:p>
            <a:pPr marL="285750" marR="0" indent="-285750" algn="l">
              <a:buFont typeface="Arial" panose="020B0604020202020204" pitchFamily="34" charset="0"/>
              <a:buChar char="•"/>
            </a:pPr>
            <a:r>
              <a:rPr lang="en-US" sz="2300" b="0" i="0" u="none" strike="noStrike" baseline="0" dirty="0">
                <a:solidFill>
                  <a:srgbClr val="000000"/>
                </a:solidFill>
                <a:latin typeface="Calibri" panose="020F0502020204030204" pitchFamily="34" charset="0"/>
              </a:rPr>
              <a:t>To use the computer hardware in an </a:t>
            </a:r>
            <a:r>
              <a:rPr lang="en-US" sz="2300" b="1" i="0" u="none" strike="noStrike" baseline="0" dirty="0">
                <a:solidFill>
                  <a:srgbClr val="000000"/>
                </a:solidFill>
                <a:latin typeface="Calibri" panose="020F0502020204030204" pitchFamily="34" charset="0"/>
              </a:rPr>
              <a:t>efficient</a:t>
            </a:r>
            <a:r>
              <a:rPr lang="en-US" sz="2300" b="0" i="0" u="none" strike="noStrike" baseline="0" dirty="0">
                <a:solidFill>
                  <a:srgbClr val="000000"/>
                </a:solidFill>
                <a:latin typeface="Calibri" panose="020F0502020204030204" pitchFamily="34" charset="0"/>
              </a:rPr>
              <a:t> manner</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11162859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248975"/>
            <a:ext cx="7406640" cy="685800"/>
          </a:xfrm>
        </p:spPr>
        <p:txBody>
          <a:bodyPr>
            <a:normAutofit/>
          </a:bodyPr>
          <a:lstStyle/>
          <a:p>
            <a:r>
              <a:rPr lang="en-US" sz="3000" b="1" dirty="0">
                <a:latin typeface="Arial" panose="020B0604020202020204" pitchFamily="34" charset="0"/>
                <a:cs typeface="Arial" panose="020B0604020202020204" pitchFamily="34" charset="0"/>
              </a:rPr>
              <a:t>New Slide</a:t>
            </a:r>
          </a:p>
        </p:txBody>
      </p:sp>
      <p:sp>
        <p:nvSpPr>
          <p:cNvPr id="5" name="TextBox 4"/>
          <p:cNvSpPr txBox="1"/>
          <p:nvPr/>
        </p:nvSpPr>
        <p:spPr>
          <a:xfrm>
            <a:off x="1192391" y="1048256"/>
            <a:ext cx="7723009" cy="461665"/>
          </a:xfrm>
          <a:prstGeom prst="rect">
            <a:avLst/>
          </a:prstGeom>
          <a:noFill/>
        </p:spPr>
        <p:txBody>
          <a:bodyPr wrap="square" rtlCol="0">
            <a:spAutoFit/>
          </a:bodyPr>
          <a:lstStyle/>
          <a:p>
            <a:pPr algn="just"/>
            <a:r>
              <a:rPr lang="en-US" sz="2400" dirty="0">
                <a:latin typeface="Arial" panose="020B0604020202020204" pitchFamily="34" charset="0"/>
                <a:cs typeface="Arial" panose="020B0604020202020204" pitchFamily="34" charset="0"/>
              </a:rPr>
              <a:t>Some text here</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17189714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248975"/>
            <a:ext cx="7406640" cy="646376"/>
          </a:xfrm>
        </p:spPr>
        <p:txBody>
          <a:bodyPr>
            <a:normAutofit/>
          </a:bodyPr>
          <a:lstStyle/>
          <a:p>
            <a:r>
              <a:rPr lang="en-US" sz="3000" b="1" dirty="0">
                <a:highlight>
                  <a:srgbClr val="FFFF00"/>
                </a:highlight>
                <a:latin typeface="Arial" panose="020B0604020202020204" pitchFamily="34" charset="0"/>
                <a:cs typeface="Arial" panose="020B0604020202020204" pitchFamily="34" charset="0"/>
              </a:rPr>
              <a:t>Hard</a:t>
            </a:r>
            <a:r>
              <a:rPr lang="en-US" sz="3000" b="1" dirty="0">
                <a:latin typeface="Arial" panose="020B0604020202020204" pitchFamily="34" charset="0"/>
                <a:cs typeface="Arial" panose="020B0604020202020204" pitchFamily="34" charset="0"/>
              </a:rPr>
              <a:t>ware</a:t>
            </a:r>
            <a:endParaRPr lang="en-US" sz="3000" b="1" dirty="0">
              <a:highlight>
                <a:srgbClr val="FFFF00"/>
              </a:highlight>
              <a:latin typeface="Arial" panose="020B0604020202020204" pitchFamily="34" charset="0"/>
              <a:cs typeface="Arial" panose="020B060402020202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pic>
        <p:nvPicPr>
          <p:cNvPr id="3" name="Picture 2" descr="Computer Hardware">
            <a:extLst>
              <a:ext uri="{FF2B5EF4-FFF2-40B4-BE49-F238E27FC236}">
                <a16:creationId xmlns:a16="http://schemas.microsoft.com/office/drawing/2014/main" id="{5CD1AC3B-A4F4-F27C-2F85-61BBB8BAC4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937469"/>
            <a:ext cx="7034767" cy="3957056"/>
          </a:xfrm>
          <a:prstGeom prst="rect">
            <a:avLst/>
          </a:prstGeom>
        </p:spPr>
      </p:pic>
    </p:spTree>
    <p:extLst>
      <p:ext uri="{BB962C8B-B14F-4D97-AF65-F5344CB8AC3E}">
        <p14:creationId xmlns:p14="http://schemas.microsoft.com/office/powerpoint/2010/main" val="1980508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248975"/>
            <a:ext cx="7406640" cy="646376"/>
          </a:xfrm>
        </p:spPr>
        <p:txBody>
          <a:bodyPr>
            <a:normAutofit/>
          </a:bodyPr>
          <a:lstStyle/>
          <a:p>
            <a:r>
              <a:rPr lang="en-US" sz="3000" b="1" dirty="0">
                <a:latin typeface="Arial" panose="020B0604020202020204" pitchFamily="34" charset="0"/>
                <a:cs typeface="Arial" panose="020B0604020202020204" pitchFamily="34" charset="0"/>
              </a:rPr>
              <a:t>Working with </a:t>
            </a:r>
            <a:r>
              <a:rPr lang="en-US" sz="3000" b="1" dirty="0">
                <a:highlight>
                  <a:srgbClr val="FFFF00"/>
                </a:highlight>
                <a:latin typeface="Arial" panose="020B0604020202020204" pitchFamily="34" charset="0"/>
                <a:cs typeface="Arial" panose="020B0604020202020204" pitchFamily="34" charset="0"/>
              </a:rPr>
              <a:t>hard</a:t>
            </a:r>
            <a:r>
              <a:rPr lang="en-US" sz="3000" b="1" dirty="0">
                <a:latin typeface="Arial" panose="020B0604020202020204" pitchFamily="34" charset="0"/>
                <a:cs typeface="Arial" panose="020B0604020202020204" pitchFamily="34" charset="0"/>
              </a:rPr>
              <a:t>ware is </a:t>
            </a:r>
            <a:r>
              <a:rPr lang="en-US" sz="3000" b="1" dirty="0">
                <a:highlight>
                  <a:srgbClr val="FFFF00"/>
                </a:highlight>
                <a:latin typeface="Arial" panose="020B0604020202020204" pitchFamily="34" charset="0"/>
                <a:cs typeface="Arial" panose="020B0604020202020204" pitchFamily="34" charset="0"/>
              </a:rPr>
              <a:t>hard</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
        <p:nvSpPr>
          <p:cNvPr id="4" name="TextBox 3">
            <a:extLst>
              <a:ext uri="{FF2B5EF4-FFF2-40B4-BE49-F238E27FC236}">
                <a16:creationId xmlns:a16="http://schemas.microsoft.com/office/drawing/2014/main" id="{1D6E7130-0B79-856A-666A-11C4B6E7009F}"/>
              </a:ext>
            </a:extLst>
          </p:cNvPr>
          <p:cNvSpPr txBox="1"/>
          <p:nvPr/>
        </p:nvSpPr>
        <p:spPr>
          <a:xfrm>
            <a:off x="1219285" y="1139916"/>
            <a:ext cx="7583033" cy="3631763"/>
          </a:xfrm>
          <a:prstGeom prst="rect">
            <a:avLst/>
          </a:prstGeom>
          <a:noFill/>
        </p:spPr>
        <p:txBody>
          <a:bodyPr wrap="square">
            <a:spAutoFit/>
          </a:bodyPr>
          <a:lstStyle/>
          <a:p>
            <a:pPr algn="just"/>
            <a:r>
              <a:rPr lang="en-US" sz="2300" b="0" i="0" dirty="0">
                <a:solidFill>
                  <a:srgbClr val="374151"/>
                </a:solidFill>
                <a:effectLst/>
                <a:latin typeface="Arial" panose="020B0604020202020204" pitchFamily="34" charset="0"/>
                <a:cs typeface="Arial" panose="020B0604020202020204" pitchFamily="34" charset="0"/>
              </a:rPr>
              <a:t>Working with hardware is hard because it requires precise and specific instructions specific to that hardware component.</a:t>
            </a:r>
          </a:p>
          <a:p>
            <a:pPr algn="just"/>
            <a:endParaRPr lang="en-US" sz="2300" dirty="0">
              <a:solidFill>
                <a:srgbClr val="374151"/>
              </a:solidFill>
              <a:latin typeface="Arial" panose="020B0604020202020204" pitchFamily="34" charset="0"/>
              <a:cs typeface="Arial" panose="020B0604020202020204" pitchFamily="34" charset="0"/>
            </a:endParaRPr>
          </a:p>
          <a:p>
            <a:pPr algn="just"/>
            <a:r>
              <a:rPr lang="en-US" sz="2300" b="0" i="0" dirty="0">
                <a:solidFill>
                  <a:srgbClr val="374151"/>
                </a:solidFill>
                <a:effectLst/>
                <a:latin typeface="Arial" panose="020B0604020202020204" pitchFamily="34" charset="0"/>
                <a:cs typeface="Arial" panose="020B0604020202020204" pitchFamily="34" charset="0"/>
              </a:rPr>
              <a:t>Without an operating system, each application program would need to directly communicate with the hardware, which can be complex and time-consuming. Moreover, it can lead to conflicts and inefficiencies as different programs may require different hardware resources at the same time.</a:t>
            </a:r>
            <a:endParaRPr lang="en-US" sz="23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13858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248975"/>
            <a:ext cx="7406640" cy="646376"/>
          </a:xfrm>
        </p:spPr>
        <p:txBody>
          <a:bodyPr>
            <a:normAutofit/>
          </a:bodyPr>
          <a:lstStyle/>
          <a:p>
            <a:r>
              <a:rPr lang="en-US" sz="3000" b="1" dirty="0">
                <a:latin typeface="Arial" panose="020B0604020202020204" pitchFamily="34" charset="0"/>
                <a:cs typeface="Arial" panose="020B0604020202020204" pitchFamily="34" charset="0"/>
              </a:rPr>
              <a:t>Scenario 1</a:t>
            </a:r>
            <a:endParaRPr lang="en-US" sz="3000" b="1" dirty="0">
              <a:highlight>
                <a:srgbClr val="FFFF00"/>
              </a:highlight>
              <a:latin typeface="Arial" panose="020B0604020202020204" pitchFamily="34" charset="0"/>
              <a:cs typeface="Arial" panose="020B060402020202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
        <p:nvSpPr>
          <p:cNvPr id="4" name="TextBox 3">
            <a:extLst>
              <a:ext uri="{FF2B5EF4-FFF2-40B4-BE49-F238E27FC236}">
                <a16:creationId xmlns:a16="http://schemas.microsoft.com/office/drawing/2014/main" id="{1D6E7130-0B79-856A-666A-11C4B6E7009F}"/>
              </a:ext>
            </a:extLst>
          </p:cNvPr>
          <p:cNvSpPr txBox="1"/>
          <p:nvPr/>
        </p:nvSpPr>
        <p:spPr>
          <a:xfrm>
            <a:off x="1219285" y="1139916"/>
            <a:ext cx="7583033" cy="2923877"/>
          </a:xfrm>
          <a:prstGeom prst="rect">
            <a:avLst/>
          </a:prstGeom>
          <a:noFill/>
        </p:spPr>
        <p:txBody>
          <a:bodyPr wrap="square">
            <a:spAutoFit/>
          </a:bodyPr>
          <a:lstStyle/>
          <a:p>
            <a:pPr algn="just"/>
            <a:r>
              <a:rPr lang="en-US" sz="2300" b="0" i="0" dirty="0">
                <a:solidFill>
                  <a:srgbClr val="374151"/>
                </a:solidFill>
                <a:effectLst/>
                <a:latin typeface="Arial" panose="020B0604020202020204" pitchFamily="34" charset="0"/>
                <a:cs typeface="Arial" panose="020B0604020202020204" pitchFamily="34" charset="0"/>
              </a:rPr>
              <a:t>Suppose we want to eat salad in the afternoon.</a:t>
            </a:r>
          </a:p>
          <a:p>
            <a:pPr algn="just"/>
            <a:endParaRPr lang="en-US" sz="2300" b="0" i="0" dirty="0">
              <a:solidFill>
                <a:srgbClr val="374151"/>
              </a:solidFill>
              <a:effectLst/>
              <a:latin typeface="Arial" panose="020B0604020202020204" pitchFamily="34" charset="0"/>
              <a:cs typeface="Arial" panose="020B0604020202020204" pitchFamily="34" charset="0"/>
            </a:endParaRPr>
          </a:p>
          <a:p>
            <a:pPr algn="just"/>
            <a:r>
              <a:rPr lang="en-US" sz="2300" b="0" i="0" dirty="0">
                <a:solidFill>
                  <a:srgbClr val="374151"/>
                </a:solidFill>
                <a:effectLst/>
                <a:latin typeface="Arial" panose="020B0604020202020204" pitchFamily="34" charset="0"/>
                <a:cs typeface="Arial" panose="020B0604020202020204" pitchFamily="34" charset="0"/>
              </a:rPr>
              <a:t>What should we do?</a:t>
            </a:r>
          </a:p>
          <a:p>
            <a:pPr algn="just"/>
            <a:endParaRPr lang="en-US" sz="2300" b="0" i="0" dirty="0">
              <a:solidFill>
                <a:srgbClr val="374151"/>
              </a:solidFill>
              <a:effectLst/>
              <a:latin typeface="Arial" panose="020B0604020202020204" pitchFamily="34" charset="0"/>
              <a:cs typeface="Arial" panose="020B0604020202020204" pitchFamily="34" charset="0"/>
            </a:endParaRPr>
          </a:p>
          <a:p>
            <a:pPr algn="just"/>
            <a:r>
              <a:rPr lang="en-US" sz="2300" b="0" i="0" dirty="0">
                <a:solidFill>
                  <a:srgbClr val="374151"/>
                </a:solidFill>
                <a:effectLst/>
                <a:latin typeface="Arial" panose="020B0604020202020204" pitchFamily="34" charset="0"/>
                <a:cs typeface="Arial" panose="020B0604020202020204" pitchFamily="34" charset="0"/>
              </a:rPr>
              <a:t>1. We should go to store</a:t>
            </a:r>
          </a:p>
          <a:p>
            <a:pPr algn="just"/>
            <a:r>
              <a:rPr lang="en-US" sz="2300" b="0" i="0" dirty="0">
                <a:solidFill>
                  <a:srgbClr val="374151"/>
                </a:solidFill>
                <a:effectLst/>
                <a:latin typeface="Arial" panose="020B0604020202020204" pitchFamily="34" charset="0"/>
                <a:cs typeface="Arial" panose="020B0604020202020204" pitchFamily="34" charset="0"/>
              </a:rPr>
              <a:t>2. Buy tomato, cucumber, greens.</a:t>
            </a:r>
          </a:p>
          <a:p>
            <a:pPr algn="just"/>
            <a:r>
              <a:rPr lang="en-US" sz="2300" b="0" i="0" dirty="0">
                <a:solidFill>
                  <a:srgbClr val="374151"/>
                </a:solidFill>
                <a:effectLst/>
                <a:latin typeface="Arial" panose="020B0604020202020204" pitchFamily="34" charset="0"/>
                <a:cs typeface="Arial" panose="020B0604020202020204" pitchFamily="34" charset="0"/>
              </a:rPr>
              <a:t>3. Bring ingredients to home.</a:t>
            </a:r>
          </a:p>
          <a:p>
            <a:pPr algn="just"/>
            <a:r>
              <a:rPr lang="en-US" sz="2300" b="0" i="0" dirty="0">
                <a:solidFill>
                  <a:srgbClr val="374151"/>
                </a:solidFill>
                <a:effectLst/>
                <a:latin typeface="Arial" panose="020B0604020202020204" pitchFamily="34" charset="0"/>
                <a:cs typeface="Arial" panose="020B0604020202020204" pitchFamily="34" charset="0"/>
              </a:rPr>
              <a:t>4. Wash and cut them.</a:t>
            </a:r>
          </a:p>
        </p:txBody>
      </p:sp>
      <p:pic>
        <p:nvPicPr>
          <p:cNvPr id="3" name="Picture 2" descr="A picture containing text, clipart&#10;&#10;Description automatically generated">
            <a:extLst>
              <a:ext uri="{FF2B5EF4-FFF2-40B4-BE49-F238E27FC236}">
                <a16:creationId xmlns:a16="http://schemas.microsoft.com/office/drawing/2014/main" id="{632E8370-D14A-D071-D06F-A9028296FDF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38682" y="2009455"/>
            <a:ext cx="1104900" cy="736600"/>
          </a:xfrm>
          <a:prstGeom prst="rect">
            <a:avLst/>
          </a:prstGeom>
        </p:spPr>
      </p:pic>
      <p:pic>
        <p:nvPicPr>
          <p:cNvPr id="7" name="Picture 6" descr="A group of tomatoes&#10;&#10;Description automatically generated with medium confidence">
            <a:extLst>
              <a:ext uri="{FF2B5EF4-FFF2-40B4-BE49-F238E27FC236}">
                <a16:creationId xmlns:a16="http://schemas.microsoft.com/office/drawing/2014/main" id="{5C4DFBA4-B344-66B9-9426-477C150077A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18689" y="2896784"/>
            <a:ext cx="634356" cy="527669"/>
          </a:xfrm>
          <a:prstGeom prst="rect">
            <a:avLst/>
          </a:prstGeom>
        </p:spPr>
      </p:pic>
      <p:pic>
        <p:nvPicPr>
          <p:cNvPr id="11" name="Picture 10" descr="A green cucumber on a white background&#10;&#10;Description automatically generated">
            <a:extLst>
              <a:ext uri="{FF2B5EF4-FFF2-40B4-BE49-F238E27FC236}">
                <a16:creationId xmlns:a16="http://schemas.microsoft.com/office/drawing/2014/main" id="{93433A21-1FCF-AE1A-69CE-1DFD9A3A51A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0714208">
            <a:off x="6522846" y="2910669"/>
            <a:ext cx="513693" cy="343240"/>
          </a:xfrm>
          <a:prstGeom prst="rect">
            <a:avLst/>
          </a:prstGeom>
        </p:spPr>
      </p:pic>
      <p:pic>
        <p:nvPicPr>
          <p:cNvPr id="13" name="Picture 12" descr="A close-up of some leaves&#10;&#10;Description automatically generated with low confidence">
            <a:extLst>
              <a:ext uri="{FF2B5EF4-FFF2-40B4-BE49-F238E27FC236}">
                <a16:creationId xmlns:a16="http://schemas.microsoft.com/office/drawing/2014/main" id="{2BB2A730-7F02-5BD7-65F6-A53419C68EA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91132" y="3380800"/>
            <a:ext cx="668231" cy="462812"/>
          </a:xfrm>
          <a:prstGeom prst="rect">
            <a:avLst/>
          </a:prstGeom>
        </p:spPr>
      </p:pic>
      <p:pic>
        <p:nvPicPr>
          <p:cNvPr id="16" name="Picture 15" descr="A person pushing a shopping cart full of groceries&#10;&#10;Description automatically generated">
            <a:extLst>
              <a:ext uri="{FF2B5EF4-FFF2-40B4-BE49-F238E27FC236}">
                <a16:creationId xmlns:a16="http://schemas.microsoft.com/office/drawing/2014/main" id="{6D70AA83-FC19-3BA7-5F37-B850B9682F1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84223" y="2805951"/>
            <a:ext cx="1383548" cy="2075322"/>
          </a:xfrm>
          <a:prstGeom prst="rect">
            <a:avLst/>
          </a:prstGeom>
        </p:spPr>
      </p:pic>
      <p:pic>
        <p:nvPicPr>
          <p:cNvPr id="18" name="Picture 17">
            <a:extLst>
              <a:ext uri="{FF2B5EF4-FFF2-40B4-BE49-F238E27FC236}">
                <a16:creationId xmlns:a16="http://schemas.microsoft.com/office/drawing/2014/main" id="{4B553105-DC89-8322-1BC9-45B2168DB7E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338605" y="3726526"/>
            <a:ext cx="1167999" cy="1167999"/>
          </a:xfrm>
          <a:prstGeom prst="rect">
            <a:avLst/>
          </a:prstGeom>
        </p:spPr>
      </p:pic>
    </p:spTree>
    <p:extLst>
      <p:ext uri="{BB962C8B-B14F-4D97-AF65-F5344CB8AC3E}">
        <p14:creationId xmlns:p14="http://schemas.microsoft.com/office/powerpoint/2010/main" val="3944356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248975"/>
            <a:ext cx="7406640" cy="646376"/>
          </a:xfrm>
        </p:spPr>
        <p:txBody>
          <a:bodyPr>
            <a:normAutofit/>
          </a:bodyPr>
          <a:lstStyle/>
          <a:p>
            <a:r>
              <a:rPr lang="en-US" sz="3000" b="1" dirty="0">
                <a:latin typeface="Arial" panose="020B0604020202020204" pitchFamily="34" charset="0"/>
                <a:cs typeface="Arial" panose="020B0604020202020204" pitchFamily="34" charset="0"/>
              </a:rPr>
              <a:t>Scenario 2</a:t>
            </a:r>
            <a:endParaRPr lang="en-US" sz="3000" b="1" dirty="0">
              <a:highlight>
                <a:srgbClr val="FFFF00"/>
              </a:highlight>
              <a:latin typeface="Arial" panose="020B0604020202020204" pitchFamily="34" charset="0"/>
              <a:cs typeface="Arial" panose="020B060402020202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
        <p:nvSpPr>
          <p:cNvPr id="4" name="TextBox 3">
            <a:extLst>
              <a:ext uri="{FF2B5EF4-FFF2-40B4-BE49-F238E27FC236}">
                <a16:creationId xmlns:a16="http://schemas.microsoft.com/office/drawing/2014/main" id="{1D6E7130-0B79-856A-666A-11C4B6E7009F}"/>
              </a:ext>
            </a:extLst>
          </p:cNvPr>
          <p:cNvSpPr txBox="1"/>
          <p:nvPr/>
        </p:nvSpPr>
        <p:spPr>
          <a:xfrm>
            <a:off x="1219285" y="1139916"/>
            <a:ext cx="7583033" cy="1862048"/>
          </a:xfrm>
          <a:prstGeom prst="rect">
            <a:avLst/>
          </a:prstGeom>
          <a:noFill/>
        </p:spPr>
        <p:txBody>
          <a:bodyPr wrap="square">
            <a:spAutoFit/>
          </a:bodyPr>
          <a:lstStyle/>
          <a:p>
            <a:pPr algn="just"/>
            <a:r>
              <a:rPr lang="en-US" sz="2300" b="0" i="0" dirty="0">
                <a:solidFill>
                  <a:srgbClr val="374151"/>
                </a:solidFill>
                <a:effectLst/>
                <a:latin typeface="Arial" panose="020B0604020202020204" pitchFamily="34" charset="0"/>
                <a:cs typeface="Arial" panose="020B0604020202020204" pitchFamily="34" charset="0"/>
              </a:rPr>
              <a:t>Suppose we want to eat salad in the afternoon.</a:t>
            </a:r>
          </a:p>
          <a:p>
            <a:pPr algn="just"/>
            <a:endParaRPr lang="en-US" sz="2300" b="0" i="0" dirty="0">
              <a:solidFill>
                <a:srgbClr val="374151"/>
              </a:solidFill>
              <a:effectLst/>
              <a:latin typeface="Arial" panose="020B0604020202020204" pitchFamily="34" charset="0"/>
              <a:cs typeface="Arial" panose="020B0604020202020204" pitchFamily="34" charset="0"/>
            </a:endParaRPr>
          </a:p>
          <a:p>
            <a:pPr algn="just"/>
            <a:r>
              <a:rPr lang="en-US" sz="2300" b="0" i="0" dirty="0">
                <a:solidFill>
                  <a:srgbClr val="374151"/>
                </a:solidFill>
                <a:effectLst/>
                <a:latin typeface="Arial" panose="020B0604020202020204" pitchFamily="34" charset="0"/>
                <a:cs typeface="Arial" panose="020B0604020202020204" pitchFamily="34" charset="0"/>
              </a:rPr>
              <a:t>What should we do?</a:t>
            </a:r>
          </a:p>
          <a:p>
            <a:pPr algn="just"/>
            <a:endParaRPr lang="en-US" sz="2300" b="0" i="0" dirty="0">
              <a:solidFill>
                <a:srgbClr val="374151"/>
              </a:solidFill>
              <a:effectLst/>
              <a:latin typeface="Arial" panose="020B0604020202020204" pitchFamily="34" charset="0"/>
              <a:cs typeface="Arial" panose="020B0604020202020204" pitchFamily="34" charset="0"/>
            </a:endParaRPr>
          </a:p>
          <a:p>
            <a:pPr algn="just"/>
            <a:r>
              <a:rPr lang="en-US" sz="2300" b="0" i="0" dirty="0">
                <a:solidFill>
                  <a:srgbClr val="374151"/>
                </a:solidFill>
                <a:effectLst/>
                <a:latin typeface="Arial" panose="020B0604020202020204" pitchFamily="34" charset="0"/>
                <a:cs typeface="Arial" panose="020B0604020202020204" pitchFamily="34" charset="0"/>
              </a:rPr>
              <a:t>1. We can tell our cook to prepare salad. </a:t>
            </a:r>
          </a:p>
        </p:txBody>
      </p:sp>
      <p:pic>
        <p:nvPicPr>
          <p:cNvPr id="5" name="Picture 4" descr="A person using a computer&#10;&#10;Description automatically generated with low confidence">
            <a:extLst>
              <a:ext uri="{FF2B5EF4-FFF2-40B4-BE49-F238E27FC236}">
                <a16:creationId xmlns:a16="http://schemas.microsoft.com/office/drawing/2014/main" id="{D56E7385-6282-9415-A3ED-459ACE0D44B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5400" y="3072649"/>
            <a:ext cx="2534133" cy="1977213"/>
          </a:xfrm>
          <a:prstGeom prst="rect">
            <a:avLst/>
          </a:prstGeom>
        </p:spPr>
      </p:pic>
    </p:spTree>
    <p:extLst>
      <p:ext uri="{BB962C8B-B14F-4D97-AF65-F5344CB8AC3E}">
        <p14:creationId xmlns:p14="http://schemas.microsoft.com/office/powerpoint/2010/main" val="11952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248975"/>
            <a:ext cx="7406640" cy="646376"/>
          </a:xfrm>
        </p:spPr>
        <p:txBody>
          <a:bodyPr>
            <a:normAutofit/>
          </a:bodyPr>
          <a:lstStyle/>
          <a:p>
            <a:r>
              <a:rPr lang="en-US" sz="3000" b="1" dirty="0">
                <a:latin typeface="Arial" panose="020B0604020202020204" pitchFamily="34" charset="0"/>
                <a:cs typeface="Arial" panose="020B0604020202020204" pitchFamily="34" charset="0"/>
              </a:rPr>
              <a:t>Scenario 2</a:t>
            </a:r>
            <a:endParaRPr lang="en-US" sz="3000" b="1" dirty="0">
              <a:highlight>
                <a:srgbClr val="FFFF00"/>
              </a:highlight>
              <a:latin typeface="Arial" panose="020B0604020202020204" pitchFamily="34" charset="0"/>
              <a:cs typeface="Arial" panose="020B060402020202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
        <p:nvSpPr>
          <p:cNvPr id="4" name="TextBox 3">
            <a:extLst>
              <a:ext uri="{FF2B5EF4-FFF2-40B4-BE49-F238E27FC236}">
                <a16:creationId xmlns:a16="http://schemas.microsoft.com/office/drawing/2014/main" id="{1D6E7130-0B79-856A-666A-11C4B6E7009F}"/>
              </a:ext>
            </a:extLst>
          </p:cNvPr>
          <p:cNvSpPr txBox="1"/>
          <p:nvPr/>
        </p:nvSpPr>
        <p:spPr>
          <a:xfrm>
            <a:off x="1219285" y="1139916"/>
            <a:ext cx="7583033" cy="1862048"/>
          </a:xfrm>
          <a:prstGeom prst="rect">
            <a:avLst/>
          </a:prstGeom>
          <a:noFill/>
        </p:spPr>
        <p:txBody>
          <a:bodyPr wrap="square">
            <a:spAutoFit/>
          </a:bodyPr>
          <a:lstStyle/>
          <a:p>
            <a:pPr algn="just"/>
            <a:r>
              <a:rPr lang="en-US" sz="2300" b="0" i="0" dirty="0">
                <a:solidFill>
                  <a:srgbClr val="374151"/>
                </a:solidFill>
                <a:effectLst/>
                <a:latin typeface="Arial" panose="020B0604020202020204" pitchFamily="34" charset="0"/>
                <a:cs typeface="Arial" panose="020B0604020202020204" pitchFamily="34" charset="0"/>
              </a:rPr>
              <a:t>Suppose we want to eat salad in the afternoon.</a:t>
            </a:r>
          </a:p>
          <a:p>
            <a:pPr algn="just"/>
            <a:endParaRPr lang="en-US" sz="2300" b="0" i="0" dirty="0">
              <a:solidFill>
                <a:srgbClr val="374151"/>
              </a:solidFill>
              <a:effectLst/>
              <a:latin typeface="Arial" panose="020B0604020202020204" pitchFamily="34" charset="0"/>
              <a:cs typeface="Arial" panose="020B0604020202020204" pitchFamily="34" charset="0"/>
            </a:endParaRPr>
          </a:p>
          <a:p>
            <a:pPr algn="just"/>
            <a:r>
              <a:rPr lang="en-US" sz="2300" b="0" i="0" dirty="0">
                <a:solidFill>
                  <a:srgbClr val="374151"/>
                </a:solidFill>
                <a:effectLst/>
                <a:latin typeface="Arial" panose="020B0604020202020204" pitchFamily="34" charset="0"/>
                <a:cs typeface="Arial" panose="020B0604020202020204" pitchFamily="34" charset="0"/>
              </a:rPr>
              <a:t>What should we do?</a:t>
            </a:r>
          </a:p>
          <a:p>
            <a:pPr algn="just"/>
            <a:endParaRPr lang="en-US" sz="2300" b="0" i="0" dirty="0">
              <a:solidFill>
                <a:srgbClr val="374151"/>
              </a:solidFill>
              <a:effectLst/>
              <a:latin typeface="Arial" panose="020B0604020202020204" pitchFamily="34" charset="0"/>
              <a:cs typeface="Arial" panose="020B0604020202020204" pitchFamily="34" charset="0"/>
            </a:endParaRPr>
          </a:p>
          <a:p>
            <a:pPr algn="just"/>
            <a:r>
              <a:rPr lang="en-US" sz="2300" b="0" i="0" dirty="0">
                <a:solidFill>
                  <a:srgbClr val="374151"/>
                </a:solidFill>
                <a:effectLst/>
                <a:latin typeface="Arial" panose="020B0604020202020204" pitchFamily="34" charset="0"/>
                <a:cs typeface="Arial" panose="020B0604020202020204" pitchFamily="34" charset="0"/>
              </a:rPr>
              <a:t>1. We can tell our cook to prepare salad. </a:t>
            </a:r>
          </a:p>
        </p:txBody>
      </p:sp>
      <p:pic>
        <p:nvPicPr>
          <p:cNvPr id="5" name="Picture 4" descr="A person using a computer&#10;&#10;Description automatically generated with low confidence">
            <a:extLst>
              <a:ext uri="{FF2B5EF4-FFF2-40B4-BE49-F238E27FC236}">
                <a16:creationId xmlns:a16="http://schemas.microsoft.com/office/drawing/2014/main" id="{D56E7385-6282-9415-A3ED-459ACE0D44B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5400" y="3072649"/>
            <a:ext cx="2534133" cy="1977213"/>
          </a:xfrm>
          <a:prstGeom prst="rect">
            <a:avLst/>
          </a:prstGeom>
        </p:spPr>
      </p:pic>
      <p:sp>
        <p:nvSpPr>
          <p:cNvPr id="8" name="TextBox 7">
            <a:extLst>
              <a:ext uri="{FF2B5EF4-FFF2-40B4-BE49-F238E27FC236}">
                <a16:creationId xmlns:a16="http://schemas.microsoft.com/office/drawing/2014/main" id="{A0F67B7C-59F5-EB4A-1A4E-48134DF3645B}"/>
              </a:ext>
            </a:extLst>
          </p:cNvPr>
          <p:cNvSpPr txBox="1"/>
          <p:nvPr/>
        </p:nvSpPr>
        <p:spPr>
          <a:xfrm rot="20980422">
            <a:off x="4038250" y="3423690"/>
            <a:ext cx="4982000" cy="584775"/>
          </a:xfrm>
          <a:prstGeom prst="rect">
            <a:avLst/>
          </a:prstGeom>
          <a:noFill/>
        </p:spPr>
        <p:txBody>
          <a:bodyPr wrap="square">
            <a:spAutoFit/>
          </a:bodyPr>
          <a:lstStyle/>
          <a:p>
            <a:pPr algn="just"/>
            <a:r>
              <a:rPr lang="en-US" sz="2800" b="0" i="0" dirty="0">
                <a:solidFill>
                  <a:srgbClr val="374151"/>
                </a:solidFill>
                <a:effectLst/>
                <a:latin typeface="Arial" panose="020B0604020202020204" pitchFamily="34" charset="0"/>
                <a:cs typeface="Arial" panose="020B0604020202020204" pitchFamily="34" charset="0"/>
              </a:rPr>
              <a:t>The name of our cook is </a:t>
            </a:r>
            <a:r>
              <a:rPr lang="en-US" sz="3200" b="1" dirty="0">
                <a:solidFill>
                  <a:srgbClr val="374151"/>
                </a:solidFill>
                <a:latin typeface="Arial" panose="020B0604020202020204" pitchFamily="34" charset="0"/>
                <a:cs typeface="Arial" panose="020B0604020202020204" pitchFamily="34" charset="0"/>
              </a:rPr>
              <a:t>OS</a:t>
            </a:r>
            <a:endParaRPr lang="en-US" sz="3200" b="1" i="0" dirty="0">
              <a:solidFill>
                <a:srgbClr val="37415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917646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Solstice</Template>
  <TotalTime>5621</TotalTime>
  <Words>2455</Words>
  <Application>Microsoft Office PowerPoint</Application>
  <PresentationFormat>On-screen Show (16:9)</PresentationFormat>
  <Paragraphs>341</Paragraphs>
  <Slides>40</Slides>
  <Notes>0</Notes>
  <HiddenSlides>0</HiddenSlides>
  <MMClips>1</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40</vt:i4>
      </vt:variant>
    </vt:vector>
  </HeadingPairs>
  <TitlesOfParts>
    <vt:vector size="49" baseType="lpstr">
      <vt:lpstr>Arial</vt:lpstr>
      <vt:lpstr>BPG WEB 001 Caps</vt:lpstr>
      <vt:lpstr>BPG Web 002</vt:lpstr>
      <vt:lpstr>BPG Web 002 Caps</vt:lpstr>
      <vt:lpstr>Calibri</vt:lpstr>
      <vt:lpstr>Gill Sans MT</vt:lpstr>
      <vt:lpstr>Verdana</vt:lpstr>
      <vt:lpstr>Wingdings 2</vt:lpstr>
      <vt:lpstr>Solstice</vt:lpstr>
      <vt:lpstr>Introduction to Operating Systems</vt:lpstr>
      <vt:lpstr>Lecture Topics</vt:lpstr>
      <vt:lpstr>Operating Systems Overview and Common Concepts</vt:lpstr>
      <vt:lpstr>Why we need OS between hardware and applications?</vt:lpstr>
      <vt:lpstr>Hardware</vt:lpstr>
      <vt:lpstr>Working with hardware is hard</vt:lpstr>
      <vt:lpstr>Scenario 1</vt:lpstr>
      <vt:lpstr>Scenario 2</vt:lpstr>
      <vt:lpstr>Scenario 2</vt:lpstr>
      <vt:lpstr>Main goal of OS</vt:lpstr>
      <vt:lpstr>Second Main goal of OS is Abstraction</vt:lpstr>
      <vt:lpstr>History of OS relates to history of hardware</vt:lpstr>
      <vt:lpstr>ENIAC - 1945-55</vt:lpstr>
      <vt:lpstr>Card Reader</vt:lpstr>
      <vt:lpstr>Old RAM</vt:lpstr>
      <vt:lpstr>BESM - 1950–60 </vt:lpstr>
      <vt:lpstr>The Multics System (~ 1976)</vt:lpstr>
      <vt:lpstr>Ritchie &amp; Thompson at PDP 11 - 1970</vt:lpstr>
      <vt:lpstr>C and Unix</vt:lpstr>
      <vt:lpstr>PowerPoint Presentation</vt:lpstr>
      <vt:lpstr>From 1981</vt:lpstr>
      <vt:lpstr>From 1981</vt:lpstr>
      <vt:lpstr>Most popular operating systems</vt:lpstr>
      <vt:lpstr>Most Used OSs</vt:lpstr>
      <vt:lpstr>Operating System Structure</vt:lpstr>
      <vt:lpstr>Layering in simple structure</vt:lpstr>
      <vt:lpstr>MS DOS is example of Simple Structure OS</vt:lpstr>
      <vt:lpstr>Advantages and disadvantages</vt:lpstr>
      <vt:lpstr>Monolithic Structure</vt:lpstr>
      <vt:lpstr>Advantages and disadvantages</vt:lpstr>
      <vt:lpstr>LAYERED STRUCTURE</vt:lpstr>
      <vt:lpstr>Advantages and disadvantages</vt:lpstr>
      <vt:lpstr>Micro-kernel Structure</vt:lpstr>
      <vt:lpstr>Advantages and disadvantages</vt:lpstr>
      <vt:lpstr>Exokernel OS</vt:lpstr>
      <vt:lpstr>Advantages and disadvantages</vt:lpstr>
      <vt:lpstr>Virtual Machines</vt:lpstr>
      <vt:lpstr>Advantages and disadvantages</vt:lpstr>
      <vt:lpstr>New Slide</vt:lpstr>
      <vt:lpstr>New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ხელოვნური ინტელექტი</dc:title>
  <dc:creator>amigo</dc:creator>
  <cp:lastModifiedBy>პაატა გოგიშვილი</cp:lastModifiedBy>
  <cp:revision>688</cp:revision>
  <dcterms:created xsi:type="dcterms:W3CDTF">2016-09-13T18:38:05Z</dcterms:created>
  <dcterms:modified xsi:type="dcterms:W3CDTF">2023-03-11T08:02:26Z</dcterms:modified>
</cp:coreProperties>
</file>