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Georgia" panose="02040502050405020303" pitchFamily="18" charset="0"/>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iugHRcSNuPpufsmFhDUnphMnTa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D9EFF8-EF9C-4ED2-BBC0-E195A2766035}">
  <a:tblStyle styleId="{38D9EFF8-EF9C-4ED2-BBC0-E195A276603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830cde498f_0_3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830cde498f_0_3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2830cde498f_0_39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830cde498f_0_3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830cde498f_0_3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2830cde498f_0_36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8303e3748f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8303e3748f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8303e3748f_0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830cde498f_0_4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830cde498f_0_40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g2830cde498f_0_40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830cde498f_0_4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830cde498f_0_4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2830cde498f_0_4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830cde498f_0_4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830cde498f_0_4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g2830cde498f_0_4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830cde498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2830cde498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g2830cde498f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830cde498f_0_4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830cde498f_0_4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2830cde498f_0_4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830cde498f_0_4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g2830cde498f_0_4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5" name="Google Shape;295;g2830cde498f_0_46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2830cde498f_0_4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2830cde498f_0_4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g2830cde498f_0_47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30cde498f_0_3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30cde498f_0_3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g2830cde498f_0_3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18c6e26272_2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g218c6e26272_2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7" name="Google Shape;317;g218c6e26272_2_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18c6e26272_2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3" name="Google Shape;323;g218c6e26272_2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4" name="Google Shape;324;g218c6e26272_2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82d53319b5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82d53319b5_0_6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g282d53319b5_0_6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82d53319b5_0_2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g282d53319b5_0_2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9" name="Google Shape;339;g282d53319b5_0_2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8303e3748f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8303e3748f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g28303e3748f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18c6e26272_2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2" name="Google Shape;352;g218c6e26272_2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3" name="Google Shape;353;g218c6e26272_2_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18c6e26272_2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9" name="Google Shape;359;g218c6e26272_2_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0" name="Google Shape;360;g218c6e26272_2_4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82d53319b5_0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6" name="Google Shape;366;g282d53319b5_0_1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7" name="Google Shape;367;g282d53319b5_0_1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82d53319b5_0_4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3" name="Google Shape;373;g282d53319b5_0_4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g282d53319b5_0_4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82d53319b5_0_5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82d53319b5_0_5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g282d53319b5_0_5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830cde498f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g2830cde498f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g2830cde498f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8" name="Google Shape;3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820166961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g2820166961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6" name="Google Shape;396;g2820166961c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820166961c_0_84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2" name="Google Shape;402;g2820166961c_0_8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8" name="Google Shape;40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830cde498f_0_3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830cde498f_0_3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g2830cde498f_0_37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21ecbed2c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221ecbed2c3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g221ecbed2c3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830cde498f_0_3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830cde498f_0_3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830cde498f_0_37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830cde498f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g2830cde498f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g2830cde498f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830cde498f_0_3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830cde498f_0_38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2830cde498f_0_38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830cde498f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830cde498f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2830cde498f_0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914400" y="2130426"/>
            <a:ext cx="10363200" cy="14700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rgbClr val="03B1CE"/>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rtl="0">
              <a:lnSpc>
                <a:spcPct val="100000"/>
              </a:lnSpc>
              <a:spcBef>
                <a:spcPts val="640"/>
              </a:spcBef>
              <a:spcAft>
                <a:spcPts val="0"/>
              </a:spcAft>
              <a:buClr>
                <a:srgbClr val="888888"/>
              </a:buClr>
              <a:buSzPts val="3200"/>
              <a:buNone/>
              <a:defRPr>
                <a:solidFill>
                  <a:srgbClr val="888888"/>
                </a:solidFill>
              </a:defRPr>
            </a:lvl1pPr>
            <a:lvl2pPr lvl="1" algn="ctr" rtl="0">
              <a:lnSpc>
                <a:spcPct val="100000"/>
              </a:lnSpc>
              <a:spcBef>
                <a:spcPts val="560"/>
              </a:spcBef>
              <a:spcAft>
                <a:spcPts val="0"/>
              </a:spcAft>
              <a:buClr>
                <a:srgbClr val="888888"/>
              </a:buClr>
              <a:buSzPts val="2800"/>
              <a:buNone/>
              <a:defRPr>
                <a:solidFill>
                  <a:srgbClr val="888888"/>
                </a:solidFill>
              </a:defRPr>
            </a:lvl2pPr>
            <a:lvl3pPr lvl="2" algn="ctr" rtl="0">
              <a:lnSpc>
                <a:spcPct val="100000"/>
              </a:lnSpc>
              <a:spcBef>
                <a:spcPts val="480"/>
              </a:spcBef>
              <a:spcAft>
                <a:spcPts val="0"/>
              </a:spcAft>
              <a:buClr>
                <a:srgbClr val="888888"/>
              </a:buClr>
              <a:buSzPts val="2400"/>
              <a:buNone/>
              <a:defRPr>
                <a:solidFill>
                  <a:srgbClr val="888888"/>
                </a:solidFill>
              </a:defRPr>
            </a:lvl3pPr>
            <a:lvl4pPr lvl="3" algn="ctr" rtl="0">
              <a:lnSpc>
                <a:spcPct val="100000"/>
              </a:lnSpc>
              <a:spcBef>
                <a:spcPts val="400"/>
              </a:spcBef>
              <a:spcAft>
                <a:spcPts val="0"/>
              </a:spcAft>
              <a:buClr>
                <a:srgbClr val="888888"/>
              </a:buClr>
              <a:buSzPts val="2000"/>
              <a:buNone/>
              <a:defRPr>
                <a:solidFill>
                  <a:srgbClr val="888888"/>
                </a:solidFill>
              </a:defRPr>
            </a:lvl4pPr>
            <a:lvl5pPr lvl="4" algn="ctr" rtl="0">
              <a:lnSpc>
                <a:spcPct val="100000"/>
              </a:lnSpc>
              <a:spcBef>
                <a:spcPts val="400"/>
              </a:spcBef>
              <a:spcAft>
                <a:spcPts val="0"/>
              </a:spcAft>
              <a:buClr>
                <a:srgbClr val="888888"/>
              </a:buClr>
              <a:buSzPts val="2000"/>
              <a:buNone/>
              <a:defRPr>
                <a:solidFill>
                  <a:srgbClr val="888888"/>
                </a:solidFill>
              </a:defRPr>
            </a:lvl5pPr>
            <a:lvl6pPr lvl="5" algn="ctr" rtl="0">
              <a:lnSpc>
                <a:spcPct val="100000"/>
              </a:lnSpc>
              <a:spcBef>
                <a:spcPts val="400"/>
              </a:spcBef>
              <a:spcAft>
                <a:spcPts val="0"/>
              </a:spcAft>
              <a:buClr>
                <a:srgbClr val="888888"/>
              </a:buClr>
              <a:buSzPts val="2000"/>
              <a:buNone/>
              <a:defRPr>
                <a:solidFill>
                  <a:srgbClr val="888888"/>
                </a:solidFill>
              </a:defRPr>
            </a:lvl6pPr>
            <a:lvl7pPr lvl="6" algn="ctr" rtl="0">
              <a:lnSpc>
                <a:spcPct val="100000"/>
              </a:lnSpc>
              <a:spcBef>
                <a:spcPts val="400"/>
              </a:spcBef>
              <a:spcAft>
                <a:spcPts val="0"/>
              </a:spcAft>
              <a:buClr>
                <a:srgbClr val="888888"/>
              </a:buClr>
              <a:buSzPts val="2000"/>
              <a:buNone/>
              <a:defRPr>
                <a:solidFill>
                  <a:srgbClr val="888888"/>
                </a:solidFill>
              </a:defRPr>
            </a:lvl7pPr>
            <a:lvl8pPr lvl="7" algn="ctr" rtl="0">
              <a:lnSpc>
                <a:spcPct val="100000"/>
              </a:lnSpc>
              <a:spcBef>
                <a:spcPts val="400"/>
              </a:spcBef>
              <a:spcAft>
                <a:spcPts val="0"/>
              </a:spcAft>
              <a:buClr>
                <a:srgbClr val="888888"/>
              </a:buClr>
              <a:buSzPts val="2000"/>
              <a:buNone/>
              <a:defRPr>
                <a:solidFill>
                  <a:srgbClr val="888888"/>
                </a:solidFill>
              </a:defRPr>
            </a:lvl8pPr>
            <a:lvl9pPr lvl="8" algn="ctr" rtl="0">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17"/>
          <p:cNvSpPr txBox="1">
            <a:spLocks noGrp="1"/>
          </p:cNvSpPr>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bg>
      <p:bgPr>
        <a:blipFill>
          <a:blip r:embed="rId2">
            <a:alphaModFix/>
          </a:blip>
          <a:stretch>
            <a:fillRect/>
          </a:stretch>
        </a:blipFill>
        <a:effectLst/>
      </p:bgPr>
    </p:bg>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2438399" y="0"/>
            <a:ext cx="9742500" cy="11430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rgbClr val="03B1CE"/>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4747349" y="-708750"/>
            <a:ext cx="4526100" cy="91440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360"/>
              </a:spcBef>
              <a:spcAft>
                <a:spcPts val="0"/>
              </a:spcAft>
              <a:buClr>
                <a:schemeClr val="dk1"/>
              </a:buClr>
              <a:buSzPts val="1800"/>
              <a:buChar char="•"/>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bg>
      <p:bgPr>
        <a:blipFill>
          <a:blip r:embed="rId2">
            <a:alphaModFix/>
          </a:blip>
          <a:stretch>
            <a:fillRect/>
          </a:stretch>
        </a:blipFill>
        <a:effectLst/>
      </p:bgPr>
    </p:bg>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7285051" y="1828790"/>
            <a:ext cx="5851500" cy="27432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rgbClr val="03B1CE"/>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1697001" y="-812861"/>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360"/>
              </a:spcBef>
              <a:spcAft>
                <a:spcPts val="0"/>
              </a:spcAft>
              <a:buClr>
                <a:schemeClr val="dk1"/>
              </a:buClr>
              <a:buSzPts val="1800"/>
              <a:buChar char="•"/>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2235200" y="0"/>
            <a:ext cx="9804300" cy="10668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rgbClr val="03B1CE"/>
              </a:buClr>
              <a:buSzPts val="4400"/>
              <a:buFont typeface="Arial"/>
              <a:buNone/>
              <a:defRPr>
                <a:solidFill>
                  <a:srgbClr val="03B1CE"/>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2235200" y="1676400"/>
            <a:ext cx="9347100" cy="4449900"/>
          </a:xfrm>
          <a:prstGeom prst="rect">
            <a:avLst/>
          </a:prstGeom>
          <a:noFill/>
          <a:ln>
            <a:noFill/>
          </a:ln>
        </p:spPr>
        <p:txBody>
          <a:bodyPr spcFirstLastPara="1" wrap="square" lIns="91425" tIns="45700" rIns="91425" bIns="45700" anchor="t" anchorCtr="0">
            <a:normAutofit/>
          </a:bodyPr>
          <a:lstStyle>
            <a:lvl1pPr marL="457200" lvl="0" indent="-342900" algn="l" rtl="0">
              <a:lnSpc>
                <a:spcPct val="100000"/>
              </a:lnSpc>
              <a:spcBef>
                <a:spcPts val="360"/>
              </a:spcBef>
              <a:spcAft>
                <a:spcPts val="0"/>
              </a:spcAft>
              <a:buClr>
                <a:schemeClr val="dk1"/>
              </a:buClr>
              <a:buSzPts val="1800"/>
              <a:buChar char="•"/>
              <a:defRPr/>
            </a:lvl1pPr>
            <a:lvl2pPr marL="914400" lvl="1" indent="-342900" algn="l" rtl="0">
              <a:lnSpc>
                <a:spcPct val="100000"/>
              </a:lnSpc>
              <a:spcBef>
                <a:spcPts val="360"/>
              </a:spcBef>
              <a:spcAft>
                <a:spcPts val="0"/>
              </a:spcAft>
              <a:buClr>
                <a:schemeClr val="dk1"/>
              </a:buClr>
              <a:buSzPts val="1800"/>
              <a:buChar char="–"/>
              <a:defRPr/>
            </a:lvl2pPr>
            <a:lvl3pPr marL="1371600" lvl="2" indent="-342900" algn="l" rtl="0">
              <a:lnSpc>
                <a:spcPct val="100000"/>
              </a:lnSpc>
              <a:spcBef>
                <a:spcPts val="360"/>
              </a:spcBef>
              <a:spcAft>
                <a:spcPts val="0"/>
              </a:spcAft>
              <a:buClr>
                <a:schemeClr val="dk1"/>
              </a:buClr>
              <a:buSzPts val="1800"/>
              <a:buChar char="•"/>
              <a:defRPr/>
            </a:lvl3pPr>
            <a:lvl4pPr marL="1828800" lvl="3" indent="-342900" algn="l" rtl="0">
              <a:lnSpc>
                <a:spcPct val="100000"/>
              </a:lnSpc>
              <a:spcBef>
                <a:spcPts val="360"/>
              </a:spcBef>
              <a:spcAft>
                <a:spcPts val="0"/>
              </a:spcAft>
              <a:buClr>
                <a:schemeClr val="dk1"/>
              </a:buClr>
              <a:buSzPts val="1800"/>
              <a:buChar char="–"/>
              <a:defRPr/>
            </a:lvl4pPr>
            <a:lvl5pPr marL="2286000" lvl="4" indent="-342900" algn="l" rtl="0">
              <a:lnSpc>
                <a:spcPct val="100000"/>
              </a:lnSpc>
              <a:spcBef>
                <a:spcPts val="360"/>
              </a:spcBef>
              <a:spcAft>
                <a:spcPts val="0"/>
              </a:spcAft>
              <a:buClr>
                <a:schemeClr val="dk1"/>
              </a:buClr>
              <a:buSzPts val="1800"/>
              <a:buChar char="»"/>
              <a:defRPr/>
            </a:lvl5pPr>
            <a:lvl6pPr marL="2743200" lvl="5" indent="-342900" algn="l" rtl="0">
              <a:lnSpc>
                <a:spcPct val="100000"/>
              </a:lnSpc>
              <a:spcBef>
                <a:spcPts val="360"/>
              </a:spcBef>
              <a:spcAft>
                <a:spcPts val="0"/>
              </a:spcAft>
              <a:buClr>
                <a:schemeClr val="dk1"/>
              </a:buClr>
              <a:buSzPts val="1800"/>
              <a:buChar char="•"/>
              <a:defRPr/>
            </a:lvl6pPr>
            <a:lvl7pPr marL="3200400" lvl="6" indent="-342900" algn="l" rtl="0">
              <a:lnSpc>
                <a:spcPct val="100000"/>
              </a:lnSpc>
              <a:spcBef>
                <a:spcPts val="360"/>
              </a:spcBef>
              <a:spcAft>
                <a:spcPts val="0"/>
              </a:spcAft>
              <a:buClr>
                <a:schemeClr val="dk1"/>
              </a:buClr>
              <a:buSzPts val="1800"/>
              <a:buChar char="•"/>
              <a:defRPr/>
            </a:lvl7pPr>
            <a:lvl8pPr marL="3657600" lvl="7" indent="-342900" algn="l" rtl="0">
              <a:lnSpc>
                <a:spcPct val="100000"/>
              </a:lnSpc>
              <a:spcBef>
                <a:spcPts val="360"/>
              </a:spcBef>
              <a:spcAft>
                <a:spcPts val="0"/>
              </a:spcAft>
              <a:buClr>
                <a:schemeClr val="dk1"/>
              </a:buClr>
              <a:buSzPts val="1800"/>
              <a:buChar char="•"/>
              <a:defRPr/>
            </a:lvl8pPr>
            <a:lvl9pPr marL="4114800" lvl="8" indent="-342900" algn="l" rtl="0">
              <a:lnSpc>
                <a:spcPct val="100000"/>
              </a:lnSpc>
              <a:spcBef>
                <a:spcPts val="36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2438399" y="0"/>
            <a:ext cx="9742500" cy="11430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rgbClr val="03B1CE"/>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609600" y="1600201"/>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lnSpc>
                <a:spcPct val="100000"/>
              </a:lnSpc>
              <a:spcBef>
                <a:spcPts val="560"/>
              </a:spcBef>
              <a:spcAft>
                <a:spcPts val="0"/>
              </a:spcAft>
              <a:buClr>
                <a:schemeClr val="dk1"/>
              </a:buClr>
              <a:buSzPts val="2800"/>
              <a:buChar char="•"/>
              <a:defRPr sz="2800"/>
            </a:lvl1pPr>
            <a:lvl2pPr marL="914400" lvl="1" indent="-381000" algn="l" rtl="0">
              <a:lnSpc>
                <a:spcPct val="100000"/>
              </a:lnSpc>
              <a:spcBef>
                <a:spcPts val="480"/>
              </a:spcBef>
              <a:spcAft>
                <a:spcPts val="0"/>
              </a:spcAft>
              <a:buClr>
                <a:schemeClr val="dk1"/>
              </a:buClr>
              <a:buSzPts val="2400"/>
              <a:buChar char="–"/>
              <a:defRPr sz="2400"/>
            </a:lvl2pPr>
            <a:lvl3pPr marL="1371600" lvl="2" indent="-355600" algn="l" rtl="0">
              <a:lnSpc>
                <a:spcPct val="100000"/>
              </a:lnSpc>
              <a:spcBef>
                <a:spcPts val="400"/>
              </a:spcBef>
              <a:spcAft>
                <a:spcPts val="0"/>
              </a:spcAft>
              <a:buClr>
                <a:schemeClr val="dk1"/>
              </a:buClr>
              <a:buSzPts val="2000"/>
              <a:buChar char="•"/>
              <a:defRPr sz="2000"/>
            </a:lvl3pPr>
            <a:lvl4pPr marL="1828800" lvl="3" indent="-342900" algn="l" rtl="0">
              <a:lnSpc>
                <a:spcPct val="100000"/>
              </a:lnSpc>
              <a:spcBef>
                <a:spcPts val="360"/>
              </a:spcBef>
              <a:spcAft>
                <a:spcPts val="0"/>
              </a:spcAft>
              <a:buClr>
                <a:schemeClr val="dk1"/>
              </a:buClr>
              <a:buSzPts val="1800"/>
              <a:buChar char="–"/>
              <a:defRPr sz="1800"/>
            </a:lvl4pPr>
            <a:lvl5pPr marL="2286000" lvl="4" indent="-342900" algn="l" rtl="0">
              <a:lnSpc>
                <a:spcPct val="100000"/>
              </a:lnSpc>
              <a:spcBef>
                <a:spcPts val="360"/>
              </a:spcBef>
              <a:spcAft>
                <a:spcPts val="0"/>
              </a:spcAft>
              <a:buClr>
                <a:schemeClr val="dk1"/>
              </a:buClr>
              <a:buSzPts val="1800"/>
              <a:buChar char="»"/>
              <a:defRPr sz="1800"/>
            </a:lvl5pPr>
            <a:lvl6pPr marL="2743200" lvl="5" indent="-342900" algn="l" rtl="0">
              <a:lnSpc>
                <a:spcPct val="100000"/>
              </a:lnSpc>
              <a:spcBef>
                <a:spcPts val="360"/>
              </a:spcBef>
              <a:spcAft>
                <a:spcPts val="0"/>
              </a:spcAft>
              <a:buClr>
                <a:schemeClr val="dk1"/>
              </a:buClr>
              <a:buSzPts val="1800"/>
              <a:buChar char="•"/>
              <a:defRPr sz="1800"/>
            </a:lvl6pPr>
            <a:lvl7pPr marL="3200400" lvl="6" indent="-342900" algn="l" rtl="0">
              <a:lnSpc>
                <a:spcPct val="100000"/>
              </a:lnSpc>
              <a:spcBef>
                <a:spcPts val="360"/>
              </a:spcBef>
              <a:spcAft>
                <a:spcPts val="0"/>
              </a:spcAft>
              <a:buClr>
                <a:schemeClr val="dk1"/>
              </a:buClr>
              <a:buSzPts val="1800"/>
              <a:buChar char="•"/>
              <a:defRPr sz="1800"/>
            </a:lvl7pPr>
            <a:lvl8pPr marL="3657600" lvl="7" indent="-342900" algn="l" rtl="0">
              <a:lnSpc>
                <a:spcPct val="100000"/>
              </a:lnSpc>
              <a:spcBef>
                <a:spcPts val="360"/>
              </a:spcBef>
              <a:spcAft>
                <a:spcPts val="0"/>
              </a:spcAft>
              <a:buClr>
                <a:schemeClr val="dk1"/>
              </a:buClr>
              <a:buSzPts val="1800"/>
              <a:buChar char="•"/>
              <a:defRPr sz="1800"/>
            </a:lvl8pPr>
            <a:lvl9pPr marL="4114800" lvl="8" indent="-342900" algn="l" rtl="0">
              <a:lnSpc>
                <a:spcPct val="100000"/>
              </a:lnSpc>
              <a:spcBef>
                <a:spcPts val="360"/>
              </a:spcBef>
              <a:spcAft>
                <a:spcPts val="0"/>
              </a:spcAft>
              <a:buClr>
                <a:schemeClr val="dk1"/>
              </a:buClr>
              <a:buSzPts val="1800"/>
              <a:buChar char="•"/>
              <a:defRPr sz="1800"/>
            </a:lvl9pPr>
          </a:lstStyle>
          <a:p>
            <a:endParaRPr/>
          </a:p>
        </p:txBody>
      </p:sp>
      <p:sp>
        <p:nvSpPr>
          <p:cNvPr id="30" name="Google Shape;30;p19"/>
          <p:cNvSpPr txBox="1">
            <a:spLocks noGrp="1"/>
          </p:cNvSpPr>
          <p:nvPr>
            <p:ph type="body" idx="2"/>
          </p:nvPr>
        </p:nvSpPr>
        <p:spPr>
          <a:xfrm>
            <a:off x="6197600" y="1600201"/>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lnSpc>
                <a:spcPct val="100000"/>
              </a:lnSpc>
              <a:spcBef>
                <a:spcPts val="560"/>
              </a:spcBef>
              <a:spcAft>
                <a:spcPts val="0"/>
              </a:spcAft>
              <a:buClr>
                <a:schemeClr val="dk1"/>
              </a:buClr>
              <a:buSzPts val="2800"/>
              <a:buChar char="•"/>
              <a:defRPr sz="2800"/>
            </a:lvl1pPr>
            <a:lvl2pPr marL="914400" lvl="1" indent="-381000" algn="l" rtl="0">
              <a:lnSpc>
                <a:spcPct val="100000"/>
              </a:lnSpc>
              <a:spcBef>
                <a:spcPts val="480"/>
              </a:spcBef>
              <a:spcAft>
                <a:spcPts val="0"/>
              </a:spcAft>
              <a:buClr>
                <a:schemeClr val="dk1"/>
              </a:buClr>
              <a:buSzPts val="2400"/>
              <a:buChar char="–"/>
              <a:defRPr sz="2400"/>
            </a:lvl2pPr>
            <a:lvl3pPr marL="1371600" lvl="2" indent="-355600" algn="l" rtl="0">
              <a:lnSpc>
                <a:spcPct val="100000"/>
              </a:lnSpc>
              <a:spcBef>
                <a:spcPts val="400"/>
              </a:spcBef>
              <a:spcAft>
                <a:spcPts val="0"/>
              </a:spcAft>
              <a:buClr>
                <a:schemeClr val="dk1"/>
              </a:buClr>
              <a:buSzPts val="2000"/>
              <a:buChar char="•"/>
              <a:defRPr sz="2000"/>
            </a:lvl3pPr>
            <a:lvl4pPr marL="1828800" lvl="3" indent="-342900" algn="l" rtl="0">
              <a:lnSpc>
                <a:spcPct val="100000"/>
              </a:lnSpc>
              <a:spcBef>
                <a:spcPts val="360"/>
              </a:spcBef>
              <a:spcAft>
                <a:spcPts val="0"/>
              </a:spcAft>
              <a:buClr>
                <a:schemeClr val="dk1"/>
              </a:buClr>
              <a:buSzPts val="1800"/>
              <a:buChar char="–"/>
              <a:defRPr sz="1800"/>
            </a:lvl4pPr>
            <a:lvl5pPr marL="2286000" lvl="4" indent="-342900" algn="l" rtl="0">
              <a:lnSpc>
                <a:spcPct val="100000"/>
              </a:lnSpc>
              <a:spcBef>
                <a:spcPts val="360"/>
              </a:spcBef>
              <a:spcAft>
                <a:spcPts val="0"/>
              </a:spcAft>
              <a:buClr>
                <a:schemeClr val="dk1"/>
              </a:buClr>
              <a:buSzPts val="1800"/>
              <a:buChar char="»"/>
              <a:defRPr sz="1800"/>
            </a:lvl5pPr>
            <a:lvl6pPr marL="2743200" lvl="5" indent="-342900" algn="l" rtl="0">
              <a:lnSpc>
                <a:spcPct val="100000"/>
              </a:lnSpc>
              <a:spcBef>
                <a:spcPts val="360"/>
              </a:spcBef>
              <a:spcAft>
                <a:spcPts val="0"/>
              </a:spcAft>
              <a:buClr>
                <a:schemeClr val="dk1"/>
              </a:buClr>
              <a:buSzPts val="1800"/>
              <a:buChar char="•"/>
              <a:defRPr sz="1800"/>
            </a:lvl6pPr>
            <a:lvl7pPr marL="3200400" lvl="6" indent="-342900" algn="l" rtl="0">
              <a:lnSpc>
                <a:spcPct val="100000"/>
              </a:lnSpc>
              <a:spcBef>
                <a:spcPts val="360"/>
              </a:spcBef>
              <a:spcAft>
                <a:spcPts val="0"/>
              </a:spcAft>
              <a:buClr>
                <a:schemeClr val="dk1"/>
              </a:buClr>
              <a:buSzPts val="1800"/>
              <a:buChar char="•"/>
              <a:defRPr sz="1800"/>
            </a:lvl7pPr>
            <a:lvl8pPr marL="3657600" lvl="7" indent="-342900" algn="l" rtl="0">
              <a:lnSpc>
                <a:spcPct val="100000"/>
              </a:lnSpc>
              <a:spcBef>
                <a:spcPts val="360"/>
              </a:spcBef>
              <a:spcAft>
                <a:spcPts val="0"/>
              </a:spcAft>
              <a:buClr>
                <a:schemeClr val="dk1"/>
              </a:buClr>
              <a:buSzPts val="1800"/>
              <a:buChar char="•"/>
              <a:defRPr sz="1800"/>
            </a:lvl8pPr>
            <a:lvl9pPr marL="4114800" lvl="8" indent="-342900" algn="l" rtl="0">
              <a:lnSpc>
                <a:spcPct val="100000"/>
              </a:lnSpc>
              <a:spcBef>
                <a:spcPts val="360"/>
              </a:spcBef>
              <a:spcAft>
                <a:spcPts val="0"/>
              </a:spcAft>
              <a:buClr>
                <a:schemeClr val="dk1"/>
              </a:buClr>
              <a:buSzPts val="1800"/>
              <a:buChar char="•"/>
              <a:defRPr sz="1800"/>
            </a:lvl9pPr>
          </a:lstStyle>
          <a:p>
            <a:endParaRPr/>
          </a:p>
        </p:txBody>
      </p:sp>
      <p:sp>
        <p:nvSpPr>
          <p:cNvPr id="31" name="Google Shape;31;p19"/>
          <p:cNvSpPr txBox="1">
            <a:spLocks noGrp="1"/>
          </p:cNvSpPr>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 name="Google Shape;32;p19"/>
          <p:cNvSpPr txBox="1">
            <a:spLocks noGrp="1"/>
          </p:cNvSpPr>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3" name="Google Shape;33;p19"/>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963084" y="4406901"/>
            <a:ext cx="10363200" cy="1362000"/>
          </a:xfrm>
          <a:prstGeom prst="rect">
            <a:avLst/>
          </a:prstGeom>
          <a:noFill/>
          <a:ln>
            <a:noFill/>
          </a:ln>
        </p:spPr>
        <p:txBody>
          <a:bodyPr spcFirstLastPara="1" wrap="square" lIns="91425" tIns="45700" rIns="91425" bIns="45700" anchor="t" anchorCtr="0">
            <a:normAutofit/>
          </a:bodyPr>
          <a:lstStyle>
            <a:lvl1pPr lvl="0" algn="l" rtl="0">
              <a:lnSpc>
                <a:spcPct val="100000"/>
              </a:lnSpc>
              <a:spcBef>
                <a:spcPts val="0"/>
              </a:spcBef>
              <a:spcAft>
                <a:spcPts val="0"/>
              </a:spcAft>
              <a:buClr>
                <a:srgbClr val="03B1CE"/>
              </a:buClr>
              <a:buSzPts val="4000"/>
              <a:buFont typeface="Arial"/>
              <a:buNone/>
              <a:defRPr sz="4000" b="1"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lnSpc>
                <a:spcPct val="100000"/>
              </a:lnSpc>
              <a:spcBef>
                <a:spcPts val="400"/>
              </a:spcBef>
              <a:spcAft>
                <a:spcPts val="0"/>
              </a:spcAft>
              <a:buClr>
                <a:srgbClr val="888888"/>
              </a:buClr>
              <a:buSzPts val="2000"/>
              <a:buNone/>
              <a:defRPr sz="2000">
                <a:solidFill>
                  <a:srgbClr val="888888"/>
                </a:solidFill>
              </a:defRPr>
            </a:lvl1pPr>
            <a:lvl2pPr marL="914400" lvl="1" indent="-228600" algn="l" rtl="0">
              <a:lnSpc>
                <a:spcPct val="100000"/>
              </a:lnSpc>
              <a:spcBef>
                <a:spcPts val="360"/>
              </a:spcBef>
              <a:spcAft>
                <a:spcPts val="0"/>
              </a:spcAft>
              <a:buClr>
                <a:srgbClr val="888888"/>
              </a:buClr>
              <a:buSzPts val="1800"/>
              <a:buNone/>
              <a:defRPr sz="1800">
                <a:solidFill>
                  <a:srgbClr val="888888"/>
                </a:solidFill>
              </a:defRPr>
            </a:lvl2pPr>
            <a:lvl3pPr marL="1371600" lvl="2" indent="-228600" algn="l" rtl="0">
              <a:lnSpc>
                <a:spcPct val="100000"/>
              </a:lnSpc>
              <a:spcBef>
                <a:spcPts val="320"/>
              </a:spcBef>
              <a:spcAft>
                <a:spcPts val="0"/>
              </a:spcAft>
              <a:buClr>
                <a:srgbClr val="888888"/>
              </a:buClr>
              <a:buSzPts val="1600"/>
              <a:buNone/>
              <a:defRPr sz="1600">
                <a:solidFill>
                  <a:srgbClr val="888888"/>
                </a:solidFill>
              </a:defRPr>
            </a:lvl3pPr>
            <a:lvl4pPr marL="1828800" lvl="3" indent="-228600" algn="l" rtl="0">
              <a:lnSpc>
                <a:spcPct val="100000"/>
              </a:lnSpc>
              <a:spcBef>
                <a:spcPts val="280"/>
              </a:spcBef>
              <a:spcAft>
                <a:spcPts val="0"/>
              </a:spcAft>
              <a:buClr>
                <a:srgbClr val="888888"/>
              </a:buClr>
              <a:buSzPts val="1400"/>
              <a:buNone/>
              <a:defRPr sz="1400">
                <a:solidFill>
                  <a:srgbClr val="888888"/>
                </a:solidFill>
              </a:defRPr>
            </a:lvl4pPr>
            <a:lvl5pPr marL="2286000" lvl="4" indent="-228600" algn="l" rtl="0">
              <a:lnSpc>
                <a:spcPct val="100000"/>
              </a:lnSpc>
              <a:spcBef>
                <a:spcPts val="280"/>
              </a:spcBef>
              <a:spcAft>
                <a:spcPts val="0"/>
              </a:spcAft>
              <a:buClr>
                <a:srgbClr val="888888"/>
              </a:buClr>
              <a:buSzPts val="1400"/>
              <a:buNone/>
              <a:defRPr sz="1400">
                <a:solidFill>
                  <a:srgbClr val="888888"/>
                </a:solidFill>
              </a:defRPr>
            </a:lvl5pPr>
            <a:lvl6pPr marL="2743200" lvl="5" indent="-228600" algn="l" rtl="0">
              <a:lnSpc>
                <a:spcPct val="100000"/>
              </a:lnSpc>
              <a:spcBef>
                <a:spcPts val="280"/>
              </a:spcBef>
              <a:spcAft>
                <a:spcPts val="0"/>
              </a:spcAft>
              <a:buClr>
                <a:srgbClr val="888888"/>
              </a:buClr>
              <a:buSzPts val="1400"/>
              <a:buNone/>
              <a:defRPr sz="1400">
                <a:solidFill>
                  <a:srgbClr val="888888"/>
                </a:solidFill>
              </a:defRPr>
            </a:lvl6pPr>
            <a:lvl7pPr marL="3200400" lvl="6" indent="-228600" algn="l" rtl="0">
              <a:lnSpc>
                <a:spcPct val="100000"/>
              </a:lnSpc>
              <a:spcBef>
                <a:spcPts val="280"/>
              </a:spcBef>
              <a:spcAft>
                <a:spcPts val="0"/>
              </a:spcAft>
              <a:buClr>
                <a:srgbClr val="888888"/>
              </a:buClr>
              <a:buSzPts val="1400"/>
              <a:buNone/>
              <a:defRPr sz="1400">
                <a:solidFill>
                  <a:srgbClr val="888888"/>
                </a:solidFill>
              </a:defRPr>
            </a:lvl7pPr>
            <a:lvl8pPr marL="3657600" lvl="7" indent="-228600" algn="l" rtl="0">
              <a:lnSpc>
                <a:spcPct val="100000"/>
              </a:lnSpc>
              <a:spcBef>
                <a:spcPts val="280"/>
              </a:spcBef>
              <a:spcAft>
                <a:spcPts val="0"/>
              </a:spcAft>
              <a:buClr>
                <a:srgbClr val="888888"/>
              </a:buClr>
              <a:buSzPts val="1400"/>
              <a:buNone/>
              <a:defRPr sz="1400">
                <a:solidFill>
                  <a:srgbClr val="888888"/>
                </a:solidFill>
              </a:defRPr>
            </a:lvl8pPr>
            <a:lvl9pPr marL="4114800" lvl="8" indent="-228600" algn="l" rtl="0">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7" name="Google Shape;37;p20"/>
          <p:cNvSpPr txBox="1">
            <a:spLocks noGrp="1"/>
          </p:cNvSpPr>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2438399" y="0"/>
            <a:ext cx="9742500" cy="11430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rgbClr val="03B1CE"/>
              </a:buClr>
              <a:buSzPts val="4400"/>
              <a:buFont typeface="Arial"/>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lnSpc>
                <a:spcPct val="100000"/>
              </a:lnSpc>
              <a:spcBef>
                <a:spcPts val="480"/>
              </a:spcBef>
              <a:spcAft>
                <a:spcPts val="0"/>
              </a:spcAft>
              <a:buClr>
                <a:schemeClr val="dk1"/>
              </a:buClr>
              <a:buSzPts val="2400"/>
              <a:buNone/>
              <a:defRPr sz="2400" b="1"/>
            </a:lvl1pPr>
            <a:lvl2pPr marL="914400" lvl="1" indent="-228600" algn="l" rtl="0">
              <a:lnSpc>
                <a:spcPct val="100000"/>
              </a:lnSpc>
              <a:spcBef>
                <a:spcPts val="400"/>
              </a:spcBef>
              <a:spcAft>
                <a:spcPts val="0"/>
              </a:spcAft>
              <a:buClr>
                <a:schemeClr val="dk1"/>
              </a:buClr>
              <a:buSzPts val="2000"/>
              <a:buNone/>
              <a:defRPr sz="2000" b="1"/>
            </a:lvl2pPr>
            <a:lvl3pPr marL="1371600" lvl="2" indent="-228600" algn="l" rtl="0">
              <a:lnSpc>
                <a:spcPct val="100000"/>
              </a:lnSpc>
              <a:spcBef>
                <a:spcPts val="360"/>
              </a:spcBef>
              <a:spcAft>
                <a:spcPts val="0"/>
              </a:spcAft>
              <a:buClr>
                <a:schemeClr val="dk1"/>
              </a:buClr>
              <a:buSzPts val="1800"/>
              <a:buNone/>
              <a:defRPr sz="1800" b="1"/>
            </a:lvl3pPr>
            <a:lvl4pPr marL="1828800" lvl="3" indent="-228600" algn="l" rtl="0">
              <a:lnSpc>
                <a:spcPct val="100000"/>
              </a:lnSpc>
              <a:spcBef>
                <a:spcPts val="320"/>
              </a:spcBef>
              <a:spcAft>
                <a:spcPts val="0"/>
              </a:spcAft>
              <a:buClr>
                <a:schemeClr val="dk1"/>
              </a:buClr>
              <a:buSzPts val="1600"/>
              <a:buNone/>
              <a:defRPr sz="1600" b="1"/>
            </a:lvl4pPr>
            <a:lvl5pPr marL="2286000" lvl="4" indent="-228600" algn="l" rtl="0">
              <a:lnSpc>
                <a:spcPct val="100000"/>
              </a:lnSpc>
              <a:spcBef>
                <a:spcPts val="320"/>
              </a:spcBef>
              <a:spcAft>
                <a:spcPts val="0"/>
              </a:spcAft>
              <a:buClr>
                <a:schemeClr val="dk1"/>
              </a:buClr>
              <a:buSzPts val="1600"/>
              <a:buNone/>
              <a:defRPr sz="1600" b="1"/>
            </a:lvl5pPr>
            <a:lvl6pPr marL="2743200" lvl="5" indent="-228600" algn="l" rtl="0">
              <a:lnSpc>
                <a:spcPct val="100000"/>
              </a:lnSpc>
              <a:spcBef>
                <a:spcPts val="320"/>
              </a:spcBef>
              <a:spcAft>
                <a:spcPts val="0"/>
              </a:spcAft>
              <a:buClr>
                <a:schemeClr val="dk1"/>
              </a:buClr>
              <a:buSzPts val="1600"/>
              <a:buNone/>
              <a:defRPr sz="1600" b="1"/>
            </a:lvl6pPr>
            <a:lvl7pPr marL="3200400" lvl="6" indent="-228600" algn="l" rtl="0">
              <a:lnSpc>
                <a:spcPct val="100000"/>
              </a:lnSpc>
              <a:spcBef>
                <a:spcPts val="320"/>
              </a:spcBef>
              <a:spcAft>
                <a:spcPts val="0"/>
              </a:spcAft>
              <a:buClr>
                <a:schemeClr val="dk1"/>
              </a:buClr>
              <a:buSzPts val="1600"/>
              <a:buNone/>
              <a:defRPr sz="1600" b="1"/>
            </a:lvl7pPr>
            <a:lvl8pPr marL="3657600" lvl="7" indent="-228600" algn="l" rtl="0">
              <a:lnSpc>
                <a:spcPct val="100000"/>
              </a:lnSpc>
              <a:spcBef>
                <a:spcPts val="320"/>
              </a:spcBef>
              <a:spcAft>
                <a:spcPts val="0"/>
              </a:spcAft>
              <a:buClr>
                <a:schemeClr val="dk1"/>
              </a:buClr>
              <a:buSzPts val="1600"/>
              <a:buNone/>
              <a:defRPr sz="1600" b="1"/>
            </a:lvl8pPr>
            <a:lvl9pPr marL="4114800" lvl="8" indent="-228600" algn="l" rtl="0">
              <a:lnSpc>
                <a:spcPct val="100000"/>
              </a:lnSpc>
              <a:spcBef>
                <a:spcPts val="32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lnSpc>
                <a:spcPct val="100000"/>
              </a:lnSpc>
              <a:spcBef>
                <a:spcPts val="480"/>
              </a:spcBef>
              <a:spcAft>
                <a:spcPts val="0"/>
              </a:spcAft>
              <a:buClr>
                <a:schemeClr val="dk1"/>
              </a:buClr>
              <a:buSzPts val="2400"/>
              <a:buChar char="•"/>
              <a:defRPr sz="2400"/>
            </a:lvl1pPr>
            <a:lvl2pPr marL="914400" lvl="1" indent="-355600" algn="l" rtl="0">
              <a:lnSpc>
                <a:spcPct val="100000"/>
              </a:lnSpc>
              <a:spcBef>
                <a:spcPts val="400"/>
              </a:spcBef>
              <a:spcAft>
                <a:spcPts val="0"/>
              </a:spcAft>
              <a:buClr>
                <a:schemeClr val="dk1"/>
              </a:buClr>
              <a:buSzPts val="2000"/>
              <a:buChar char="–"/>
              <a:defRPr sz="2000"/>
            </a:lvl2pPr>
            <a:lvl3pPr marL="1371600" lvl="2" indent="-342900" algn="l" rtl="0">
              <a:lnSpc>
                <a:spcPct val="100000"/>
              </a:lnSpc>
              <a:spcBef>
                <a:spcPts val="360"/>
              </a:spcBef>
              <a:spcAft>
                <a:spcPts val="0"/>
              </a:spcAft>
              <a:buClr>
                <a:schemeClr val="dk1"/>
              </a:buClr>
              <a:buSzPts val="1800"/>
              <a:buChar char="•"/>
              <a:defRPr sz="1800"/>
            </a:lvl3pPr>
            <a:lvl4pPr marL="1828800" lvl="3" indent="-330200" algn="l" rtl="0">
              <a:lnSpc>
                <a:spcPct val="100000"/>
              </a:lnSpc>
              <a:spcBef>
                <a:spcPts val="320"/>
              </a:spcBef>
              <a:spcAft>
                <a:spcPts val="0"/>
              </a:spcAft>
              <a:buClr>
                <a:schemeClr val="dk1"/>
              </a:buClr>
              <a:buSzPts val="1600"/>
              <a:buChar char="–"/>
              <a:defRPr sz="1600"/>
            </a:lvl4pPr>
            <a:lvl5pPr marL="2286000" lvl="4" indent="-330200" algn="l" rtl="0">
              <a:lnSpc>
                <a:spcPct val="100000"/>
              </a:lnSpc>
              <a:spcBef>
                <a:spcPts val="320"/>
              </a:spcBef>
              <a:spcAft>
                <a:spcPts val="0"/>
              </a:spcAft>
              <a:buClr>
                <a:schemeClr val="dk1"/>
              </a:buClr>
              <a:buSzPts val="1600"/>
              <a:buChar char="»"/>
              <a:defRPr sz="1600"/>
            </a:lvl5pPr>
            <a:lvl6pPr marL="2743200" lvl="5" indent="-330200" algn="l" rtl="0">
              <a:lnSpc>
                <a:spcPct val="100000"/>
              </a:lnSpc>
              <a:spcBef>
                <a:spcPts val="320"/>
              </a:spcBef>
              <a:spcAft>
                <a:spcPts val="0"/>
              </a:spcAft>
              <a:buClr>
                <a:schemeClr val="dk1"/>
              </a:buClr>
              <a:buSzPts val="1600"/>
              <a:buChar char="•"/>
              <a:defRPr sz="1600"/>
            </a:lvl6pPr>
            <a:lvl7pPr marL="3200400" lvl="6" indent="-330200" algn="l" rtl="0">
              <a:lnSpc>
                <a:spcPct val="100000"/>
              </a:lnSpc>
              <a:spcBef>
                <a:spcPts val="320"/>
              </a:spcBef>
              <a:spcAft>
                <a:spcPts val="0"/>
              </a:spcAft>
              <a:buClr>
                <a:schemeClr val="dk1"/>
              </a:buClr>
              <a:buSzPts val="1600"/>
              <a:buChar char="•"/>
              <a:defRPr sz="1600"/>
            </a:lvl7pPr>
            <a:lvl8pPr marL="3657600" lvl="7" indent="-330200" algn="l" rtl="0">
              <a:lnSpc>
                <a:spcPct val="100000"/>
              </a:lnSpc>
              <a:spcBef>
                <a:spcPts val="320"/>
              </a:spcBef>
              <a:spcAft>
                <a:spcPts val="0"/>
              </a:spcAft>
              <a:buClr>
                <a:schemeClr val="dk1"/>
              </a:buClr>
              <a:buSzPts val="1600"/>
              <a:buChar char="•"/>
              <a:defRPr sz="1600"/>
            </a:lvl8pPr>
            <a:lvl9pPr marL="4114800" lvl="8" indent="-330200" algn="l" rtl="0">
              <a:lnSpc>
                <a:spcPct val="100000"/>
              </a:lnSpc>
              <a:spcBef>
                <a:spcPts val="320"/>
              </a:spcBef>
              <a:spcAft>
                <a:spcPts val="0"/>
              </a:spcAft>
              <a:buClr>
                <a:schemeClr val="dk1"/>
              </a:buClr>
              <a:buSzPts val="1600"/>
              <a:buChar char="•"/>
              <a:defRPr sz="1600"/>
            </a:lvl9pPr>
          </a:lstStyle>
          <a:p>
            <a:endParaRPr/>
          </a:p>
        </p:txBody>
      </p:sp>
      <p:sp>
        <p:nvSpPr>
          <p:cNvPr id="44" name="Google Shape;44;p21"/>
          <p:cNvSpPr txBox="1">
            <a:spLocks noGrp="1"/>
          </p:cNvSpPr>
          <p:nvPr>
            <p:ph type="body" idx="3"/>
          </p:nvPr>
        </p:nvSpPr>
        <p:spPr>
          <a:xfrm>
            <a:off x="6193368"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lnSpc>
                <a:spcPct val="100000"/>
              </a:lnSpc>
              <a:spcBef>
                <a:spcPts val="480"/>
              </a:spcBef>
              <a:spcAft>
                <a:spcPts val="0"/>
              </a:spcAft>
              <a:buClr>
                <a:schemeClr val="dk1"/>
              </a:buClr>
              <a:buSzPts val="2400"/>
              <a:buNone/>
              <a:defRPr sz="2400" b="1"/>
            </a:lvl1pPr>
            <a:lvl2pPr marL="914400" lvl="1" indent="-228600" algn="l" rtl="0">
              <a:lnSpc>
                <a:spcPct val="100000"/>
              </a:lnSpc>
              <a:spcBef>
                <a:spcPts val="400"/>
              </a:spcBef>
              <a:spcAft>
                <a:spcPts val="0"/>
              </a:spcAft>
              <a:buClr>
                <a:schemeClr val="dk1"/>
              </a:buClr>
              <a:buSzPts val="2000"/>
              <a:buNone/>
              <a:defRPr sz="2000" b="1"/>
            </a:lvl2pPr>
            <a:lvl3pPr marL="1371600" lvl="2" indent="-228600" algn="l" rtl="0">
              <a:lnSpc>
                <a:spcPct val="100000"/>
              </a:lnSpc>
              <a:spcBef>
                <a:spcPts val="360"/>
              </a:spcBef>
              <a:spcAft>
                <a:spcPts val="0"/>
              </a:spcAft>
              <a:buClr>
                <a:schemeClr val="dk1"/>
              </a:buClr>
              <a:buSzPts val="1800"/>
              <a:buNone/>
              <a:defRPr sz="1800" b="1"/>
            </a:lvl3pPr>
            <a:lvl4pPr marL="1828800" lvl="3" indent="-228600" algn="l" rtl="0">
              <a:lnSpc>
                <a:spcPct val="100000"/>
              </a:lnSpc>
              <a:spcBef>
                <a:spcPts val="320"/>
              </a:spcBef>
              <a:spcAft>
                <a:spcPts val="0"/>
              </a:spcAft>
              <a:buClr>
                <a:schemeClr val="dk1"/>
              </a:buClr>
              <a:buSzPts val="1600"/>
              <a:buNone/>
              <a:defRPr sz="1600" b="1"/>
            </a:lvl4pPr>
            <a:lvl5pPr marL="2286000" lvl="4" indent="-228600" algn="l" rtl="0">
              <a:lnSpc>
                <a:spcPct val="100000"/>
              </a:lnSpc>
              <a:spcBef>
                <a:spcPts val="320"/>
              </a:spcBef>
              <a:spcAft>
                <a:spcPts val="0"/>
              </a:spcAft>
              <a:buClr>
                <a:schemeClr val="dk1"/>
              </a:buClr>
              <a:buSzPts val="1600"/>
              <a:buNone/>
              <a:defRPr sz="1600" b="1"/>
            </a:lvl5pPr>
            <a:lvl6pPr marL="2743200" lvl="5" indent="-228600" algn="l" rtl="0">
              <a:lnSpc>
                <a:spcPct val="100000"/>
              </a:lnSpc>
              <a:spcBef>
                <a:spcPts val="320"/>
              </a:spcBef>
              <a:spcAft>
                <a:spcPts val="0"/>
              </a:spcAft>
              <a:buClr>
                <a:schemeClr val="dk1"/>
              </a:buClr>
              <a:buSzPts val="1600"/>
              <a:buNone/>
              <a:defRPr sz="1600" b="1"/>
            </a:lvl6pPr>
            <a:lvl7pPr marL="3200400" lvl="6" indent="-228600" algn="l" rtl="0">
              <a:lnSpc>
                <a:spcPct val="100000"/>
              </a:lnSpc>
              <a:spcBef>
                <a:spcPts val="320"/>
              </a:spcBef>
              <a:spcAft>
                <a:spcPts val="0"/>
              </a:spcAft>
              <a:buClr>
                <a:schemeClr val="dk1"/>
              </a:buClr>
              <a:buSzPts val="1600"/>
              <a:buNone/>
              <a:defRPr sz="1600" b="1"/>
            </a:lvl7pPr>
            <a:lvl8pPr marL="3657600" lvl="7" indent="-228600" algn="l" rtl="0">
              <a:lnSpc>
                <a:spcPct val="100000"/>
              </a:lnSpc>
              <a:spcBef>
                <a:spcPts val="320"/>
              </a:spcBef>
              <a:spcAft>
                <a:spcPts val="0"/>
              </a:spcAft>
              <a:buClr>
                <a:schemeClr val="dk1"/>
              </a:buClr>
              <a:buSzPts val="1600"/>
              <a:buNone/>
              <a:defRPr sz="1600" b="1"/>
            </a:lvl8pPr>
            <a:lvl9pPr marL="4114800" lvl="8" indent="-228600" algn="l" rtl="0">
              <a:lnSpc>
                <a:spcPct val="100000"/>
              </a:lnSpc>
              <a:spcBef>
                <a:spcPts val="32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6193368"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lnSpc>
                <a:spcPct val="100000"/>
              </a:lnSpc>
              <a:spcBef>
                <a:spcPts val="480"/>
              </a:spcBef>
              <a:spcAft>
                <a:spcPts val="0"/>
              </a:spcAft>
              <a:buClr>
                <a:schemeClr val="dk1"/>
              </a:buClr>
              <a:buSzPts val="2400"/>
              <a:buChar char="•"/>
              <a:defRPr sz="2400"/>
            </a:lvl1pPr>
            <a:lvl2pPr marL="914400" lvl="1" indent="-355600" algn="l" rtl="0">
              <a:lnSpc>
                <a:spcPct val="100000"/>
              </a:lnSpc>
              <a:spcBef>
                <a:spcPts val="400"/>
              </a:spcBef>
              <a:spcAft>
                <a:spcPts val="0"/>
              </a:spcAft>
              <a:buClr>
                <a:schemeClr val="dk1"/>
              </a:buClr>
              <a:buSzPts val="2000"/>
              <a:buChar char="–"/>
              <a:defRPr sz="2000"/>
            </a:lvl2pPr>
            <a:lvl3pPr marL="1371600" lvl="2" indent="-342900" algn="l" rtl="0">
              <a:lnSpc>
                <a:spcPct val="100000"/>
              </a:lnSpc>
              <a:spcBef>
                <a:spcPts val="360"/>
              </a:spcBef>
              <a:spcAft>
                <a:spcPts val="0"/>
              </a:spcAft>
              <a:buClr>
                <a:schemeClr val="dk1"/>
              </a:buClr>
              <a:buSzPts val="1800"/>
              <a:buChar char="•"/>
              <a:defRPr sz="1800"/>
            </a:lvl3pPr>
            <a:lvl4pPr marL="1828800" lvl="3" indent="-330200" algn="l" rtl="0">
              <a:lnSpc>
                <a:spcPct val="100000"/>
              </a:lnSpc>
              <a:spcBef>
                <a:spcPts val="320"/>
              </a:spcBef>
              <a:spcAft>
                <a:spcPts val="0"/>
              </a:spcAft>
              <a:buClr>
                <a:schemeClr val="dk1"/>
              </a:buClr>
              <a:buSzPts val="1600"/>
              <a:buChar char="–"/>
              <a:defRPr sz="1600"/>
            </a:lvl4pPr>
            <a:lvl5pPr marL="2286000" lvl="4" indent="-330200" algn="l" rtl="0">
              <a:lnSpc>
                <a:spcPct val="100000"/>
              </a:lnSpc>
              <a:spcBef>
                <a:spcPts val="320"/>
              </a:spcBef>
              <a:spcAft>
                <a:spcPts val="0"/>
              </a:spcAft>
              <a:buClr>
                <a:schemeClr val="dk1"/>
              </a:buClr>
              <a:buSzPts val="1600"/>
              <a:buChar char="»"/>
              <a:defRPr sz="1600"/>
            </a:lvl5pPr>
            <a:lvl6pPr marL="2743200" lvl="5" indent="-330200" algn="l" rtl="0">
              <a:lnSpc>
                <a:spcPct val="100000"/>
              </a:lnSpc>
              <a:spcBef>
                <a:spcPts val="320"/>
              </a:spcBef>
              <a:spcAft>
                <a:spcPts val="0"/>
              </a:spcAft>
              <a:buClr>
                <a:schemeClr val="dk1"/>
              </a:buClr>
              <a:buSzPts val="1600"/>
              <a:buChar char="•"/>
              <a:defRPr sz="1600"/>
            </a:lvl6pPr>
            <a:lvl7pPr marL="3200400" lvl="6" indent="-330200" algn="l" rtl="0">
              <a:lnSpc>
                <a:spcPct val="100000"/>
              </a:lnSpc>
              <a:spcBef>
                <a:spcPts val="320"/>
              </a:spcBef>
              <a:spcAft>
                <a:spcPts val="0"/>
              </a:spcAft>
              <a:buClr>
                <a:schemeClr val="dk1"/>
              </a:buClr>
              <a:buSzPts val="1600"/>
              <a:buChar char="•"/>
              <a:defRPr sz="1600"/>
            </a:lvl7pPr>
            <a:lvl8pPr marL="3657600" lvl="7" indent="-330200" algn="l" rtl="0">
              <a:lnSpc>
                <a:spcPct val="100000"/>
              </a:lnSpc>
              <a:spcBef>
                <a:spcPts val="320"/>
              </a:spcBef>
              <a:spcAft>
                <a:spcPts val="0"/>
              </a:spcAft>
              <a:buClr>
                <a:schemeClr val="dk1"/>
              </a:buClr>
              <a:buSzPts val="1600"/>
              <a:buChar char="•"/>
              <a:defRPr sz="1600"/>
            </a:lvl8pPr>
            <a:lvl9pPr marL="4114800" lvl="8" indent="-330200" algn="l" rtl="0">
              <a:lnSpc>
                <a:spcPct val="100000"/>
              </a:lnSpc>
              <a:spcBef>
                <a:spcPts val="320"/>
              </a:spcBef>
              <a:spcAft>
                <a:spcPts val="0"/>
              </a:spcAft>
              <a:buClr>
                <a:schemeClr val="dk1"/>
              </a:buClr>
              <a:buSzPts val="1600"/>
              <a:buChar char="•"/>
              <a:defRPr sz="1600"/>
            </a:lvl9pPr>
          </a:lstStyle>
          <a:p>
            <a:endParaRPr/>
          </a:p>
        </p:txBody>
      </p:sp>
      <p:sp>
        <p:nvSpPr>
          <p:cNvPr id="46" name="Google Shape;46;p21"/>
          <p:cNvSpPr txBox="1">
            <a:spLocks noGrp="1"/>
          </p:cNvSpPr>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2438399" y="0"/>
            <a:ext cx="9742500" cy="1143000"/>
          </a:xfrm>
          <a:prstGeom prst="rect">
            <a:avLst/>
          </a:prstGeom>
          <a:noFill/>
          <a:ln>
            <a:noFill/>
          </a:ln>
        </p:spPr>
        <p:txBody>
          <a:bodyPr spcFirstLastPara="1" wrap="square" lIns="91425" tIns="45700" rIns="91425" bIns="45700" anchor="ctr" anchorCtr="0">
            <a:normAutofit/>
          </a:bodyPr>
          <a:lstStyle>
            <a:lvl1pPr lvl="0" algn="ctr" rtl="0">
              <a:lnSpc>
                <a:spcPct val="100000"/>
              </a:lnSpc>
              <a:spcBef>
                <a:spcPts val="0"/>
              </a:spcBef>
              <a:spcAft>
                <a:spcPts val="0"/>
              </a:spcAft>
              <a:buClr>
                <a:srgbClr val="03B1CE"/>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23"/>
          <p:cNvSpPr txBox="1">
            <a:spLocks noGrp="1"/>
          </p:cNvSpPr>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609601" y="273050"/>
            <a:ext cx="4011000" cy="11622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03B1CE"/>
              </a:buClr>
              <a:buSzPts val="2000"/>
              <a:buFont typeface="Arial"/>
              <a:buNone/>
              <a:defRPr sz="2000" b="1"/>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4766733" y="273051"/>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lnSpc>
                <a:spcPct val="100000"/>
              </a:lnSpc>
              <a:spcBef>
                <a:spcPts val="640"/>
              </a:spcBef>
              <a:spcAft>
                <a:spcPts val="0"/>
              </a:spcAft>
              <a:buClr>
                <a:schemeClr val="dk1"/>
              </a:buClr>
              <a:buSzPts val="3200"/>
              <a:buChar char="•"/>
              <a:defRPr sz="3200"/>
            </a:lvl1pPr>
            <a:lvl2pPr marL="914400" lvl="1" indent="-406400" algn="l" rtl="0">
              <a:lnSpc>
                <a:spcPct val="100000"/>
              </a:lnSpc>
              <a:spcBef>
                <a:spcPts val="560"/>
              </a:spcBef>
              <a:spcAft>
                <a:spcPts val="0"/>
              </a:spcAft>
              <a:buClr>
                <a:schemeClr val="dk1"/>
              </a:buClr>
              <a:buSzPts val="2800"/>
              <a:buChar char="–"/>
              <a:defRPr sz="2800"/>
            </a:lvl2pPr>
            <a:lvl3pPr marL="1371600" lvl="2" indent="-381000" algn="l" rtl="0">
              <a:lnSpc>
                <a:spcPct val="100000"/>
              </a:lnSpc>
              <a:spcBef>
                <a:spcPts val="480"/>
              </a:spcBef>
              <a:spcAft>
                <a:spcPts val="0"/>
              </a:spcAft>
              <a:buClr>
                <a:schemeClr val="dk1"/>
              </a:buClr>
              <a:buSzPts val="2400"/>
              <a:buChar char="•"/>
              <a:defRPr sz="2400"/>
            </a:lvl3pPr>
            <a:lvl4pPr marL="1828800" lvl="3" indent="-355600" algn="l" rtl="0">
              <a:lnSpc>
                <a:spcPct val="100000"/>
              </a:lnSpc>
              <a:spcBef>
                <a:spcPts val="400"/>
              </a:spcBef>
              <a:spcAft>
                <a:spcPts val="0"/>
              </a:spcAft>
              <a:buClr>
                <a:schemeClr val="dk1"/>
              </a:buClr>
              <a:buSzPts val="2000"/>
              <a:buChar char="–"/>
              <a:defRPr sz="2000"/>
            </a:lvl4pPr>
            <a:lvl5pPr marL="2286000" lvl="4" indent="-355600" algn="l" rtl="0">
              <a:lnSpc>
                <a:spcPct val="100000"/>
              </a:lnSpc>
              <a:spcBef>
                <a:spcPts val="400"/>
              </a:spcBef>
              <a:spcAft>
                <a:spcPts val="0"/>
              </a:spcAft>
              <a:buClr>
                <a:schemeClr val="dk1"/>
              </a:buClr>
              <a:buSzPts val="2000"/>
              <a:buChar char="»"/>
              <a:defRPr sz="2000"/>
            </a:lvl5pPr>
            <a:lvl6pPr marL="2743200" lvl="5" indent="-355600" algn="l" rtl="0">
              <a:lnSpc>
                <a:spcPct val="100000"/>
              </a:lnSpc>
              <a:spcBef>
                <a:spcPts val="400"/>
              </a:spcBef>
              <a:spcAft>
                <a:spcPts val="0"/>
              </a:spcAft>
              <a:buClr>
                <a:schemeClr val="dk1"/>
              </a:buClr>
              <a:buSzPts val="2000"/>
              <a:buChar char="•"/>
              <a:defRPr sz="2000"/>
            </a:lvl6pPr>
            <a:lvl7pPr marL="3200400" lvl="6" indent="-355600" algn="l" rtl="0">
              <a:lnSpc>
                <a:spcPct val="100000"/>
              </a:lnSpc>
              <a:spcBef>
                <a:spcPts val="400"/>
              </a:spcBef>
              <a:spcAft>
                <a:spcPts val="0"/>
              </a:spcAft>
              <a:buClr>
                <a:schemeClr val="dk1"/>
              </a:buClr>
              <a:buSzPts val="2000"/>
              <a:buChar char="•"/>
              <a:defRPr sz="2000"/>
            </a:lvl7pPr>
            <a:lvl8pPr marL="3657600" lvl="7" indent="-355600" algn="l" rtl="0">
              <a:lnSpc>
                <a:spcPct val="100000"/>
              </a:lnSpc>
              <a:spcBef>
                <a:spcPts val="400"/>
              </a:spcBef>
              <a:spcAft>
                <a:spcPts val="0"/>
              </a:spcAft>
              <a:buClr>
                <a:schemeClr val="dk1"/>
              </a:buClr>
              <a:buSzPts val="2000"/>
              <a:buChar char="•"/>
              <a:defRPr sz="2000"/>
            </a:lvl8pPr>
            <a:lvl9pPr marL="4114800" lvl="8" indent="-355600" algn="l" rtl="0">
              <a:lnSpc>
                <a:spcPct val="100000"/>
              </a:lnSpc>
              <a:spcBef>
                <a:spcPts val="4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609601" y="1435101"/>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280"/>
              </a:spcBef>
              <a:spcAft>
                <a:spcPts val="0"/>
              </a:spcAft>
              <a:buClr>
                <a:schemeClr val="dk1"/>
              </a:buClr>
              <a:buSzPts val="1400"/>
              <a:buNone/>
              <a:defRPr sz="1400"/>
            </a:lvl1pPr>
            <a:lvl2pPr marL="914400" lvl="1" indent="-228600" algn="l" rtl="0">
              <a:lnSpc>
                <a:spcPct val="100000"/>
              </a:lnSpc>
              <a:spcBef>
                <a:spcPts val="240"/>
              </a:spcBef>
              <a:spcAft>
                <a:spcPts val="0"/>
              </a:spcAft>
              <a:buClr>
                <a:schemeClr val="dk1"/>
              </a:buClr>
              <a:buSzPts val="1200"/>
              <a:buNone/>
              <a:defRPr sz="1200"/>
            </a:lvl2pPr>
            <a:lvl3pPr marL="1371600" lvl="2" indent="-228600" algn="l" rtl="0">
              <a:lnSpc>
                <a:spcPct val="100000"/>
              </a:lnSpc>
              <a:spcBef>
                <a:spcPts val="200"/>
              </a:spcBef>
              <a:spcAft>
                <a:spcPts val="0"/>
              </a:spcAft>
              <a:buClr>
                <a:schemeClr val="dk1"/>
              </a:buClr>
              <a:buSzPts val="1000"/>
              <a:buNone/>
              <a:defRPr sz="1000"/>
            </a:lvl3pPr>
            <a:lvl4pPr marL="1828800" lvl="3" indent="-228600" algn="l" rtl="0">
              <a:lnSpc>
                <a:spcPct val="100000"/>
              </a:lnSpc>
              <a:spcBef>
                <a:spcPts val="180"/>
              </a:spcBef>
              <a:spcAft>
                <a:spcPts val="0"/>
              </a:spcAft>
              <a:buClr>
                <a:schemeClr val="dk1"/>
              </a:buClr>
              <a:buSzPts val="900"/>
              <a:buNone/>
              <a:defRPr sz="900"/>
            </a:lvl4pPr>
            <a:lvl5pPr marL="2286000" lvl="4" indent="-228600" algn="l" rtl="0">
              <a:lnSpc>
                <a:spcPct val="100000"/>
              </a:lnSpc>
              <a:spcBef>
                <a:spcPts val="180"/>
              </a:spcBef>
              <a:spcAft>
                <a:spcPts val="0"/>
              </a:spcAft>
              <a:buClr>
                <a:schemeClr val="dk1"/>
              </a:buClr>
              <a:buSzPts val="900"/>
              <a:buNone/>
              <a:defRPr sz="900"/>
            </a:lvl5pPr>
            <a:lvl6pPr marL="2743200" lvl="5" indent="-228600" algn="l" rtl="0">
              <a:lnSpc>
                <a:spcPct val="100000"/>
              </a:lnSpc>
              <a:spcBef>
                <a:spcPts val="180"/>
              </a:spcBef>
              <a:spcAft>
                <a:spcPts val="0"/>
              </a:spcAft>
              <a:buClr>
                <a:schemeClr val="dk1"/>
              </a:buClr>
              <a:buSzPts val="900"/>
              <a:buNone/>
              <a:defRPr sz="900"/>
            </a:lvl6pPr>
            <a:lvl7pPr marL="3200400" lvl="6" indent="-228600" algn="l" rtl="0">
              <a:lnSpc>
                <a:spcPct val="100000"/>
              </a:lnSpc>
              <a:spcBef>
                <a:spcPts val="180"/>
              </a:spcBef>
              <a:spcAft>
                <a:spcPts val="0"/>
              </a:spcAft>
              <a:buClr>
                <a:schemeClr val="dk1"/>
              </a:buClr>
              <a:buSzPts val="900"/>
              <a:buNone/>
              <a:defRPr sz="900"/>
            </a:lvl7pPr>
            <a:lvl8pPr marL="3657600" lvl="7" indent="-228600" algn="l" rtl="0">
              <a:lnSpc>
                <a:spcPct val="100000"/>
              </a:lnSpc>
              <a:spcBef>
                <a:spcPts val="180"/>
              </a:spcBef>
              <a:spcAft>
                <a:spcPts val="0"/>
              </a:spcAft>
              <a:buClr>
                <a:schemeClr val="dk1"/>
              </a:buClr>
              <a:buSzPts val="900"/>
              <a:buNone/>
              <a:defRPr sz="900"/>
            </a:lvl8pPr>
            <a:lvl9pPr marL="4114800" lvl="8" indent="-228600" algn="l" rtl="0">
              <a:lnSpc>
                <a:spcPct val="100000"/>
              </a:lnSpc>
              <a:spcBef>
                <a:spcPts val="180"/>
              </a:spcBef>
              <a:spcAft>
                <a:spcPts val="0"/>
              </a:spcAft>
              <a:buClr>
                <a:schemeClr val="dk1"/>
              </a:buClr>
              <a:buSzPts val="900"/>
              <a:buNone/>
              <a:defRPr sz="900"/>
            </a:lvl9pPr>
          </a:lstStyle>
          <a:p>
            <a:endParaRPr/>
          </a:p>
        </p:txBody>
      </p:sp>
      <p:sp>
        <p:nvSpPr>
          <p:cNvPr id="62" name="Google Shape;62;p24"/>
          <p:cNvSpPr txBox="1">
            <a:spLocks noGrp="1"/>
          </p:cNvSpPr>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4" name="Google Shape;64;p24"/>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rmAutofit/>
          </a:bodyPr>
          <a:lstStyle>
            <a:lvl1pPr lvl="0" algn="l" rtl="0">
              <a:lnSpc>
                <a:spcPct val="100000"/>
              </a:lnSpc>
              <a:spcBef>
                <a:spcPts val="0"/>
              </a:spcBef>
              <a:spcAft>
                <a:spcPts val="0"/>
              </a:spcAft>
              <a:buClr>
                <a:srgbClr val="03B1CE"/>
              </a:buClr>
              <a:buSzPts val="2000"/>
              <a:buFont typeface="Arial"/>
              <a:buNone/>
              <a:defRPr sz="2000" b="1"/>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p25"/>
          <p:cNvSpPr>
            <a:spLocks noGrp="1"/>
          </p:cNvSpPr>
          <p:nvPr>
            <p:ph type="pic" idx="2"/>
          </p:nvPr>
        </p:nvSpPr>
        <p:spPr>
          <a:xfrm>
            <a:off x="2389717" y="612775"/>
            <a:ext cx="7315200" cy="4114800"/>
          </a:xfrm>
          <a:prstGeom prst="rect">
            <a:avLst/>
          </a:prstGeom>
          <a:noFill/>
          <a:ln>
            <a:noFill/>
          </a:ln>
        </p:spPr>
      </p:sp>
      <p:sp>
        <p:nvSpPr>
          <p:cNvPr id="68" name="Google Shape;68;p25"/>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lnSpc>
                <a:spcPct val="100000"/>
              </a:lnSpc>
              <a:spcBef>
                <a:spcPts val="280"/>
              </a:spcBef>
              <a:spcAft>
                <a:spcPts val="0"/>
              </a:spcAft>
              <a:buClr>
                <a:schemeClr val="dk1"/>
              </a:buClr>
              <a:buSzPts val="1400"/>
              <a:buNone/>
              <a:defRPr sz="1400"/>
            </a:lvl1pPr>
            <a:lvl2pPr marL="914400" lvl="1" indent="-228600" algn="l" rtl="0">
              <a:lnSpc>
                <a:spcPct val="100000"/>
              </a:lnSpc>
              <a:spcBef>
                <a:spcPts val="240"/>
              </a:spcBef>
              <a:spcAft>
                <a:spcPts val="0"/>
              </a:spcAft>
              <a:buClr>
                <a:schemeClr val="dk1"/>
              </a:buClr>
              <a:buSzPts val="1200"/>
              <a:buNone/>
              <a:defRPr sz="1200"/>
            </a:lvl2pPr>
            <a:lvl3pPr marL="1371600" lvl="2" indent="-228600" algn="l" rtl="0">
              <a:lnSpc>
                <a:spcPct val="100000"/>
              </a:lnSpc>
              <a:spcBef>
                <a:spcPts val="200"/>
              </a:spcBef>
              <a:spcAft>
                <a:spcPts val="0"/>
              </a:spcAft>
              <a:buClr>
                <a:schemeClr val="dk1"/>
              </a:buClr>
              <a:buSzPts val="1000"/>
              <a:buNone/>
              <a:defRPr sz="1000"/>
            </a:lvl3pPr>
            <a:lvl4pPr marL="1828800" lvl="3" indent="-228600" algn="l" rtl="0">
              <a:lnSpc>
                <a:spcPct val="100000"/>
              </a:lnSpc>
              <a:spcBef>
                <a:spcPts val="180"/>
              </a:spcBef>
              <a:spcAft>
                <a:spcPts val="0"/>
              </a:spcAft>
              <a:buClr>
                <a:schemeClr val="dk1"/>
              </a:buClr>
              <a:buSzPts val="900"/>
              <a:buNone/>
              <a:defRPr sz="900"/>
            </a:lvl4pPr>
            <a:lvl5pPr marL="2286000" lvl="4" indent="-228600" algn="l" rtl="0">
              <a:lnSpc>
                <a:spcPct val="100000"/>
              </a:lnSpc>
              <a:spcBef>
                <a:spcPts val="180"/>
              </a:spcBef>
              <a:spcAft>
                <a:spcPts val="0"/>
              </a:spcAft>
              <a:buClr>
                <a:schemeClr val="dk1"/>
              </a:buClr>
              <a:buSzPts val="900"/>
              <a:buNone/>
              <a:defRPr sz="900"/>
            </a:lvl5pPr>
            <a:lvl6pPr marL="2743200" lvl="5" indent="-228600" algn="l" rtl="0">
              <a:lnSpc>
                <a:spcPct val="100000"/>
              </a:lnSpc>
              <a:spcBef>
                <a:spcPts val="180"/>
              </a:spcBef>
              <a:spcAft>
                <a:spcPts val="0"/>
              </a:spcAft>
              <a:buClr>
                <a:schemeClr val="dk1"/>
              </a:buClr>
              <a:buSzPts val="900"/>
              <a:buNone/>
              <a:defRPr sz="900"/>
            </a:lvl6pPr>
            <a:lvl7pPr marL="3200400" lvl="6" indent="-228600" algn="l" rtl="0">
              <a:lnSpc>
                <a:spcPct val="100000"/>
              </a:lnSpc>
              <a:spcBef>
                <a:spcPts val="180"/>
              </a:spcBef>
              <a:spcAft>
                <a:spcPts val="0"/>
              </a:spcAft>
              <a:buClr>
                <a:schemeClr val="dk1"/>
              </a:buClr>
              <a:buSzPts val="900"/>
              <a:buNone/>
              <a:defRPr sz="900"/>
            </a:lvl7pPr>
            <a:lvl8pPr marL="3657600" lvl="7" indent="-228600" algn="l" rtl="0">
              <a:lnSpc>
                <a:spcPct val="100000"/>
              </a:lnSpc>
              <a:spcBef>
                <a:spcPts val="180"/>
              </a:spcBef>
              <a:spcAft>
                <a:spcPts val="0"/>
              </a:spcAft>
              <a:buClr>
                <a:schemeClr val="dk1"/>
              </a:buClr>
              <a:buSzPts val="900"/>
              <a:buNone/>
              <a:defRPr sz="900"/>
            </a:lvl8pPr>
            <a:lvl9pPr marL="4114800" lvl="8" indent="-228600" algn="l" rtl="0">
              <a:lnSpc>
                <a:spcPct val="100000"/>
              </a:lnSpc>
              <a:spcBef>
                <a:spcPts val="180"/>
              </a:spcBef>
              <a:spcAft>
                <a:spcPts val="0"/>
              </a:spcAft>
              <a:buClr>
                <a:schemeClr val="dk1"/>
              </a:buClr>
              <a:buSzPts val="900"/>
              <a:buNone/>
              <a:defRPr sz="900"/>
            </a:lvl9pPr>
          </a:lstStyle>
          <a:p>
            <a:endParaRPr/>
          </a:p>
        </p:txBody>
      </p:sp>
      <p:sp>
        <p:nvSpPr>
          <p:cNvPr id="69" name="Google Shape;69;p25"/>
          <p:cNvSpPr txBox="1">
            <a:spLocks noGrp="1"/>
          </p:cNvSpPr>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2438399" y="0"/>
            <a:ext cx="97425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rgbClr val="03B1CE"/>
              </a:buClr>
              <a:buSzPts val="4400"/>
              <a:buFont typeface="Arial"/>
              <a:buNone/>
              <a:defRPr sz="4400" b="0" i="0" u="none" strike="noStrike" cap="none">
                <a:solidFill>
                  <a:srgbClr val="03B1CE"/>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6"/>
          <p:cNvSpPr txBox="1">
            <a:spLocks noGrp="1"/>
          </p:cNvSpPr>
          <p:nvPr>
            <p:ph type="body" idx="1"/>
          </p:nvPr>
        </p:nvSpPr>
        <p:spPr>
          <a:xfrm>
            <a:off x="2438398" y="1600200"/>
            <a:ext cx="9144000" cy="4526100"/>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6"/>
          <p:cNvSpPr txBox="1">
            <a:spLocks noGrp="1"/>
          </p:cNvSpPr>
          <p:nvPr>
            <p:ph type="dt" idx="10"/>
          </p:nvPr>
        </p:nvSpPr>
        <p:spPr>
          <a:xfrm>
            <a:off x="609600" y="6356351"/>
            <a:ext cx="2844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6"/>
          <p:cNvSpPr txBox="1">
            <a:spLocks noGrp="1"/>
          </p:cNvSpPr>
          <p:nvPr>
            <p:ph type="ftr" idx="11"/>
          </p:nvPr>
        </p:nvSpPr>
        <p:spPr>
          <a:xfrm>
            <a:off x="4165600" y="6356351"/>
            <a:ext cx="38607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6"/>
          <p:cNvSpPr txBox="1">
            <a:spLocks noGrp="1"/>
          </p:cNvSpPr>
          <p:nvPr>
            <p:ph type="sldNum" idx="12"/>
          </p:nvPr>
        </p:nvSpPr>
        <p:spPr>
          <a:xfrm>
            <a:off x="8737600" y="6356351"/>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document/d/1j0I0UjhICvUzcGMKT3XebI4hdWGdnZdEc9GRtX85jBQ/edit?usp=shar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ites.google.com/iliauni.edu.ge/schooloftechnology/?pli=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elearning.iliauni.edu.g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facebook.com/groups/768487401954627"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9.xml.rels><?xml version="1.0" encoding="UTF-8" standalone="yes"?>
<Relationships xmlns="http://schemas.openxmlformats.org/package/2006/relationships"><Relationship Id="rId3" Type="http://schemas.openxmlformats.org/officeDocument/2006/relationships/hyperlink" Target="https://iliauni.edu.ge/en/iliauni/units/dsa/employmentcareerdevelopmentservicesforisustudentsandgraduates/unijobs-iliauni-employment-support-programme-for-students-and-graduate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facebook.com/media/set/?vanity=ISUschooloftechnology&amp;set=a.19800677657127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hyperlink" Target="mailto:gvantsa.lortkipanidze@iliauni.edu.ge" TargetMode="External"/><Relationship Id="rId7" Type="http://schemas.openxmlformats.org/officeDocument/2006/relationships/hyperlink" Target="mailto:mariam.machavariani.4@iliauni.edu.ge"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mailto:ana.tophuria@iliauni.edu.ge" TargetMode="External"/><Relationship Id="rId5" Type="http://schemas.openxmlformats.org/officeDocument/2006/relationships/hyperlink" Target="mailto:ana.kvaratskhelia@iliauni.edu.ge" TargetMode="External"/><Relationship Id="rId4" Type="http://schemas.openxmlformats.org/officeDocument/2006/relationships/hyperlink" Target="mailto:ana.tchrelashvili@iliauni.edu.ge"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mailto:ana.kvaratskhelia@iliauni.edu.ge" TargetMode="External"/><Relationship Id="rId3" Type="http://schemas.openxmlformats.org/officeDocument/2006/relationships/hyperlink" Target="mailto:library@iliauni.edu.ge" TargetMode="External"/><Relationship Id="rId7" Type="http://schemas.openxmlformats.org/officeDocument/2006/relationships/hyperlink" Target="mailto:fablab@iliauni.edu.ge"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s://fablab.iliauni.edu.ge/en/home/" TargetMode="External"/><Relationship Id="rId5" Type="http://schemas.openxmlformats.org/officeDocument/2006/relationships/hyperlink" Target="mailto:tvitmartveloba@iliauni.edu.ge" TargetMode="External"/><Relationship Id="rId10" Type="http://schemas.openxmlformats.org/officeDocument/2006/relationships/hyperlink" Target="mailto:argus@iliauni.edu.ge" TargetMode="External"/><Relationship Id="rId4" Type="http://schemas.openxmlformats.org/officeDocument/2006/relationships/hyperlink" Target="mailto:student.affairs@iliauni.edu.ge" TargetMode="External"/><Relationship Id="rId9" Type="http://schemas.openxmlformats.org/officeDocument/2006/relationships/hyperlink" Target="mailto:foreign-relations@iliauni.edu.ge"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mailto:techschool@iliauni.edu.ge"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1"/>
          <p:cNvSpPr txBox="1"/>
          <p:nvPr/>
        </p:nvSpPr>
        <p:spPr>
          <a:xfrm>
            <a:off x="600200" y="4652250"/>
            <a:ext cx="49332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3600" b="1">
                <a:solidFill>
                  <a:srgbClr val="03B1CE"/>
                </a:solidFill>
                <a:latin typeface="Calibri"/>
                <a:ea typeface="Calibri"/>
                <a:cs typeface="Calibri"/>
                <a:sym typeface="Calibri"/>
              </a:rPr>
              <a:t>School of Technology</a:t>
            </a:r>
            <a:endParaRPr sz="3000" i="0" u="none" strike="noStrike" cap="none">
              <a:solidFill>
                <a:srgbClr val="000000"/>
              </a:solidFill>
              <a:latin typeface="Calibri"/>
              <a:ea typeface="Calibri"/>
              <a:cs typeface="Calibri"/>
              <a:sym typeface="Calibri"/>
            </a:endParaRPr>
          </a:p>
        </p:txBody>
      </p:sp>
      <p:pic>
        <p:nvPicPr>
          <p:cNvPr id="89" name="Google Shape;89;p1"/>
          <p:cNvPicPr preferRelativeResize="0"/>
          <p:nvPr/>
        </p:nvPicPr>
        <p:blipFill rotWithShape="1">
          <a:blip r:embed="rId4">
            <a:alphaModFix/>
          </a:blip>
          <a:srcRect/>
          <a:stretch/>
        </p:blipFill>
        <p:spPr>
          <a:xfrm>
            <a:off x="5972775" y="0"/>
            <a:ext cx="6219223" cy="6857999"/>
          </a:xfrm>
          <a:prstGeom prst="rect">
            <a:avLst/>
          </a:prstGeom>
          <a:noFill/>
          <a:ln>
            <a:noFill/>
          </a:ln>
        </p:spPr>
      </p:pic>
      <p:sp>
        <p:nvSpPr>
          <p:cNvPr id="90" name="Google Shape;90;p1"/>
          <p:cNvSpPr txBox="1"/>
          <p:nvPr/>
        </p:nvSpPr>
        <p:spPr>
          <a:xfrm>
            <a:off x="638000" y="5622150"/>
            <a:ext cx="4857600" cy="73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2500"/>
              <a:buFont typeface="Arial"/>
              <a:buNone/>
            </a:pPr>
            <a:r>
              <a:rPr lang="en-US" sz="3200" b="1">
                <a:solidFill>
                  <a:srgbClr val="03B1CE"/>
                </a:solidFill>
                <a:latin typeface="Calibri"/>
                <a:ea typeface="Calibri"/>
                <a:cs typeface="Calibri"/>
                <a:sym typeface="Calibri"/>
              </a:rPr>
              <a:t>Guidelines for freshman</a:t>
            </a:r>
            <a:endParaRPr sz="2600">
              <a:solidFill>
                <a:schemeClr val="dk1"/>
              </a:solidFill>
              <a:latin typeface="Calibri"/>
              <a:ea typeface="Calibri"/>
              <a:cs typeface="Calibri"/>
              <a:sym typeface="Calibri"/>
            </a:endParaRPr>
          </a:p>
          <a:p>
            <a:pPr marL="0" lvl="0" indent="0" algn="l" rtl="0">
              <a:spcBef>
                <a:spcPts val="0"/>
              </a:spcBef>
              <a:spcAft>
                <a:spcPts val="0"/>
              </a:spcAft>
              <a:buNone/>
            </a:pP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2830cde498f_0_396"/>
          <p:cNvSpPr txBox="1">
            <a:spLocks noGrp="1"/>
          </p:cNvSpPr>
          <p:nvPr>
            <p:ph type="title"/>
          </p:nvPr>
        </p:nvSpPr>
        <p:spPr>
          <a:xfrm>
            <a:off x="2235200" y="0"/>
            <a:ext cx="9804300" cy="1066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Georgia"/>
                <a:ea typeface="Georgia"/>
                <a:cs typeface="Georgia"/>
                <a:sym typeface="Georgia"/>
              </a:rPr>
              <a:t>Essential Terms at the University</a:t>
            </a:r>
            <a:endParaRPr>
              <a:latin typeface="Georgia"/>
              <a:ea typeface="Georgia"/>
              <a:cs typeface="Georgia"/>
              <a:sym typeface="Georgia"/>
            </a:endParaRPr>
          </a:p>
        </p:txBody>
      </p:sp>
      <p:sp>
        <p:nvSpPr>
          <p:cNvPr id="216" name="Google Shape;216;g2830cde498f_0_396"/>
          <p:cNvSpPr txBox="1">
            <a:spLocks noGrp="1"/>
          </p:cNvSpPr>
          <p:nvPr>
            <p:ph type="body" idx="1"/>
          </p:nvPr>
        </p:nvSpPr>
        <p:spPr>
          <a:xfrm>
            <a:off x="2235200" y="1676400"/>
            <a:ext cx="9347100" cy="4449900"/>
          </a:xfrm>
          <a:prstGeom prst="rect">
            <a:avLst/>
          </a:prstGeom>
        </p:spPr>
        <p:txBody>
          <a:bodyPr spcFirstLastPara="1" wrap="square" lIns="91425" tIns="45700" rIns="91425" bIns="45700" anchor="t" anchorCtr="0">
            <a:normAutofit/>
          </a:bodyPr>
          <a:lstStyle/>
          <a:p>
            <a:pPr marL="457200" lvl="0" indent="-419100" algn="l" rtl="0">
              <a:spcBef>
                <a:spcPts val="360"/>
              </a:spcBef>
              <a:spcAft>
                <a:spcPts val="0"/>
              </a:spcAft>
              <a:buSzPts val="3000"/>
              <a:buFont typeface="Georgia"/>
              <a:buChar char="•"/>
            </a:pPr>
            <a:r>
              <a:rPr lang="en-US" sz="3000">
                <a:latin typeface="Georgia"/>
                <a:ea typeface="Georgia"/>
                <a:cs typeface="Georgia"/>
                <a:sym typeface="Georgia"/>
              </a:rPr>
              <a:t>What is the University?</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Faculty?</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School?</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Educational Program?</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Program </a:t>
            </a:r>
            <a:r>
              <a:rPr lang="en-US" sz="3000" b="1">
                <a:latin typeface="Georgia"/>
                <a:ea typeface="Georgia"/>
                <a:cs typeface="Georgia"/>
                <a:sym typeface="Georgia"/>
              </a:rPr>
              <a:t>Curriculum and the Study Plan</a:t>
            </a:r>
            <a:r>
              <a:rPr lang="en-US" sz="3000">
                <a:latin typeface="Georgia"/>
                <a:ea typeface="Georgia"/>
                <a:cs typeface="Georgia"/>
                <a:sym typeface="Georgia"/>
              </a:rPr>
              <a:t>?</a:t>
            </a:r>
            <a:endParaRPr sz="3000">
              <a:latin typeface="Georgia"/>
              <a:ea typeface="Georgia"/>
              <a:cs typeface="Georgia"/>
              <a:sym typeface="Georgia"/>
            </a:endParaRPr>
          </a:p>
        </p:txBody>
      </p:sp>
      <p:pic>
        <p:nvPicPr>
          <p:cNvPr id="217" name="Google Shape;217;g2830cde498f_0_396"/>
          <p:cNvPicPr preferRelativeResize="0"/>
          <p:nvPr/>
        </p:nvPicPr>
        <p:blipFill>
          <a:blip r:embed="rId3">
            <a:alphaModFix/>
          </a:blip>
          <a:stretch>
            <a:fillRect/>
          </a:stretch>
        </p:blipFill>
        <p:spPr>
          <a:xfrm>
            <a:off x="6831300" y="1676407"/>
            <a:ext cx="705324" cy="626949"/>
          </a:xfrm>
          <a:prstGeom prst="rect">
            <a:avLst/>
          </a:prstGeom>
          <a:noFill/>
          <a:ln>
            <a:noFill/>
          </a:ln>
        </p:spPr>
      </p:pic>
      <p:pic>
        <p:nvPicPr>
          <p:cNvPr id="218" name="Google Shape;218;g2830cde498f_0_396"/>
          <p:cNvPicPr preferRelativeResize="0"/>
          <p:nvPr/>
        </p:nvPicPr>
        <p:blipFill>
          <a:blip r:embed="rId3">
            <a:alphaModFix/>
          </a:blip>
          <a:stretch>
            <a:fillRect/>
          </a:stretch>
        </p:blipFill>
        <p:spPr>
          <a:xfrm>
            <a:off x="6293750" y="2123882"/>
            <a:ext cx="705324" cy="626949"/>
          </a:xfrm>
          <a:prstGeom prst="rect">
            <a:avLst/>
          </a:prstGeom>
          <a:noFill/>
          <a:ln>
            <a:noFill/>
          </a:ln>
        </p:spPr>
      </p:pic>
      <p:pic>
        <p:nvPicPr>
          <p:cNvPr id="219" name="Google Shape;219;g2830cde498f_0_396"/>
          <p:cNvPicPr preferRelativeResize="0"/>
          <p:nvPr/>
        </p:nvPicPr>
        <p:blipFill>
          <a:blip r:embed="rId3">
            <a:alphaModFix/>
          </a:blip>
          <a:stretch>
            <a:fillRect/>
          </a:stretch>
        </p:blipFill>
        <p:spPr>
          <a:xfrm>
            <a:off x="6322325" y="2469607"/>
            <a:ext cx="705324" cy="626949"/>
          </a:xfrm>
          <a:prstGeom prst="rect">
            <a:avLst/>
          </a:prstGeom>
          <a:noFill/>
          <a:ln>
            <a:noFill/>
          </a:ln>
        </p:spPr>
      </p:pic>
      <p:pic>
        <p:nvPicPr>
          <p:cNvPr id="220" name="Google Shape;220;g2830cde498f_0_396"/>
          <p:cNvPicPr preferRelativeResize="0"/>
          <p:nvPr/>
        </p:nvPicPr>
        <p:blipFill>
          <a:blip r:embed="rId3">
            <a:alphaModFix/>
          </a:blip>
          <a:stretch>
            <a:fillRect/>
          </a:stretch>
        </p:blipFill>
        <p:spPr>
          <a:xfrm>
            <a:off x="8601325" y="3039182"/>
            <a:ext cx="705324" cy="626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2830cde498f_0_365"/>
          <p:cNvSpPr txBox="1">
            <a:spLocks noGrp="1"/>
          </p:cNvSpPr>
          <p:nvPr>
            <p:ph type="title"/>
          </p:nvPr>
        </p:nvSpPr>
        <p:spPr>
          <a:xfrm>
            <a:off x="2235200" y="0"/>
            <a:ext cx="9804300" cy="1066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Georgia"/>
                <a:ea typeface="Georgia"/>
                <a:cs typeface="Georgia"/>
                <a:sym typeface="Georgia"/>
              </a:rPr>
              <a:t>Example of Program Educational Plan</a:t>
            </a:r>
            <a:endParaRPr>
              <a:latin typeface="Georgia"/>
              <a:ea typeface="Georgia"/>
              <a:cs typeface="Georgia"/>
              <a:sym typeface="Georgia"/>
            </a:endParaRPr>
          </a:p>
        </p:txBody>
      </p:sp>
      <p:pic>
        <p:nvPicPr>
          <p:cNvPr id="227" name="Google Shape;227;g2830cde498f_0_365"/>
          <p:cNvPicPr preferRelativeResize="0"/>
          <p:nvPr/>
        </p:nvPicPr>
        <p:blipFill>
          <a:blip r:embed="rId3">
            <a:alphaModFix/>
          </a:blip>
          <a:stretch>
            <a:fillRect/>
          </a:stretch>
        </p:blipFill>
        <p:spPr>
          <a:xfrm>
            <a:off x="2987675" y="1159950"/>
            <a:ext cx="8299327" cy="5616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232"/>
        <p:cNvGrpSpPr/>
        <p:nvPr/>
      </p:nvGrpSpPr>
      <p:grpSpPr>
        <a:xfrm>
          <a:off x="0" y="0"/>
          <a:ext cx="0" cy="0"/>
          <a:chOff x="0" y="0"/>
          <a:chExt cx="0" cy="0"/>
        </a:xfrm>
      </p:grpSpPr>
      <p:sp>
        <p:nvSpPr>
          <p:cNvPr id="233" name="Google Shape;233;g28303e3748f_0_22"/>
          <p:cNvSpPr txBox="1">
            <a:spLocks noGrp="1"/>
          </p:cNvSpPr>
          <p:nvPr>
            <p:ph type="title"/>
          </p:nvPr>
        </p:nvSpPr>
        <p:spPr>
          <a:xfrm>
            <a:off x="2235200" y="0"/>
            <a:ext cx="9804300" cy="1066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4000" b="1">
                <a:latin typeface="Georgia"/>
                <a:ea typeface="Georgia"/>
                <a:cs typeface="Georgia"/>
                <a:sym typeface="Georgia"/>
              </a:rPr>
              <a:t>Catalogue of Courses</a:t>
            </a:r>
            <a:endParaRPr sz="4000" b="1">
              <a:latin typeface="Georgia"/>
              <a:ea typeface="Georgia"/>
              <a:cs typeface="Georgia"/>
              <a:sym typeface="Georgia"/>
            </a:endParaRPr>
          </a:p>
        </p:txBody>
      </p:sp>
      <p:sp>
        <p:nvSpPr>
          <p:cNvPr id="234" name="Google Shape;234;g28303e3748f_0_22"/>
          <p:cNvSpPr txBox="1">
            <a:spLocks noGrp="1"/>
          </p:cNvSpPr>
          <p:nvPr>
            <p:ph type="body" idx="1"/>
          </p:nvPr>
        </p:nvSpPr>
        <p:spPr>
          <a:xfrm>
            <a:off x="1707219" y="1204050"/>
            <a:ext cx="8761200" cy="4449900"/>
          </a:xfrm>
          <a:prstGeom prst="rect">
            <a:avLst/>
          </a:prstGeom>
        </p:spPr>
        <p:txBody>
          <a:bodyPr spcFirstLastPara="1" wrap="square" lIns="91425" tIns="45700" rIns="91425" bIns="45700" anchor="t" anchorCtr="0">
            <a:normAutofit lnSpcReduction="10000"/>
          </a:bodyPr>
          <a:lstStyle/>
          <a:p>
            <a:pPr marL="0" lvl="0" indent="0" algn="l" rtl="0">
              <a:spcBef>
                <a:spcPts val="360"/>
              </a:spcBef>
              <a:spcAft>
                <a:spcPts val="0"/>
              </a:spcAft>
              <a:buNone/>
            </a:pPr>
            <a:endParaRPr sz="2800" dirty="0">
              <a:latin typeface="Georgia"/>
              <a:ea typeface="Georgia"/>
              <a:cs typeface="Georgia"/>
              <a:sym typeface="Georgia"/>
            </a:endParaRPr>
          </a:p>
          <a:p>
            <a:pPr marL="0" lvl="0" indent="0" algn="l" rtl="0">
              <a:spcBef>
                <a:spcPts val="360"/>
              </a:spcBef>
              <a:spcAft>
                <a:spcPts val="0"/>
              </a:spcAft>
              <a:buNone/>
            </a:pPr>
            <a:endParaRPr sz="2800" dirty="0">
              <a:latin typeface="Georgia"/>
              <a:ea typeface="Georgia"/>
              <a:cs typeface="Georgia"/>
              <a:sym typeface="Georgia"/>
            </a:endParaRPr>
          </a:p>
          <a:p>
            <a:pPr marL="0" lvl="0" indent="0" algn="l" rtl="0">
              <a:spcBef>
                <a:spcPts val="360"/>
              </a:spcBef>
              <a:spcAft>
                <a:spcPts val="0"/>
              </a:spcAft>
              <a:buNone/>
            </a:pPr>
            <a:r>
              <a:rPr lang="en-US" sz="2800" dirty="0">
                <a:latin typeface="Georgia"/>
                <a:ea typeface="Georgia"/>
                <a:cs typeface="Georgia"/>
                <a:sym typeface="Georgia"/>
              </a:rPr>
              <a:t>                         Computer Science </a:t>
            </a:r>
            <a:endParaRPr sz="2800" dirty="0">
              <a:latin typeface="Georgia"/>
              <a:ea typeface="Georgia"/>
              <a:cs typeface="Georgia"/>
              <a:sym typeface="Georgia"/>
            </a:endParaRPr>
          </a:p>
          <a:p>
            <a:pPr marL="0" lvl="0" indent="0" algn="l" rtl="0">
              <a:spcBef>
                <a:spcPts val="360"/>
              </a:spcBef>
              <a:spcAft>
                <a:spcPts val="0"/>
              </a:spcAft>
              <a:buNone/>
            </a:pPr>
            <a:endParaRPr sz="2800" dirty="0">
              <a:latin typeface="Georgia"/>
              <a:ea typeface="Georgia"/>
              <a:cs typeface="Georgia"/>
              <a:sym typeface="Georgia"/>
            </a:endParaRPr>
          </a:p>
          <a:p>
            <a:pPr marL="0" lvl="0" indent="0" algn="r" rtl="0">
              <a:spcBef>
                <a:spcPts val="360"/>
              </a:spcBef>
              <a:spcAft>
                <a:spcPts val="0"/>
              </a:spcAft>
              <a:buNone/>
            </a:pPr>
            <a:endParaRPr sz="2800" dirty="0">
              <a:latin typeface="Georgia"/>
              <a:ea typeface="Georgia"/>
              <a:cs typeface="Georgia"/>
              <a:sym typeface="Georgia"/>
            </a:endParaRPr>
          </a:p>
          <a:p>
            <a:pPr marL="0" lvl="0" indent="0" algn="r" rtl="0">
              <a:spcBef>
                <a:spcPts val="360"/>
              </a:spcBef>
              <a:spcAft>
                <a:spcPts val="0"/>
              </a:spcAft>
              <a:buNone/>
            </a:pPr>
            <a:endParaRPr sz="2800" dirty="0">
              <a:latin typeface="Georgia"/>
              <a:ea typeface="Georgia"/>
              <a:cs typeface="Georgia"/>
              <a:sym typeface="Georgia"/>
            </a:endParaRPr>
          </a:p>
          <a:p>
            <a:pPr marL="0" lvl="0" indent="0" algn="ctr" rtl="0">
              <a:spcBef>
                <a:spcPts val="360"/>
              </a:spcBef>
              <a:spcAft>
                <a:spcPts val="0"/>
              </a:spcAft>
              <a:buNone/>
            </a:pPr>
            <a:endParaRPr sz="2800" dirty="0">
              <a:latin typeface="Georgia"/>
              <a:ea typeface="Georgia"/>
              <a:cs typeface="Georgia"/>
              <a:sym typeface="Georgia"/>
            </a:endParaRPr>
          </a:p>
          <a:p>
            <a:pPr marL="0" lvl="0" indent="0" algn="ctr" rtl="0">
              <a:spcBef>
                <a:spcPts val="360"/>
              </a:spcBef>
              <a:spcAft>
                <a:spcPts val="0"/>
              </a:spcAft>
              <a:buNone/>
            </a:pPr>
            <a:endParaRPr sz="2800" dirty="0">
              <a:latin typeface="Georgia"/>
              <a:ea typeface="Georgia"/>
              <a:cs typeface="Georgia"/>
              <a:sym typeface="Georgia"/>
            </a:endParaRPr>
          </a:p>
          <a:p>
            <a:pPr marL="0" lvl="0" indent="0" algn="ctr" rtl="0">
              <a:spcBef>
                <a:spcPts val="360"/>
              </a:spcBef>
              <a:spcAft>
                <a:spcPts val="0"/>
              </a:spcAft>
              <a:buNone/>
            </a:pPr>
            <a:endParaRPr sz="2800" dirty="0">
              <a:latin typeface="Georgia"/>
              <a:ea typeface="Georgia"/>
              <a:cs typeface="Georgia"/>
              <a:sym typeface="Georgia"/>
            </a:endParaRPr>
          </a:p>
          <a:p>
            <a:pPr marL="0" lvl="0" indent="0" algn="ctr" rtl="0">
              <a:spcBef>
                <a:spcPts val="360"/>
              </a:spcBef>
              <a:spcAft>
                <a:spcPts val="0"/>
              </a:spcAft>
              <a:buNone/>
            </a:pPr>
            <a:r>
              <a:rPr lang="en-US" sz="2800" dirty="0">
                <a:latin typeface="Georgia"/>
                <a:ea typeface="Georgia"/>
                <a:cs typeface="Georgia"/>
                <a:sym typeface="Georgia"/>
              </a:rPr>
              <a:t>              Computer Engineering</a:t>
            </a:r>
            <a:endParaRPr sz="2800" dirty="0">
              <a:latin typeface="Georgia"/>
              <a:ea typeface="Georgia"/>
              <a:cs typeface="Georgia"/>
              <a:sym typeface="Georgia"/>
            </a:endParaRPr>
          </a:p>
        </p:txBody>
      </p:sp>
      <p:pic>
        <p:nvPicPr>
          <p:cNvPr id="235" name="Google Shape;235;g28303e3748f_0_22"/>
          <p:cNvPicPr preferRelativeResize="0"/>
          <p:nvPr/>
        </p:nvPicPr>
        <p:blipFill rotWithShape="1">
          <a:blip r:embed="rId3">
            <a:alphaModFix/>
          </a:blip>
          <a:srcRect/>
          <a:stretch/>
        </p:blipFill>
        <p:spPr>
          <a:xfrm>
            <a:off x="7718369" y="1403825"/>
            <a:ext cx="1841649" cy="1841649"/>
          </a:xfrm>
          <a:prstGeom prst="rect">
            <a:avLst/>
          </a:prstGeom>
          <a:noFill/>
          <a:ln>
            <a:noFill/>
          </a:ln>
        </p:spPr>
      </p:pic>
      <p:pic>
        <p:nvPicPr>
          <p:cNvPr id="236" name="Google Shape;236;g28303e3748f_0_22"/>
          <p:cNvPicPr preferRelativeResize="0"/>
          <p:nvPr/>
        </p:nvPicPr>
        <p:blipFill>
          <a:blip r:embed="rId3">
            <a:alphaModFix/>
          </a:blip>
          <a:stretch>
            <a:fillRect/>
          </a:stretch>
        </p:blipFill>
        <p:spPr>
          <a:xfrm>
            <a:off x="2010869" y="4324100"/>
            <a:ext cx="1930399" cy="1930399"/>
          </a:xfrm>
          <a:prstGeom prst="rect">
            <a:avLst/>
          </a:prstGeom>
          <a:noFill/>
          <a:ln>
            <a:noFill/>
          </a:ln>
        </p:spPr>
      </p:pic>
      <p:sp>
        <p:nvSpPr>
          <p:cNvPr id="237" name="Google Shape;237;g28303e3748f_0_22"/>
          <p:cNvSpPr/>
          <p:nvPr/>
        </p:nvSpPr>
        <p:spPr>
          <a:xfrm>
            <a:off x="6972319" y="2212600"/>
            <a:ext cx="557100" cy="224100"/>
          </a:xfrm>
          <a:prstGeom prst="rightArrow">
            <a:avLst>
              <a:gd name="adj1" fmla="val 50000"/>
              <a:gd name="adj2" fmla="val 5625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g28303e3748f_0_22"/>
          <p:cNvSpPr/>
          <p:nvPr/>
        </p:nvSpPr>
        <p:spPr>
          <a:xfrm>
            <a:off x="4101669" y="5289794"/>
            <a:ext cx="557100" cy="2241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2830cde498f_0_406"/>
          <p:cNvSpPr txBox="1">
            <a:spLocks noGrp="1"/>
          </p:cNvSpPr>
          <p:nvPr>
            <p:ph type="title"/>
          </p:nvPr>
        </p:nvSpPr>
        <p:spPr>
          <a:xfrm>
            <a:off x="2235200" y="0"/>
            <a:ext cx="9804300" cy="1066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Georgia"/>
                <a:ea typeface="Georgia"/>
                <a:cs typeface="Georgia"/>
                <a:sym typeface="Georgia"/>
              </a:rPr>
              <a:t>Essential Terms at the University</a:t>
            </a:r>
            <a:endParaRPr>
              <a:latin typeface="Georgia"/>
              <a:ea typeface="Georgia"/>
              <a:cs typeface="Georgia"/>
              <a:sym typeface="Georgia"/>
            </a:endParaRPr>
          </a:p>
        </p:txBody>
      </p:sp>
      <p:sp>
        <p:nvSpPr>
          <p:cNvPr id="245" name="Google Shape;245;g2830cde498f_0_406"/>
          <p:cNvSpPr txBox="1">
            <a:spLocks noGrp="1"/>
          </p:cNvSpPr>
          <p:nvPr>
            <p:ph type="body" idx="1"/>
          </p:nvPr>
        </p:nvSpPr>
        <p:spPr>
          <a:xfrm>
            <a:off x="2235200" y="1676400"/>
            <a:ext cx="9347100" cy="4449900"/>
          </a:xfrm>
          <a:prstGeom prst="rect">
            <a:avLst/>
          </a:prstGeom>
        </p:spPr>
        <p:txBody>
          <a:bodyPr spcFirstLastPara="1" wrap="square" lIns="91425" tIns="45700" rIns="91425" bIns="45700" anchor="t" anchorCtr="0">
            <a:normAutofit/>
          </a:bodyPr>
          <a:lstStyle/>
          <a:p>
            <a:pPr marL="457200" lvl="0" indent="-419100" algn="l" rtl="0">
              <a:spcBef>
                <a:spcPts val="360"/>
              </a:spcBef>
              <a:spcAft>
                <a:spcPts val="0"/>
              </a:spcAft>
              <a:buSzPts val="3000"/>
              <a:buFont typeface="Georgia"/>
              <a:buChar char="•"/>
            </a:pPr>
            <a:r>
              <a:rPr lang="en-US" sz="3000">
                <a:latin typeface="Georgia"/>
                <a:ea typeface="Georgia"/>
                <a:cs typeface="Georgia"/>
                <a:sym typeface="Georgia"/>
              </a:rPr>
              <a:t>What is the University?</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Faculty?</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School?</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Educational Program?</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Program </a:t>
            </a:r>
            <a:r>
              <a:rPr lang="en-US" sz="3000" b="1">
                <a:latin typeface="Georgia"/>
                <a:ea typeface="Georgia"/>
                <a:cs typeface="Georgia"/>
                <a:sym typeface="Georgia"/>
              </a:rPr>
              <a:t>Curriculum and the Study Plan (major, general module etc.)</a:t>
            </a:r>
            <a:r>
              <a:rPr lang="en-US" sz="3000">
                <a:latin typeface="Georgia"/>
                <a:ea typeface="Georgia"/>
                <a:cs typeface="Georgia"/>
                <a:sym typeface="Georgia"/>
              </a:rPr>
              <a:t>?</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course syllabus?</a:t>
            </a:r>
            <a:endParaRPr sz="3000">
              <a:latin typeface="Georgia"/>
              <a:ea typeface="Georgia"/>
              <a:cs typeface="Georgia"/>
              <a:sym typeface="Georgia"/>
            </a:endParaRPr>
          </a:p>
        </p:txBody>
      </p:sp>
      <p:pic>
        <p:nvPicPr>
          <p:cNvPr id="246" name="Google Shape;246;g2830cde498f_0_406"/>
          <p:cNvPicPr preferRelativeResize="0"/>
          <p:nvPr/>
        </p:nvPicPr>
        <p:blipFill>
          <a:blip r:embed="rId3">
            <a:alphaModFix/>
          </a:blip>
          <a:stretch>
            <a:fillRect/>
          </a:stretch>
        </p:blipFill>
        <p:spPr>
          <a:xfrm>
            <a:off x="6831300" y="1676407"/>
            <a:ext cx="705324" cy="626949"/>
          </a:xfrm>
          <a:prstGeom prst="rect">
            <a:avLst/>
          </a:prstGeom>
          <a:noFill/>
          <a:ln>
            <a:noFill/>
          </a:ln>
        </p:spPr>
      </p:pic>
      <p:pic>
        <p:nvPicPr>
          <p:cNvPr id="247" name="Google Shape;247;g2830cde498f_0_406"/>
          <p:cNvPicPr preferRelativeResize="0"/>
          <p:nvPr/>
        </p:nvPicPr>
        <p:blipFill>
          <a:blip r:embed="rId3">
            <a:alphaModFix/>
          </a:blip>
          <a:stretch>
            <a:fillRect/>
          </a:stretch>
        </p:blipFill>
        <p:spPr>
          <a:xfrm>
            <a:off x="6293750" y="2123882"/>
            <a:ext cx="705324" cy="626949"/>
          </a:xfrm>
          <a:prstGeom prst="rect">
            <a:avLst/>
          </a:prstGeom>
          <a:noFill/>
          <a:ln>
            <a:noFill/>
          </a:ln>
        </p:spPr>
      </p:pic>
      <p:pic>
        <p:nvPicPr>
          <p:cNvPr id="248" name="Google Shape;248;g2830cde498f_0_406"/>
          <p:cNvPicPr preferRelativeResize="0"/>
          <p:nvPr/>
        </p:nvPicPr>
        <p:blipFill>
          <a:blip r:embed="rId3">
            <a:alphaModFix/>
          </a:blip>
          <a:stretch>
            <a:fillRect/>
          </a:stretch>
        </p:blipFill>
        <p:spPr>
          <a:xfrm>
            <a:off x="6322325" y="2469607"/>
            <a:ext cx="705324" cy="626949"/>
          </a:xfrm>
          <a:prstGeom prst="rect">
            <a:avLst/>
          </a:prstGeom>
          <a:noFill/>
          <a:ln>
            <a:noFill/>
          </a:ln>
        </p:spPr>
      </p:pic>
      <p:pic>
        <p:nvPicPr>
          <p:cNvPr id="249" name="Google Shape;249;g2830cde498f_0_406"/>
          <p:cNvPicPr preferRelativeResize="0"/>
          <p:nvPr/>
        </p:nvPicPr>
        <p:blipFill>
          <a:blip r:embed="rId3">
            <a:alphaModFix/>
          </a:blip>
          <a:stretch>
            <a:fillRect/>
          </a:stretch>
        </p:blipFill>
        <p:spPr>
          <a:xfrm>
            <a:off x="8601325" y="3039182"/>
            <a:ext cx="705324" cy="626949"/>
          </a:xfrm>
          <a:prstGeom prst="rect">
            <a:avLst/>
          </a:prstGeom>
          <a:noFill/>
          <a:ln>
            <a:noFill/>
          </a:ln>
        </p:spPr>
      </p:pic>
      <p:pic>
        <p:nvPicPr>
          <p:cNvPr id="250" name="Google Shape;250;g2830cde498f_0_406"/>
          <p:cNvPicPr preferRelativeResize="0"/>
          <p:nvPr/>
        </p:nvPicPr>
        <p:blipFill>
          <a:blip r:embed="rId3">
            <a:alphaModFix/>
          </a:blip>
          <a:stretch>
            <a:fillRect/>
          </a:stretch>
        </p:blipFill>
        <p:spPr>
          <a:xfrm>
            <a:off x="9609100" y="3970082"/>
            <a:ext cx="705324" cy="6269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2830cde498f_0_417"/>
          <p:cNvSpPr txBox="1">
            <a:spLocks noGrp="1"/>
          </p:cNvSpPr>
          <p:nvPr>
            <p:ph type="title"/>
          </p:nvPr>
        </p:nvSpPr>
        <p:spPr>
          <a:xfrm>
            <a:off x="2235200" y="0"/>
            <a:ext cx="9804300" cy="1066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Georgia"/>
                <a:ea typeface="Georgia"/>
                <a:cs typeface="Georgia"/>
                <a:sym typeface="Georgia"/>
              </a:rPr>
              <a:t>Example of Course Syllabus</a:t>
            </a:r>
            <a:endParaRPr>
              <a:latin typeface="Georgia"/>
              <a:ea typeface="Georgia"/>
              <a:cs typeface="Georgia"/>
              <a:sym typeface="Georgia"/>
            </a:endParaRPr>
          </a:p>
        </p:txBody>
      </p:sp>
      <p:sp>
        <p:nvSpPr>
          <p:cNvPr id="257" name="Google Shape;257;g2830cde498f_0_417"/>
          <p:cNvSpPr txBox="1"/>
          <p:nvPr/>
        </p:nvSpPr>
        <p:spPr>
          <a:xfrm>
            <a:off x="1668800" y="2442000"/>
            <a:ext cx="10370700" cy="197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u="sng">
                <a:solidFill>
                  <a:schemeClr val="hlink"/>
                </a:solidFill>
                <a:latin typeface="Georgia"/>
                <a:ea typeface="Georgia"/>
                <a:cs typeface="Georgia"/>
                <a:sym typeface="Georgia"/>
                <a:hlinkClick r:id="rId3"/>
              </a:rPr>
              <a:t>https://docs.google.com/document/d/1j0I0UjhICvUzcGMKT3XebI4hdWGdnZdEc9GRtX85jBQ/edit?usp=sharing</a:t>
            </a:r>
            <a:r>
              <a:rPr lang="en-US">
                <a:latin typeface="Georgia"/>
                <a:ea typeface="Georgia"/>
                <a:cs typeface="Georgia"/>
                <a:sym typeface="Georgia"/>
              </a:rPr>
              <a:t> </a:t>
            </a:r>
            <a:endParaRPr>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830cde498f_0_426"/>
          <p:cNvSpPr txBox="1">
            <a:spLocks noGrp="1"/>
          </p:cNvSpPr>
          <p:nvPr>
            <p:ph type="title"/>
          </p:nvPr>
        </p:nvSpPr>
        <p:spPr>
          <a:xfrm>
            <a:off x="2235200" y="0"/>
            <a:ext cx="9804300" cy="1066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Georgia"/>
                <a:ea typeface="Georgia"/>
                <a:cs typeface="Georgia"/>
                <a:sym typeface="Georgia"/>
              </a:rPr>
              <a:t>Essential Terms at the University</a:t>
            </a:r>
            <a:endParaRPr>
              <a:latin typeface="Georgia"/>
              <a:ea typeface="Georgia"/>
              <a:cs typeface="Georgia"/>
              <a:sym typeface="Georgia"/>
            </a:endParaRPr>
          </a:p>
        </p:txBody>
      </p:sp>
      <p:sp>
        <p:nvSpPr>
          <p:cNvPr id="264" name="Google Shape;264;g2830cde498f_0_426"/>
          <p:cNvSpPr txBox="1">
            <a:spLocks noGrp="1"/>
          </p:cNvSpPr>
          <p:nvPr>
            <p:ph type="body" idx="1"/>
          </p:nvPr>
        </p:nvSpPr>
        <p:spPr>
          <a:xfrm>
            <a:off x="2235200" y="1676400"/>
            <a:ext cx="9347100" cy="4449900"/>
          </a:xfrm>
          <a:prstGeom prst="rect">
            <a:avLst/>
          </a:prstGeom>
        </p:spPr>
        <p:txBody>
          <a:bodyPr spcFirstLastPara="1" wrap="square" lIns="91425" tIns="45700" rIns="91425" bIns="45700" anchor="t" anchorCtr="0">
            <a:normAutofit/>
          </a:bodyPr>
          <a:lstStyle/>
          <a:p>
            <a:pPr marL="457200" lvl="0" indent="-419100" algn="l" rtl="0">
              <a:spcBef>
                <a:spcPts val="360"/>
              </a:spcBef>
              <a:spcAft>
                <a:spcPts val="0"/>
              </a:spcAft>
              <a:buSzPts val="3000"/>
              <a:buFont typeface="Georgia"/>
              <a:buChar char="•"/>
            </a:pPr>
            <a:r>
              <a:rPr lang="en-US" sz="3000">
                <a:latin typeface="Georgia"/>
                <a:ea typeface="Georgia"/>
                <a:cs typeface="Georgia"/>
                <a:sym typeface="Georgia"/>
              </a:rPr>
              <a:t>What is the University?</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Faculty?</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School?</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Educational Program?</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Program </a:t>
            </a:r>
            <a:r>
              <a:rPr lang="en-US" sz="3000" b="1">
                <a:latin typeface="Georgia"/>
                <a:ea typeface="Georgia"/>
                <a:cs typeface="Georgia"/>
                <a:sym typeface="Georgia"/>
              </a:rPr>
              <a:t>Curriculum and the Study Plan</a:t>
            </a:r>
            <a:r>
              <a:rPr lang="en-US" sz="3000">
                <a:latin typeface="Georgia"/>
                <a:ea typeface="Georgia"/>
                <a:cs typeface="Georgia"/>
                <a:sym typeface="Georgia"/>
              </a:rPr>
              <a:t>?</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course syllabus?</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Learning Management System ARGUS?</a:t>
            </a:r>
            <a:endParaRPr sz="3000">
              <a:latin typeface="Georgia"/>
              <a:ea typeface="Georgia"/>
              <a:cs typeface="Georgia"/>
              <a:sym typeface="Georgia"/>
            </a:endParaRPr>
          </a:p>
        </p:txBody>
      </p:sp>
      <p:pic>
        <p:nvPicPr>
          <p:cNvPr id="265" name="Google Shape;265;g2830cde498f_0_426"/>
          <p:cNvPicPr preferRelativeResize="0"/>
          <p:nvPr/>
        </p:nvPicPr>
        <p:blipFill>
          <a:blip r:embed="rId3">
            <a:alphaModFix/>
          </a:blip>
          <a:stretch>
            <a:fillRect/>
          </a:stretch>
        </p:blipFill>
        <p:spPr>
          <a:xfrm>
            <a:off x="6831300" y="1676407"/>
            <a:ext cx="705324" cy="626949"/>
          </a:xfrm>
          <a:prstGeom prst="rect">
            <a:avLst/>
          </a:prstGeom>
          <a:noFill/>
          <a:ln>
            <a:noFill/>
          </a:ln>
        </p:spPr>
      </p:pic>
      <p:pic>
        <p:nvPicPr>
          <p:cNvPr id="266" name="Google Shape;266;g2830cde498f_0_426"/>
          <p:cNvPicPr preferRelativeResize="0"/>
          <p:nvPr/>
        </p:nvPicPr>
        <p:blipFill>
          <a:blip r:embed="rId3">
            <a:alphaModFix/>
          </a:blip>
          <a:stretch>
            <a:fillRect/>
          </a:stretch>
        </p:blipFill>
        <p:spPr>
          <a:xfrm>
            <a:off x="6293750" y="2123882"/>
            <a:ext cx="705324" cy="626949"/>
          </a:xfrm>
          <a:prstGeom prst="rect">
            <a:avLst/>
          </a:prstGeom>
          <a:noFill/>
          <a:ln>
            <a:noFill/>
          </a:ln>
        </p:spPr>
      </p:pic>
      <p:pic>
        <p:nvPicPr>
          <p:cNvPr id="267" name="Google Shape;267;g2830cde498f_0_426"/>
          <p:cNvPicPr preferRelativeResize="0"/>
          <p:nvPr/>
        </p:nvPicPr>
        <p:blipFill>
          <a:blip r:embed="rId3">
            <a:alphaModFix/>
          </a:blip>
          <a:stretch>
            <a:fillRect/>
          </a:stretch>
        </p:blipFill>
        <p:spPr>
          <a:xfrm>
            <a:off x="6322325" y="2469607"/>
            <a:ext cx="705324" cy="626949"/>
          </a:xfrm>
          <a:prstGeom prst="rect">
            <a:avLst/>
          </a:prstGeom>
          <a:noFill/>
          <a:ln>
            <a:noFill/>
          </a:ln>
        </p:spPr>
      </p:pic>
      <p:pic>
        <p:nvPicPr>
          <p:cNvPr id="268" name="Google Shape;268;g2830cde498f_0_426"/>
          <p:cNvPicPr preferRelativeResize="0"/>
          <p:nvPr/>
        </p:nvPicPr>
        <p:blipFill>
          <a:blip r:embed="rId3">
            <a:alphaModFix/>
          </a:blip>
          <a:stretch>
            <a:fillRect/>
          </a:stretch>
        </p:blipFill>
        <p:spPr>
          <a:xfrm>
            <a:off x="8601325" y="3039182"/>
            <a:ext cx="705324" cy="626949"/>
          </a:xfrm>
          <a:prstGeom prst="rect">
            <a:avLst/>
          </a:prstGeom>
          <a:noFill/>
          <a:ln>
            <a:noFill/>
          </a:ln>
        </p:spPr>
      </p:pic>
      <p:pic>
        <p:nvPicPr>
          <p:cNvPr id="269" name="Google Shape;269;g2830cde498f_0_426"/>
          <p:cNvPicPr preferRelativeResize="0"/>
          <p:nvPr/>
        </p:nvPicPr>
        <p:blipFill>
          <a:blip r:embed="rId3">
            <a:alphaModFix/>
          </a:blip>
          <a:stretch>
            <a:fillRect/>
          </a:stretch>
        </p:blipFill>
        <p:spPr>
          <a:xfrm>
            <a:off x="3849325" y="3878507"/>
            <a:ext cx="705324" cy="626949"/>
          </a:xfrm>
          <a:prstGeom prst="rect">
            <a:avLst/>
          </a:prstGeom>
          <a:noFill/>
          <a:ln>
            <a:noFill/>
          </a:ln>
        </p:spPr>
      </p:pic>
      <p:pic>
        <p:nvPicPr>
          <p:cNvPr id="270" name="Google Shape;270;g2830cde498f_0_426"/>
          <p:cNvPicPr preferRelativeResize="0"/>
          <p:nvPr/>
        </p:nvPicPr>
        <p:blipFill>
          <a:blip r:embed="rId3">
            <a:alphaModFix/>
          </a:blip>
          <a:stretch>
            <a:fillRect/>
          </a:stretch>
        </p:blipFill>
        <p:spPr>
          <a:xfrm>
            <a:off x="7536625" y="4397207"/>
            <a:ext cx="705324" cy="6269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2830cde498f_0_0"/>
          <p:cNvSpPr txBox="1">
            <a:spLocks noGrp="1"/>
          </p:cNvSpPr>
          <p:nvPr>
            <p:ph type="title"/>
          </p:nvPr>
        </p:nvSpPr>
        <p:spPr>
          <a:xfrm>
            <a:off x="2349825" y="0"/>
            <a:ext cx="8929200" cy="1066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4400"/>
              <a:buNone/>
            </a:pPr>
            <a:r>
              <a:rPr lang="en-US" sz="4000" b="1">
                <a:latin typeface="Georgia"/>
                <a:ea typeface="Georgia"/>
                <a:cs typeface="Georgia"/>
                <a:sym typeface="Georgia"/>
              </a:rPr>
              <a:t>Argus</a:t>
            </a:r>
            <a:endParaRPr sz="4000" b="1">
              <a:latin typeface="Georgia"/>
              <a:ea typeface="Georgia"/>
              <a:cs typeface="Georgia"/>
              <a:sym typeface="Georgia"/>
            </a:endParaRPr>
          </a:p>
        </p:txBody>
      </p:sp>
      <p:sp>
        <p:nvSpPr>
          <p:cNvPr id="277" name="Google Shape;277;g2830cde498f_0_0"/>
          <p:cNvSpPr txBox="1">
            <a:spLocks noGrp="1"/>
          </p:cNvSpPr>
          <p:nvPr>
            <p:ph type="body" idx="1"/>
          </p:nvPr>
        </p:nvSpPr>
        <p:spPr>
          <a:xfrm>
            <a:off x="2174525" y="1264100"/>
            <a:ext cx="9593100" cy="5367600"/>
          </a:xfrm>
          <a:prstGeom prst="rect">
            <a:avLst/>
          </a:prstGeom>
          <a:noFill/>
          <a:ln>
            <a:noFill/>
          </a:ln>
        </p:spPr>
        <p:txBody>
          <a:bodyPr spcFirstLastPara="1" wrap="square" lIns="91425" tIns="45700" rIns="91425" bIns="45700" anchor="t" anchorCtr="0">
            <a:noAutofit/>
          </a:bodyPr>
          <a:lstStyle/>
          <a:p>
            <a:pPr marL="457200" lvl="0" indent="-387350" algn="l" rtl="0">
              <a:lnSpc>
                <a:spcPct val="150000"/>
              </a:lnSpc>
              <a:spcBef>
                <a:spcPts val="360"/>
              </a:spcBef>
              <a:spcAft>
                <a:spcPts val="0"/>
              </a:spcAft>
              <a:buSzPts val="2500"/>
              <a:buFont typeface="Georgia"/>
              <a:buChar char="•"/>
            </a:pPr>
            <a:r>
              <a:rPr lang="en-US" sz="2500">
                <a:latin typeface="Georgia"/>
                <a:ea typeface="Georgia"/>
                <a:cs typeface="Georgia"/>
                <a:sym typeface="Georgia"/>
              </a:rPr>
              <a:t>Choosing a subjects;</a:t>
            </a:r>
            <a:endParaRPr sz="2500">
              <a:latin typeface="Georgia"/>
              <a:ea typeface="Georgia"/>
              <a:cs typeface="Georgia"/>
              <a:sym typeface="Georgia"/>
            </a:endParaRPr>
          </a:p>
          <a:p>
            <a:pPr marL="457200" lvl="0" indent="-387350" algn="l" rtl="0">
              <a:lnSpc>
                <a:spcPct val="150000"/>
              </a:lnSpc>
              <a:spcBef>
                <a:spcPts val="360"/>
              </a:spcBef>
              <a:spcAft>
                <a:spcPts val="0"/>
              </a:spcAft>
              <a:buSzPts val="2500"/>
              <a:buFont typeface="Georgia"/>
              <a:buChar char="•"/>
            </a:pPr>
            <a:r>
              <a:rPr lang="en-US" sz="2500">
                <a:latin typeface="Georgia"/>
                <a:ea typeface="Georgia"/>
                <a:cs typeface="Georgia"/>
                <a:sym typeface="Georgia"/>
              </a:rPr>
              <a:t>Information about your academic performance;</a:t>
            </a:r>
            <a:endParaRPr sz="2500">
              <a:latin typeface="Georgia"/>
              <a:ea typeface="Georgia"/>
              <a:cs typeface="Georgia"/>
              <a:sym typeface="Georgia"/>
            </a:endParaRPr>
          </a:p>
          <a:p>
            <a:pPr marL="457200" lvl="0" indent="-387350" algn="l" rtl="0">
              <a:lnSpc>
                <a:spcPct val="150000"/>
              </a:lnSpc>
              <a:spcBef>
                <a:spcPts val="360"/>
              </a:spcBef>
              <a:spcAft>
                <a:spcPts val="0"/>
              </a:spcAft>
              <a:buSzPts val="2500"/>
              <a:buFont typeface="Georgia"/>
              <a:buChar char="•"/>
            </a:pPr>
            <a:r>
              <a:rPr lang="en-US" sz="2500">
                <a:latin typeface="Georgia"/>
                <a:ea typeface="Georgia"/>
                <a:cs typeface="Georgia"/>
                <a:sym typeface="Georgia"/>
              </a:rPr>
              <a:t>Courses, course syllabi, study materials, assignments;</a:t>
            </a:r>
            <a:endParaRPr sz="2500">
              <a:latin typeface="Georgia"/>
              <a:ea typeface="Georgia"/>
              <a:cs typeface="Georgia"/>
              <a:sym typeface="Georgia"/>
            </a:endParaRPr>
          </a:p>
          <a:p>
            <a:pPr marL="457200" lvl="0" indent="-387350" algn="l" rtl="0">
              <a:lnSpc>
                <a:spcPct val="150000"/>
              </a:lnSpc>
              <a:spcBef>
                <a:spcPts val="360"/>
              </a:spcBef>
              <a:spcAft>
                <a:spcPts val="0"/>
              </a:spcAft>
              <a:buSzPts val="2500"/>
              <a:buFont typeface="Georgia"/>
              <a:buChar char="•"/>
            </a:pPr>
            <a:r>
              <a:rPr lang="en-US" sz="2500">
                <a:latin typeface="Georgia"/>
                <a:ea typeface="Georgia"/>
                <a:cs typeface="Georgia"/>
                <a:sym typeface="Georgia"/>
              </a:rPr>
              <a:t>Study schedules</a:t>
            </a:r>
            <a:endParaRPr sz="2500">
              <a:latin typeface="Georgia"/>
              <a:ea typeface="Georgia"/>
              <a:cs typeface="Georgia"/>
              <a:sym typeface="Georgia"/>
            </a:endParaRPr>
          </a:p>
          <a:p>
            <a:pPr marL="457200" lvl="0" indent="-387350" algn="l" rtl="0">
              <a:lnSpc>
                <a:spcPct val="150000"/>
              </a:lnSpc>
              <a:spcBef>
                <a:spcPts val="360"/>
              </a:spcBef>
              <a:spcAft>
                <a:spcPts val="0"/>
              </a:spcAft>
              <a:buSzPts val="2500"/>
              <a:buFont typeface="Georgia"/>
              <a:buChar char="•"/>
            </a:pPr>
            <a:r>
              <a:rPr lang="en-US" sz="2500">
                <a:latin typeface="Georgia"/>
                <a:ea typeface="Georgia"/>
                <a:cs typeface="Georgia"/>
                <a:sym typeface="Georgia"/>
              </a:rPr>
              <a:t>Communication with lecturers;</a:t>
            </a:r>
            <a:endParaRPr sz="2500">
              <a:latin typeface="Georgia"/>
              <a:ea typeface="Georgia"/>
              <a:cs typeface="Georgia"/>
              <a:sym typeface="Georgia"/>
            </a:endParaRPr>
          </a:p>
          <a:p>
            <a:pPr marL="457200" lvl="0" indent="-387350" algn="l" rtl="0">
              <a:lnSpc>
                <a:spcPct val="150000"/>
              </a:lnSpc>
              <a:spcBef>
                <a:spcPts val="360"/>
              </a:spcBef>
              <a:spcAft>
                <a:spcPts val="0"/>
              </a:spcAft>
              <a:buSzPts val="2500"/>
              <a:buFont typeface="Georgia"/>
              <a:buChar char="•"/>
            </a:pPr>
            <a:r>
              <a:rPr lang="en-US" sz="2500">
                <a:latin typeface="Georgia"/>
                <a:ea typeface="Georgia"/>
                <a:cs typeface="Georgia"/>
                <a:sym typeface="Georgia"/>
              </a:rPr>
              <a:t>Apply from Argus</a:t>
            </a:r>
            <a:endParaRPr sz="2500">
              <a:latin typeface="Georgia"/>
              <a:ea typeface="Georgia"/>
              <a:cs typeface="Georgia"/>
              <a:sym typeface="Georgia"/>
            </a:endParaRPr>
          </a:p>
          <a:p>
            <a:pPr marL="457200" lvl="0" indent="-387350" algn="l" rtl="0">
              <a:lnSpc>
                <a:spcPct val="150000"/>
              </a:lnSpc>
              <a:spcBef>
                <a:spcPts val="0"/>
              </a:spcBef>
              <a:spcAft>
                <a:spcPts val="0"/>
              </a:spcAft>
              <a:buSzPts val="2500"/>
              <a:buFont typeface="Georgia"/>
              <a:buChar char="➔"/>
            </a:pPr>
            <a:r>
              <a:rPr lang="en-US" sz="2500" u="sng">
                <a:solidFill>
                  <a:schemeClr val="hlink"/>
                </a:solidFill>
                <a:latin typeface="Georgia"/>
                <a:ea typeface="Georgia"/>
                <a:cs typeface="Georgia"/>
                <a:sym typeface="Georgia"/>
                <a:hlinkClick r:id="rId3"/>
              </a:rPr>
              <a:t>Complaint Form Related to the Academic or an Administrative Process</a:t>
            </a:r>
            <a:endParaRPr sz="2500">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2830cde498f_0_438"/>
          <p:cNvSpPr txBox="1">
            <a:spLocks noGrp="1"/>
          </p:cNvSpPr>
          <p:nvPr>
            <p:ph type="title"/>
          </p:nvPr>
        </p:nvSpPr>
        <p:spPr>
          <a:xfrm>
            <a:off x="2235200" y="0"/>
            <a:ext cx="9804300" cy="1066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Georgia"/>
                <a:ea typeface="Georgia"/>
                <a:cs typeface="Georgia"/>
                <a:sym typeface="Georgia"/>
              </a:rPr>
              <a:t>Essential Terms at the University</a:t>
            </a:r>
            <a:endParaRPr>
              <a:latin typeface="Georgia"/>
              <a:ea typeface="Georgia"/>
              <a:cs typeface="Georgia"/>
              <a:sym typeface="Georgia"/>
            </a:endParaRPr>
          </a:p>
        </p:txBody>
      </p:sp>
      <p:sp>
        <p:nvSpPr>
          <p:cNvPr id="284" name="Google Shape;284;g2830cde498f_0_438"/>
          <p:cNvSpPr txBox="1">
            <a:spLocks noGrp="1"/>
          </p:cNvSpPr>
          <p:nvPr>
            <p:ph type="body" idx="1"/>
          </p:nvPr>
        </p:nvSpPr>
        <p:spPr>
          <a:xfrm>
            <a:off x="2235200" y="1676400"/>
            <a:ext cx="9347100" cy="5100300"/>
          </a:xfrm>
          <a:prstGeom prst="rect">
            <a:avLst/>
          </a:prstGeom>
        </p:spPr>
        <p:txBody>
          <a:bodyPr spcFirstLastPara="1" wrap="square" lIns="91425" tIns="45700" rIns="91425" bIns="45700" anchor="t" anchorCtr="0">
            <a:normAutofit/>
          </a:bodyPr>
          <a:lstStyle/>
          <a:p>
            <a:pPr marL="457200" lvl="0" indent="-419100" algn="l" rtl="0">
              <a:spcBef>
                <a:spcPts val="360"/>
              </a:spcBef>
              <a:spcAft>
                <a:spcPts val="0"/>
              </a:spcAft>
              <a:buSzPts val="3000"/>
              <a:buFont typeface="Georgia"/>
              <a:buChar char="•"/>
            </a:pPr>
            <a:r>
              <a:rPr lang="en-US" sz="3000">
                <a:latin typeface="Georgia"/>
                <a:ea typeface="Georgia"/>
                <a:cs typeface="Georgia"/>
                <a:sym typeface="Georgia"/>
              </a:rPr>
              <a:t>What is the University?</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Faculty?</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School?</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Educational Program?</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Program </a:t>
            </a:r>
            <a:r>
              <a:rPr lang="en-US" sz="3000" b="1">
                <a:latin typeface="Georgia"/>
                <a:ea typeface="Georgia"/>
                <a:cs typeface="Georgia"/>
                <a:sym typeface="Georgia"/>
              </a:rPr>
              <a:t>Curriculum and the Study Plan</a:t>
            </a:r>
            <a:r>
              <a:rPr lang="en-US" sz="3000">
                <a:latin typeface="Georgia"/>
                <a:ea typeface="Georgia"/>
                <a:cs typeface="Georgia"/>
                <a:sym typeface="Georgia"/>
              </a:rPr>
              <a:t>?</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course syllabus?</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Learning Management System ARGUS?</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elearning?</a:t>
            </a:r>
            <a:endParaRPr sz="3000">
              <a:latin typeface="Georgia"/>
              <a:ea typeface="Georgia"/>
              <a:cs typeface="Georgia"/>
              <a:sym typeface="Georgia"/>
            </a:endParaRPr>
          </a:p>
        </p:txBody>
      </p:sp>
      <p:pic>
        <p:nvPicPr>
          <p:cNvPr id="285" name="Google Shape;285;g2830cde498f_0_438"/>
          <p:cNvPicPr preferRelativeResize="0"/>
          <p:nvPr/>
        </p:nvPicPr>
        <p:blipFill>
          <a:blip r:embed="rId3">
            <a:alphaModFix/>
          </a:blip>
          <a:stretch>
            <a:fillRect/>
          </a:stretch>
        </p:blipFill>
        <p:spPr>
          <a:xfrm>
            <a:off x="6831300" y="1676407"/>
            <a:ext cx="705324" cy="626949"/>
          </a:xfrm>
          <a:prstGeom prst="rect">
            <a:avLst/>
          </a:prstGeom>
          <a:noFill/>
          <a:ln>
            <a:noFill/>
          </a:ln>
        </p:spPr>
      </p:pic>
      <p:pic>
        <p:nvPicPr>
          <p:cNvPr id="286" name="Google Shape;286;g2830cde498f_0_438"/>
          <p:cNvPicPr preferRelativeResize="0"/>
          <p:nvPr/>
        </p:nvPicPr>
        <p:blipFill>
          <a:blip r:embed="rId3">
            <a:alphaModFix/>
          </a:blip>
          <a:stretch>
            <a:fillRect/>
          </a:stretch>
        </p:blipFill>
        <p:spPr>
          <a:xfrm>
            <a:off x="6293750" y="2123882"/>
            <a:ext cx="705324" cy="626949"/>
          </a:xfrm>
          <a:prstGeom prst="rect">
            <a:avLst/>
          </a:prstGeom>
          <a:noFill/>
          <a:ln>
            <a:noFill/>
          </a:ln>
        </p:spPr>
      </p:pic>
      <p:pic>
        <p:nvPicPr>
          <p:cNvPr id="287" name="Google Shape;287;g2830cde498f_0_438"/>
          <p:cNvPicPr preferRelativeResize="0"/>
          <p:nvPr/>
        </p:nvPicPr>
        <p:blipFill>
          <a:blip r:embed="rId3">
            <a:alphaModFix/>
          </a:blip>
          <a:stretch>
            <a:fillRect/>
          </a:stretch>
        </p:blipFill>
        <p:spPr>
          <a:xfrm>
            <a:off x="6322325" y="2469607"/>
            <a:ext cx="705324" cy="626949"/>
          </a:xfrm>
          <a:prstGeom prst="rect">
            <a:avLst/>
          </a:prstGeom>
          <a:noFill/>
          <a:ln>
            <a:noFill/>
          </a:ln>
        </p:spPr>
      </p:pic>
      <p:pic>
        <p:nvPicPr>
          <p:cNvPr id="288" name="Google Shape;288;g2830cde498f_0_438"/>
          <p:cNvPicPr preferRelativeResize="0"/>
          <p:nvPr/>
        </p:nvPicPr>
        <p:blipFill>
          <a:blip r:embed="rId3">
            <a:alphaModFix/>
          </a:blip>
          <a:stretch>
            <a:fillRect/>
          </a:stretch>
        </p:blipFill>
        <p:spPr>
          <a:xfrm>
            <a:off x="8601325" y="3039182"/>
            <a:ext cx="705324" cy="626949"/>
          </a:xfrm>
          <a:prstGeom prst="rect">
            <a:avLst/>
          </a:prstGeom>
          <a:noFill/>
          <a:ln>
            <a:noFill/>
          </a:ln>
        </p:spPr>
      </p:pic>
      <p:pic>
        <p:nvPicPr>
          <p:cNvPr id="289" name="Google Shape;289;g2830cde498f_0_438"/>
          <p:cNvPicPr preferRelativeResize="0"/>
          <p:nvPr/>
        </p:nvPicPr>
        <p:blipFill>
          <a:blip r:embed="rId3">
            <a:alphaModFix/>
          </a:blip>
          <a:stretch>
            <a:fillRect/>
          </a:stretch>
        </p:blipFill>
        <p:spPr>
          <a:xfrm>
            <a:off x="3849325" y="3878507"/>
            <a:ext cx="705324" cy="626949"/>
          </a:xfrm>
          <a:prstGeom prst="rect">
            <a:avLst/>
          </a:prstGeom>
          <a:noFill/>
          <a:ln>
            <a:noFill/>
          </a:ln>
        </p:spPr>
      </p:pic>
      <p:pic>
        <p:nvPicPr>
          <p:cNvPr id="290" name="Google Shape;290;g2830cde498f_0_438"/>
          <p:cNvPicPr preferRelativeResize="0"/>
          <p:nvPr/>
        </p:nvPicPr>
        <p:blipFill>
          <a:blip r:embed="rId3">
            <a:alphaModFix/>
          </a:blip>
          <a:stretch>
            <a:fillRect/>
          </a:stretch>
        </p:blipFill>
        <p:spPr>
          <a:xfrm>
            <a:off x="7536625" y="4397207"/>
            <a:ext cx="705324" cy="626949"/>
          </a:xfrm>
          <a:prstGeom prst="rect">
            <a:avLst/>
          </a:prstGeom>
          <a:noFill/>
          <a:ln>
            <a:noFill/>
          </a:ln>
        </p:spPr>
      </p:pic>
      <p:pic>
        <p:nvPicPr>
          <p:cNvPr id="291" name="Google Shape;291;g2830cde498f_0_438"/>
          <p:cNvPicPr preferRelativeResize="0"/>
          <p:nvPr/>
        </p:nvPicPr>
        <p:blipFill>
          <a:blip r:embed="rId3">
            <a:alphaModFix/>
          </a:blip>
          <a:stretch>
            <a:fillRect/>
          </a:stretch>
        </p:blipFill>
        <p:spPr>
          <a:xfrm>
            <a:off x="4412650" y="5333107"/>
            <a:ext cx="705324" cy="6269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2830cde498f_0_464"/>
          <p:cNvSpPr txBox="1">
            <a:spLocks noGrp="1"/>
          </p:cNvSpPr>
          <p:nvPr>
            <p:ph type="title"/>
          </p:nvPr>
        </p:nvSpPr>
        <p:spPr>
          <a:xfrm>
            <a:off x="2349825" y="0"/>
            <a:ext cx="8929200" cy="1066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4400"/>
              <a:buNone/>
            </a:pPr>
            <a:r>
              <a:rPr lang="en-US" sz="4000" b="1">
                <a:latin typeface="Georgia"/>
                <a:ea typeface="Georgia"/>
                <a:cs typeface="Georgia"/>
                <a:sym typeface="Georgia"/>
              </a:rPr>
              <a:t>eLearning</a:t>
            </a:r>
            <a:endParaRPr sz="4000" b="1">
              <a:latin typeface="Georgia"/>
              <a:ea typeface="Georgia"/>
              <a:cs typeface="Georgia"/>
              <a:sym typeface="Georgia"/>
            </a:endParaRPr>
          </a:p>
        </p:txBody>
      </p:sp>
      <p:sp>
        <p:nvSpPr>
          <p:cNvPr id="298" name="Google Shape;298;g2830cde498f_0_464"/>
          <p:cNvSpPr txBox="1">
            <a:spLocks noGrp="1"/>
          </p:cNvSpPr>
          <p:nvPr>
            <p:ph type="body" idx="1"/>
          </p:nvPr>
        </p:nvSpPr>
        <p:spPr>
          <a:xfrm>
            <a:off x="2174525" y="1264100"/>
            <a:ext cx="9593100" cy="5367600"/>
          </a:xfrm>
          <a:prstGeom prst="rect">
            <a:avLst/>
          </a:prstGeom>
          <a:noFill/>
          <a:ln>
            <a:noFill/>
          </a:ln>
        </p:spPr>
        <p:txBody>
          <a:bodyPr spcFirstLastPara="1" wrap="square" lIns="91425" tIns="45700" rIns="91425" bIns="45700" anchor="t" anchorCtr="0">
            <a:noAutofit/>
          </a:bodyPr>
          <a:lstStyle/>
          <a:p>
            <a:pPr marL="457200" lvl="0" indent="-387350" algn="l" rtl="0">
              <a:lnSpc>
                <a:spcPct val="150000"/>
              </a:lnSpc>
              <a:spcBef>
                <a:spcPts val="360"/>
              </a:spcBef>
              <a:spcAft>
                <a:spcPts val="0"/>
              </a:spcAft>
              <a:buSzPts val="2500"/>
              <a:buFont typeface="Georgia"/>
              <a:buChar char="•"/>
            </a:pPr>
            <a:r>
              <a:rPr lang="en-US" sz="2500" u="sng">
                <a:solidFill>
                  <a:schemeClr val="hlink"/>
                </a:solidFill>
                <a:latin typeface="Georgia"/>
                <a:ea typeface="Georgia"/>
                <a:cs typeface="Georgia"/>
                <a:sym typeface="Georgia"/>
                <a:hlinkClick r:id="rId3"/>
              </a:rPr>
              <a:t>https://elearning.iliauni.edu.ge/</a:t>
            </a:r>
            <a:r>
              <a:rPr lang="en-US" sz="2500">
                <a:latin typeface="Georgia"/>
                <a:ea typeface="Georgia"/>
                <a:cs typeface="Georgia"/>
                <a:sym typeface="Georgia"/>
              </a:rPr>
              <a:t> </a:t>
            </a:r>
            <a:endParaRPr sz="2500">
              <a:latin typeface="Georgia"/>
              <a:ea typeface="Georgia"/>
              <a:cs typeface="Georgia"/>
              <a:sym typeface="Georgia"/>
            </a:endParaRPr>
          </a:p>
          <a:p>
            <a:pPr marL="457200" lvl="0" indent="-387350" algn="l" rtl="0">
              <a:lnSpc>
                <a:spcPct val="150000"/>
              </a:lnSpc>
              <a:spcBef>
                <a:spcPts val="0"/>
              </a:spcBef>
              <a:spcAft>
                <a:spcPts val="0"/>
              </a:spcAft>
              <a:buSzPts val="2500"/>
              <a:buFont typeface="Georgia"/>
              <a:buChar char="➔"/>
            </a:pPr>
            <a:r>
              <a:rPr lang="en-US" sz="2500">
                <a:latin typeface="Georgia"/>
                <a:ea typeface="Georgia"/>
                <a:cs typeface="Georgia"/>
                <a:sym typeface="Georgia"/>
              </a:rPr>
              <a:t>Some instructors provide study materials and assignments in Argus and also in eLearning</a:t>
            </a:r>
            <a:endParaRPr sz="2500">
              <a:latin typeface="Georgia"/>
              <a:ea typeface="Georgia"/>
              <a:cs typeface="Georgia"/>
              <a:sym typeface="Georgia"/>
            </a:endParaRPr>
          </a:p>
          <a:p>
            <a:pPr marL="457200" lvl="0" indent="-387350" algn="l" rtl="0">
              <a:lnSpc>
                <a:spcPct val="150000"/>
              </a:lnSpc>
              <a:spcBef>
                <a:spcPts val="0"/>
              </a:spcBef>
              <a:spcAft>
                <a:spcPts val="0"/>
              </a:spcAft>
              <a:buSzPts val="2500"/>
              <a:buFont typeface="Georgia"/>
              <a:buChar char="➔"/>
            </a:pPr>
            <a:r>
              <a:rPr lang="en-US" sz="2500">
                <a:latin typeface="Georgia"/>
                <a:ea typeface="Georgia"/>
                <a:cs typeface="Georgia"/>
                <a:sym typeface="Georgia"/>
              </a:rPr>
              <a:t>You will be notified by the instructor about the usage of eLearning system in the beginning	of the course</a:t>
            </a:r>
            <a:endParaRPr sz="2500">
              <a:latin typeface="Georgia"/>
              <a:ea typeface="Georgia"/>
              <a:cs typeface="Georgia"/>
              <a:sym typeface="Georgia"/>
            </a:endParaRPr>
          </a:p>
          <a:p>
            <a:pPr marL="457200" lvl="0" indent="-387350" algn="l" rtl="0">
              <a:lnSpc>
                <a:spcPct val="150000"/>
              </a:lnSpc>
              <a:spcBef>
                <a:spcPts val="0"/>
              </a:spcBef>
              <a:spcAft>
                <a:spcPts val="0"/>
              </a:spcAft>
              <a:buSzPts val="2500"/>
              <a:buFont typeface="Georgia"/>
              <a:buChar char="➔"/>
            </a:pPr>
            <a:r>
              <a:rPr lang="en-US" sz="2500">
                <a:latin typeface="Georgia"/>
                <a:ea typeface="Georgia"/>
                <a:cs typeface="Georgia"/>
                <a:sym typeface="Georgia"/>
              </a:rPr>
              <a:t>eLearning system is user friendly and helps you and the instructor to organize and manage the course</a:t>
            </a:r>
            <a:endParaRPr sz="2500">
              <a:latin typeface="Georgia"/>
              <a:ea typeface="Georgia"/>
              <a:cs typeface="Georgia"/>
              <a:sym typeface="Georgia"/>
            </a:endParaRPr>
          </a:p>
          <a:p>
            <a:pPr marL="457200" lvl="0" indent="-387350" algn="l" rtl="0">
              <a:lnSpc>
                <a:spcPct val="150000"/>
              </a:lnSpc>
              <a:spcBef>
                <a:spcPts val="0"/>
              </a:spcBef>
              <a:spcAft>
                <a:spcPts val="0"/>
              </a:spcAft>
              <a:buSzPts val="2500"/>
              <a:buFont typeface="Georgia"/>
              <a:buChar char="➔"/>
            </a:pPr>
            <a:r>
              <a:rPr lang="en-US" sz="2500">
                <a:latin typeface="Georgia"/>
                <a:ea typeface="Georgia"/>
                <a:cs typeface="Georgia"/>
                <a:sym typeface="Georgia"/>
              </a:rPr>
              <a:t>In addition google classroom can be used, which is used to your iliauni email account - classroom.google.com</a:t>
            </a:r>
            <a:endParaRPr sz="25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2830cde498f_0_471"/>
          <p:cNvSpPr txBox="1">
            <a:spLocks noGrp="1"/>
          </p:cNvSpPr>
          <p:nvPr>
            <p:ph type="title"/>
          </p:nvPr>
        </p:nvSpPr>
        <p:spPr>
          <a:xfrm>
            <a:off x="2235200" y="0"/>
            <a:ext cx="9804300" cy="1066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Georgia"/>
                <a:ea typeface="Georgia"/>
                <a:cs typeface="Georgia"/>
                <a:sym typeface="Georgia"/>
              </a:rPr>
              <a:t>Essential Terms at the University</a:t>
            </a:r>
            <a:endParaRPr>
              <a:latin typeface="Georgia"/>
              <a:ea typeface="Georgia"/>
              <a:cs typeface="Georgia"/>
              <a:sym typeface="Georgia"/>
            </a:endParaRPr>
          </a:p>
        </p:txBody>
      </p:sp>
      <p:sp>
        <p:nvSpPr>
          <p:cNvPr id="305" name="Google Shape;305;g2830cde498f_0_471"/>
          <p:cNvSpPr txBox="1">
            <a:spLocks noGrp="1"/>
          </p:cNvSpPr>
          <p:nvPr>
            <p:ph type="body" idx="1"/>
          </p:nvPr>
        </p:nvSpPr>
        <p:spPr>
          <a:xfrm>
            <a:off x="2235200" y="1676400"/>
            <a:ext cx="9347100" cy="5100300"/>
          </a:xfrm>
          <a:prstGeom prst="rect">
            <a:avLst/>
          </a:prstGeom>
        </p:spPr>
        <p:txBody>
          <a:bodyPr spcFirstLastPara="1" wrap="square" lIns="91425" tIns="45700" rIns="91425" bIns="45700" anchor="t" anchorCtr="0">
            <a:normAutofit/>
          </a:bodyPr>
          <a:lstStyle/>
          <a:p>
            <a:pPr marL="457200" lvl="0" indent="-419100" algn="l" rtl="0">
              <a:spcBef>
                <a:spcPts val="360"/>
              </a:spcBef>
              <a:spcAft>
                <a:spcPts val="0"/>
              </a:spcAft>
              <a:buSzPts val="3000"/>
              <a:buFont typeface="Georgia"/>
              <a:buChar char="•"/>
            </a:pPr>
            <a:r>
              <a:rPr lang="en-US" sz="3000">
                <a:latin typeface="Georgia"/>
                <a:ea typeface="Georgia"/>
                <a:cs typeface="Georgia"/>
                <a:sym typeface="Georgia"/>
              </a:rPr>
              <a:t>What is the University?</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Faculty?</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School?</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Educational Program?</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Program </a:t>
            </a:r>
            <a:r>
              <a:rPr lang="en-US" sz="3000" b="1">
                <a:latin typeface="Georgia"/>
                <a:ea typeface="Georgia"/>
                <a:cs typeface="Georgia"/>
                <a:sym typeface="Georgia"/>
              </a:rPr>
              <a:t>Curriculum and the Study Plan</a:t>
            </a:r>
            <a:r>
              <a:rPr lang="en-US" sz="3000">
                <a:latin typeface="Georgia"/>
                <a:ea typeface="Georgia"/>
                <a:cs typeface="Georgia"/>
                <a:sym typeface="Georgia"/>
              </a:rPr>
              <a:t>?</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course syllabus?</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Learning Management System ARGUS?</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elearning?</a:t>
            </a:r>
            <a:endParaRPr sz="3000">
              <a:latin typeface="Georgia"/>
              <a:ea typeface="Georgia"/>
              <a:cs typeface="Georgia"/>
              <a:sym typeface="Georgia"/>
            </a:endParaRPr>
          </a:p>
        </p:txBody>
      </p:sp>
      <p:pic>
        <p:nvPicPr>
          <p:cNvPr id="306" name="Google Shape;306;g2830cde498f_0_471"/>
          <p:cNvPicPr preferRelativeResize="0"/>
          <p:nvPr/>
        </p:nvPicPr>
        <p:blipFill>
          <a:blip r:embed="rId3">
            <a:alphaModFix/>
          </a:blip>
          <a:stretch>
            <a:fillRect/>
          </a:stretch>
        </p:blipFill>
        <p:spPr>
          <a:xfrm>
            <a:off x="6831300" y="1676407"/>
            <a:ext cx="705324" cy="626949"/>
          </a:xfrm>
          <a:prstGeom prst="rect">
            <a:avLst/>
          </a:prstGeom>
          <a:noFill/>
          <a:ln>
            <a:noFill/>
          </a:ln>
        </p:spPr>
      </p:pic>
      <p:pic>
        <p:nvPicPr>
          <p:cNvPr id="307" name="Google Shape;307;g2830cde498f_0_471"/>
          <p:cNvPicPr preferRelativeResize="0"/>
          <p:nvPr/>
        </p:nvPicPr>
        <p:blipFill>
          <a:blip r:embed="rId3">
            <a:alphaModFix/>
          </a:blip>
          <a:stretch>
            <a:fillRect/>
          </a:stretch>
        </p:blipFill>
        <p:spPr>
          <a:xfrm>
            <a:off x="6293750" y="2123882"/>
            <a:ext cx="705324" cy="626949"/>
          </a:xfrm>
          <a:prstGeom prst="rect">
            <a:avLst/>
          </a:prstGeom>
          <a:noFill/>
          <a:ln>
            <a:noFill/>
          </a:ln>
        </p:spPr>
      </p:pic>
      <p:pic>
        <p:nvPicPr>
          <p:cNvPr id="308" name="Google Shape;308;g2830cde498f_0_471"/>
          <p:cNvPicPr preferRelativeResize="0"/>
          <p:nvPr/>
        </p:nvPicPr>
        <p:blipFill>
          <a:blip r:embed="rId3">
            <a:alphaModFix/>
          </a:blip>
          <a:stretch>
            <a:fillRect/>
          </a:stretch>
        </p:blipFill>
        <p:spPr>
          <a:xfrm>
            <a:off x="6322325" y="2469607"/>
            <a:ext cx="705324" cy="626949"/>
          </a:xfrm>
          <a:prstGeom prst="rect">
            <a:avLst/>
          </a:prstGeom>
          <a:noFill/>
          <a:ln>
            <a:noFill/>
          </a:ln>
        </p:spPr>
      </p:pic>
      <p:pic>
        <p:nvPicPr>
          <p:cNvPr id="309" name="Google Shape;309;g2830cde498f_0_471"/>
          <p:cNvPicPr preferRelativeResize="0"/>
          <p:nvPr/>
        </p:nvPicPr>
        <p:blipFill>
          <a:blip r:embed="rId3">
            <a:alphaModFix/>
          </a:blip>
          <a:stretch>
            <a:fillRect/>
          </a:stretch>
        </p:blipFill>
        <p:spPr>
          <a:xfrm>
            <a:off x="8601325" y="3039182"/>
            <a:ext cx="705324" cy="626949"/>
          </a:xfrm>
          <a:prstGeom prst="rect">
            <a:avLst/>
          </a:prstGeom>
          <a:noFill/>
          <a:ln>
            <a:noFill/>
          </a:ln>
        </p:spPr>
      </p:pic>
      <p:pic>
        <p:nvPicPr>
          <p:cNvPr id="310" name="Google Shape;310;g2830cde498f_0_471"/>
          <p:cNvPicPr preferRelativeResize="0"/>
          <p:nvPr/>
        </p:nvPicPr>
        <p:blipFill>
          <a:blip r:embed="rId3">
            <a:alphaModFix/>
          </a:blip>
          <a:stretch>
            <a:fillRect/>
          </a:stretch>
        </p:blipFill>
        <p:spPr>
          <a:xfrm>
            <a:off x="3849325" y="3878507"/>
            <a:ext cx="705324" cy="626949"/>
          </a:xfrm>
          <a:prstGeom prst="rect">
            <a:avLst/>
          </a:prstGeom>
          <a:noFill/>
          <a:ln>
            <a:noFill/>
          </a:ln>
        </p:spPr>
      </p:pic>
      <p:pic>
        <p:nvPicPr>
          <p:cNvPr id="311" name="Google Shape;311;g2830cde498f_0_471"/>
          <p:cNvPicPr preferRelativeResize="0"/>
          <p:nvPr/>
        </p:nvPicPr>
        <p:blipFill>
          <a:blip r:embed="rId3">
            <a:alphaModFix/>
          </a:blip>
          <a:stretch>
            <a:fillRect/>
          </a:stretch>
        </p:blipFill>
        <p:spPr>
          <a:xfrm>
            <a:off x="7536625" y="4397207"/>
            <a:ext cx="705324" cy="626949"/>
          </a:xfrm>
          <a:prstGeom prst="rect">
            <a:avLst/>
          </a:prstGeom>
          <a:noFill/>
          <a:ln>
            <a:noFill/>
          </a:ln>
        </p:spPr>
      </p:pic>
      <p:pic>
        <p:nvPicPr>
          <p:cNvPr id="312" name="Google Shape;312;g2830cde498f_0_471"/>
          <p:cNvPicPr preferRelativeResize="0"/>
          <p:nvPr/>
        </p:nvPicPr>
        <p:blipFill>
          <a:blip r:embed="rId3">
            <a:alphaModFix/>
          </a:blip>
          <a:stretch>
            <a:fillRect/>
          </a:stretch>
        </p:blipFill>
        <p:spPr>
          <a:xfrm>
            <a:off x="4412650" y="5333107"/>
            <a:ext cx="705324" cy="626949"/>
          </a:xfrm>
          <a:prstGeom prst="rect">
            <a:avLst/>
          </a:prstGeom>
          <a:noFill/>
          <a:ln>
            <a:noFill/>
          </a:ln>
        </p:spPr>
      </p:pic>
      <p:pic>
        <p:nvPicPr>
          <p:cNvPr id="313" name="Google Shape;313;g2830cde498f_0_471"/>
          <p:cNvPicPr preferRelativeResize="0"/>
          <p:nvPr/>
        </p:nvPicPr>
        <p:blipFill>
          <a:blip r:embed="rId3">
            <a:alphaModFix/>
          </a:blip>
          <a:stretch>
            <a:fillRect/>
          </a:stretch>
        </p:blipFill>
        <p:spPr>
          <a:xfrm>
            <a:off x="6030275" y="5770407"/>
            <a:ext cx="705324" cy="6269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830cde498f_0_336"/>
          <p:cNvSpPr txBox="1">
            <a:spLocks noGrp="1"/>
          </p:cNvSpPr>
          <p:nvPr>
            <p:ph type="title"/>
          </p:nvPr>
        </p:nvSpPr>
        <p:spPr>
          <a:xfrm>
            <a:off x="2235200" y="0"/>
            <a:ext cx="9804300" cy="1066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Georgia"/>
                <a:ea typeface="Georgia"/>
                <a:cs typeface="Georgia"/>
                <a:sym typeface="Georgia"/>
              </a:rPr>
              <a:t>Essential Terms at the University</a:t>
            </a:r>
            <a:endParaRPr>
              <a:latin typeface="Georgia"/>
              <a:ea typeface="Georgia"/>
              <a:cs typeface="Georgia"/>
              <a:sym typeface="Georgia"/>
            </a:endParaRPr>
          </a:p>
        </p:txBody>
      </p:sp>
      <p:sp>
        <p:nvSpPr>
          <p:cNvPr id="97" name="Google Shape;97;g2830cde498f_0_336"/>
          <p:cNvSpPr txBox="1">
            <a:spLocks noGrp="1"/>
          </p:cNvSpPr>
          <p:nvPr>
            <p:ph type="body" idx="1"/>
          </p:nvPr>
        </p:nvSpPr>
        <p:spPr>
          <a:xfrm>
            <a:off x="2235200" y="1676400"/>
            <a:ext cx="9347100" cy="4449900"/>
          </a:xfrm>
          <a:prstGeom prst="rect">
            <a:avLst/>
          </a:prstGeom>
        </p:spPr>
        <p:txBody>
          <a:bodyPr spcFirstLastPara="1" wrap="square" lIns="91425" tIns="45700" rIns="91425" bIns="45700" anchor="t" anchorCtr="0">
            <a:normAutofit/>
          </a:bodyPr>
          <a:lstStyle/>
          <a:p>
            <a:pPr marL="457200" lvl="0" indent="-419100" algn="l" rtl="0">
              <a:spcBef>
                <a:spcPts val="360"/>
              </a:spcBef>
              <a:spcAft>
                <a:spcPts val="0"/>
              </a:spcAft>
              <a:buSzPts val="3000"/>
              <a:buFont typeface="Georgia"/>
              <a:buChar char="•"/>
            </a:pPr>
            <a:r>
              <a:rPr lang="en-US" sz="3000" dirty="0">
                <a:latin typeface="Georgia"/>
                <a:ea typeface="Georgia"/>
                <a:cs typeface="Georgia"/>
                <a:sym typeface="Georgia"/>
              </a:rPr>
              <a:t>What is the University?</a:t>
            </a:r>
            <a:endParaRPr sz="3000" dirty="0">
              <a:latin typeface="Georgia"/>
              <a:ea typeface="Georgia"/>
              <a:cs typeface="Georgia"/>
              <a:sym typeface="Georgia"/>
            </a:endParaRPr>
          </a:p>
          <a:p>
            <a:pPr marL="0" lvl="0" indent="0" algn="l" rtl="0">
              <a:spcBef>
                <a:spcPts val="360"/>
              </a:spcBef>
              <a:spcAft>
                <a:spcPts val="0"/>
              </a:spcAft>
              <a:buNone/>
            </a:pPr>
            <a:endParaRPr sz="3000" dirty="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318"/>
        <p:cNvGrpSpPr/>
        <p:nvPr/>
      </p:nvGrpSpPr>
      <p:grpSpPr>
        <a:xfrm>
          <a:off x="0" y="0"/>
          <a:ext cx="0" cy="0"/>
          <a:chOff x="0" y="0"/>
          <a:chExt cx="0" cy="0"/>
        </a:xfrm>
      </p:grpSpPr>
      <p:sp>
        <p:nvSpPr>
          <p:cNvPr id="319" name="Google Shape;319;g218c6e26272_2_13"/>
          <p:cNvSpPr txBox="1">
            <a:spLocks noGrp="1"/>
          </p:cNvSpPr>
          <p:nvPr>
            <p:ph type="title"/>
          </p:nvPr>
        </p:nvSpPr>
        <p:spPr>
          <a:xfrm>
            <a:off x="2235200" y="0"/>
            <a:ext cx="9804300" cy="1066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SzPts val="4400"/>
              <a:buNone/>
            </a:pPr>
            <a:r>
              <a:rPr lang="en-US" sz="3000" b="1"/>
              <a:t>Apply from Argus</a:t>
            </a:r>
            <a:endParaRPr sz="3000" b="1"/>
          </a:p>
        </p:txBody>
      </p:sp>
      <p:sp>
        <p:nvSpPr>
          <p:cNvPr id="320" name="Google Shape;320;g218c6e26272_2_13"/>
          <p:cNvSpPr txBox="1">
            <a:spLocks noGrp="1"/>
          </p:cNvSpPr>
          <p:nvPr>
            <p:ph type="body" idx="1"/>
          </p:nvPr>
        </p:nvSpPr>
        <p:spPr>
          <a:xfrm>
            <a:off x="2064775" y="2489400"/>
            <a:ext cx="9607500" cy="1879200"/>
          </a:xfrm>
          <a:prstGeom prst="rect">
            <a:avLst/>
          </a:prstGeom>
          <a:noFill/>
          <a:ln>
            <a:noFill/>
          </a:ln>
        </p:spPr>
        <p:txBody>
          <a:bodyPr spcFirstLastPara="1" wrap="square" lIns="91425" tIns="45700" rIns="91425" bIns="45700" anchor="t" anchorCtr="0">
            <a:noAutofit/>
          </a:bodyPr>
          <a:lstStyle/>
          <a:p>
            <a:pPr marL="457200" lvl="0" indent="-361950" algn="l" rtl="0">
              <a:lnSpc>
                <a:spcPct val="150000"/>
              </a:lnSpc>
              <a:spcBef>
                <a:spcPts val="360"/>
              </a:spcBef>
              <a:spcAft>
                <a:spcPts val="0"/>
              </a:spcAft>
              <a:buSzPts val="2100"/>
              <a:buChar char="•"/>
            </a:pPr>
            <a:r>
              <a:rPr lang="en-US" sz="2100"/>
              <a:t>The letter/statement/e-mail is written in academic language;</a:t>
            </a:r>
            <a:endParaRPr sz="2100"/>
          </a:p>
          <a:p>
            <a:pPr marL="457200" lvl="0" indent="0" algn="l" rtl="0">
              <a:lnSpc>
                <a:spcPct val="150000"/>
              </a:lnSpc>
              <a:spcBef>
                <a:spcPts val="360"/>
              </a:spcBef>
              <a:spcAft>
                <a:spcPts val="0"/>
              </a:spcAft>
              <a:buNone/>
            </a:pPr>
            <a:endParaRPr sz="2100"/>
          </a:p>
          <a:p>
            <a:pPr marL="457200" lvl="0" indent="-361950" algn="l" rtl="0">
              <a:lnSpc>
                <a:spcPct val="150000"/>
              </a:lnSpc>
              <a:spcBef>
                <a:spcPts val="360"/>
              </a:spcBef>
              <a:spcAft>
                <a:spcPts val="0"/>
              </a:spcAft>
              <a:buSzPts val="2100"/>
              <a:buChar char="•"/>
            </a:pPr>
            <a:r>
              <a:rPr lang="en-US" sz="2100"/>
              <a:t>The processing time for an application sent from Argus is 3-5 working days;</a:t>
            </a:r>
            <a:endParaRPr sz="21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325"/>
        <p:cNvGrpSpPr/>
        <p:nvPr/>
      </p:nvGrpSpPr>
      <p:grpSpPr>
        <a:xfrm>
          <a:off x="0" y="0"/>
          <a:ext cx="0" cy="0"/>
          <a:chOff x="0" y="0"/>
          <a:chExt cx="0" cy="0"/>
        </a:xfrm>
      </p:grpSpPr>
      <p:sp>
        <p:nvSpPr>
          <p:cNvPr id="326" name="Google Shape;326;g218c6e26272_2_43"/>
          <p:cNvSpPr txBox="1">
            <a:spLocks noGrp="1"/>
          </p:cNvSpPr>
          <p:nvPr>
            <p:ph type="title"/>
          </p:nvPr>
        </p:nvSpPr>
        <p:spPr>
          <a:xfrm>
            <a:off x="2055375" y="0"/>
            <a:ext cx="101367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90"/>
              <a:buNone/>
            </a:pPr>
            <a:r>
              <a:rPr lang="en-US" sz="3000"/>
              <a:t>What i'm doing if I have a problem during the study course?</a:t>
            </a:r>
            <a:endParaRPr sz="3000"/>
          </a:p>
        </p:txBody>
      </p:sp>
      <p:sp>
        <p:nvSpPr>
          <p:cNvPr id="327" name="Google Shape;327;g218c6e26272_2_43"/>
          <p:cNvSpPr txBox="1">
            <a:spLocks noGrp="1"/>
          </p:cNvSpPr>
          <p:nvPr>
            <p:ph type="body" idx="1"/>
          </p:nvPr>
        </p:nvSpPr>
        <p:spPr>
          <a:xfrm>
            <a:off x="2055375" y="1879850"/>
            <a:ext cx="9658800" cy="3817200"/>
          </a:xfrm>
          <a:prstGeom prst="rect">
            <a:avLst/>
          </a:prstGeom>
          <a:noFill/>
          <a:ln>
            <a:noFill/>
          </a:ln>
        </p:spPr>
        <p:txBody>
          <a:bodyPr spcFirstLastPara="1" wrap="square" lIns="91425" tIns="45700" rIns="91425" bIns="45700" anchor="t" anchorCtr="0">
            <a:spAutoFit/>
          </a:bodyPr>
          <a:lstStyle/>
          <a:p>
            <a:pPr marL="457200" lvl="0" indent="-355600" algn="l" rtl="0">
              <a:lnSpc>
                <a:spcPct val="150000"/>
              </a:lnSpc>
              <a:spcBef>
                <a:spcPts val="360"/>
              </a:spcBef>
              <a:spcAft>
                <a:spcPts val="0"/>
              </a:spcAft>
              <a:buSzPts val="2000"/>
              <a:buChar char="•"/>
            </a:pPr>
            <a:r>
              <a:rPr lang="en-US" sz="2000"/>
              <a:t>If the student has a problem with the lecturer/instructor, he addresses him in writing (the answer depends on the deadline set by the lecturer);</a:t>
            </a:r>
            <a:endParaRPr sz="2000"/>
          </a:p>
          <a:p>
            <a:pPr marL="0" lvl="0" indent="0" algn="l" rtl="0">
              <a:lnSpc>
                <a:spcPct val="150000"/>
              </a:lnSpc>
              <a:spcBef>
                <a:spcPts val="360"/>
              </a:spcBef>
              <a:spcAft>
                <a:spcPts val="0"/>
              </a:spcAft>
              <a:buNone/>
            </a:pPr>
            <a:endParaRPr sz="2000"/>
          </a:p>
          <a:p>
            <a:pPr marL="457200" lvl="0" indent="-355600" algn="l" rtl="0">
              <a:lnSpc>
                <a:spcPct val="150000"/>
              </a:lnSpc>
              <a:spcBef>
                <a:spcPts val="360"/>
              </a:spcBef>
              <a:spcAft>
                <a:spcPts val="0"/>
              </a:spcAft>
              <a:buSzPts val="2000"/>
              <a:buChar char="•"/>
            </a:pPr>
            <a:r>
              <a:rPr lang="en-US" sz="2000"/>
              <a:t>can apply to an ambassador who has experience in communicating with a lecturer;</a:t>
            </a:r>
            <a:endParaRPr sz="2000"/>
          </a:p>
          <a:p>
            <a:pPr marL="0" lvl="0" indent="0" algn="l" rtl="0">
              <a:lnSpc>
                <a:spcPct val="150000"/>
              </a:lnSpc>
              <a:spcBef>
                <a:spcPts val="360"/>
              </a:spcBef>
              <a:spcAft>
                <a:spcPts val="0"/>
              </a:spcAft>
              <a:buNone/>
            </a:pPr>
            <a:endParaRPr sz="2000"/>
          </a:p>
          <a:p>
            <a:pPr marL="457200" lvl="0" indent="-355600" algn="l" rtl="0">
              <a:lnSpc>
                <a:spcPct val="150000"/>
              </a:lnSpc>
              <a:spcBef>
                <a:spcPts val="360"/>
              </a:spcBef>
              <a:spcAft>
                <a:spcPts val="0"/>
              </a:spcAft>
              <a:buSzPts val="2000"/>
              <a:buChar char="•"/>
            </a:pPr>
            <a:r>
              <a:rPr lang="en-US" sz="2000"/>
              <a:t>the school administration considers the complaint within 3-4 working days; He will receive an answer in writing, by e-mail.</a:t>
            </a:r>
            <a:endParaRPr sz="2000"/>
          </a:p>
        </p:txBody>
      </p:sp>
      <p:pic>
        <p:nvPicPr>
          <p:cNvPr id="328" name="Google Shape;328;g218c6e26272_2_43"/>
          <p:cNvPicPr preferRelativeResize="0"/>
          <p:nvPr/>
        </p:nvPicPr>
        <p:blipFill rotWithShape="1">
          <a:blip r:embed="rId3">
            <a:alphaModFix/>
          </a:blip>
          <a:srcRect/>
          <a:stretch/>
        </p:blipFill>
        <p:spPr>
          <a:xfrm>
            <a:off x="10825475" y="617775"/>
            <a:ext cx="1157625" cy="1157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333"/>
        <p:cNvGrpSpPr/>
        <p:nvPr/>
      </p:nvGrpSpPr>
      <p:grpSpPr>
        <a:xfrm>
          <a:off x="0" y="0"/>
          <a:ext cx="0" cy="0"/>
          <a:chOff x="0" y="0"/>
          <a:chExt cx="0" cy="0"/>
        </a:xfrm>
      </p:grpSpPr>
      <p:sp>
        <p:nvSpPr>
          <p:cNvPr id="334" name="Google Shape;334;g282d53319b5_0_69"/>
          <p:cNvSpPr txBox="1">
            <a:spLocks noGrp="1"/>
          </p:cNvSpPr>
          <p:nvPr>
            <p:ph type="title"/>
          </p:nvPr>
        </p:nvSpPr>
        <p:spPr>
          <a:xfrm>
            <a:off x="2235200" y="0"/>
            <a:ext cx="9804300" cy="1066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4000" b="1">
                <a:latin typeface="Calibri"/>
                <a:ea typeface="Calibri"/>
                <a:cs typeface="Calibri"/>
                <a:sym typeface="Calibri"/>
              </a:rPr>
              <a:t>What is the syllabus?</a:t>
            </a:r>
            <a:endParaRPr sz="4000" b="1">
              <a:latin typeface="Calibri"/>
              <a:ea typeface="Calibri"/>
              <a:cs typeface="Calibri"/>
              <a:sym typeface="Calibri"/>
            </a:endParaRPr>
          </a:p>
        </p:txBody>
      </p:sp>
      <p:sp>
        <p:nvSpPr>
          <p:cNvPr id="335" name="Google Shape;335;g282d53319b5_0_69"/>
          <p:cNvSpPr txBox="1">
            <a:spLocks noGrp="1"/>
          </p:cNvSpPr>
          <p:nvPr>
            <p:ph type="body" idx="1"/>
          </p:nvPr>
        </p:nvSpPr>
        <p:spPr>
          <a:xfrm>
            <a:off x="2235200" y="1293475"/>
            <a:ext cx="9347100" cy="5007600"/>
          </a:xfrm>
          <a:prstGeom prst="rect">
            <a:avLst/>
          </a:prstGeom>
        </p:spPr>
        <p:txBody>
          <a:bodyPr spcFirstLastPara="1" wrap="square" lIns="91425" tIns="45700" rIns="91425" bIns="45700" anchor="t" anchorCtr="0">
            <a:noAutofit/>
          </a:bodyPr>
          <a:lstStyle/>
          <a:p>
            <a:pPr marL="0" lvl="0" indent="0" algn="l" rtl="0">
              <a:lnSpc>
                <a:spcPct val="150000"/>
              </a:lnSpc>
              <a:spcBef>
                <a:spcPts val="360"/>
              </a:spcBef>
              <a:spcAft>
                <a:spcPts val="0"/>
              </a:spcAft>
              <a:buNone/>
            </a:pPr>
            <a:r>
              <a:rPr lang="en-US" sz="2500" b="1">
                <a:latin typeface="Calibri"/>
                <a:ea typeface="Calibri"/>
                <a:cs typeface="Calibri"/>
                <a:sym typeface="Calibri"/>
              </a:rPr>
              <a:t>The syllabus represents the program of the study course. in the syllabus Given:</a:t>
            </a:r>
            <a:endParaRPr sz="2500" b="1">
              <a:latin typeface="Calibri"/>
              <a:ea typeface="Calibri"/>
              <a:cs typeface="Calibri"/>
              <a:sym typeface="Calibri"/>
            </a:endParaRPr>
          </a:p>
          <a:p>
            <a:pPr marL="457200" lvl="0" indent="-387350" algn="l" rtl="0">
              <a:lnSpc>
                <a:spcPct val="150000"/>
              </a:lnSpc>
              <a:spcBef>
                <a:spcPts val="360"/>
              </a:spcBef>
              <a:spcAft>
                <a:spcPts val="0"/>
              </a:spcAft>
              <a:buSzPts val="2500"/>
              <a:buFont typeface="Calibri"/>
              <a:buChar char="•"/>
            </a:pPr>
            <a:r>
              <a:rPr lang="en-US" sz="2500">
                <a:latin typeface="Calibri"/>
                <a:ea typeface="Calibri"/>
                <a:cs typeface="Calibri"/>
                <a:sym typeface="Calibri"/>
              </a:rPr>
              <a:t>teaching level; </a:t>
            </a:r>
            <a:endParaRPr sz="2500">
              <a:latin typeface="Calibri"/>
              <a:ea typeface="Calibri"/>
              <a:cs typeface="Calibri"/>
              <a:sym typeface="Calibri"/>
            </a:endParaRPr>
          </a:p>
          <a:p>
            <a:pPr marL="457200" lvl="0" indent="-387350" algn="l" rtl="0">
              <a:lnSpc>
                <a:spcPct val="150000"/>
              </a:lnSpc>
              <a:spcBef>
                <a:spcPts val="0"/>
              </a:spcBef>
              <a:spcAft>
                <a:spcPts val="0"/>
              </a:spcAft>
              <a:buSzPts val="2500"/>
              <a:buFont typeface="Calibri"/>
              <a:buChar char="•"/>
            </a:pPr>
            <a:r>
              <a:rPr lang="en-US" sz="2500">
                <a:latin typeface="Calibri"/>
                <a:ea typeface="Calibri"/>
                <a:cs typeface="Calibri"/>
                <a:sym typeface="Calibri"/>
              </a:rPr>
              <a:t>Purpose and objectives; </a:t>
            </a:r>
            <a:endParaRPr sz="2500">
              <a:latin typeface="Calibri"/>
              <a:ea typeface="Calibri"/>
              <a:cs typeface="Calibri"/>
              <a:sym typeface="Calibri"/>
            </a:endParaRPr>
          </a:p>
          <a:p>
            <a:pPr marL="457200" lvl="0" indent="-387350" algn="l" rtl="0">
              <a:lnSpc>
                <a:spcPct val="150000"/>
              </a:lnSpc>
              <a:spcBef>
                <a:spcPts val="0"/>
              </a:spcBef>
              <a:spcAft>
                <a:spcPts val="0"/>
              </a:spcAft>
              <a:buSzPts val="2500"/>
              <a:buFont typeface="Calibri"/>
              <a:buChar char="•"/>
            </a:pPr>
            <a:r>
              <a:rPr lang="en-US" sz="2500">
                <a:latin typeface="Calibri"/>
                <a:ea typeface="Calibri"/>
                <a:cs typeface="Calibri"/>
                <a:sym typeface="Calibri"/>
              </a:rPr>
              <a:t>teaching format (teaching method); </a:t>
            </a:r>
            <a:endParaRPr sz="2500">
              <a:latin typeface="Calibri"/>
              <a:ea typeface="Calibri"/>
              <a:cs typeface="Calibri"/>
              <a:sym typeface="Calibri"/>
            </a:endParaRPr>
          </a:p>
          <a:p>
            <a:pPr marL="457200" lvl="0" indent="-387350" algn="l" rtl="0">
              <a:lnSpc>
                <a:spcPct val="150000"/>
              </a:lnSpc>
              <a:spcBef>
                <a:spcPts val="0"/>
              </a:spcBef>
              <a:spcAft>
                <a:spcPts val="0"/>
              </a:spcAft>
              <a:buSzPts val="2500"/>
              <a:buFont typeface="Calibri"/>
              <a:buChar char="•"/>
            </a:pPr>
            <a:r>
              <a:rPr lang="en-US" sz="2500">
                <a:latin typeface="Calibri"/>
                <a:ea typeface="Calibri"/>
                <a:cs typeface="Calibri"/>
                <a:sym typeface="Calibri"/>
              </a:rPr>
              <a:t>hour-by-hour content plan of the course with detailed reference to the pages of used textbooks or other resources; </a:t>
            </a:r>
            <a:endParaRPr sz="2500">
              <a:latin typeface="Calibri"/>
              <a:ea typeface="Calibri"/>
              <a:cs typeface="Calibri"/>
              <a:sym typeface="Calibri"/>
            </a:endParaRPr>
          </a:p>
          <a:p>
            <a:pPr marL="457200" lvl="0" indent="-387350" algn="l" rtl="0">
              <a:lnSpc>
                <a:spcPct val="150000"/>
              </a:lnSpc>
              <a:spcBef>
                <a:spcPts val="0"/>
              </a:spcBef>
              <a:spcAft>
                <a:spcPts val="0"/>
              </a:spcAft>
              <a:buSzPts val="2500"/>
              <a:buFont typeface="Calibri"/>
              <a:buChar char="•"/>
            </a:pPr>
            <a:r>
              <a:rPr lang="en-US" sz="2500">
                <a:latin typeface="Calibri"/>
                <a:ea typeface="Calibri"/>
                <a:cs typeface="Calibri"/>
                <a:sym typeface="Calibri"/>
              </a:rPr>
              <a:t>principles of course evaluation; </a:t>
            </a:r>
            <a:endParaRPr sz="2500">
              <a:latin typeface="Calibri"/>
              <a:ea typeface="Calibri"/>
              <a:cs typeface="Calibri"/>
              <a:sym typeface="Calibri"/>
            </a:endParaRPr>
          </a:p>
          <a:p>
            <a:pPr marL="457200" lvl="0" indent="-387350" algn="l" rtl="0">
              <a:lnSpc>
                <a:spcPct val="150000"/>
              </a:lnSpc>
              <a:spcBef>
                <a:spcPts val="0"/>
              </a:spcBef>
              <a:spcAft>
                <a:spcPts val="0"/>
              </a:spcAft>
              <a:buSzPts val="2500"/>
              <a:buFont typeface="Calibri"/>
              <a:buChar char="•"/>
            </a:pPr>
            <a:r>
              <a:rPr lang="en-US" sz="2500">
                <a:latin typeface="Calibri"/>
                <a:ea typeface="Calibri"/>
                <a:cs typeface="Calibri"/>
                <a:sym typeface="Calibri"/>
              </a:rPr>
              <a:t>Expected learning outcomes</a:t>
            </a:r>
            <a:endParaRPr sz="25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340"/>
        <p:cNvGrpSpPr/>
        <p:nvPr/>
      </p:nvGrpSpPr>
      <p:grpSpPr>
        <a:xfrm>
          <a:off x="0" y="0"/>
          <a:ext cx="0" cy="0"/>
          <a:chOff x="0" y="0"/>
          <a:chExt cx="0" cy="0"/>
        </a:xfrm>
      </p:grpSpPr>
      <p:sp>
        <p:nvSpPr>
          <p:cNvPr id="341" name="Google Shape;341;g282d53319b5_0_270"/>
          <p:cNvSpPr txBox="1">
            <a:spLocks noGrp="1"/>
          </p:cNvSpPr>
          <p:nvPr>
            <p:ph type="title"/>
          </p:nvPr>
        </p:nvSpPr>
        <p:spPr>
          <a:xfrm>
            <a:off x="1897275" y="0"/>
            <a:ext cx="102948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4400"/>
              <a:buNone/>
            </a:pPr>
            <a:r>
              <a:rPr lang="en-US" sz="4000" b="1">
                <a:latin typeface="Calibri"/>
                <a:ea typeface="Calibri"/>
                <a:cs typeface="Calibri"/>
                <a:sym typeface="Calibri"/>
              </a:rPr>
              <a:t>Program-compatible credits</a:t>
            </a:r>
            <a:endParaRPr sz="4000" b="1">
              <a:latin typeface="Calibri"/>
              <a:ea typeface="Calibri"/>
              <a:cs typeface="Calibri"/>
              <a:sym typeface="Calibri"/>
            </a:endParaRPr>
          </a:p>
        </p:txBody>
      </p:sp>
      <p:sp>
        <p:nvSpPr>
          <p:cNvPr id="342" name="Google Shape;342;g282d53319b5_0_270"/>
          <p:cNvSpPr txBox="1">
            <a:spLocks noGrp="1"/>
          </p:cNvSpPr>
          <p:nvPr>
            <p:ph type="body" idx="1"/>
          </p:nvPr>
        </p:nvSpPr>
        <p:spPr>
          <a:xfrm>
            <a:off x="2245425" y="2227975"/>
            <a:ext cx="9598500" cy="3655200"/>
          </a:xfrm>
          <a:prstGeom prst="rect">
            <a:avLst/>
          </a:prstGeom>
          <a:noFill/>
          <a:ln>
            <a:noFill/>
          </a:ln>
        </p:spPr>
        <p:txBody>
          <a:bodyPr spcFirstLastPara="1" wrap="square" lIns="91425" tIns="45700" rIns="91425" bIns="45700" anchor="t" anchorCtr="0">
            <a:noAutofit/>
          </a:bodyPr>
          <a:lstStyle/>
          <a:p>
            <a:pPr marL="457200" lvl="0" indent="-387350" algn="l" rtl="0">
              <a:lnSpc>
                <a:spcPct val="150000"/>
              </a:lnSpc>
              <a:spcBef>
                <a:spcPts val="360"/>
              </a:spcBef>
              <a:spcAft>
                <a:spcPts val="0"/>
              </a:spcAft>
              <a:buSzPts val="2500"/>
              <a:buFont typeface="Calibri"/>
              <a:buChar char="•"/>
            </a:pPr>
            <a:r>
              <a:rPr lang="en-US" sz="2500">
                <a:latin typeface="Calibri"/>
                <a:ea typeface="Calibri"/>
                <a:cs typeface="Calibri"/>
                <a:sym typeface="Calibri"/>
              </a:rPr>
              <a:t>What is 1 ECTS equivalent to?</a:t>
            </a:r>
            <a:endParaRPr sz="2500">
              <a:latin typeface="Calibri"/>
              <a:ea typeface="Calibri"/>
              <a:cs typeface="Calibri"/>
              <a:sym typeface="Calibri"/>
            </a:endParaRPr>
          </a:p>
          <a:p>
            <a:pPr marL="914400" lvl="0" indent="-387350" algn="l" rtl="0">
              <a:lnSpc>
                <a:spcPct val="150000"/>
              </a:lnSpc>
              <a:spcBef>
                <a:spcPts val="0"/>
              </a:spcBef>
              <a:spcAft>
                <a:spcPts val="0"/>
              </a:spcAft>
              <a:buSzPts val="2500"/>
              <a:buFont typeface="Calibri"/>
              <a:buChar char="•"/>
            </a:pPr>
            <a:r>
              <a:rPr lang="en-US" sz="2500">
                <a:latin typeface="Calibri"/>
                <a:ea typeface="Calibri"/>
                <a:cs typeface="Calibri"/>
                <a:sym typeface="Calibri"/>
              </a:rPr>
              <a:t>1 ECTS is equal to between 25 study hours;</a:t>
            </a:r>
            <a:endParaRPr sz="2500">
              <a:latin typeface="Calibri"/>
              <a:ea typeface="Calibri"/>
              <a:cs typeface="Calibri"/>
              <a:sym typeface="Calibri"/>
            </a:endParaRPr>
          </a:p>
          <a:p>
            <a:pPr marL="0" lvl="0" indent="0" algn="l" rtl="0">
              <a:lnSpc>
                <a:spcPct val="150000"/>
              </a:lnSpc>
              <a:spcBef>
                <a:spcPts val="360"/>
              </a:spcBef>
              <a:spcAft>
                <a:spcPts val="0"/>
              </a:spcAft>
              <a:buNone/>
            </a:pPr>
            <a:endParaRPr sz="2500">
              <a:latin typeface="Calibri"/>
              <a:ea typeface="Calibri"/>
              <a:cs typeface="Calibri"/>
              <a:sym typeface="Calibri"/>
            </a:endParaRPr>
          </a:p>
          <a:p>
            <a:pPr marL="457200" lvl="0" indent="-387350" algn="l" rtl="0">
              <a:lnSpc>
                <a:spcPct val="150000"/>
              </a:lnSpc>
              <a:spcBef>
                <a:spcPts val="360"/>
              </a:spcBef>
              <a:spcAft>
                <a:spcPts val="0"/>
              </a:spcAft>
              <a:buSzPts val="2500"/>
              <a:buFont typeface="Calibri"/>
              <a:buChar char="•"/>
            </a:pPr>
            <a:r>
              <a:rPr lang="en-US" sz="2500">
                <a:latin typeface="Calibri"/>
                <a:ea typeface="Calibri"/>
                <a:cs typeface="Calibri"/>
                <a:sym typeface="Calibri"/>
              </a:rPr>
              <a:t>The course catalog indicate how many credits a student must earn in which module in order to successfully complete the program and be awarded the appropriate qualification;</a:t>
            </a:r>
            <a:endParaRPr sz="25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347"/>
        <p:cNvGrpSpPr/>
        <p:nvPr/>
      </p:nvGrpSpPr>
      <p:grpSpPr>
        <a:xfrm>
          <a:off x="0" y="0"/>
          <a:ext cx="0" cy="0"/>
          <a:chOff x="0" y="0"/>
          <a:chExt cx="0" cy="0"/>
        </a:xfrm>
      </p:grpSpPr>
      <p:sp>
        <p:nvSpPr>
          <p:cNvPr id="348" name="Google Shape;348;g28303e3748f_0_7"/>
          <p:cNvSpPr txBox="1">
            <a:spLocks noGrp="1"/>
          </p:cNvSpPr>
          <p:nvPr>
            <p:ph type="title"/>
          </p:nvPr>
        </p:nvSpPr>
        <p:spPr>
          <a:xfrm>
            <a:off x="2235200" y="0"/>
            <a:ext cx="9804300" cy="1066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4000" b="1">
                <a:latin typeface="Calibri"/>
                <a:ea typeface="Calibri"/>
                <a:cs typeface="Calibri"/>
                <a:sym typeface="Calibri"/>
              </a:rPr>
              <a:t>What is a prerequisite?</a:t>
            </a:r>
            <a:endParaRPr sz="4000" b="1">
              <a:latin typeface="Calibri"/>
              <a:ea typeface="Calibri"/>
              <a:cs typeface="Calibri"/>
              <a:sym typeface="Calibri"/>
            </a:endParaRPr>
          </a:p>
        </p:txBody>
      </p:sp>
      <p:sp>
        <p:nvSpPr>
          <p:cNvPr id="349" name="Google Shape;349;g28303e3748f_0_7"/>
          <p:cNvSpPr txBox="1">
            <a:spLocks noGrp="1"/>
          </p:cNvSpPr>
          <p:nvPr>
            <p:ph type="body" idx="1"/>
          </p:nvPr>
        </p:nvSpPr>
        <p:spPr>
          <a:xfrm>
            <a:off x="2339625" y="2320425"/>
            <a:ext cx="9347100" cy="2744700"/>
          </a:xfrm>
          <a:prstGeom prst="rect">
            <a:avLst/>
          </a:prstGeom>
        </p:spPr>
        <p:txBody>
          <a:bodyPr spcFirstLastPara="1" wrap="square" lIns="91425" tIns="45700" rIns="91425" bIns="45700" anchor="t" anchorCtr="0">
            <a:noAutofit/>
          </a:bodyPr>
          <a:lstStyle/>
          <a:p>
            <a:pPr marL="457200" lvl="0" indent="-387350" algn="just" rtl="0">
              <a:lnSpc>
                <a:spcPct val="150000"/>
              </a:lnSpc>
              <a:spcBef>
                <a:spcPts val="0"/>
              </a:spcBef>
              <a:spcAft>
                <a:spcPts val="0"/>
              </a:spcAft>
              <a:buSzPts val="2500"/>
              <a:buFont typeface="Calibri"/>
              <a:buChar char="•"/>
            </a:pPr>
            <a:r>
              <a:rPr lang="en-US" sz="2500">
                <a:latin typeface="Calibri"/>
                <a:ea typeface="Calibri"/>
                <a:cs typeface="Calibri"/>
                <a:sym typeface="Calibri"/>
              </a:rPr>
              <a:t>Prerequisite - a thing that is required as a prior condition for something else to happen or exist; </a:t>
            </a:r>
            <a:endParaRPr sz="2500">
              <a:latin typeface="Calibri"/>
              <a:ea typeface="Calibri"/>
              <a:cs typeface="Calibri"/>
              <a:sym typeface="Calibri"/>
            </a:endParaRPr>
          </a:p>
          <a:p>
            <a:pPr marL="0" lvl="0" indent="0" algn="just" rtl="0">
              <a:lnSpc>
                <a:spcPct val="150000"/>
              </a:lnSpc>
              <a:spcBef>
                <a:spcPts val="0"/>
              </a:spcBef>
              <a:spcAft>
                <a:spcPts val="0"/>
              </a:spcAft>
              <a:buNone/>
            </a:pPr>
            <a:endParaRPr sz="2500">
              <a:latin typeface="Calibri"/>
              <a:ea typeface="Calibri"/>
              <a:cs typeface="Calibri"/>
              <a:sym typeface="Calibri"/>
            </a:endParaRPr>
          </a:p>
          <a:p>
            <a:pPr marL="457200" lvl="0" indent="-387350" algn="just" rtl="0">
              <a:lnSpc>
                <a:spcPct val="150000"/>
              </a:lnSpc>
              <a:spcBef>
                <a:spcPts val="0"/>
              </a:spcBef>
              <a:spcAft>
                <a:spcPts val="0"/>
              </a:spcAft>
              <a:buSzPts val="2500"/>
              <a:buFont typeface="Calibri"/>
              <a:buChar char="•"/>
            </a:pPr>
            <a:r>
              <a:rPr lang="en-US" sz="2500">
                <a:latin typeface="Calibri"/>
                <a:ea typeface="Calibri"/>
                <a:cs typeface="Calibri"/>
                <a:sym typeface="Calibri"/>
              </a:rPr>
              <a:t>A prerequisite course is a course that must be successfully completed prior to being allowed to start on the next course.</a:t>
            </a:r>
            <a:endParaRPr sz="25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218c6e26272_2_31"/>
          <p:cNvSpPr txBox="1">
            <a:spLocks noGrp="1"/>
          </p:cNvSpPr>
          <p:nvPr>
            <p:ph type="title"/>
          </p:nvPr>
        </p:nvSpPr>
        <p:spPr>
          <a:xfrm>
            <a:off x="2235200" y="0"/>
            <a:ext cx="98043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90"/>
              <a:buNone/>
            </a:pPr>
            <a:r>
              <a:rPr lang="en-US" sz="4000" b="1">
                <a:highlight>
                  <a:schemeClr val="lt1"/>
                </a:highlight>
                <a:latin typeface="Georgia"/>
                <a:ea typeface="Georgia"/>
                <a:cs typeface="Georgia"/>
                <a:sym typeface="Georgia"/>
              </a:rPr>
              <a:t>Failing the course</a:t>
            </a:r>
            <a:endParaRPr sz="4000" b="1">
              <a:highlight>
                <a:schemeClr val="lt1"/>
              </a:highlight>
              <a:latin typeface="Georgia"/>
              <a:ea typeface="Georgia"/>
              <a:cs typeface="Georgia"/>
              <a:sym typeface="Georgia"/>
            </a:endParaRPr>
          </a:p>
        </p:txBody>
      </p:sp>
      <p:sp>
        <p:nvSpPr>
          <p:cNvPr id="356" name="Google Shape;356;g218c6e26272_2_31"/>
          <p:cNvSpPr txBox="1">
            <a:spLocks noGrp="1"/>
          </p:cNvSpPr>
          <p:nvPr>
            <p:ph type="body" idx="1"/>
          </p:nvPr>
        </p:nvSpPr>
        <p:spPr>
          <a:xfrm>
            <a:off x="1770475" y="1752600"/>
            <a:ext cx="10378500" cy="4702800"/>
          </a:xfrm>
          <a:prstGeom prst="rect">
            <a:avLst/>
          </a:prstGeom>
          <a:noFill/>
          <a:ln>
            <a:noFill/>
          </a:ln>
        </p:spPr>
        <p:txBody>
          <a:bodyPr spcFirstLastPara="1" wrap="square" lIns="91425" tIns="45700" rIns="91425" bIns="45700" anchor="t" anchorCtr="0">
            <a:noAutofit/>
          </a:bodyPr>
          <a:lstStyle/>
          <a:p>
            <a:pPr marL="457200" lvl="0" indent="-345440" algn="l" rtl="0">
              <a:lnSpc>
                <a:spcPct val="150000"/>
              </a:lnSpc>
              <a:spcBef>
                <a:spcPts val="0"/>
              </a:spcBef>
              <a:spcAft>
                <a:spcPts val="0"/>
              </a:spcAft>
              <a:buSzPts val="1840"/>
              <a:buFont typeface="Georgia"/>
              <a:buChar char="•"/>
            </a:pPr>
            <a:r>
              <a:rPr lang="en-US" sz="1840">
                <a:latin typeface="Georgia"/>
                <a:ea typeface="Georgia"/>
                <a:cs typeface="Georgia"/>
                <a:sym typeface="Georgia"/>
              </a:rPr>
              <a:t>It is possible to re-select the subject, however, the student should note that most of the core module courses are opened according to the semester study plan;</a:t>
            </a:r>
            <a:endParaRPr sz="1840">
              <a:latin typeface="Georgia"/>
              <a:ea typeface="Georgia"/>
              <a:cs typeface="Georgia"/>
              <a:sym typeface="Georgia"/>
            </a:endParaRPr>
          </a:p>
          <a:p>
            <a:pPr marL="457200" lvl="0" indent="-345440" algn="l" rtl="0">
              <a:lnSpc>
                <a:spcPct val="150000"/>
              </a:lnSpc>
              <a:spcBef>
                <a:spcPts val="0"/>
              </a:spcBef>
              <a:spcAft>
                <a:spcPts val="0"/>
              </a:spcAft>
              <a:buSzPts val="1840"/>
              <a:buFont typeface="Georgia"/>
              <a:buChar char="•"/>
            </a:pPr>
            <a:r>
              <a:rPr lang="en-US" sz="1840">
                <a:latin typeface="Georgia"/>
                <a:ea typeface="Georgia"/>
                <a:cs typeface="Georgia"/>
                <a:sym typeface="Georgi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If the student fails the course 3 times, he/she lose the student status of the Ilia State University</a:t>
            </a:r>
            <a:r>
              <a:rPr lang="en-US" sz="1840">
                <a:latin typeface="Georgia"/>
                <a:ea typeface="Georgia"/>
                <a:cs typeface="Georgia"/>
                <a:sym typeface="Georgi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a:t>
            </a:r>
            <a:endParaRPr sz="1840">
              <a:latin typeface="Georgia"/>
              <a:ea typeface="Georgia"/>
              <a:cs typeface="Georgia"/>
              <a:sym typeface="Georgia"/>
            </a:endParaRPr>
          </a:p>
          <a:p>
            <a:pPr marL="457200" lvl="0" indent="-345440" algn="l" rtl="0">
              <a:lnSpc>
                <a:spcPct val="150000"/>
              </a:lnSpc>
              <a:spcBef>
                <a:spcPts val="0"/>
              </a:spcBef>
              <a:spcAft>
                <a:spcPts val="0"/>
              </a:spcAft>
              <a:buSzPts val="1840"/>
              <a:buFont typeface="Georgia"/>
              <a:buChar char="•"/>
            </a:pPr>
            <a:r>
              <a:rPr lang="en-US" sz="1840">
                <a:latin typeface="Georgia"/>
                <a:ea typeface="Georgia"/>
                <a:cs typeface="Georgia"/>
                <a:sym typeface="Georgia"/>
              </a:rPr>
              <a:t>In case you will not be able to select the subject in ARGUS, because there is a limit on the accumulated number of credits. You should write an application to the Dean of the BTE Faculty with a request to add the subject (in this case, the student pays the fee for the additional study course/courses); </a:t>
            </a:r>
            <a:endParaRPr sz="1840">
              <a:latin typeface="Georgia"/>
              <a:ea typeface="Georgia"/>
              <a:cs typeface="Georgia"/>
              <a:sym typeface="Georgia"/>
            </a:endParaRPr>
          </a:p>
          <a:p>
            <a:pPr marL="457200" lvl="0" indent="-345440" algn="l" rtl="0">
              <a:lnSpc>
                <a:spcPct val="150000"/>
              </a:lnSpc>
              <a:spcBef>
                <a:spcPts val="0"/>
              </a:spcBef>
              <a:spcAft>
                <a:spcPts val="0"/>
              </a:spcAft>
              <a:buSzPts val="1840"/>
              <a:buFont typeface="Georgia"/>
              <a:buChar char="•"/>
            </a:pPr>
            <a:r>
              <a:rPr lang="en-US" sz="1840">
                <a:latin typeface="Georgia"/>
                <a:ea typeface="Georgia"/>
                <a:cs typeface="Georgia"/>
                <a:sym typeface="Georgia"/>
              </a:rPr>
              <a:t>The total number of credits (ECTS) chosen by the student during the year (</a:t>
            </a:r>
            <a:r>
              <a:rPr lang="en-US" sz="1840" b="1">
                <a:latin typeface="Georgia"/>
                <a:ea typeface="Georgia"/>
                <a:cs typeface="Georgia"/>
                <a:sym typeface="Georgia"/>
              </a:rPr>
              <a:t>2 semesters</a:t>
            </a:r>
            <a:r>
              <a:rPr lang="en-US" sz="1840">
                <a:latin typeface="Georgia"/>
                <a:ea typeface="Georgia"/>
                <a:cs typeface="Georgia"/>
                <a:sym typeface="Georgia"/>
              </a:rPr>
              <a:t>) should not exceed 75 ECTS;</a:t>
            </a:r>
            <a:endParaRPr sz="1840">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g218c6e26272_2_49"/>
          <p:cNvSpPr txBox="1">
            <a:spLocks noGrp="1"/>
          </p:cNvSpPr>
          <p:nvPr>
            <p:ph type="title"/>
          </p:nvPr>
        </p:nvSpPr>
        <p:spPr>
          <a:xfrm>
            <a:off x="2235200" y="0"/>
            <a:ext cx="9804300" cy="10668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110000"/>
              <a:buNone/>
            </a:pPr>
            <a:r>
              <a:rPr lang="en-US" sz="4000" b="1">
                <a:latin typeface="Georgia"/>
                <a:ea typeface="Georgia"/>
                <a:cs typeface="Georgia"/>
                <a:sym typeface="Georgia"/>
              </a:rPr>
              <a:t>Midterm and Final Exams and their Recovery</a:t>
            </a:r>
            <a:endParaRPr sz="4000" b="1">
              <a:latin typeface="Georgia"/>
              <a:ea typeface="Georgia"/>
              <a:cs typeface="Georgia"/>
              <a:sym typeface="Georgia"/>
            </a:endParaRPr>
          </a:p>
        </p:txBody>
      </p:sp>
      <p:sp>
        <p:nvSpPr>
          <p:cNvPr id="363" name="Google Shape;363;g218c6e26272_2_49"/>
          <p:cNvSpPr txBox="1">
            <a:spLocks noGrp="1"/>
          </p:cNvSpPr>
          <p:nvPr>
            <p:ph type="body" idx="1"/>
          </p:nvPr>
        </p:nvSpPr>
        <p:spPr>
          <a:xfrm>
            <a:off x="1801000" y="1200650"/>
            <a:ext cx="10327800" cy="5596200"/>
          </a:xfrm>
          <a:prstGeom prst="rect">
            <a:avLst/>
          </a:prstGeom>
          <a:noFill/>
          <a:ln>
            <a:noFill/>
          </a:ln>
        </p:spPr>
        <p:txBody>
          <a:bodyPr spcFirstLastPara="1" wrap="square" lIns="91425" tIns="45700" rIns="91425" bIns="45700" anchor="t" anchorCtr="0">
            <a:noAutofit/>
          </a:bodyPr>
          <a:lstStyle/>
          <a:p>
            <a:pPr marL="457200" lvl="0" indent="-387350" algn="l" rtl="0">
              <a:lnSpc>
                <a:spcPct val="150000"/>
              </a:lnSpc>
              <a:spcBef>
                <a:spcPts val="0"/>
              </a:spcBef>
              <a:spcAft>
                <a:spcPts val="0"/>
              </a:spcAft>
              <a:buSzPts val="2500"/>
              <a:buFont typeface="Georgia"/>
              <a:buChar char="•"/>
            </a:pPr>
            <a:r>
              <a:rPr lang="en-US" sz="2500">
                <a:latin typeface="Georgia"/>
                <a:ea typeface="Georgia"/>
                <a:cs typeface="Georgia"/>
                <a:sym typeface="Georgia"/>
              </a:rPr>
              <a:t>Some midterm exams cannot be recovered due to the specifics of the  study courses (for example, when the midterm exam is held in labs);</a:t>
            </a:r>
            <a:endParaRPr sz="2500">
              <a:latin typeface="Georgia"/>
              <a:ea typeface="Georgia"/>
              <a:cs typeface="Georgia"/>
              <a:sym typeface="Georgia"/>
            </a:endParaRPr>
          </a:p>
          <a:p>
            <a:pPr marL="457200" lvl="0" indent="-387350" algn="l" rtl="0">
              <a:lnSpc>
                <a:spcPct val="150000"/>
              </a:lnSpc>
              <a:spcBef>
                <a:spcPts val="0"/>
              </a:spcBef>
              <a:spcAft>
                <a:spcPts val="0"/>
              </a:spcAft>
              <a:buSzPts val="2500"/>
              <a:buFont typeface="Georgia"/>
              <a:buChar char="•"/>
            </a:pPr>
            <a:r>
              <a:rPr lang="en-US" sz="2500">
                <a:latin typeface="Georgia"/>
                <a:ea typeface="Georgia"/>
                <a:cs typeface="Georgia"/>
                <a:sym typeface="Georgia"/>
              </a:rPr>
              <a:t>In some subjects, there may not be a midterm exam, students should consult with the subject instructor (preferably familiarizing themselves with the syllabus of the course at the beginning of the semester).</a:t>
            </a:r>
            <a:endParaRPr sz="2500">
              <a:latin typeface="Georgia"/>
              <a:ea typeface="Georgia"/>
              <a:cs typeface="Georgia"/>
              <a:sym typeface="Georgia"/>
            </a:endParaRPr>
          </a:p>
          <a:p>
            <a:pPr marL="457200" lvl="0" indent="-387350" algn="l" rtl="0">
              <a:lnSpc>
                <a:spcPct val="150000"/>
              </a:lnSpc>
              <a:spcBef>
                <a:spcPts val="0"/>
              </a:spcBef>
              <a:spcAft>
                <a:spcPts val="0"/>
              </a:spcAft>
              <a:buSzPts val="2500"/>
              <a:buFont typeface="Georgia"/>
              <a:buChar char="•"/>
            </a:pPr>
            <a:r>
              <a:rPr lang="en-US" sz="2500">
                <a:latin typeface="Georgia"/>
                <a:ea typeface="Georgia"/>
                <a:cs typeface="Georgia"/>
                <a:sym typeface="Georgia"/>
              </a:rPr>
              <a:t>If you fail on final exam you can try one more time</a:t>
            </a:r>
            <a:endParaRPr sz="2500">
              <a:latin typeface="Georgia"/>
              <a:ea typeface="Georgia"/>
              <a:cs typeface="Georgia"/>
              <a:sym typeface="Georgia"/>
            </a:endParaRPr>
          </a:p>
          <a:p>
            <a:pPr marL="457200" lvl="0" indent="-387350" algn="l" rtl="0">
              <a:lnSpc>
                <a:spcPct val="150000"/>
              </a:lnSpc>
              <a:spcBef>
                <a:spcPts val="0"/>
              </a:spcBef>
              <a:spcAft>
                <a:spcPts val="0"/>
              </a:spcAft>
              <a:buSzPts val="2500"/>
              <a:buFont typeface="Georgia"/>
              <a:buChar char="•"/>
            </a:pPr>
            <a:r>
              <a:rPr lang="en-US" sz="2500">
                <a:latin typeface="Georgia"/>
                <a:ea typeface="Georgia"/>
                <a:cs typeface="Georgia"/>
                <a:sym typeface="Georgia"/>
              </a:rPr>
              <a:t>You need to pay attention to the amount of accumulated points to be able to go to the final exam</a:t>
            </a:r>
            <a:endParaRPr sz="2500">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282d53319b5_0_104"/>
          <p:cNvSpPr txBox="1">
            <a:spLocks noGrp="1"/>
          </p:cNvSpPr>
          <p:nvPr>
            <p:ph type="title"/>
          </p:nvPr>
        </p:nvSpPr>
        <p:spPr>
          <a:xfrm>
            <a:off x="2235200" y="0"/>
            <a:ext cx="9804300" cy="1066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990"/>
              <a:buNone/>
            </a:pPr>
            <a:r>
              <a:rPr lang="en-US" sz="4000" b="1">
                <a:latin typeface="Georgia"/>
                <a:ea typeface="Georgia"/>
                <a:cs typeface="Georgia"/>
                <a:sym typeface="Georgia"/>
              </a:rPr>
              <a:t>Adding a semester</a:t>
            </a:r>
            <a:endParaRPr sz="4000" b="1">
              <a:latin typeface="Georgia"/>
              <a:ea typeface="Georgia"/>
              <a:cs typeface="Georgia"/>
              <a:sym typeface="Georgia"/>
            </a:endParaRPr>
          </a:p>
        </p:txBody>
      </p:sp>
      <p:sp>
        <p:nvSpPr>
          <p:cNvPr id="370" name="Google Shape;370;g282d53319b5_0_104"/>
          <p:cNvSpPr txBox="1">
            <a:spLocks noGrp="1"/>
          </p:cNvSpPr>
          <p:nvPr>
            <p:ph type="body" idx="1"/>
          </p:nvPr>
        </p:nvSpPr>
        <p:spPr>
          <a:xfrm>
            <a:off x="2071325" y="2680525"/>
            <a:ext cx="9543000" cy="2245500"/>
          </a:xfrm>
          <a:prstGeom prst="rect">
            <a:avLst/>
          </a:prstGeom>
          <a:noFill/>
          <a:ln>
            <a:noFill/>
          </a:ln>
        </p:spPr>
        <p:txBody>
          <a:bodyPr spcFirstLastPara="1" wrap="square" lIns="91425" tIns="45700" rIns="91425" bIns="45700" anchor="t" anchorCtr="0">
            <a:noAutofit/>
          </a:bodyPr>
          <a:lstStyle/>
          <a:p>
            <a:pPr marL="457200" lvl="0" indent="-387350" algn="just" rtl="0">
              <a:lnSpc>
                <a:spcPct val="150000"/>
              </a:lnSpc>
              <a:spcBef>
                <a:spcPts val="0"/>
              </a:spcBef>
              <a:spcAft>
                <a:spcPts val="0"/>
              </a:spcAft>
              <a:buSzPts val="2500"/>
              <a:buFont typeface="Georgia"/>
              <a:buChar char="•"/>
            </a:pPr>
            <a:r>
              <a:rPr lang="en-US" sz="2500">
                <a:latin typeface="Georgia"/>
                <a:ea typeface="Georgia"/>
                <a:cs typeface="Georgia"/>
                <a:sym typeface="Georgia"/>
              </a:rPr>
              <a:t>In the case that the student is unable to collect credits in their program’s major courses, even if you collect 75 credits per year, for obtaining the qualification (Bachelor’s Degree) you need to take additional semester;</a:t>
            </a:r>
            <a:endParaRPr sz="2500">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282d53319b5_0_440"/>
          <p:cNvSpPr txBox="1">
            <a:spLocks noGrp="1"/>
          </p:cNvSpPr>
          <p:nvPr>
            <p:ph type="title"/>
          </p:nvPr>
        </p:nvSpPr>
        <p:spPr>
          <a:xfrm>
            <a:off x="1909125" y="0"/>
            <a:ext cx="10282800" cy="1066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None/>
            </a:pPr>
            <a:r>
              <a:rPr lang="en-US" sz="4000" b="1">
                <a:solidFill>
                  <a:srgbClr val="03B1CE"/>
                </a:solidFill>
                <a:latin typeface="Georgia"/>
                <a:ea typeface="Georgia"/>
                <a:cs typeface="Georgia"/>
                <a:sym typeface="Georgia"/>
              </a:rPr>
              <a:t>Student Ambassadors </a:t>
            </a:r>
            <a:endParaRPr sz="4000" b="1">
              <a:solidFill>
                <a:srgbClr val="03B1CE"/>
              </a:solidFill>
              <a:latin typeface="Georgia"/>
              <a:ea typeface="Georgia"/>
              <a:cs typeface="Georgia"/>
              <a:sym typeface="Georgia"/>
            </a:endParaRPr>
          </a:p>
        </p:txBody>
      </p:sp>
      <p:sp>
        <p:nvSpPr>
          <p:cNvPr id="377" name="Google Shape;377;g282d53319b5_0_440"/>
          <p:cNvSpPr txBox="1">
            <a:spLocks noGrp="1"/>
          </p:cNvSpPr>
          <p:nvPr>
            <p:ph type="body" idx="1"/>
          </p:nvPr>
        </p:nvSpPr>
        <p:spPr>
          <a:xfrm>
            <a:off x="1792850" y="1514325"/>
            <a:ext cx="5378400" cy="5134800"/>
          </a:xfrm>
          <a:prstGeom prst="rect">
            <a:avLst/>
          </a:prstGeom>
          <a:noFill/>
          <a:ln>
            <a:noFill/>
          </a:ln>
        </p:spPr>
        <p:txBody>
          <a:bodyPr spcFirstLastPara="1" wrap="square" lIns="91425" tIns="45700" rIns="91425" bIns="45700" anchor="t" anchorCtr="0">
            <a:noAutofit/>
          </a:bodyPr>
          <a:lstStyle/>
          <a:p>
            <a:pPr marL="457200" lvl="0" indent="-368300" algn="l" rtl="0">
              <a:lnSpc>
                <a:spcPct val="150000"/>
              </a:lnSpc>
              <a:spcBef>
                <a:spcPts val="360"/>
              </a:spcBef>
              <a:spcAft>
                <a:spcPts val="0"/>
              </a:spcAft>
              <a:buSzPts val="2200"/>
              <a:buFont typeface="Georgia"/>
              <a:buChar char="•"/>
            </a:pPr>
            <a:r>
              <a:rPr lang="en-US" sz="2200">
                <a:latin typeface="Georgia"/>
                <a:ea typeface="Georgia"/>
                <a:cs typeface="Georgia"/>
                <a:sym typeface="Georgia"/>
              </a:rPr>
              <a:t>Who are the Student Ambassadors?</a:t>
            </a:r>
            <a:endParaRPr sz="2200">
              <a:latin typeface="Georgia"/>
              <a:ea typeface="Georgia"/>
              <a:cs typeface="Georgia"/>
              <a:sym typeface="Georgia"/>
            </a:endParaRPr>
          </a:p>
          <a:p>
            <a:pPr marL="457200" lvl="0" indent="-368300" algn="l" rtl="0">
              <a:lnSpc>
                <a:spcPct val="150000"/>
              </a:lnSpc>
              <a:spcBef>
                <a:spcPts val="360"/>
              </a:spcBef>
              <a:spcAft>
                <a:spcPts val="0"/>
              </a:spcAft>
              <a:buSzPts val="2200"/>
              <a:buFont typeface="Georgia"/>
              <a:buChar char="•"/>
            </a:pPr>
            <a:r>
              <a:rPr lang="en-US" sz="2200">
                <a:latin typeface="Georgia"/>
                <a:ea typeface="Georgia"/>
                <a:cs typeface="Georgia"/>
                <a:sym typeface="Georgia"/>
              </a:rPr>
              <a:t>How to become a student Ambassador?</a:t>
            </a:r>
            <a:endParaRPr sz="2200">
              <a:latin typeface="Georgia"/>
              <a:ea typeface="Georgia"/>
              <a:cs typeface="Georgia"/>
              <a:sym typeface="Georgia"/>
            </a:endParaRPr>
          </a:p>
          <a:p>
            <a:pPr marL="457200" lvl="0" indent="-368300" algn="l" rtl="0">
              <a:lnSpc>
                <a:spcPct val="150000"/>
              </a:lnSpc>
              <a:spcBef>
                <a:spcPts val="360"/>
              </a:spcBef>
              <a:spcAft>
                <a:spcPts val="0"/>
              </a:spcAft>
              <a:buSzPts val="2200"/>
              <a:buFont typeface="Georgia"/>
              <a:buChar char="•"/>
            </a:pPr>
            <a:r>
              <a:rPr lang="en-US" sz="2200">
                <a:latin typeface="Georgia"/>
                <a:ea typeface="Georgia"/>
                <a:cs typeface="Georgia"/>
                <a:sym typeface="Georgia"/>
              </a:rPr>
              <a:t>Responsibilities;</a:t>
            </a:r>
            <a:endParaRPr sz="2200">
              <a:latin typeface="Georgia"/>
              <a:ea typeface="Georgia"/>
              <a:cs typeface="Georgia"/>
              <a:sym typeface="Georgia"/>
            </a:endParaRPr>
          </a:p>
          <a:p>
            <a:pPr marL="457200" lvl="0" indent="-368300" algn="l" rtl="0">
              <a:lnSpc>
                <a:spcPct val="150000"/>
              </a:lnSpc>
              <a:spcBef>
                <a:spcPts val="360"/>
              </a:spcBef>
              <a:spcAft>
                <a:spcPts val="0"/>
              </a:spcAft>
              <a:buSzPts val="2200"/>
              <a:buFont typeface="Georgia"/>
              <a:buChar char="•"/>
            </a:pPr>
            <a:r>
              <a:rPr lang="en-US" sz="2200">
                <a:latin typeface="Georgia"/>
                <a:ea typeface="Georgia"/>
                <a:cs typeface="Georgia"/>
                <a:sym typeface="Georgia"/>
              </a:rPr>
              <a:t>Benefits;</a:t>
            </a:r>
            <a:endParaRPr sz="2200">
              <a:latin typeface="Georgia"/>
              <a:ea typeface="Georgia"/>
              <a:cs typeface="Georgia"/>
              <a:sym typeface="Georgia"/>
            </a:endParaRPr>
          </a:p>
          <a:p>
            <a:pPr marL="0" lvl="0" indent="0" algn="l" rtl="0">
              <a:lnSpc>
                <a:spcPct val="100000"/>
              </a:lnSpc>
              <a:spcBef>
                <a:spcPts val="360"/>
              </a:spcBef>
              <a:spcAft>
                <a:spcPts val="0"/>
              </a:spcAft>
              <a:buNone/>
            </a:pPr>
            <a:endParaRPr sz="2200">
              <a:latin typeface="Georgia"/>
              <a:ea typeface="Georgia"/>
              <a:cs typeface="Georgia"/>
              <a:sym typeface="Georgia"/>
            </a:endParaRPr>
          </a:p>
          <a:p>
            <a:pPr marL="0" lvl="0" indent="0" algn="l" rtl="0">
              <a:lnSpc>
                <a:spcPct val="150000"/>
              </a:lnSpc>
              <a:spcBef>
                <a:spcPts val="360"/>
              </a:spcBef>
              <a:spcAft>
                <a:spcPts val="0"/>
              </a:spcAft>
              <a:buNone/>
            </a:pPr>
            <a:r>
              <a:rPr lang="en-US" sz="2200" b="1">
                <a:latin typeface="Georgia"/>
                <a:ea typeface="Georgia"/>
                <a:cs typeface="Georgia"/>
                <a:sym typeface="Georgia"/>
              </a:rPr>
              <a:t>FB Group of the Student Ambassadors:</a:t>
            </a:r>
            <a:endParaRPr sz="2200" b="1">
              <a:latin typeface="Georgia"/>
              <a:ea typeface="Georgia"/>
              <a:cs typeface="Georgia"/>
              <a:sym typeface="Georgia"/>
            </a:endParaRPr>
          </a:p>
          <a:p>
            <a:pPr marL="0" lvl="0" indent="0" algn="l" rtl="0">
              <a:lnSpc>
                <a:spcPct val="150000"/>
              </a:lnSpc>
              <a:spcBef>
                <a:spcPts val="360"/>
              </a:spcBef>
              <a:spcAft>
                <a:spcPts val="0"/>
              </a:spcAft>
              <a:buNone/>
            </a:pPr>
            <a:r>
              <a:rPr lang="en-US" sz="2200" u="sng">
                <a:solidFill>
                  <a:schemeClr val="hlink"/>
                </a:solidFill>
                <a:latin typeface="Georgia"/>
                <a:ea typeface="Georgia"/>
                <a:cs typeface="Georgia"/>
                <a:sym typeface="Georgia"/>
                <a:hlinkClick r:id="rId3"/>
              </a:rPr>
              <a:t>https://www.facebook.com/groups/768487401954627</a:t>
            </a:r>
            <a:r>
              <a:rPr lang="en-US" sz="2200">
                <a:latin typeface="Georgia"/>
                <a:ea typeface="Georgia"/>
                <a:cs typeface="Georgia"/>
                <a:sym typeface="Georgia"/>
              </a:rPr>
              <a:t> </a:t>
            </a:r>
            <a:endParaRPr sz="2200">
              <a:latin typeface="Georgia"/>
              <a:ea typeface="Georgia"/>
              <a:cs typeface="Georgia"/>
              <a:sym typeface="Georgia"/>
            </a:endParaRPr>
          </a:p>
        </p:txBody>
      </p:sp>
      <p:pic>
        <p:nvPicPr>
          <p:cNvPr id="378" name="Google Shape;378;g282d53319b5_0_440"/>
          <p:cNvPicPr preferRelativeResize="0"/>
          <p:nvPr/>
        </p:nvPicPr>
        <p:blipFill>
          <a:blip r:embed="rId4">
            <a:alphaModFix/>
          </a:blip>
          <a:stretch>
            <a:fillRect/>
          </a:stretch>
        </p:blipFill>
        <p:spPr>
          <a:xfrm>
            <a:off x="7345375" y="1616575"/>
            <a:ext cx="4467951" cy="44679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282d53319b5_0_524"/>
          <p:cNvSpPr txBox="1">
            <a:spLocks noGrp="1"/>
          </p:cNvSpPr>
          <p:nvPr>
            <p:ph type="title"/>
          </p:nvPr>
        </p:nvSpPr>
        <p:spPr>
          <a:xfrm>
            <a:off x="2235200" y="0"/>
            <a:ext cx="9804300" cy="1066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4000" b="1">
                <a:latin typeface="Georgia"/>
                <a:ea typeface="Georgia"/>
                <a:cs typeface="Georgia"/>
                <a:sym typeface="Georgia"/>
              </a:rPr>
              <a:t>Employment opportunities</a:t>
            </a:r>
            <a:endParaRPr sz="4000" b="1">
              <a:latin typeface="Georgia"/>
              <a:ea typeface="Georgia"/>
              <a:cs typeface="Georgia"/>
              <a:sym typeface="Georgia"/>
            </a:endParaRPr>
          </a:p>
        </p:txBody>
      </p:sp>
      <p:sp>
        <p:nvSpPr>
          <p:cNvPr id="385" name="Google Shape;385;g282d53319b5_0_524"/>
          <p:cNvSpPr txBox="1">
            <a:spLocks noGrp="1"/>
          </p:cNvSpPr>
          <p:nvPr>
            <p:ph type="body" idx="1"/>
          </p:nvPr>
        </p:nvSpPr>
        <p:spPr>
          <a:xfrm>
            <a:off x="2235200" y="2106125"/>
            <a:ext cx="9461700" cy="3163200"/>
          </a:xfrm>
          <a:prstGeom prst="rect">
            <a:avLst/>
          </a:prstGeom>
        </p:spPr>
        <p:txBody>
          <a:bodyPr spcFirstLastPara="1" wrap="square" lIns="91425" tIns="45700" rIns="91425" bIns="45700" anchor="t" anchorCtr="0">
            <a:spAutoFit/>
          </a:bodyPr>
          <a:lstStyle/>
          <a:p>
            <a:pPr marL="457200" lvl="0" indent="-387350" algn="l" rtl="0">
              <a:lnSpc>
                <a:spcPct val="130000"/>
              </a:lnSpc>
              <a:spcBef>
                <a:spcPts val="360"/>
              </a:spcBef>
              <a:spcAft>
                <a:spcPts val="0"/>
              </a:spcAft>
              <a:buSzPts val="2500"/>
              <a:buFont typeface="Georgia"/>
              <a:buChar char="•"/>
            </a:pPr>
            <a:r>
              <a:rPr lang="en-US" sz="2500">
                <a:latin typeface="Georgia"/>
                <a:ea typeface="Georgia"/>
                <a:cs typeface="Georgia"/>
                <a:sym typeface="Georgia"/>
              </a:rPr>
              <a:t>The employment promotion program - </a:t>
            </a:r>
            <a:r>
              <a:rPr lang="en-US" sz="2500" u="sng">
                <a:solidFill>
                  <a:schemeClr val="hlink"/>
                </a:solidFill>
                <a:latin typeface="Georgia"/>
                <a:ea typeface="Georgia"/>
                <a:cs typeface="Georgia"/>
                <a:sym typeface="Georgia"/>
                <a:hlinkClick r:id="rId3"/>
              </a:rPr>
              <a:t>UNIJOBS</a:t>
            </a:r>
            <a:r>
              <a:rPr lang="en-US" sz="2500">
                <a:latin typeface="Georgia"/>
                <a:ea typeface="Georgia"/>
                <a:cs typeface="Georgia"/>
                <a:sym typeface="Georgia"/>
              </a:rPr>
              <a:t>;</a:t>
            </a:r>
            <a:endParaRPr sz="2500">
              <a:latin typeface="Georgia"/>
              <a:ea typeface="Georgia"/>
              <a:cs typeface="Georgia"/>
              <a:sym typeface="Georgia"/>
            </a:endParaRPr>
          </a:p>
          <a:p>
            <a:pPr marL="457200" lvl="0" indent="0" algn="l" rtl="0">
              <a:lnSpc>
                <a:spcPct val="130000"/>
              </a:lnSpc>
              <a:spcBef>
                <a:spcPts val="360"/>
              </a:spcBef>
              <a:spcAft>
                <a:spcPts val="0"/>
              </a:spcAft>
              <a:buNone/>
            </a:pPr>
            <a:endParaRPr sz="2500">
              <a:latin typeface="Georgia"/>
              <a:ea typeface="Georgia"/>
              <a:cs typeface="Georgia"/>
              <a:sym typeface="Georgia"/>
            </a:endParaRPr>
          </a:p>
          <a:p>
            <a:pPr marL="457200" lvl="0" indent="-387350" algn="l" rtl="0">
              <a:lnSpc>
                <a:spcPct val="130000"/>
              </a:lnSpc>
              <a:spcBef>
                <a:spcPts val="360"/>
              </a:spcBef>
              <a:spcAft>
                <a:spcPts val="0"/>
              </a:spcAft>
              <a:buSzPts val="2500"/>
              <a:buFont typeface="Georgia"/>
              <a:buChar char="•"/>
            </a:pPr>
            <a:r>
              <a:rPr lang="en-US" sz="2500">
                <a:latin typeface="Georgia"/>
                <a:ea typeface="Georgia"/>
                <a:cs typeface="Georgia"/>
                <a:sym typeface="Georgia"/>
              </a:rPr>
              <a:t>The School of Technology cooperates with companies that offer students various jobs/internships;</a:t>
            </a:r>
            <a:endParaRPr sz="2500">
              <a:latin typeface="Georgia"/>
              <a:ea typeface="Georgia"/>
              <a:cs typeface="Georgia"/>
              <a:sym typeface="Georgia"/>
            </a:endParaRPr>
          </a:p>
          <a:p>
            <a:pPr marL="457200" lvl="0" indent="0" algn="l" rtl="0">
              <a:lnSpc>
                <a:spcPct val="130000"/>
              </a:lnSpc>
              <a:spcBef>
                <a:spcPts val="360"/>
              </a:spcBef>
              <a:spcAft>
                <a:spcPts val="0"/>
              </a:spcAft>
              <a:buNone/>
            </a:pPr>
            <a:endParaRPr sz="2500">
              <a:latin typeface="Georgia"/>
              <a:ea typeface="Georgia"/>
              <a:cs typeface="Georgia"/>
              <a:sym typeface="Georgia"/>
            </a:endParaRPr>
          </a:p>
          <a:p>
            <a:pPr marL="457200" lvl="0" indent="-387350" algn="l" rtl="0">
              <a:lnSpc>
                <a:spcPct val="130000"/>
              </a:lnSpc>
              <a:spcBef>
                <a:spcPts val="360"/>
              </a:spcBef>
              <a:spcAft>
                <a:spcPts val="0"/>
              </a:spcAft>
              <a:buSzPts val="2500"/>
              <a:buFont typeface="Georgia"/>
              <a:buChar char="•"/>
            </a:pPr>
            <a:r>
              <a:rPr lang="en-US" sz="2500" u="sng">
                <a:solidFill>
                  <a:schemeClr val="hlink"/>
                </a:solidFill>
                <a:latin typeface="Georgia"/>
                <a:ea typeface="Georgia"/>
                <a:cs typeface="Georgia"/>
                <a:sym typeface="Georgia"/>
                <a:hlinkClick r:id="rId4"/>
              </a:rPr>
              <a:t>Job fair</a:t>
            </a:r>
            <a:endParaRPr sz="25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2830cde498f_0_12"/>
          <p:cNvSpPr txBox="1">
            <a:spLocks noGrp="1"/>
          </p:cNvSpPr>
          <p:nvPr>
            <p:ph type="title"/>
          </p:nvPr>
        </p:nvSpPr>
        <p:spPr>
          <a:xfrm>
            <a:off x="2349825" y="0"/>
            <a:ext cx="9842100" cy="1066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4400"/>
              <a:buNone/>
            </a:pPr>
            <a:r>
              <a:rPr lang="en-US" sz="4000" b="1">
                <a:latin typeface="Georgia"/>
                <a:ea typeface="Georgia"/>
                <a:cs typeface="Georgia"/>
                <a:sym typeface="Georgia"/>
              </a:rPr>
              <a:t>Structure of the University</a:t>
            </a:r>
            <a:endParaRPr sz="4000" b="1">
              <a:latin typeface="Georgia"/>
              <a:ea typeface="Georgia"/>
              <a:cs typeface="Georgia"/>
              <a:sym typeface="Georgia"/>
            </a:endParaRPr>
          </a:p>
        </p:txBody>
      </p:sp>
      <p:pic>
        <p:nvPicPr>
          <p:cNvPr id="104" name="Google Shape;104;g2830cde498f_0_12"/>
          <p:cNvPicPr preferRelativeResize="0"/>
          <p:nvPr/>
        </p:nvPicPr>
        <p:blipFill rotWithShape="1">
          <a:blip r:embed="rId3">
            <a:alphaModFix/>
          </a:blip>
          <a:srcRect/>
          <a:stretch/>
        </p:blipFill>
        <p:spPr>
          <a:xfrm>
            <a:off x="2258873" y="1265375"/>
            <a:ext cx="849050" cy="844300"/>
          </a:xfrm>
          <a:prstGeom prst="rect">
            <a:avLst/>
          </a:prstGeom>
          <a:noFill/>
          <a:ln>
            <a:noFill/>
          </a:ln>
        </p:spPr>
      </p:pic>
      <p:pic>
        <p:nvPicPr>
          <p:cNvPr id="105" name="Google Shape;105;g2830cde498f_0_12"/>
          <p:cNvPicPr preferRelativeResize="0"/>
          <p:nvPr/>
        </p:nvPicPr>
        <p:blipFill rotWithShape="1">
          <a:blip r:embed="rId4">
            <a:alphaModFix/>
          </a:blip>
          <a:srcRect/>
          <a:stretch/>
        </p:blipFill>
        <p:spPr>
          <a:xfrm>
            <a:off x="2258875" y="2177387"/>
            <a:ext cx="849050" cy="789513"/>
          </a:xfrm>
          <a:prstGeom prst="rect">
            <a:avLst/>
          </a:prstGeom>
          <a:noFill/>
          <a:ln>
            <a:noFill/>
          </a:ln>
        </p:spPr>
      </p:pic>
      <p:pic>
        <p:nvPicPr>
          <p:cNvPr id="106" name="Google Shape;106;g2830cde498f_0_12"/>
          <p:cNvPicPr preferRelativeResize="0"/>
          <p:nvPr/>
        </p:nvPicPr>
        <p:blipFill rotWithShape="1">
          <a:blip r:embed="rId5">
            <a:alphaModFix/>
          </a:blip>
          <a:srcRect/>
          <a:stretch/>
        </p:blipFill>
        <p:spPr>
          <a:xfrm>
            <a:off x="2258872" y="3034603"/>
            <a:ext cx="849050" cy="855276"/>
          </a:xfrm>
          <a:prstGeom prst="rect">
            <a:avLst/>
          </a:prstGeom>
          <a:noFill/>
          <a:ln>
            <a:noFill/>
          </a:ln>
        </p:spPr>
      </p:pic>
      <p:pic>
        <p:nvPicPr>
          <p:cNvPr id="107" name="Google Shape;107;g2830cde498f_0_12"/>
          <p:cNvPicPr preferRelativeResize="0"/>
          <p:nvPr/>
        </p:nvPicPr>
        <p:blipFill rotWithShape="1">
          <a:blip r:embed="rId6">
            <a:alphaModFix/>
          </a:blip>
          <a:srcRect/>
          <a:stretch/>
        </p:blipFill>
        <p:spPr>
          <a:xfrm>
            <a:off x="2258874" y="3957575"/>
            <a:ext cx="849050" cy="855280"/>
          </a:xfrm>
          <a:prstGeom prst="rect">
            <a:avLst/>
          </a:prstGeom>
          <a:noFill/>
          <a:ln>
            <a:noFill/>
          </a:ln>
        </p:spPr>
      </p:pic>
      <p:sp>
        <p:nvSpPr>
          <p:cNvPr id="108" name="Google Shape;108;g2830cde498f_0_12"/>
          <p:cNvSpPr txBox="1"/>
          <p:nvPr/>
        </p:nvSpPr>
        <p:spPr>
          <a:xfrm>
            <a:off x="3154500" y="1119250"/>
            <a:ext cx="9037500" cy="5555700"/>
          </a:xfrm>
          <a:prstGeom prst="rect">
            <a:avLst/>
          </a:prstGeom>
          <a:noFill/>
          <a:ln>
            <a:noFill/>
          </a:ln>
        </p:spPr>
        <p:txBody>
          <a:bodyPr spcFirstLastPara="1" wrap="square" lIns="0" tIns="45700" rIns="91425" bIns="45700" anchor="t" anchorCtr="0">
            <a:normAutofit/>
          </a:bodyPr>
          <a:lstStyle/>
          <a:p>
            <a:pPr marL="0" marR="0" lvl="0" indent="0" algn="l" rtl="0">
              <a:lnSpc>
                <a:spcPct val="80000"/>
              </a:lnSpc>
              <a:spcBef>
                <a:spcPts val="0"/>
              </a:spcBef>
              <a:spcAft>
                <a:spcPts val="0"/>
              </a:spcAft>
              <a:buNone/>
            </a:pPr>
            <a:endParaRPr sz="2400">
              <a:latin typeface="Georgia"/>
              <a:ea typeface="Georgia"/>
              <a:cs typeface="Georgia"/>
              <a:sym typeface="Georgia"/>
            </a:endParaRPr>
          </a:p>
          <a:p>
            <a:pPr marL="457200" marR="0" lvl="0" indent="-381000" algn="l" rtl="0">
              <a:lnSpc>
                <a:spcPct val="80000"/>
              </a:lnSpc>
              <a:spcBef>
                <a:spcPts val="600"/>
              </a:spcBef>
              <a:spcAft>
                <a:spcPts val="0"/>
              </a:spcAft>
              <a:buClr>
                <a:srgbClr val="000000"/>
              </a:buClr>
              <a:buSzPts val="2400"/>
              <a:buFont typeface="Georgia"/>
              <a:buChar char="▪"/>
            </a:pPr>
            <a:r>
              <a:rPr lang="en-US" sz="2400" i="0" u="none" strike="noStrike" cap="none">
                <a:solidFill>
                  <a:srgbClr val="000000"/>
                </a:solidFill>
                <a:latin typeface="Georgia"/>
                <a:ea typeface="Georgia"/>
                <a:cs typeface="Georgia"/>
                <a:sym typeface="Georgia"/>
              </a:rPr>
              <a:t>Faculty of Arts and Science</a:t>
            </a:r>
            <a:br>
              <a:rPr lang="en-US" sz="2400" i="0" u="none" strike="noStrike" cap="none">
                <a:solidFill>
                  <a:srgbClr val="000000"/>
                </a:solidFill>
                <a:latin typeface="Georgia"/>
                <a:ea typeface="Georgia"/>
                <a:cs typeface="Georgia"/>
                <a:sym typeface="Georgia"/>
              </a:rPr>
            </a:br>
            <a:br>
              <a:rPr lang="en-US" sz="2400" i="0" u="none" strike="noStrike" cap="none">
                <a:solidFill>
                  <a:srgbClr val="000000"/>
                </a:solidFill>
                <a:latin typeface="Georgia"/>
                <a:ea typeface="Georgia"/>
                <a:cs typeface="Georgia"/>
                <a:sym typeface="Georgia"/>
              </a:rPr>
            </a:br>
            <a:endParaRPr sz="2400">
              <a:latin typeface="Georgia"/>
              <a:ea typeface="Georgia"/>
              <a:cs typeface="Georgia"/>
              <a:sym typeface="Georgia"/>
            </a:endParaRPr>
          </a:p>
          <a:p>
            <a:pPr marL="457200" marR="0" lvl="0" indent="-381000" algn="l" rtl="0">
              <a:lnSpc>
                <a:spcPct val="80000"/>
              </a:lnSpc>
              <a:spcBef>
                <a:spcPts val="0"/>
              </a:spcBef>
              <a:spcAft>
                <a:spcPts val="0"/>
              </a:spcAft>
              <a:buClr>
                <a:srgbClr val="000000"/>
              </a:buClr>
              <a:buSzPts val="2400"/>
              <a:buFont typeface="Georgia"/>
              <a:buChar char="▪"/>
            </a:pPr>
            <a:r>
              <a:rPr lang="en-US" sz="2400" i="0" u="none" strike="noStrike" cap="none">
                <a:solidFill>
                  <a:srgbClr val="000000"/>
                </a:solidFill>
                <a:latin typeface="Georgia"/>
                <a:ea typeface="Georgia"/>
                <a:cs typeface="Georgia"/>
                <a:sym typeface="Georgia"/>
              </a:rPr>
              <a:t>Faculty of Business, Technology, and Education (BTE)</a:t>
            </a:r>
            <a:br>
              <a:rPr lang="en-US" sz="2400" i="0" u="none" strike="noStrike" cap="none">
                <a:solidFill>
                  <a:srgbClr val="000000"/>
                </a:solidFill>
                <a:latin typeface="Georgia"/>
                <a:ea typeface="Georgia"/>
                <a:cs typeface="Georgia"/>
                <a:sym typeface="Georgia"/>
              </a:rPr>
            </a:br>
            <a:br>
              <a:rPr lang="en-US" sz="2400" i="0" u="none" strike="noStrike" cap="none">
                <a:solidFill>
                  <a:srgbClr val="000000"/>
                </a:solidFill>
                <a:latin typeface="Georgia"/>
                <a:ea typeface="Georgia"/>
                <a:cs typeface="Georgia"/>
                <a:sym typeface="Georgia"/>
              </a:rPr>
            </a:br>
            <a:endParaRPr sz="2400">
              <a:latin typeface="Georgia"/>
              <a:ea typeface="Georgia"/>
              <a:cs typeface="Georgia"/>
              <a:sym typeface="Georgia"/>
            </a:endParaRPr>
          </a:p>
          <a:p>
            <a:pPr marL="457200" marR="0" lvl="0" indent="-381000" algn="l" rtl="0">
              <a:lnSpc>
                <a:spcPct val="80000"/>
              </a:lnSpc>
              <a:spcBef>
                <a:spcPts val="0"/>
              </a:spcBef>
              <a:spcAft>
                <a:spcPts val="0"/>
              </a:spcAft>
              <a:buClr>
                <a:srgbClr val="000000"/>
              </a:buClr>
              <a:buSzPts val="2400"/>
              <a:buFont typeface="Georgia"/>
              <a:buChar char="▪"/>
            </a:pPr>
            <a:r>
              <a:rPr lang="en-US" sz="2400" i="0" u="none" strike="noStrike" cap="none">
                <a:solidFill>
                  <a:srgbClr val="000000"/>
                </a:solidFill>
                <a:latin typeface="Georgia"/>
                <a:ea typeface="Georgia"/>
                <a:cs typeface="Georgia"/>
                <a:sym typeface="Georgia"/>
              </a:rPr>
              <a:t>Faculty of Natural Sciences and Medicine</a:t>
            </a:r>
            <a:br>
              <a:rPr lang="en-US" sz="2400" i="0" u="none" strike="noStrike" cap="none">
                <a:solidFill>
                  <a:srgbClr val="000000"/>
                </a:solidFill>
                <a:latin typeface="Georgia"/>
                <a:ea typeface="Georgia"/>
                <a:cs typeface="Georgia"/>
                <a:sym typeface="Georgia"/>
              </a:rPr>
            </a:br>
            <a:br>
              <a:rPr lang="en-US" sz="2400" i="0" u="none" strike="noStrike" cap="none">
                <a:solidFill>
                  <a:srgbClr val="000000"/>
                </a:solidFill>
                <a:latin typeface="Georgia"/>
                <a:ea typeface="Georgia"/>
                <a:cs typeface="Georgia"/>
                <a:sym typeface="Georgia"/>
              </a:rPr>
            </a:br>
            <a:endParaRPr sz="2400">
              <a:latin typeface="Georgia"/>
              <a:ea typeface="Georgia"/>
              <a:cs typeface="Georgia"/>
              <a:sym typeface="Georgia"/>
            </a:endParaRPr>
          </a:p>
          <a:p>
            <a:pPr marL="457200" marR="0" lvl="0" indent="-381000" algn="l" rtl="0">
              <a:lnSpc>
                <a:spcPct val="80000"/>
              </a:lnSpc>
              <a:spcBef>
                <a:spcPts val="0"/>
              </a:spcBef>
              <a:spcAft>
                <a:spcPts val="0"/>
              </a:spcAft>
              <a:buClr>
                <a:srgbClr val="000000"/>
              </a:buClr>
              <a:buSzPts val="2400"/>
              <a:buFont typeface="Georgia"/>
              <a:buChar char="▪"/>
            </a:pPr>
            <a:r>
              <a:rPr lang="en-US" sz="2400" i="0" u="none" strike="noStrike" cap="none">
                <a:solidFill>
                  <a:srgbClr val="000000"/>
                </a:solidFill>
                <a:latin typeface="Georgia"/>
                <a:ea typeface="Georgia"/>
                <a:cs typeface="Georgia"/>
                <a:sym typeface="Georgia"/>
              </a:rPr>
              <a:t>Faculty of Law</a:t>
            </a:r>
            <a:br>
              <a:rPr lang="en-US" sz="2400" i="0" u="none" strike="noStrike" cap="none">
                <a:solidFill>
                  <a:srgbClr val="000000"/>
                </a:solidFill>
                <a:latin typeface="Georgia"/>
                <a:ea typeface="Georgia"/>
                <a:cs typeface="Georgia"/>
                <a:sym typeface="Georgia"/>
              </a:rPr>
            </a:br>
            <a:br>
              <a:rPr lang="en-US" sz="2400" i="0" u="none" strike="noStrike" cap="none">
                <a:solidFill>
                  <a:srgbClr val="000000"/>
                </a:solidFill>
                <a:latin typeface="Georgia"/>
                <a:ea typeface="Georgia"/>
                <a:cs typeface="Georgia"/>
                <a:sym typeface="Georgia"/>
              </a:rPr>
            </a:br>
            <a:br>
              <a:rPr lang="en-US" sz="2400" i="0" u="none" strike="noStrike" cap="none">
                <a:solidFill>
                  <a:srgbClr val="000000"/>
                </a:solidFill>
                <a:latin typeface="Georgia"/>
                <a:ea typeface="Georgia"/>
                <a:cs typeface="Georgia"/>
                <a:sym typeface="Georgia"/>
              </a:rPr>
            </a:br>
            <a:endParaRPr sz="2400" i="0" u="none" strike="noStrike" cap="none">
              <a:solidFill>
                <a:srgbClr val="000000"/>
              </a:solidFill>
              <a:latin typeface="Georgia"/>
              <a:ea typeface="Georgia"/>
              <a:cs typeface="Georgia"/>
              <a:sym typeface="Georgia"/>
            </a:endParaRPr>
          </a:p>
          <a:p>
            <a:pPr marL="457200" marR="0" lvl="0" indent="-381000" algn="l" rtl="0">
              <a:lnSpc>
                <a:spcPct val="80000"/>
              </a:lnSpc>
              <a:spcBef>
                <a:spcPts val="0"/>
              </a:spcBef>
              <a:spcAft>
                <a:spcPts val="0"/>
              </a:spcAft>
              <a:buSzPts val="2400"/>
              <a:buFont typeface="Georgia"/>
              <a:buChar char="▪"/>
            </a:pPr>
            <a:r>
              <a:rPr lang="en-US" sz="2400">
                <a:latin typeface="Georgia"/>
                <a:ea typeface="Georgia"/>
                <a:cs typeface="Georgia"/>
                <a:sym typeface="Georgia"/>
              </a:rPr>
              <a:t>Central administration and Many Units of the University</a:t>
            </a:r>
            <a:endParaRPr sz="2400">
              <a:latin typeface="Georgia"/>
              <a:ea typeface="Georgia"/>
              <a:cs typeface="Georgia"/>
              <a:sym typeface="Georgia"/>
            </a:endParaRPr>
          </a:p>
        </p:txBody>
      </p:sp>
      <p:pic>
        <p:nvPicPr>
          <p:cNvPr id="109" name="Google Shape;109;g2830cde498f_0_12"/>
          <p:cNvPicPr preferRelativeResize="0"/>
          <p:nvPr/>
        </p:nvPicPr>
        <p:blipFill>
          <a:blip r:embed="rId7">
            <a:alphaModFix/>
          </a:blip>
          <a:stretch>
            <a:fillRect/>
          </a:stretch>
        </p:blipFill>
        <p:spPr>
          <a:xfrm>
            <a:off x="2258875" y="5054885"/>
            <a:ext cx="849050" cy="85754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
          <p:cNvSpPr txBox="1"/>
          <p:nvPr/>
        </p:nvSpPr>
        <p:spPr>
          <a:xfrm>
            <a:off x="2835525" y="1582625"/>
            <a:ext cx="8883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3"/>
          <p:cNvSpPr txBox="1"/>
          <p:nvPr/>
        </p:nvSpPr>
        <p:spPr>
          <a:xfrm>
            <a:off x="3579775" y="208875"/>
            <a:ext cx="66132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4000" b="1">
                <a:solidFill>
                  <a:srgbClr val="03B1CE"/>
                </a:solidFill>
                <a:latin typeface="Georgia"/>
                <a:ea typeface="Georgia"/>
                <a:cs typeface="Georgia"/>
                <a:sym typeface="Georgia"/>
              </a:rPr>
              <a:t>Key contacts?</a:t>
            </a:r>
            <a:endParaRPr sz="4000" b="1" i="0" u="none" strike="noStrike" cap="none">
              <a:solidFill>
                <a:srgbClr val="03B1CE"/>
              </a:solidFill>
              <a:latin typeface="Georgia"/>
              <a:ea typeface="Georgia"/>
              <a:cs typeface="Georgia"/>
              <a:sym typeface="Georgia"/>
            </a:endParaRPr>
          </a:p>
        </p:txBody>
      </p:sp>
      <p:sp>
        <p:nvSpPr>
          <p:cNvPr id="392" name="Google Shape;392;p3"/>
          <p:cNvSpPr txBox="1"/>
          <p:nvPr/>
        </p:nvSpPr>
        <p:spPr>
          <a:xfrm>
            <a:off x="2085450" y="1128650"/>
            <a:ext cx="9961800" cy="5664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700" b="1">
                <a:solidFill>
                  <a:schemeClr val="dk1"/>
                </a:solidFill>
                <a:latin typeface="Georgia"/>
                <a:ea typeface="Georgia"/>
                <a:cs typeface="Georgia"/>
                <a:sym typeface="Georgia"/>
              </a:rPr>
              <a:t>Coordinators of </a:t>
            </a:r>
            <a:r>
              <a:rPr lang="en-US" sz="1700" b="1">
                <a:latin typeface="Georgia"/>
                <a:ea typeface="Georgia"/>
                <a:cs typeface="Georgia"/>
                <a:sym typeface="Georgia"/>
              </a:rPr>
              <a:t>School of Technology programs:</a:t>
            </a:r>
            <a:endParaRPr sz="1700" b="1" i="0" u="none" strike="noStrike" cap="none">
              <a:solidFill>
                <a:srgbClr val="000000"/>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500"/>
              <a:buFont typeface="Arial"/>
              <a:buNone/>
            </a:pPr>
            <a:endParaRPr sz="1600" i="0" u="none" strike="noStrike" cap="none">
              <a:solidFill>
                <a:srgbClr val="000000"/>
              </a:solidFill>
              <a:latin typeface="Georgia"/>
              <a:ea typeface="Georgia"/>
              <a:cs typeface="Georgia"/>
              <a:sym typeface="Georgia"/>
            </a:endParaRPr>
          </a:p>
          <a:p>
            <a:pPr marL="457200" marR="0" lvl="0" indent="-336550" algn="l" rtl="0">
              <a:lnSpc>
                <a:spcPct val="100000"/>
              </a:lnSpc>
              <a:spcBef>
                <a:spcPts val="0"/>
              </a:spcBef>
              <a:spcAft>
                <a:spcPts val="0"/>
              </a:spcAft>
              <a:buClr>
                <a:srgbClr val="000000"/>
              </a:buClr>
              <a:buSzPts val="1700"/>
              <a:buFont typeface="Georgia"/>
              <a:buChar char="●"/>
            </a:pPr>
            <a:r>
              <a:rPr lang="en-US" sz="1700">
                <a:latin typeface="Georgia"/>
                <a:ea typeface="Georgia"/>
                <a:cs typeface="Georgia"/>
                <a:sym typeface="Georgia"/>
              </a:rPr>
              <a:t>Gvantsa Lortkifanidze - architecture, mathematics</a:t>
            </a:r>
            <a:endParaRPr sz="1700" i="0" u="none" strike="noStrike" cap="none">
              <a:solidFill>
                <a:srgbClr val="000000"/>
              </a:solidFill>
              <a:latin typeface="Georgia"/>
              <a:ea typeface="Georgia"/>
              <a:cs typeface="Georgia"/>
              <a:sym typeface="Georgia"/>
            </a:endParaRPr>
          </a:p>
          <a:p>
            <a:pPr marL="457200" marR="0" lvl="0" indent="0" algn="l" rtl="0">
              <a:lnSpc>
                <a:spcPct val="100000"/>
              </a:lnSpc>
              <a:spcBef>
                <a:spcPts val="0"/>
              </a:spcBef>
              <a:spcAft>
                <a:spcPts val="0"/>
              </a:spcAft>
              <a:buClr>
                <a:srgbClr val="000000"/>
              </a:buClr>
              <a:buSzPts val="1500"/>
              <a:buFont typeface="Arial"/>
              <a:buNone/>
            </a:pPr>
            <a:r>
              <a:rPr lang="en-US" sz="1700" i="0" u="none" strike="noStrike" cap="none">
                <a:solidFill>
                  <a:srgbClr val="000000"/>
                </a:solidFill>
                <a:latin typeface="Georgia"/>
                <a:ea typeface="Georgia"/>
                <a:cs typeface="Georgia"/>
                <a:sym typeface="Georgia"/>
              </a:rPr>
              <a:t>☏ 032 2 22 00 09 (138), ✉ </a:t>
            </a:r>
            <a:r>
              <a:rPr lang="en-US" sz="1700" i="0" u="sng" strike="noStrike" cap="none">
                <a:solidFill>
                  <a:schemeClr val="hlink"/>
                </a:solidFill>
                <a:latin typeface="Georgia"/>
                <a:ea typeface="Georgia"/>
                <a:cs typeface="Georgia"/>
                <a:sym typeface="Georgia"/>
                <a:hlinkClick r:id="rId3"/>
              </a:rPr>
              <a:t>gvantsa.lortkipanidze@iliauni.edu.ge</a:t>
            </a:r>
            <a:r>
              <a:rPr lang="en-US" sz="1700" i="0" u="none" strike="noStrike" cap="none">
                <a:solidFill>
                  <a:srgbClr val="000000"/>
                </a:solidFill>
                <a:latin typeface="Georgia"/>
                <a:ea typeface="Georgia"/>
                <a:cs typeface="Georgia"/>
                <a:sym typeface="Georgia"/>
              </a:rPr>
              <a:t>, T207</a:t>
            </a:r>
            <a:endParaRPr sz="1700" i="0" u="none" strike="noStrike" cap="none">
              <a:solidFill>
                <a:srgbClr val="000000"/>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500"/>
              <a:buFont typeface="Arial"/>
              <a:buNone/>
            </a:pPr>
            <a:endParaRPr sz="1700" i="0" u="none" strike="noStrike" cap="none">
              <a:solidFill>
                <a:srgbClr val="000000"/>
              </a:solidFill>
              <a:latin typeface="Georgia"/>
              <a:ea typeface="Georgia"/>
              <a:cs typeface="Georgia"/>
              <a:sym typeface="Georgia"/>
            </a:endParaRPr>
          </a:p>
          <a:p>
            <a:pPr marL="457200" lvl="0" indent="-336550" algn="l" rtl="0">
              <a:spcBef>
                <a:spcPts val="0"/>
              </a:spcBef>
              <a:spcAft>
                <a:spcPts val="0"/>
              </a:spcAft>
              <a:buSzPts val="1700"/>
              <a:buFont typeface="Georgia"/>
              <a:buChar char="●"/>
            </a:pPr>
            <a:r>
              <a:rPr lang="en-US" sz="1700">
                <a:solidFill>
                  <a:schemeClr val="dk1"/>
                </a:solidFill>
                <a:latin typeface="Georgia"/>
                <a:ea typeface="Georgia"/>
                <a:cs typeface="Georgia"/>
                <a:sym typeface="Georgia"/>
              </a:rPr>
              <a:t>Ana Tchrelashvili - computer science, computer engineering, electrical and electronic engineering</a:t>
            </a:r>
            <a:endParaRPr sz="1700" i="0" u="none" strike="noStrike" cap="none">
              <a:solidFill>
                <a:srgbClr val="000000"/>
              </a:solidFill>
              <a:latin typeface="Georgia"/>
              <a:ea typeface="Georgia"/>
              <a:cs typeface="Georgia"/>
              <a:sym typeface="Georgia"/>
            </a:endParaRPr>
          </a:p>
          <a:p>
            <a:pPr marL="457200" marR="0" lvl="0" indent="0" algn="l" rtl="0">
              <a:lnSpc>
                <a:spcPct val="100000"/>
              </a:lnSpc>
              <a:spcBef>
                <a:spcPts val="0"/>
              </a:spcBef>
              <a:spcAft>
                <a:spcPts val="0"/>
              </a:spcAft>
              <a:buClr>
                <a:srgbClr val="000000"/>
              </a:buClr>
              <a:buSzPts val="1500"/>
              <a:buFont typeface="Arial"/>
              <a:buNone/>
            </a:pPr>
            <a:r>
              <a:rPr lang="en-US" sz="1700" i="0" u="none" strike="noStrike" cap="none">
                <a:solidFill>
                  <a:schemeClr val="dk1"/>
                </a:solidFill>
                <a:latin typeface="Georgia"/>
                <a:ea typeface="Georgia"/>
                <a:cs typeface="Georgia"/>
                <a:sym typeface="Georgia"/>
              </a:rPr>
              <a:t>☏ 032 2 22 00 09 (276), </a:t>
            </a:r>
            <a:r>
              <a:rPr lang="en-US" sz="1700" i="0" u="none" strike="noStrike" cap="none">
                <a:solidFill>
                  <a:srgbClr val="000000"/>
                </a:solidFill>
                <a:latin typeface="Georgia"/>
                <a:ea typeface="Georgia"/>
                <a:cs typeface="Georgia"/>
                <a:sym typeface="Georgia"/>
              </a:rPr>
              <a:t>✉ </a:t>
            </a:r>
            <a:r>
              <a:rPr lang="en-US" sz="1700" i="0" u="sng" strike="noStrike" cap="none">
                <a:solidFill>
                  <a:schemeClr val="hlink"/>
                </a:solidFill>
                <a:latin typeface="Georgia"/>
                <a:ea typeface="Georgia"/>
                <a:cs typeface="Georgia"/>
                <a:sym typeface="Georgia"/>
                <a:hlinkClick r:id="rId4"/>
              </a:rPr>
              <a:t>ana.tchrelashvili@iliauni.edu.ge</a:t>
            </a:r>
            <a:r>
              <a:rPr lang="en-US" sz="1700" i="0" u="none" strike="noStrike" cap="none">
                <a:solidFill>
                  <a:srgbClr val="000000"/>
                </a:solidFill>
                <a:latin typeface="Georgia"/>
                <a:ea typeface="Georgia"/>
                <a:cs typeface="Georgia"/>
                <a:sym typeface="Georgia"/>
              </a:rPr>
              <a:t>, T207 </a:t>
            </a:r>
            <a:endParaRPr sz="1700" i="0" u="none" strike="noStrike" cap="none">
              <a:solidFill>
                <a:srgbClr val="000000"/>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500"/>
              <a:buFont typeface="Arial"/>
              <a:buNone/>
            </a:pPr>
            <a:endParaRPr sz="1700" i="0" u="none" strike="noStrike" cap="none">
              <a:solidFill>
                <a:srgbClr val="000000"/>
              </a:solidFill>
              <a:latin typeface="Georgia"/>
              <a:ea typeface="Georgia"/>
              <a:cs typeface="Georgia"/>
              <a:sym typeface="Georgia"/>
            </a:endParaRPr>
          </a:p>
          <a:p>
            <a:pPr marL="457200" marR="0" lvl="0" indent="-336550" algn="l" rtl="0">
              <a:lnSpc>
                <a:spcPct val="100000"/>
              </a:lnSpc>
              <a:spcBef>
                <a:spcPts val="0"/>
              </a:spcBef>
              <a:spcAft>
                <a:spcPts val="0"/>
              </a:spcAft>
              <a:buClr>
                <a:srgbClr val="000000"/>
              </a:buClr>
              <a:buSzPts val="1700"/>
              <a:buFont typeface="Georgia"/>
              <a:buChar char="●"/>
            </a:pPr>
            <a:r>
              <a:rPr lang="en-US" sz="1700">
                <a:latin typeface="Georgia"/>
                <a:ea typeface="Georgia"/>
                <a:cs typeface="Georgia"/>
                <a:sym typeface="Georgia"/>
              </a:rPr>
              <a:t>Ana Kvaratskhelia </a:t>
            </a:r>
            <a:r>
              <a:rPr lang="en-US" sz="1700" i="0" u="none" strike="noStrike" cap="none">
                <a:solidFill>
                  <a:srgbClr val="000000"/>
                </a:solidFill>
                <a:latin typeface="Georgia"/>
                <a:ea typeface="Georgia"/>
                <a:cs typeface="Georgia"/>
                <a:sym typeface="Georgia"/>
              </a:rPr>
              <a:t>- </a:t>
            </a:r>
            <a:r>
              <a:rPr lang="en-US" sz="1700">
                <a:latin typeface="Georgia"/>
                <a:ea typeface="Georgia"/>
                <a:cs typeface="Georgia"/>
                <a:sym typeface="Georgia"/>
              </a:rPr>
              <a:t>civil engineering, ISU Services (J</a:t>
            </a:r>
            <a:r>
              <a:rPr lang="en-US" sz="1700">
                <a:solidFill>
                  <a:schemeClr val="dk1"/>
                </a:solidFill>
                <a:latin typeface="Georgia"/>
                <a:ea typeface="Georgia"/>
                <a:cs typeface="Georgia"/>
                <a:sym typeface="Georgia"/>
              </a:rPr>
              <a:t>obs/internships)</a:t>
            </a:r>
            <a:r>
              <a:rPr lang="en-US" sz="1700">
                <a:latin typeface="Georgia"/>
                <a:ea typeface="Georgia"/>
                <a:cs typeface="Georgia"/>
                <a:sym typeface="Georgia"/>
              </a:rPr>
              <a:t>  </a:t>
            </a:r>
            <a:r>
              <a:rPr lang="en-US" sz="1700" i="0" u="none" strike="noStrike" cap="none">
                <a:solidFill>
                  <a:srgbClr val="000000"/>
                </a:solidFill>
                <a:latin typeface="Georgia"/>
                <a:ea typeface="Georgia"/>
                <a:cs typeface="Georgia"/>
                <a:sym typeface="Georgia"/>
              </a:rPr>
              <a:t>☏ 032 2 22 00 09 (358),</a:t>
            </a:r>
            <a:endParaRPr sz="1700" i="0" u="none" strike="noStrike" cap="none">
              <a:solidFill>
                <a:srgbClr val="000000"/>
              </a:solidFill>
              <a:latin typeface="Georgia"/>
              <a:ea typeface="Georgia"/>
              <a:cs typeface="Georgia"/>
              <a:sym typeface="Georgia"/>
            </a:endParaRPr>
          </a:p>
          <a:p>
            <a:pPr marL="457200" marR="0" lvl="0" indent="0" algn="l" rtl="0">
              <a:lnSpc>
                <a:spcPct val="100000"/>
              </a:lnSpc>
              <a:spcBef>
                <a:spcPts val="0"/>
              </a:spcBef>
              <a:spcAft>
                <a:spcPts val="0"/>
              </a:spcAft>
              <a:buNone/>
            </a:pPr>
            <a:r>
              <a:rPr lang="en-US" sz="1700" i="0" u="none" strike="noStrike" cap="none">
                <a:solidFill>
                  <a:schemeClr val="dk1"/>
                </a:solidFill>
                <a:latin typeface="Georgia"/>
                <a:ea typeface="Georgia"/>
                <a:cs typeface="Georgia"/>
                <a:sym typeface="Georgia"/>
              </a:rPr>
              <a:t>✉</a:t>
            </a:r>
            <a:r>
              <a:rPr lang="en-US" sz="1700">
                <a:solidFill>
                  <a:schemeClr val="dk1"/>
                </a:solidFill>
                <a:latin typeface="Georgia"/>
                <a:ea typeface="Georgia"/>
                <a:cs typeface="Georgia"/>
                <a:sym typeface="Georgia"/>
              </a:rPr>
              <a:t> </a:t>
            </a:r>
            <a:r>
              <a:rPr lang="en-US" sz="1700" i="0" u="sng" strike="noStrike" cap="none">
                <a:solidFill>
                  <a:schemeClr val="hlink"/>
                </a:solidFill>
                <a:latin typeface="Georgia"/>
                <a:ea typeface="Georgia"/>
                <a:cs typeface="Georgia"/>
                <a:sym typeface="Georgia"/>
                <a:hlinkClick r:id="rId5"/>
              </a:rPr>
              <a:t>ana.kvaratskhelia@iliauni.edu.ge</a:t>
            </a:r>
            <a:r>
              <a:rPr lang="en-US" sz="1700" i="0" u="none" strike="noStrike" cap="none">
                <a:solidFill>
                  <a:schemeClr val="dk1"/>
                </a:solidFill>
                <a:latin typeface="Georgia"/>
                <a:ea typeface="Georgia"/>
                <a:cs typeface="Georgia"/>
                <a:sym typeface="Georgia"/>
              </a:rPr>
              <a:t>,</a:t>
            </a:r>
            <a:r>
              <a:rPr lang="en-US" sz="1700" i="0" u="none" strike="noStrike" cap="none">
                <a:solidFill>
                  <a:srgbClr val="000000"/>
                </a:solidFill>
                <a:latin typeface="Georgia"/>
                <a:ea typeface="Georgia"/>
                <a:cs typeface="Georgia"/>
                <a:sym typeface="Georgia"/>
              </a:rPr>
              <a:t> T207</a:t>
            </a:r>
            <a:endParaRPr sz="1700" i="0" u="none" strike="noStrike" cap="none">
              <a:solidFill>
                <a:srgbClr val="000000"/>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500"/>
              <a:buFont typeface="Arial"/>
              <a:buNone/>
            </a:pPr>
            <a:endParaRPr sz="1700" i="0" u="none" strike="noStrike" cap="none">
              <a:solidFill>
                <a:srgbClr val="000000"/>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500"/>
              <a:buFont typeface="Arial"/>
              <a:buNone/>
            </a:pPr>
            <a:r>
              <a:rPr lang="en-US" sz="1700" b="1">
                <a:latin typeface="Georgia"/>
                <a:ea typeface="Georgia"/>
                <a:cs typeface="Georgia"/>
                <a:sym typeface="Georgia"/>
              </a:rPr>
              <a:t>Quality Assurance Specialists of the School of Technology programs:</a:t>
            </a:r>
            <a:endParaRPr sz="1700" b="1" i="0" u="none" strike="noStrike" cap="none">
              <a:solidFill>
                <a:srgbClr val="000000"/>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500"/>
              <a:buFont typeface="Arial"/>
              <a:buNone/>
            </a:pPr>
            <a:endParaRPr sz="1700" i="0" u="none" strike="noStrike" cap="none">
              <a:solidFill>
                <a:srgbClr val="000000"/>
              </a:solidFill>
              <a:latin typeface="Georgia"/>
              <a:ea typeface="Georgia"/>
              <a:cs typeface="Georgia"/>
              <a:sym typeface="Georgia"/>
            </a:endParaRPr>
          </a:p>
          <a:p>
            <a:pPr marL="457200" marR="0" lvl="0" indent="-336550" algn="l" rtl="0">
              <a:lnSpc>
                <a:spcPct val="100000"/>
              </a:lnSpc>
              <a:spcBef>
                <a:spcPts val="0"/>
              </a:spcBef>
              <a:spcAft>
                <a:spcPts val="0"/>
              </a:spcAft>
              <a:buClr>
                <a:srgbClr val="000000"/>
              </a:buClr>
              <a:buSzPts val="1700"/>
              <a:buFont typeface="Georgia"/>
              <a:buChar char="●"/>
            </a:pPr>
            <a:r>
              <a:rPr lang="en-US" sz="1700">
                <a:latin typeface="Georgia"/>
                <a:ea typeface="Georgia"/>
                <a:cs typeface="Georgia"/>
                <a:sym typeface="Georgia"/>
              </a:rPr>
              <a:t>Ani Tophuria</a:t>
            </a:r>
            <a:r>
              <a:rPr lang="en-US" sz="1700" i="0" u="none" strike="noStrike" cap="none">
                <a:solidFill>
                  <a:srgbClr val="000000"/>
                </a:solidFill>
                <a:latin typeface="Georgia"/>
                <a:ea typeface="Georgia"/>
                <a:cs typeface="Georgia"/>
                <a:sym typeface="Georgia"/>
              </a:rPr>
              <a:t>- </a:t>
            </a:r>
            <a:r>
              <a:rPr lang="en-US" sz="1700">
                <a:solidFill>
                  <a:schemeClr val="dk1"/>
                </a:solidFill>
                <a:latin typeface="Georgia"/>
                <a:ea typeface="Georgia"/>
                <a:cs typeface="Georgia"/>
                <a:sym typeface="Georgia"/>
              </a:rPr>
              <a:t>computer science, computer engineering, electrical and electronic engineering</a:t>
            </a:r>
            <a:endParaRPr sz="1700">
              <a:solidFill>
                <a:schemeClr val="dk1"/>
              </a:solidFill>
              <a:latin typeface="Georgia"/>
              <a:ea typeface="Georgia"/>
              <a:cs typeface="Georgia"/>
              <a:sym typeface="Georgia"/>
            </a:endParaRPr>
          </a:p>
          <a:p>
            <a:pPr marL="457200" marR="0" lvl="0" indent="0" algn="l" rtl="0">
              <a:lnSpc>
                <a:spcPct val="100000"/>
              </a:lnSpc>
              <a:spcBef>
                <a:spcPts val="0"/>
              </a:spcBef>
              <a:spcAft>
                <a:spcPts val="0"/>
              </a:spcAft>
              <a:buClr>
                <a:srgbClr val="000000"/>
              </a:buClr>
              <a:buSzPts val="1500"/>
              <a:buFont typeface="Arial"/>
              <a:buNone/>
            </a:pPr>
            <a:r>
              <a:rPr lang="en-US" sz="1700" i="0" u="none" strike="noStrike" cap="none">
                <a:solidFill>
                  <a:schemeClr val="dk1"/>
                </a:solidFill>
                <a:latin typeface="Georgia"/>
                <a:ea typeface="Georgia"/>
                <a:cs typeface="Georgia"/>
                <a:sym typeface="Georgia"/>
              </a:rPr>
              <a:t>☏ 032 2 22 00 09 (420)</a:t>
            </a:r>
            <a:r>
              <a:rPr lang="en-US" sz="1700" i="0" u="none" strike="noStrike" cap="none">
                <a:solidFill>
                  <a:srgbClr val="000000"/>
                </a:solidFill>
                <a:latin typeface="Georgia"/>
                <a:ea typeface="Georgia"/>
                <a:cs typeface="Georgia"/>
                <a:sym typeface="Georgia"/>
              </a:rPr>
              <a:t> ✉ </a:t>
            </a:r>
            <a:r>
              <a:rPr lang="en-US" sz="1700" i="0" u="sng" strike="noStrike" cap="none">
                <a:solidFill>
                  <a:schemeClr val="hlink"/>
                </a:solidFill>
                <a:latin typeface="Georgia"/>
                <a:ea typeface="Georgia"/>
                <a:cs typeface="Georgia"/>
                <a:sym typeface="Georgia"/>
                <a:hlinkClick r:id="rId6"/>
              </a:rPr>
              <a:t>ana.tophuria@iliauni.edu.ge</a:t>
            </a:r>
            <a:r>
              <a:rPr lang="en-US" sz="1700" i="0" u="none" strike="noStrike" cap="none">
                <a:solidFill>
                  <a:srgbClr val="000000"/>
                </a:solidFill>
                <a:latin typeface="Georgia"/>
                <a:ea typeface="Georgia"/>
                <a:cs typeface="Georgia"/>
                <a:sym typeface="Georgia"/>
              </a:rPr>
              <a:t>,, T207</a:t>
            </a:r>
            <a:endParaRPr sz="1700" i="0" u="none" strike="noStrike" cap="none">
              <a:solidFill>
                <a:srgbClr val="000000"/>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500"/>
              <a:buFont typeface="Arial"/>
              <a:buNone/>
            </a:pPr>
            <a:endParaRPr sz="1700" i="0" u="none" strike="noStrike" cap="none">
              <a:solidFill>
                <a:srgbClr val="000000"/>
              </a:solidFill>
              <a:latin typeface="Georgia"/>
              <a:ea typeface="Georgia"/>
              <a:cs typeface="Georgia"/>
              <a:sym typeface="Georgia"/>
            </a:endParaRPr>
          </a:p>
          <a:p>
            <a:pPr marL="457200" marR="0" lvl="0" indent="-336550" algn="l" rtl="0">
              <a:lnSpc>
                <a:spcPct val="100000"/>
              </a:lnSpc>
              <a:spcBef>
                <a:spcPts val="0"/>
              </a:spcBef>
              <a:spcAft>
                <a:spcPts val="0"/>
              </a:spcAft>
              <a:buClr>
                <a:srgbClr val="000000"/>
              </a:buClr>
              <a:buSzPts val="1700"/>
              <a:buFont typeface="Georgia"/>
              <a:buChar char="●"/>
            </a:pPr>
            <a:r>
              <a:rPr lang="en-US" sz="1700">
                <a:latin typeface="Georgia"/>
                <a:ea typeface="Georgia"/>
                <a:cs typeface="Georgia"/>
                <a:sym typeface="Georgia"/>
              </a:rPr>
              <a:t>Mariam Machavariani</a:t>
            </a:r>
            <a:r>
              <a:rPr lang="en-US" sz="1700" i="0" u="none" strike="noStrike" cap="none">
                <a:solidFill>
                  <a:srgbClr val="000000"/>
                </a:solidFill>
                <a:latin typeface="Georgia"/>
                <a:ea typeface="Georgia"/>
                <a:cs typeface="Georgia"/>
                <a:sym typeface="Georgia"/>
              </a:rPr>
              <a:t>- </a:t>
            </a:r>
            <a:r>
              <a:rPr lang="en-US" sz="1700">
                <a:solidFill>
                  <a:schemeClr val="dk1"/>
                </a:solidFill>
                <a:latin typeface="Georgia"/>
                <a:ea typeface="Georgia"/>
                <a:cs typeface="Georgia"/>
                <a:sym typeface="Georgia"/>
              </a:rPr>
              <a:t>architecture, mathematics, civil engineering</a:t>
            </a:r>
            <a:endParaRPr sz="1700" i="0" u="none" strike="noStrike" cap="none">
              <a:solidFill>
                <a:srgbClr val="000000"/>
              </a:solidFill>
              <a:latin typeface="Georgia"/>
              <a:ea typeface="Georgia"/>
              <a:cs typeface="Georgia"/>
              <a:sym typeface="Georgia"/>
            </a:endParaRPr>
          </a:p>
          <a:p>
            <a:pPr marL="457200" marR="0" lvl="0" indent="0" algn="l" rtl="0">
              <a:lnSpc>
                <a:spcPct val="100000"/>
              </a:lnSpc>
              <a:spcBef>
                <a:spcPts val="0"/>
              </a:spcBef>
              <a:spcAft>
                <a:spcPts val="0"/>
              </a:spcAft>
              <a:buClr>
                <a:srgbClr val="000000"/>
              </a:buClr>
              <a:buSzPts val="1500"/>
              <a:buFont typeface="Arial"/>
              <a:buNone/>
            </a:pPr>
            <a:r>
              <a:rPr lang="en-US" sz="1700" i="0" u="none" strike="noStrike" cap="none">
                <a:solidFill>
                  <a:srgbClr val="000000"/>
                </a:solidFill>
                <a:latin typeface="Georgia"/>
                <a:ea typeface="Georgia"/>
                <a:cs typeface="Georgia"/>
                <a:sym typeface="Georgia"/>
              </a:rPr>
              <a:t>☏ 032 2 22 00 09 (319), ✉ </a:t>
            </a:r>
            <a:r>
              <a:rPr lang="en-US" sz="1700" i="0" u="sng" strike="noStrike" cap="none">
                <a:solidFill>
                  <a:schemeClr val="hlink"/>
                </a:solidFill>
                <a:latin typeface="Georgia"/>
                <a:ea typeface="Georgia"/>
                <a:cs typeface="Georgia"/>
                <a:sym typeface="Georgia"/>
                <a:hlinkClick r:id="rId7"/>
              </a:rPr>
              <a:t>mariam.machavariani.4@iliauni.edu.ge</a:t>
            </a:r>
            <a:r>
              <a:rPr lang="en-US" sz="1700" i="0" u="none" strike="noStrike" cap="none">
                <a:solidFill>
                  <a:srgbClr val="000000"/>
                </a:solidFill>
                <a:latin typeface="Georgia"/>
                <a:ea typeface="Georgia"/>
                <a:cs typeface="Georgia"/>
                <a:sym typeface="Georgia"/>
              </a:rPr>
              <a:t>,, T207</a:t>
            </a:r>
            <a:endParaRPr sz="1700" i="0" u="none" strike="noStrike" cap="none">
              <a:solidFill>
                <a:srgbClr val="000000"/>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SzPts val="1500"/>
              <a:buFont typeface="Arial"/>
              <a:buNone/>
            </a:pPr>
            <a:endParaRPr sz="1700" i="0" u="none" strike="noStrike" cap="none">
              <a:solidFill>
                <a:srgbClr val="000000"/>
              </a:solidFill>
              <a:latin typeface="Georgia"/>
              <a:ea typeface="Georgia"/>
              <a:cs typeface="Georgia"/>
              <a:sym typeface="Georgia"/>
            </a:endParaRPr>
          </a:p>
          <a:p>
            <a:pPr marL="457200" marR="0" lvl="0" indent="-336550" algn="l" rtl="0">
              <a:lnSpc>
                <a:spcPct val="100000"/>
              </a:lnSpc>
              <a:spcBef>
                <a:spcPts val="0"/>
              </a:spcBef>
              <a:spcAft>
                <a:spcPts val="0"/>
              </a:spcAft>
              <a:buClr>
                <a:srgbClr val="000000"/>
              </a:buClr>
              <a:buSzPts val="1700"/>
              <a:buFont typeface="Georgia"/>
              <a:buChar char="●"/>
            </a:pPr>
            <a:r>
              <a:rPr lang="en-US" sz="1700">
                <a:latin typeface="Georgia"/>
                <a:ea typeface="Georgia"/>
                <a:cs typeface="Georgia"/>
                <a:sym typeface="Georgia"/>
              </a:rPr>
              <a:t>Ana Kvaratskhelia- Mineral Resources And Energy Management And Sustainable Development</a:t>
            </a:r>
            <a:endParaRPr sz="1700" i="0" u="none" strike="noStrike" cap="none">
              <a:solidFill>
                <a:srgbClr val="000000"/>
              </a:solidFill>
              <a:latin typeface="Georgia"/>
              <a:ea typeface="Georgia"/>
              <a:cs typeface="Georgia"/>
              <a:sym typeface="Georgia"/>
            </a:endParaRPr>
          </a:p>
          <a:p>
            <a:pPr marL="457200" marR="0" lvl="0" indent="0" algn="l" rtl="0">
              <a:lnSpc>
                <a:spcPct val="100000"/>
              </a:lnSpc>
              <a:spcBef>
                <a:spcPts val="0"/>
              </a:spcBef>
              <a:spcAft>
                <a:spcPts val="0"/>
              </a:spcAft>
              <a:buClr>
                <a:srgbClr val="000000"/>
              </a:buClr>
              <a:buSzPts val="1500"/>
              <a:buFont typeface="Arial"/>
              <a:buNone/>
            </a:pPr>
            <a:r>
              <a:rPr lang="en-US" sz="1700" i="0" u="none" strike="noStrike" cap="none">
                <a:solidFill>
                  <a:schemeClr val="dk1"/>
                </a:solidFill>
                <a:latin typeface="Georgia"/>
                <a:ea typeface="Georgia"/>
                <a:cs typeface="Georgia"/>
                <a:sym typeface="Georgia"/>
              </a:rPr>
              <a:t>☏ 032 2 22 00 09 (358), </a:t>
            </a:r>
            <a:r>
              <a:rPr lang="en-US" sz="1700" i="0" u="none" strike="noStrike" cap="none">
                <a:solidFill>
                  <a:srgbClr val="000000"/>
                </a:solidFill>
                <a:latin typeface="Georgia"/>
                <a:ea typeface="Georgia"/>
                <a:cs typeface="Georgia"/>
                <a:sym typeface="Georgia"/>
              </a:rPr>
              <a:t>✉ </a:t>
            </a:r>
            <a:r>
              <a:rPr lang="en-US" sz="1700" i="0" u="sng" strike="noStrike" cap="none">
                <a:solidFill>
                  <a:schemeClr val="hlink"/>
                </a:solidFill>
                <a:latin typeface="Georgia"/>
                <a:ea typeface="Georgia"/>
                <a:cs typeface="Georgia"/>
                <a:sym typeface="Georgia"/>
                <a:hlinkClick r:id="rId5"/>
              </a:rPr>
              <a:t>ana.kvaratskhelia@iliauni.edu.ge</a:t>
            </a:r>
            <a:r>
              <a:rPr lang="en-US" sz="1700" i="0" u="none" strike="noStrike" cap="none">
                <a:solidFill>
                  <a:srgbClr val="000000"/>
                </a:solidFill>
                <a:latin typeface="Georgia"/>
                <a:ea typeface="Georgia"/>
                <a:cs typeface="Georgia"/>
                <a:sym typeface="Georgia"/>
              </a:rPr>
              <a:t>, T207</a:t>
            </a:r>
            <a:endParaRPr sz="1700" i="0" u="none" strike="noStrike" cap="none">
              <a:solidFill>
                <a:srgbClr val="000000"/>
              </a:solidFill>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2820166961c_0_0"/>
          <p:cNvSpPr txBox="1">
            <a:spLocks noGrp="1"/>
          </p:cNvSpPr>
          <p:nvPr>
            <p:ph type="title"/>
          </p:nvPr>
        </p:nvSpPr>
        <p:spPr>
          <a:xfrm>
            <a:off x="2235200" y="0"/>
            <a:ext cx="9804300" cy="1066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4400"/>
              <a:buNone/>
            </a:pPr>
            <a:r>
              <a:rPr lang="en-US" sz="4000" b="1">
                <a:latin typeface="Georgia"/>
                <a:ea typeface="Georgia"/>
                <a:cs typeface="Georgia"/>
                <a:sym typeface="Georgia"/>
              </a:rPr>
              <a:t>More Contacts</a:t>
            </a:r>
            <a:endParaRPr sz="4000" b="1">
              <a:latin typeface="Georgia"/>
              <a:ea typeface="Georgia"/>
              <a:cs typeface="Georgia"/>
              <a:sym typeface="Georgia"/>
            </a:endParaRPr>
          </a:p>
        </p:txBody>
      </p:sp>
      <p:sp>
        <p:nvSpPr>
          <p:cNvPr id="399" name="Google Shape;399;g2820166961c_0_0"/>
          <p:cNvSpPr txBox="1">
            <a:spLocks noGrp="1"/>
          </p:cNvSpPr>
          <p:nvPr>
            <p:ph type="body" idx="1"/>
          </p:nvPr>
        </p:nvSpPr>
        <p:spPr>
          <a:xfrm>
            <a:off x="2146950" y="1796850"/>
            <a:ext cx="9696900" cy="4064100"/>
          </a:xfrm>
          <a:prstGeom prst="rect">
            <a:avLst/>
          </a:prstGeom>
          <a:noFill/>
          <a:ln>
            <a:noFill/>
          </a:ln>
        </p:spPr>
        <p:txBody>
          <a:bodyPr spcFirstLastPara="1" wrap="square" lIns="91425" tIns="45700" rIns="91425" bIns="45700" anchor="t" anchorCtr="0">
            <a:noAutofit/>
          </a:bodyPr>
          <a:lstStyle/>
          <a:p>
            <a:pPr marL="457200" lvl="0" indent="-368300" algn="l" rtl="0">
              <a:lnSpc>
                <a:spcPct val="150000"/>
              </a:lnSpc>
              <a:spcBef>
                <a:spcPts val="0"/>
              </a:spcBef>
              <a:spcAft>
                <a:spcPts val="0"/>
              </a:spcAft>
              <a:buSzPts val="2200"/>
              <a:buFont typeface="Georgia"/>
              <a:buChar char="•"/>
            </a:pPr>
            <a:r>
              <a:rPr lang="en-US" sz="2200">
                <a:latin typeface="Georgia"/>
                <a:ea typeface="Georgia"/>
                <a:cs typeface="Georgia"/>
                <a:sym typeface="Georgia"/>
              </a:rPr>
              <a:t>Library-</a:t>
            </a:r>
            <a:r>
              <a:rPr lang="en-US" sz="2200">
                <a:highlight>
                  <a:schemeClr val="lt1"/>
                </a:highlight>
                <a:latin typeface="Georgia"/>
                <a:ea typeface="Georgia"/>
                <a:cs typeface="Georgia"/>
                <a:sym typeface="Georgia"/>
              </a:rPr>
              <a:t> </a:t>
            </a:r>
            <a:r>
              <a:rPr lang="en-US" sz="2200">
                <a:latin typeface="Georgia"/>
                <a:ea typeface="Georgia"/>
                <a:cs typeface="Georgia"/>
                <a:sym typeface="Georgia"/>
              </a:rPr>
              <a:t>✉ </a:t>
            </a:r>
            <a:r>
              <a:rPr lang="en-US" sz="2200">
                <a:highlight>
                  <a:schemeClr val="lt1"/>
                </a:highlight>
                <a:latin typeface="Georgia"/>
                <a:ea typeface="Georgia"/>
                <a:cs typeface="Georgia"/>
                <a:sym typeface="Georgia"/>
              </a:rPr>
              <a:t>librarian@iliauni.edu.ge / </a:t>
            </a:r>
            <a:r>
              <a:rPr lang="en-US" sz="2200">
                <a:solidFill>
                  <a:schemeClr val="hlink"/>
                </a:solidFill>
                <a:highlight>
                  <a:schemeClr val="lt1"/>
                </a:highlight>
                <a:uFill>
                  <a:noFill/>
                </a:uFill>
                <a:latin typeface="Georgia"/>
                <a:ea typeface="Georgia"/>
                <a:cs typeface="Georgia"/>
                <a:sym typeface="Georgia"/>
                <a:hlinkClick r:id="rId3"/>
              </a:rPr>
              <a:t>library@iliauni.edu.ge</a:t>
            </a:r>
            <a:endParaRPr sz="2200">
              <a:highlight>
                <a:schemeClr val="lt1"/>
              </a:highlight>
              <a:latin typeface="Georgia"/>
              <a:ea typeface="Georgia"/>
              <a:cs typeface="Georgia"/>
              <a:sym typeface="Georgia"/>
            </a:endParaRPr>
          </a:p>
          <a:p>
            <a:pPr marL="457200" lvl="0" indent="-368300" algn="l" rtl="0">
              <a:lnSpc>
                <a:spcPct val="150000"/>
              </a:lnSpc>
              <a:spcBef>
                <a:spcPts val="0"/>
              </a:spcBef>
              <a:spcAft>
                <a:spcPts val="0"/>
              </a:spcAft>
              <a:buSzPts val="2200"/>
              <a:buFont typeface="Georgia"/>
              <a:buChar char="•"/>
            </a:pPr>
            <a:r>
              <a:rPr lang="en-US" sz="2200">
                <a:latin typeface="Georgia"/>
                <a:ea typeface="Georgia"/>
                <a:cs typeface="Georgia"/>
                <a:sym typeface="Georgia"/>
              </a:rPr>
              <a:t>Department of Student Affairs - ✉ </a:t>
            </a:r>
            <a:r>
              <a:rPr lang="en-US" sz="2200">
                <a:solidFill>
                  <a:schemeClr val="hlink"/>
                </a:solidFill>
                <a:uFill>
                  <a:noFill/>
                </a:uFill>
                <a:latin typeface="Georgia"/>
                <a:ea typeface="Georgia"/>
                <a:cs typeface="Georgia"/>
                <a:sym typeface="Georgia"/>
                <a:hlinkClick r:id="rId4"/>
              </a:rPr>
              <a:t>student.affairs@iliauni.edu.ge</a:t>
            </a:r>
            <a:endParaRPr sz="2200">
              <a:latin typeface="Georgia"/>
              <a:ea typeface="Georgia"/>
              <a:cs typeface="Georgia"/>
              <a:sym typeface="Georgia"/>
            </a:endParaRPr>
          </a:p>
          <a:p>
            <a:pPr marL="457200" lvl="0" indent="-368300" algn="l" rtl="0">
              <a:lnSpc>
                <a:spcPct val="150000"/>
              </a:lnSpc>
              <a:spcBef>
                <a:spcPts val="0"/>
              </a:spcBef>
              <a:spcAft>
                <a:spcPts val="0"/>
              </a:spcAft>
              <a:buSzPts val="2200"/>
              <a:buFont typeface="Georgia"/>
              <a:buChar char="•"/>
            </a:pPr>
            <a:r>
              <a:rPr lang="en-US" sz="2200">
                <a:latin typeface="Georgia"/>
                <a:ea typeface="Georgia"/>
                <a:cs typeface="Georgia"/>
                <a:sym typeface="Georgia"/>
              </a:rPr>
              <a:t>Iliauni Events</a:t>
            </a:r>
            <a:r>
              <a:rPr lang="en-US" sz="2200">
                <a:latin typeface="Georgia"/>
                <a:ea typeface="Georgia"/>
                <a:cs typeface="Georgia"/>
                <a:sym typeface="Georgi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 </a:t>
            </a:r>
            <a:r>
              <a:rPr lang="en-US" sz="2200">
                <a:solidFill>
                  <a:schemeClr val="hlink"/>
                </a:solidFill>
                <a:uFill>
                  <a:noFill/>
                </a:uFill>
                <a:latin typeface="Georgia"/>
                <a:ea typeface="Georgia"/>
                <a:cs typeface="Georgia"/>
                <a:sym typeface="Georgia"/>
                <a:hlinkClick r:id="rId5"/>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tvitmartveloba@iliauni.edu.ge</a:t>
            </a:r>
            <a:endParaRPr sz="2200">
              <a:latin typeface="Georgia"/>
              <a:ea typeface="Georgia"/>
              <a:cs typeface="Georgia"/>
              <a:sym typeface="Georgia"/>
            </a:endParaRPr>
          </a:p>
          <a:p>
            <a:pPr marL="457200" lvl="0" indent="-368300" algn="l" rtl="0">
              <a:lnSpc>
                <a:spcPct val="150000"/>
              </a:lnSpc>
              <a:spcBef>
                <a:spcPts val="0"/>
              </a:spcBef>
              <a:spcAft>
                <a:spcPts val="0"/>
              </a:spcAft>
              <a:buSzPts val="2200"/>
              <a:buFont typeface="Georgia"/>
              <a:buChar char="•"/>
            </a:pPr>
            <a:r>
              <a:rPr lang="en-US" sz="2200" u="sng">
                <a:solidFill>
                  <a:schemeClr val="hlink"/>
                </a:solidFill>
                <a:latin typeface="Georgia"/>
                <a:ea typeface="Georgia"/>
                <a:cs typeface="Georgia"/>
                <a:sym typeface="Georgia"/>
                <a:hlinkClick r:id="rId6"/>
              </a:rPr>
              <a:t>Fab Lab Iliauni</a:t>
            </a:r>
            <a:r>
              <a:rPr lang="en-US" sz="2200">
                <a:latin typeface="Georgia"/>
                <a:ea typeface="Georgia"/>
                <a:cs typeface="Georgia"/>
                <a:sym typeface="Georgia"/>
              </a:rPr>
              <a:t>- ✉ </a:t>
            </a:r>
            <a:r>
              <a:rPr lang="en-US" sz="2200">
                <a:solidFill>
                  <a:schemeClr val="hlink"/>
                </a:solidFill>
                <a:highlight>
                  <a:srgbClr val="FFFFFF"/>
                </a:highlight>
                <a:uFill>
                  <a:noFill/>
                </a:uFill>
                <a:latin typeface="Georgia"/>
                <a:ea typeface="Georgia"/>
                <a:cs typeface="Georgia"/>
                <a:sym typeface="Georgia"/>
                <a:hlinkClick r:id="rId7"/>
              </a:rPr>
              <a:t>fablab@iliauni.edu.ge</a:t>
            </a:r>
            <a:endParaRPr sz="2200">
              <a:latin typeface="Georgia"/>
              <a:ea typeface="Georgia"/>
              <a:cs typeface="Georgia"/>
              <a:sym typeface="Georgia"/>
            </a:endParaRPr>
          </a:p>
          <a:p>
            <a:pPr marL="457200" lvl="0" indent="-368300" algn="l" rtl="0">
              <a:lnSpc>
                <a:spcPct val="150000"/>
              </a:lnSpc>
              <a:spcBef>
                <a:spcPts val="0"/>
              </a:spcBef>
              <a:spcAft>
                <a:spcPts val="0"/>
              </a:spcAft>
              <a:buSzPts val="2200"/>
              <a:buFont typeface="Georgia"/>
              <a:buChar char="•"/>
            </a:pPr>
            <a:r>
              <a:rPr lang="en-US" sz="2200">
                <a:latin typeface="Georgia"/>
                <a:ea typeface="Georgia"/>
                <a:cs typeface="Georgia"/>
                <a:sym typeface="Georgia"/>
              </a:rPr>
              <a:t>Events of the School of Technology- ✉ </a:t>
            </a:r>
            <a:r>
              <a:rPr lang="en-US" sz="2200">
                <a:solidFill>
                  <a:schemeClr val="hlink"/>
                </a:solidFill>
                <a:uFill>
                  <a:noFill/>
                </a:uFill>
                <a:latin typeface="Georgia"/>
                <a:ea typeface="Georgia"/>
                <a:cs typeface="Georgia"/>
                <a:sym typeface="Georgia"/>
                <a:hlinkClick r:id="rId8"/>
              </a:rPr>
              <a:t>ana.kvaratskhelia@iliauni.edu.ge</a:t>
            </a:r>
            <a:endParaRPr sz="2200">
              <a:latin typeface="Georgia"/>
              <a:ea typeface="Georgia"/>
              <a:cs typeface="Georgia"/>
              <a:sym typeface="Georgia"/>
            </a:endParaRPr>
          </a:p>
          <a:p>
            <a:pPr marL="457200" lvl="0" indent="-368300" algn="l" rtl="0">
              <a:lnSpc>
                <a:spcPct val="150000"/>
              </a:lnSpc>
              <a:spcBef>
                <a:spcPts val="0"/>
              </a:spcBef>
              <a:spcAft>
                <a:spcPts val="0"/>
              </a:spcAft>
              <a:buSzPts val="2200"/>
              <a:buFont typeface="Georgia"/>
              <a:buChar char="•"/>
            </a:pPr>
            <a:r>
              <a:rPr lang="en-US" sz="2200">
                <a:latin typeface="Georgia"/>
                <a:ea typeface="Georgia"/>
                <a:cs typeface="Georgia"/>
                <a:sym typeface="Georgia"/>
              </a:rPr>
              <a:t>Erasmus+ - ✉ </a:t>
            </a:r>
            <a:r>
              <a:rPr lang="en-US" sz="2200">
                <a:solidFill>
                  <a:schemeClr val="hlink"/>
                </a:solidFill>
                <a:uFill>
                  <a:noFill/>
                </a:uFill>
                <a:latin typeface="Georgia"/>
                <a:ea typeface="Georgia"/>
                <a:cs typeface="Georgia"/>
                <a:sym typeface="Georgia"/>
                <a:hlinkClick r:id="rId9"/>
              </a:rPr>
              <a:t>foreign-relations@iliauni.edu.ge</a:t>
            </a:r>
            <a:r>
              <a:rPr lang="en-US" sz="2200">
                <a:latin typeface="Georgia"/>
                <a:ea typeface="Georgia"/>
                <a:cs typeface="Georgia"/>
                <a:sym typeface="Georgia"/>
              </a:rPr>
              <a:t>; ☏ 032 2 22 00 09 (367)</a:t>
            </a:r>
            <a:endParaRPr sz="2200">
              <a:latin typeface="Georgia"/>
              <a:ea typeface="Georgia"/>
              <a:cs typeface="Georgia"/>
              <a:sym typeface="Georgia"/>
            </a:endParaRPr>
          </a:p>
          <a:p>
            <a:pPr marL="457200" lvl="0" indent="-368300" algn="l" rtl="0">
              <a:lnSpc>
                <a:spcPct val="150000"/>
              </a:lnSpc>
              <a:spcBef>
                <a:spcPts val="0"/>
              </a:spcBef>
              <a:spcAft>
                <a:spcPts val="0"/>
              </a:spcAft>
              <a:buSzPts val="2200"/>
              <a:buFont typeface="Georgia"/>
              <a:buChar char="•"/>
            </a:pPr>
            <a:r>
              <a:rPr lang="en-US" sz="2200">
                <a:latin typeface="Georgia"/>
                <a:ea typeface="Georgia"/>
                <a:cs typeface="Georgia"/>
                <a:sym typeface="Georgia"/>
              </a:rPr>
              <a:t>Financial issues ☏ 032 2 22 00 09 (182)</a:t>
            </a:r>
            <a:endParaRPr sz="2200">
              <a:latin typeface="Georgia"/>
              <a:ea typeface="Georgia"/>
              <a:cs typeface="Georgia"/>
              <a:sym typeface="Georgia"/>
            </a:endParaRPr>
          </a:p>
          <a:p>
            <a:pPr marL="457200" lvl="0" indent="-368300" algn="l" rtl="0">
              <a:lnSpc>
                <a:spcPct val="150000"/>
              </a:lnSpc>
              <a:spcBef>
                <a:spcPts val="0"/>
              </a:spcBef>
              <a:spcAft>
                <a:spcPts val="0"/>
              </a:spcAft>
              <a:buSzPts val="2200"/>
              <a:buFont typeface="Georgia"/>
              <a:buChar char="•"/>
            </a:pPr>
            <a:r>
              <a:rPr lang="en-US" sz="2200">
                <a:latin typeface="Georgia"/>
                <a:ea typeface="Georgia"/>
                <a:cs typeface="Georgia"/>
                <a:sym typeface="Georgia"/>
              </a:rPr>
              <a:t>Argus- ✉ </a:t>
            </a:r>
            <a:r>
              <a:rPr lang="en-US" sz="2200">
                <a:solidFill>
                  <a:schemeClr val="hlink"/>
                </a:solidFill>
                <a:uFill>
                  <a:noFill/>
                </a:uFill>
                <a:latin typeface="Georgia"/>
                <a:ea typeface="Georgia"/>
                <a:cs typeface="Georgia"/>
                <a:sym typeface="Georgia"/>
                <a:hlinkClick r:id="rId10"/>
              </a:rPr>
              <a:t>argus@iliauni.edu.ge</a:t>
            </a:r>
            <a:endParaRPr sz="2200">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2820166961c_0_849"/>
          <p:cNvSpPr txBox="1">
            <a:spLocks noGrp="1"/>
          </p:cNvSpPr>
          <p:nvPr>
            <p:ph type="title"/>
          </p:nvPr>
        </p:nvSpPr>
        <p:spPr>
          <a:xfrm>
            <a:off x="2055375" y="0"/>
            <a:ext cx="10136400" cy="10668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rgbClr val="03B1CE"/>
              </a:buClr>
              <a:buSzPct val="110000"/>
              <a:buFont typeface="Arial"/>
              <a:buNone/>
            </a:pPr>
            <a:r>
              <a:rPr lang="en-US" sz="4000" b="1">
                <a:latin typeface="Georgia"/>
                <a:ea typeface="Georgia"/>
                <a:cs typeface="Georgia"/>
                <a:sym typeface="Georgia"/>
              </a:rPr>
              <a:t>Administration of School of Technology</a:t>
            </a:r>
            <a:endParaRPr sz="4000" b="1">
              <a:latin typeface="Georgia"/>
              <a:ea typeface="Georgia"/>
              <a:cs typeface="Georgia"/>
              <a:sym typeface="Georgia"/>
            </a:endParaRPr>
          </a:p>
        </p:txBody>
      </p:sp>
      <p:sp>
        <p:nvSpPr>
          <p:cNvPr id="405" name="Google Shape;405;g2820166961c_0_849"/>
          <p:cNvSpPr txBox="1">
            <a:spLocks noGrp="1"/>
          </p:cNvSpPr>
          <p:nvPr>
            <p:ph type="body" idx="1"/>
          </p:nvPr>
        </p:nvSpPr>
        <p:spPr>
          <a:xfrm>
            <a:off x="1628100" y="2064975"/>
            <a:ext cx="10563900" cy="4002600"/>
          </a:xfrm>
          <a:prstGeom prst="rect">
            <a:avLst/>
          </a:prstGeom>
          <a:noFill/>
          <a:ln>
            <a:noFill/>
          </a:ln>
        </p:spPr>
        <p:txBody>
          <a:bodyPr spcFirstLastPara="1" wrap="square" lIns="91425" tIns="45700" rIns="91425" bIns="45700" anchor="ctr" anchorCtr="0">
            <a:noAutofit/>
          </a:bodyPr>
          <a:lstStyle/>
          <a:p>
            <a:pPr marL="0" lvl="0" indent="0" algn="ctr" rtl="0">
              <a:lnSpc>
                <a:spcPct val="150000"/>
              </a:lnSpc>
              <a:spcBef>
                <a:spcPts val="0"/>
              </a:spcBef>
              <a:spcAft>
                <a:spcPts val="0"/>
              </a:spcAft>
              <a:buClr>
                <a:schemeClr val="dk1"/>
              </a:buClr>
              <a:buSzPts val="2800"/>
              <a:buNone/>
            </a:pPr>
            <a:r>
              <a:rPr lang="en-US" sz="2500">
                <a:latin typeface="Georgia"/>
                <a:ea typeface="Georgia"/>
                <a:cs typeface="Georgia"/>
                <a:sym typeface="Georgia"/>
              </a:rPr>
              <a:t>✉ </a:t>
            </a:r>
            <a:r>
              <a:rPr lang="en-US" sz="2500">
                <a:solidFill>
                  <a:schemeClr val="hlink"/>
                </a:solidFill>
                <a:uFill>
                  <a:noFill/>
                </a:uFill>
                <a:latin typeface="Georgia"/>
                <a:ea typeface="Georgia"/>
                <a:cs typeface="Georgia"/>
                <a:sym typeface="Georgia"/>
                <a:hlinkClick r:id="rId3"/>
              </a:rPr>
              <a:t>techschool@iliauni.edu.ge</a:t>
            </a:r>
            <a:endParaRPr sz="2500">
              <a:latin typeface="Georgia"/>
              <a:ea typeface="Georgia"/>
              <a:cs typeface="Georgia"/>
              <a:sym typeface="Georgia"/>
            </a:endParaRPr>
          </a:p>
          <a:p>
            <a:pPr marL="0" lvl="0" indent="0" algn="ctr" rtl="0">
              <a:lnSpc>
                <a:spcPct val="150000"/>
              </a:lnSpc>
              <a:spcBef>
                <a:spcPts val="640"/>
              </a:spcBef>
              <a:spcAft>
                <a:spcPts val="0"/>
              </a:spcAft>
              <a:buClr>
                <a:schemeClr val="dk1"/>
              </a:buClr>
              <a:buSzPts val="2800"/>
              <a:buNone/>
            </a:pPr>
            <a:r>
              <a:rPr lang="en-US" sz="2500">
                <a:latin typeface="Georgia"/>
                <a:ea typeface="Georgia"/>
                <a:cs typeface="Georgia"/>
                <a:sym typeface="Georgia"/>
              </a:rPr>
              <a:t>Building T, Room 207 </a:t>
            </a:r>
            <a:endParaRPr sz="2500">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15"/>
          <p:cNvSpPr txBox="1">
            <a:spLocks noGrp="1"/>
          </p:cNvSpPr>
          <p:nvPr>
            <p:ph type="title"/>
          </p:nvPr>
        </p:nvSpPr>
        <p:spPr>
          <a:xfrm>
            <a:off x="1607700" y="2575050"/>
            <a:ext cx="10584300" cy="1707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rgbClr val="03B1CE"/>
              </a:buClr>
              <a:buSzPct val="100000"/>
              <a:buFont typeface="Arial"/>
              <a:buNone/>
            </a:pPr>
            <a:r>
              <a:rPr lang="en-US" sz="5400" b="1">
                <a:latin typeface="Georgia"/>
                <a:ea typeface="Georgia"/>
                <a:cs typeface="Georgia"/>
                <a:sym typeface="Georgia"/>
              </a:rPr>
              <a:t>Thank you for your attention!</a:t>
            </a:r>
            <a:endParaRPr sz="5400" b="1">
              <a:solidFill>
                <a:srgbClr val="24406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830cde498f_0_372"/>
          <p:cNvSpPr txBox="1">
            <a:spLocks noGrp="1"/>
          </p:cNvSpPr>
          <p:nvPr>
            <p:ph type="title"/>
          </p:nvPr>
        </p:nvSpPr>
        <p:spPr>
          <a:xfrm>
            <a:off x="2235200" y="0"/>
            <a:ext cx="9804300" cy="1066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Georgia"/>
                <a:ea typeface="Georgia"/>
                <a:cs typeface="Georgia"/>
                <a:sym typeface="Georgia"/>
              </a:rPr>
              <a:t>Essential Terms at the University</a:t>
            </a:r>
            <a:endParaRPr>
              <a:latin typeface="Georgia"/>
              <a:ea typeface="Georgia"/>
              <a:cs typeface="Georgia"/>
              <a:sym typeface="Georgia"/>
            </a:endParaRPr>
          </a:p>
        </p:txBody>
      </p:sp>
      <p:sp>
        <p:nvSpPr>
          <p:cNvPr id="116" name="Google Shape;116;g2830cde498f_0_372"/>
          <p:cNvSpPr txBox="1">
            <a:spLocks noGrp="1"/>
          </p:cNvSpPr>
          <p:nvPr>
            <p:ph type="body" idx="1"/>
          </p:nvPr>
        </p:nvSpPr>
        <p:spPr>
          <a:xfrm>
            <a:off x="2235200" y="1676400"/>
            <a:ext cx="9347100" cy="4449900"/>
          </a:xfrm>
          <a:prstGeom prst="rect">
            <a:avLst/>
          </a:prstGeom>
        </p:spPr>
        <p:txBody>
          <a:bodyPr spcFirstLastPara="1" wrap="square" lIns="91425" tIns="45700" rIns="91425" bIns="45700" anchor="t" anchorCtr="0">
            <a:normAutofit/>
          </a:bodyPr>
          <a:lstStyle/>
          <a:p>
            <a:pPr marL="457200" lvl="0" indent="-419100" algn="l" rtl="0">
              <a:spcBef>
                <a:spcPts val="360"/>
              </a:spcBef>
              <a:spcAft>
                <a:spcPts val="0"/>
              </a:spcAft>
              <a:buSzPts val="3000"/>
              <a:buFont typeface="Georgia"/>
              <a:buChar char="•"/>
            </a:pPr>
            <a:r>
              <a:rPr lang="en-US" sz="3000">
                <a:latin typeface="Georgia"/>
                <a:ea typeface="Georgia"/>
                <a:cs typeface="Georgia"/>
                <a:sym typeface="Georgia"/>
              </a:rPr>
              <a:t>What is the University?</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Faculty?</a:t>
            </a:r>
            <a:endParaRPr sz="3000">
              <a:latin typeface="Georgia"/>
              <a:ea typeface="Georgia"/>
              <a:cs typeface="Georgia"/>
              <a:sym typeface="Georgia"/>
            </a:endParaRPr>
          </a:p>
        </p:txBody>
      </p:sp>
      <p:pic>
        <p:nvPicPr>
          <p:cNvPr id="117" name="Google Shape;117;g2830cde498f_0_372"/>
          <p:cNvPicPr preferRelativeResize="0"/>
          <p:nvPr/>
        </p:nvPicPr>
        <p:blipFill>
          <a:blip r:embed="rId3">
            <a:alphaModFix/>
          </a:blip>
          <a:stretch>
            <a:fillRect/>
          </a:stretch>
        </p:blipFill>
        <p:spPr>
          <a:xfrm>
            <a:off x="6831300" y="1676407"/>
            <a:ext cx="705324" cy="6269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g221ecbed2c3_0_0"/>
          <p:cNvPicPr preferRelativeResize="0"/>
          <p:nvPr/>
        </p:nvPicPr>
        <p:blipFill rotWithShape="1">
          <a:blip r:embed="rId3">
            <a:alphaModFix/>
          </a:blip>
          <a:srcRect/>
          <a:stretch/>
        </p:blipFill>
        <p:spPr>
          <a:xfrm>
            <a:off x="4116153" y="3014222"/>
            <a:ext cx="2775387" cy="2664855"/>
          </a:xfrm>
          <a:prstGeom prst="rect">
            <a:avLst/>
          </a:prstGeom>
          <a:noFill/>
          <a:ln>
            <a:noFill/>
          </a:ln>
        </p:spPr>
      </p:pic>
      <p:pic>
        <p:nvPicPr>
          <p:cNvPr id="124" name="Google Shape;124;g221ecbed2c3_0_0"/>
          <p:cNvPicPr preferRelativeResize="0"/>
          <p:nvPr/>
        </p:nvPicPr>
        <p:blipFill rotWithShape="1">
          <a:blip r:embed="rId4">
            <a:alphaModFix/>
          </a:blip>
          <a:srcRect/>
          <a:stretch/>
        </p:blipFill>
        <p:spPr>
          <a:xfrm>
            <a:off x="1549205" y="4278176"/>
            <a:ext cx="2373519" cy="2279025"/>
          </a:xfrm>
          <a:prstGeom prst="rect">
            <a:avLst/>
          </a:prstGeom>
          <a:noFill/>
          <a:ln>
            <a:noFill/>
          </a:ln>
        </p:spPr>
      </p:pic>
      <p:pic>
        <p:nvPicPr>
          <p:cNvPr id="125" name="Google Shape;125;g221ecbed2c3_0_0"/>
          <p:cNvPicPr preferRelativeResize="0"/>
          <p:nvPr/>
        </p:nvPicPr>
        <p:blipFill rotWithShape="1">
          <a:blip r:embed="rId5">
            <a:alphaModFix/>
          </a:blip>
          <a:srcRect/>
          <a:stretch/>
        </p:blipFill>
        <p:spPr>
          <a:xfrm>
            <a:off x="7090131" y="4278221"/>
            <a:ext cx="2373519" cy="2278959"/>
          </a:xfrm>
          <a:prstGeom prst="rect">
            <a:avLst/>
          </a:prstGeom>
          <a:noFill/>
          <a:ln>
            <a:noFill/>
          </a:ln>
        </p:spPr>
      </p:pic>
      <p:pic>
        <p:nvPicPr>
          <p:cNvPr id="126" name="Google Shape;126;g221ecbed2c3_0_0"/>
          <p:cNvPicPr preferRelativeResize="0"/>
          <p:nvPr/>
        </p:nvPicPr>
        <p:blipFill rotWithShape="1">
          <a:blip r:embed="rId6">
            <a:alphaModFix/>
          </a:blip>
          <a:srcRect/>
          <a:stretch/>
        </p:blipFill>
        <p:spPr>
          <a:xfrm>
            <a:off x="4689342" y="1004625"/>
            <a:ext cx="1629000" cy="1557622"/>
          </a:xfrm>
          <a:prstGeom prst="rect">
            <a:avLst/>
          </a:prstGeom>
          <a:noFill/>
          <a:ln>
            <a:noFill/>
          </a:ln>
        </p:spPr>
      </p:pic>
      <p:cxnSp>
        <p:nvCxnSpPr>
          <p:cNvPr id="127" name="Google Shape;127;g221ecbed2c3_0_0"/>
          <p:cNvCxnSpPr/>
          <p:nvPr/>
        </p:nvCxnSpPr>
        <p:spPr>
          <a:xfrm rot="10800000" flipH="1">
            <a:off x="3685711" y="4666409"/>
            <a:ext cx="831300" cy="378900"/>
          </a:xfrm>
          <a:prstGeom prst="straightConnector1">
            <a:avLst/>
          </a:prstGeom>
          <a:noFill/>
          <a:ln w="9525" cap="flat" cmpd="sng">
            <a:solidFill>
              <a:srgbClr val="595959"/>
            </a:solidFill>
            <a:prstDash val="solid"/>
            <a:round/>
            <a:headEnd type="none" w="sm" len="sm"/>
            <a:tailEnd type="triangle" w="med" len="med"/>
          </a:ln>
        </p:spPr>
      </p:cxnSp>
      <p:cxnSp>
        <p:nvCxnSpPr>
          <p:cNvPr id="128" name="Google Shape;128;g221ecbed2c3_0_0"/>
          <p:cNvCxnSpPr/>
          <p:nvPr/>
        </p:nvCxnSpPr>
        <p:spPr>
          <a:xfrm rot="10800000">
            <a:off x="6429954" y="4666855"/>
            <a:ext cx="925800" cy="378000"/>
          </a:xfrm>
          <a:prstGeom prst="straightConnector1">
            <a:avLst/>
          </a:prstGeom>
          <a:noFill/>
          <a:ln w="9525" cap="flat" cmpd="sng">
            <a:solidFill>
              <a:srgbClr val="595959"/>
            </a:solidFill>
            <a:prstDash val="solid"/>
            <a:round/>
            <a:headEnd type="none" w="sm" len="sm"/>
            <a:tailEnd type="triangle" w="med" len="med"/>
          </a:ln>
        </p:spPr>
      </p:cxnSp>
      <p:cxnSp>
        <p:nvCxnSpPr>
          <p:cNvPr id="129" name="Google Shape;129;g221ecbed2c3_0_0"/>
          <p:cNvCxnSpPr/>
          <p:nvPr/>
        </p:nvCxnSpPr>
        <p:spPr>
          <a:xfrm>
            <a:off x="5503842" y="2712905"/>
            <a:ext cx="0" cy="702000"/>
          </a:xfrm>
          <a:prstGeom prst="straightConnector1">
            <a:avLst/>
          </a:prstGeom>
          <a:noFill/>
          <a:ln w="9525" cap="flat" cmpd="sng">
            <a:solidFill>
              <a:srgbClr val="595959"/>
            </a:solidFill>
            <a:prstDash val="solid"/>
            <a:round/>
            <a:headEnd type="none" w="sm" len="sm"/>
            <a:tailEnd type="triangle" w="med" len="med"/>
          </a:ln>
        </p:spPr>
      </p:cxnSp>
      <p:sp>
        <p:nvSpPr>
          <p:cNvPr id="130" name="Google Shape;130;g221ecbed2c3_0_0"/>
          <p:cNvSpPr txBox="1"/>
          <p:nvPr/>
        </p:nvSpPr>
        <p:spPr>
          <a:xfrm>
            <a:off x="1549205" y="6136621"/>
            <a:ext cx="2909400" cy="49241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2000" b="1" i="0" u="none" strike="noStrike" cap="none" dirty="0">
                <a:solidFill>
                  <a:srgbClr val="000000"/>
                </a:solidFill>
                <a:latin typeface="Georgia"/>
                <a:ea typeface="Georgia"/>
                <a:cs typeface="Georgia"/>
                <a:sym typeface="Georgia"/>
              </a:rPr>
              <a:t>School  of Business</a:t>
            </a:r>
            <a:endParaRPr sz="2000" b="1" i="0" u="none" strike="noStrike" cap="none" dirty="0">
              <a:solidFill>
                <a:srgbClr val="000000"/>
              </a:solidFill>
              <a:latin typeface="Georgia"/>
              <a:ea typeface="Georgia"/>
              <a:cs typeface="Georgia"/>
              <a:sym typeface="Georgia"/>
            </a:endParaRPr>
          </a:p>
        </p:txBody>
      </p:sp>
      <p:sp>
        <p:nvSpPr>
          <p:cNvPr id="131" name="Google Shape;131;g221ecbed2c3_0_0"/>
          <p:cNvSpPr txBox="1"/>
          <p:nvPr/>
        </p:nvSpPr>
        <p:spPr>
          <a:xfrm>
            <a:off x="6822212" y="6185963"/>
            <a:ext cx="2909400" cy="49241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2000" b="1" i="0" u="none" strike="noStrike" cap="none" dirty="0">
                <a:solidFill>
                  <a:srgbClr val="000000"/>
                </a:solidFill>
                <a:latin typeface="Georgia"/>
                <a:ea typeface="Georgia"/>
                <a:cs typeface="Georgia"/>
                <a:sym typeface="Georgia"/>
              </a:rPr>
              <a:t>School of Education</a:t>
            </a:r>
            <a:endParaRPr sz="2000" b="1" i="0" u="none" strike="noStrike" cap="none" dirty="0">
              <a:solidFill>
                <a:srgbClr val="000000"/>
              </a:solidFill>
              <a:latin typeface="Georgia"/>
              <a:ea typeface="Georgia"/>
              <a:cs typeface="Georgia"/>
              <a:sym typeface="Georgia"/>
            </a:endParaRPr>
          </a:p>
        </p:txBody>
      </p:sp>
      <p:sp>
        <p:nvSpPr>
          <p:cNvPr id="132" name="Google Shape;132;g221ecbed2c3_0_0"/>
          <p:cNvSpPr txBox="1"/>
          <p:nvPr/>
        </p:nvSpPr>
        <p:spPr>
          <a:xfrm>
            <a:off x="5635431" y="1448200"/>
            <a:ext cx="2909400" cy="80018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2000" b="1" i="0" u="none" strike="noStrike" cap="none" dirty="0">
                <a:solidFill>
                  <a:srgbClr val="000000"/>
                </a:solidFill>
                <a:latin typeface="Georgia"/>
                <a:ea typeface="Georgia"/>
                <a:cs typeface="Georgia"/>
                <a:sym typeface="Georgia"/>
              </a:rPr>
              <a:t>School of Technology</a:t>
            </a:r>
            <a:endParaRPr sz="2000" b="1" i="0" u="none" strike="noStrike" cap="none" dirty="0">
              <a:solidFill>
                <a:srgbClr val="000000"/>
              </a:solidFill>
              <a:latin typeface="Georgia"/>
              <a:ea typeface="Georgia"/>
              <a:cs typeface="Georgia"/>
              <a:sym typeface="Georgia"/>
            </a:endParaRPr>
          </a:p>
        </p:txBody>
      </p:sp>
      <p:sp>
        <p:nvSpPr>
          <p:cNvPr id="133" name="Google Shape;133;g221ecbed2c3_0_0"/>
          <p:cNvSpPr txBox="1"/>
          <p:nvPr/>
        </p:nvSpPr>
        <p:spPr>
          <a:xfrm>
            <a:off x="4051729" y="5166593"/>
            <a:ext cx="2909400" cy="738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Georgia"/>
                <a:ea typeface="Georgia"/>
                <a:cs typeface="Georgia"/>
                <a:sym typeface="Georgia"/>
              </a:rPr>
              <a:t>BTE</a:t>
            </a:r>
            <a:br>
              <a:rPr lang="en-US" sz="1200" b="1" i="0" u="none" strike="noStrike" cap="none">
                <a:solidFill>
                  <a:srgbClr val="000000"/>
                </a:solidFill>
                <a:latin typeface="Georgia"/>
                <a:ea typeface="Georgia"/>
                <a:cs typeface="Georgia"/>
                <a:sym typeface="Georgia"/>
              </a:rPr>
            </a:br>
            <a:r>
              <a:rPr lang="en-US" sz="1200" b="1" i="0" u="none" strike="noStrike" cap="none">
                <a:solidFill>
                  <a:srgbClr val="000000"/>
                </a:solidFill>
                <a:latin typeface="Georgia"/>
                <a:ea typeface="Georgia"/>
                <a:cs typeface="Georgia"/>
                <a:sym typeface="Georgia"/>
              </a:rPr>
              <a:t>Administration of BTE</a:t>
            </a:r>
            <a:endParaRPr sz="1200" b="1" i="0" u="none" strike="noStrike" cap="none">
              <a:solidFill>
                <a:srgbClr val="000000"/>
              </a:solidFill>
              <a:latin typeface="Georgia"/>
              <a:ea typeface="Georgia"/>
              <a:cs typeface="Georgia"/>
              <a:sym typeface="Georgia"/>
            </a:endParaRPr>
          </a:p>
          <a:p>
            <a:pPr marL="0" marR="0" lvl="0" indent="0" algn="ctr" rtl="0">
              <a:lnSpc>
                <a:spcPct val="100000"/>
              </a:lnSpc>
              <a:spcBef>
                <a:spcPts val="0"/>
              </a:spcBef>
              <a:spcAft>
                <a:spcPts val="0"/>
              </a:spcAft>
              <a:buClr>
                <a:srgbClr val="000000"/>
              </a:buClr>
              <a:buSzPts val="1200"/>
              <a:buFont typeface="Arial"/>
              <a:buNone/>
            </a:pPr>
            <a:r>
              <a:rPr lang="en-US" sz="1200" b="1">
                <a:latin typeface="Georgia"/>
                <a:ea typeface="Georgia"/>
                <a:cs typeface="Georgia"/>
                <a:sym typeface="Georgia"/>
              </a:rPr>
              <a:t>Dean of BTE</a:t>
            </a:r>
            <a:endParaRPr sz="1200" b="1">
              <a:latin typeface="Georgia"/>
              <a:ea typeface="Georgia"/>
              <a:cs typeface="Georgia"/>
              <a:sym typeface="Georgia"/>
            </a:endParaRPr>
          </a:p>
        </p:txBody>
      </p:sp>
      <p:sp>
        <p:nvSpPr>
          <p:cNvPr id="134" name="Google Shape;134;g221ecbed2c3_0_0"/>
          <p:cNvSpPr txBox="1">
            <a:spLocks noGrp="1"/>
          </p:cNvSpPr>
          <p:nvPr>
            <p:ph type="title"/>
          </p:nvPr>
        </p:nvSpPr>
        <p:spPr>
          <a:xfrm>
            <a:off x="2349825" y="0"/>
            <a:ext cx="9842100" cy="10668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4400"/>
              <a:buNone/>
            </a:pPr>
            <a:r>
              <a:rPr lang="en-US" sz="4000" b="1">
                <a:latin typeface="Georgia"/>
                <a:ea typeface="Georgia"/>
                <a:cs typeface="Georgia"/>
                <a:sym typeface="Georgia"/>
              </a:rPr>
              <a:t>Structure of the BTE</a:t>
            </a:r>
            <a:endParaRPr sz="4000" b="1">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2830cde498f_0_379"/>
          <p:cNvSpPr txBox="1">
            <a:spLocks noGrp="1"/>
          </p:cNvSpPr>
          <p:nvPr>
            <p:ph type="title"/>
          </p:nvPr>
        </p:nvSpPr>
        <p:spPr>
          <a:xfrm>
            <a:off x="2235200" y="0"/>
            <a:ext cx="9804300" cy="1066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Georgia"/>
                <a:ea typeface="Georgia"/>
                <a:cs typeface="Georgia"/>
                <a:sym typeface="Georgia"/>
              </a:rPr>
              <a:t>Essential Terms at the University</a:t>
            </a:r>
            <a:endParaRPr>
              <a:latin typeface="Georgia"/>
              <a:ea typeface="Georgia"/>
              <a:cs typeface="Georgia"/>
              <a:sym typeface="Georgia"/>
            </a:endParaRPr>
          </a:p>
        </p:txBody>
      </p:sp>
      <p:sp>
        <p:nvSpPr>
          <p:cNvPr id="141" name="Google Shape;141;g2830cde498f_0_379"/>
          <p:cNvSpPr txBox="1">
            <a:spLocks noGrp="1"/>
          </p:cNvSpPr>
          <p:nvPr>
            <p:ph type="body" idx="1"/>
          </p:nvPr>
        </p:nvSpPr>
        <p:spPr>
          <a:xfrm>
            <a:off x="2235200" y="1676400"/>
            <a:ext cx="9347100" cy="4449900"/>
          </a:xfrm>
          <a:prstGeom prst="rect">
            <a:avLst/>
          </a:prstGeom>
        </p:spPr>
        <p:txBody>
          <a:bodyPr spcFirstLastPara="1" wrap="square" lIns="91425" tIns="45700" rIns="91425" bIns="45700" anchor="t" anchorCtr="0">
            <a:normAutofit/>
          </a:bodyPr>
          <a:lstStyle/>
          <a:p>
            <a:pPr marL="457200" lvl="0" indent="-419100" algn="l" rtl="0">
              <a:spcBef>
                <a:spcPts val="360"/>
              </a:spcBef>
              <a:spcAft>
                <a:spcPts val="0"/>
              </a:spcAft>
              <a:buSzPts val="3000"/>
              <a:buFont typeface="Georgia"/>
              <a:buChar char="•"/>
            </a:pPr>
            <a:r>
              <a:rPr lang="en-US" sz="3000">
                <a:latin typeface="Georgia"/>
                <a:ea typeface="Georgia"/>
                <a:cs typeface="Georgia"/>
                <a:sym typeface="Georgia"/>
              </a:rPr>
              <a:t>What is the University?</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Faculty?</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School?</a:t>
            </a:r>
            <a:endParaRPr sz="3000">
              <a:latin typeface="Georgia"/>
              <a:ea typeface="Georgia"/>
              <a:cs typeface="Georgia"/>
              <a:sym typeface="Georgia"/>
            </a:endParaRPr>
          </a:p>
        </p:txBody>
      </p:sp>
      <p:pic>
        <p:nvPicPr>
          <p:cNvPr id="142" name="Google Shape;142;g2830cde498f_0_379"/>
          <p:cNvPicPr preferRelativeResize="0"/>
          <p:nvPr/>
        </p:nvPicPr>
        <p:blipFill>
          <a:blip r:embed="rId3">
            <a:alphaModFix/>
          </a:blip>
          <a:stretch>
            <a:fillRect/>
          </a:stretch>
        </p:blipFill>
        <p:spPr>
          <a:xfrm>
            <a:off x="6831300" y="1676407"/>
            <a:ext cx="705324" cy="626949"/>
          </a:xfrm>
          <a:prstGeom prst="rect">
            <a:avLst/>
          </a:prstGeom>
          <a:noFill/>
          <a:ln>
            <a:noFill/>
          </a:ln>
        </p:spPr>
      </p:pic>
      <p:pic>
        <p:nvPicPr>
          <p:cNvPr id="143" name="Google Shape;143;g2830cde498f_0_379"/>
          <p:cNvPicPr preferRelativeResize="0"/>
          <p:nvPr/>
        </p:nvPicPr>
        <p:blipFill>
          <a:blip r:embed="rId3">
            <a:alphaModFix/>
          </a:blip>
          <a:stretch>
            <a:fillRect/>
          </a:stretch>
        </p:blipFill>
        <p:spPr>
          <a:xfrm>
            <a:off x="6278375" y="2113707"/>
            <a:ext cx="705324" cy="626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g2830cde498f_0_42"/>
          <p:cNvPicPr preferRelativeResize="0"/>
          <p:nvPr/>
        </p:nvPicPr>
        <p:blipFill rotWithShape="1">
          <a:blip r:embed="rId3">
            <a:alphaModFix/>
          </a:blip>
          <a:srcRect/>
          <a:stretch/>
        </p:blipFill>
        <p:spPr>
          <a:xfrm>
            <a:off x="2058295" y="2614138"/>
            <a:ext cx="1629000" cy="1622231"/>
          </a:xfrm>
          <a:prstGeom prst="rect">
            <a:avLst/>
          </a:prstGeom>
          <a:noFill/>
          <a:ln>
            <a:noFill/>
          </a:ln>
        </p:spPr>
      </p:pic>
      <p:sp>
        <p:nvSpPr>
          <p:cNvPr id="150" name="Google Shape;150;g2830cde498f_0_42"/>
          <p:cNvSpPr txBox="1">
            <a:spLocks noGrp="1"/>
          </p:cNvSpPr>
          <p:nvPr>
            <p:ph type="title"/>
          </p:nvPr>
        </p:nvSpPr>
        <p:spPr>
          <a:xfrm>
            <a:off x="2349825" y="0"/>
            <a:ext cx="9842100" cy="10668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110000"/>
              <a:buNone/>
            </a:pPr>
            <a:r>
              <a:rPr lang="en-US" sz="4000" b="1">
                <a:latin typeface="Georgia"/>
                <a:ea typeface="Georgia"/>
                <a:cs typeface="Georgia"/>
                <a:sym typeface="Georgia"/>
              </a:rPr>
              <a:t>Structure of the School of Technology</a:t>
            </a:r>
            <a:endParaRPr sz="4000" b="1">
              <a:latin typeface="Georgia"/>
              <a:ea typeface="Georgia"/>
              <a:cs typeface="Georgia"/>
              <a:sym typeface="Georgia"/>
            </a:endParaRPr>
          </a:p>
        </p:txBody>
      </p:sp>
      <p:cxnSp>
        <p:nvCxnSpPr>
          <p:cNvPr id="151" name="Google Shape;151;g2830cde498f_0_42"/>
          <p:cNvCxnSpPr>
            <a:stCxn id="152" idx="6"/>
          </p:cNvCxnSpPr>
          <p:nvPr/>
        </p:nvCxnSpPr>
        <p:spPr>
          <a:xfrm rot="10800000" flipH="1">
            <a:off x="3930335" y="3421502"/>
            <a:ext cx="2867700" cy="75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53" name="Google Shape;153;g2830cde498f_0_42"/>
          <p:cNvCxnSpPr>
            <a:stCxn id="152" idx="6"/>
            <a:endCxn id="154" idx="2"/>
          </p:cNvCxnSpPr>
          <p:nvPr/>
        </p:nvCxnSpPr>
        <p:spPr>
          <a:xfrm rot="10800000" flipH="1">
            <a:off x="3930335" y="2181002"/>
            <a:ext cx="936300" cy="1248000"/>
          </a:xfrm>
          <a:prstGeom prst="bentConnector3">
            <a:avLst>
              <a:gd name="adj1" fmla="val 49999"/>
            </a:avLst>
          </a:prstGeom>
          <a:noFill/>
          <a:ln w="9525" cap="flat" cmpd="sng">
            <a:solidFill>
              <a:srgbClr val="C2C2C2"/>
            </a:solidFill>
            <a:prstDash val="solid"/>
            <a:round/>
            <a:headEnd type="none" w="sm" len="sm"/>
            <a:tailEnd type="none" w="sm" len="sm"/>
          </a:ln>
        </p:spPr>
      </p:cxnSp>
      <p:cxnSp>
        <p:nvCxnSpPr>
          <p:cNvPr id="155" name="Google Shape;155;g2830cde498f_0_42"/>
          <p:cNvCxnSpPr/>
          <p:nvPr/>
        </p:nvCxnSpPr>
        <p:spPr>
          <a:xfrm rot="10800000" flipH="1">
            <a:off x="8606322" y="2875136"/>
            <a:ext cx="781500" cy="6096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56" name="Google Shape;156;g2830cde498f_0_42"/>
          <p:cNvCxnSpPr/>
          <p:nvPr/>
        </p:nvCxnSpPr>
        <p:spPr>
          <a:xfrm>
            <a:off x="8606322" y="3484731"/>
            <a:ext cx="781500" cy="590100"/>
          </a:xfrm>
          <a:prstGeom prst="bentConnector3">
            <a:avLst>
              <a:gd name="adj1" fmla="val 50000"/>
            </a:avLst>
          </a:prstGeom>
          <a:noFill/>
          <a:ln w="9525" cap="flat" cmpd="sng">
            <a:solidFill>
              <a:srgbClr val="C2C2C2"/>
            </a:solidFill>
            <a:prstDash val="solid"/>
            <a:round/>
            <a:headEnd type="none" w="sm" len="sm"/>
            <a:tailEnd type="none" w="sm" len="sm"/>
          </a:ln>
        </p:spPr>
      </p:cxnSp>
      <p:grpSp>
        <p:nvGrpSpPr>
          <p:cNvPr id="157" name="Google Shape;157;g2830cde498f_0_42"/>
          <p:cNvGrpSpPr/>
          <p:nvPr/>
        </p:nvGrpSpPr>
        <p:grpSpPr>
          <a:xfrm>
            <a:off x="9387822" y="2650091"/>
            <a:ext cx="1808355" cy="425589"/>
            <a:chOff x="5592550" y="1018950"/>
            <a:chExt cx="1356300" cy="319200"/>
          </a:xfrm>
        </p:grpSpPr>
        <p:sp>
          <p:nvSpPr>
            <p:cNvPr id="158" name="Google Shape;158;g2830cde498f_0_42"/>
            <p:cNvSpPr/>
            <p:nvPr/>
          </p:nvSpPr>
          <p:spPr>
            <a:xfrm>
              <a:off x="5766550" y="1018950"/>
              <a:ext cx="1182300" cy="319200"/>
            </a:xfrm>
            <a:prstGeom prst="roundRect">
              <a:avLst>
                <a:gd name="adj" fmla="val 16667"/>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500">
                  <a:solidFill>
                    <a:srgbClr val="3D3D3D"/>
                  </a:solidFill>
                  <a:latin typeface="Georgia"/>
                  <a:ea typeface="Georgia"/>
                  <a:cs typeface="Georgia"/>
                  <a:sym typeface="Georgia"/>
                </a:rPr>
                <a:t>Program Coordinators</a:t>
              </a:r>
              <a:endParaRPr sz="1500">
                <a:solidFill>
                  <a:srgbClr val="3D3D3D"/>
                </a:solidFill>
                <a:latin typeface="Georgia"/>
                <a:ea typeface="Georgia"/>
                <a:cs typeface="Georgia"/>
                <a:sym typeface="Georgia"/>
              </a:endParaRPr>
            </a:p>
          </p:txBody>
        </p:sp>
        <p:sp>
          <p:nvSpPr>
            <p:cNvPr id="159" name="Google Shape;159;g2830cde498f_0_42"/>
            <p:cNvSpPr/>
            <p:nvPr/>
          </p:nvSpPr>
          <p:spPr>
            <a:xfrm>
              <a:off x="5592550" y="1091550"/>
              <a:ext cx="174000" cy="174000"/>
            </a:xfrm>
            <a:prstGeom prst="ellipse">
              <a:avLst/>
            </a:prstGeom>
            <a:solidFill>
              <a:srgbClr val="50505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0" name="Google Shape;160;g2830cde498f_0_42"/>
          <p:cNvGrpSpPr/>
          <p:nvPr/>
        </p:nvGrpSpPr>
        <p:grpSpPr>
          <a:xfrm>
            <a:off x="4866612" y="1968151"/>
            <a:ext cx="1808355" cy="425589"/>
            <a:chOff x="3650050" y="1476150"/>
            <a:chExt cx="1356300" cy="319200"/>
          </a:xfrm>
        </p:grpSpPr>
        <p:sp>
          <p:nvSpPr>
            <p:cNvPr id="161" name="Google Shape;161;g2830cde498f_0_42"/>
            <p:cNvSpPr/>
            <p:nvPr/>
          </p:nvSpPr>
          <p:spPr>
            <a:xfrm>
              <a:off x="3824050" y="1476150"/>
              <a:ext cx="1182300" cy="319200"/>
            </a:xfrm>
            <a:prstGeom prst="roundRect">
              <a:avLst>
                <a:gd name="adj" fmla="val 16667"/>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500">
                  <a:solidFill>
                    <a:srgbClr val="3D3D3D"/>
                  </a:solidFill>
                  <a:latin typeface="Georgia"/>
                  <a:ea typeface="Georgia"/>
                  <a:cs typeface="Georgia"/>
                  <a:sym typeface="Georgia"/>
                </a:rPr>
                <a:t>Director of the School</a:t>
              </a:r>
              <a:endParaRPr sz="1500">
                <a:solidFill>
                  <a:srgbClr val="3D3D3D"/>
                </a:solidFill>
                <a:latin typeface="Georgia"/>
                <a:ea typeface="Georgia"/>
                <a:cs typeface="Georgia"/>
                <a:sym typeface="Georgia"/>
              </a:endParaRPr>
            </a:p>
          </p:txBody>
        </p:sp>
        <p:sp>
          <p:nvSpPr>
            <p:cNvPr id="154" name="Google Shape;154;g2830cde498f_0_42"/>
            <p:cNvSpPr/>
            <p:nvPr/>
          </p:nvSpPr>
          <p:spPr>
            <a:xfrm>
              <a:off x="3650050" y="1548750"/>
              <a:ext cx="174000" cy="174000"/>
            </a:xfrm>
            <a:prstGeom prst="ellipse">
              <a:avLst/>
            </a:prstGeom>
            <a:solidFill>
              <a:srgbClr val="4141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2" name="Google Shape;162;g2830cde498f_0_42"/>
          <p:cNvGrpSpPr/>
          <p:nvPr/>
        </p:nvGrpSpPr>
        <p:grpSpPr>
          <a:xfrm>
            <a:off x="2114013" y="3216207"/>
            <a:ext cx="1816321" cy="425589"/>
            <a:chOff x="1596750" y="2412150"/>
            <a:chExt cx="1362275" cy="319200"/>
          </a:xfrm>
        </p:grpSpPr>
        <p:sp>
          <p:nvSpPr>
            <p:cNvPr id="163" name="Google Shape;163;g2830cde498f_0_42"/>
            <p:cNvSpPr/>
            <p:nvPr/>
          </p:nvSpPr>
          <p:spPr>
            <a:xfrm>
              <a:off x="1596750" y="2412150"/>
              <a:ext cx="1182300" cy="319200"/>
            </a:xfrm>
            <a:prstGeom prst="roundRect">
              <a:avLst>
                <a:gd name="adj" fmla="val 16667"/>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endParaRPr sz="1500">
                <a:solidFill>
                  <a:srgbClr val="3D3D3D"/>
                </a:solidFill>
                <a:latin typeface="Roboto"/>
                <a:ea typeface="Roboto"/>
                <a:cs typeface="Roboto"/>
                <a:sym typeface="Roboto"/>
              </a:endParaRPr>
            </a:p>
          </p:txBody>
        </p:sp>
        <p:sp>
          <p:nvSpPr>
            <p:cNvPr id="152" name="Google Shape;152;g2830cde498f_0_42"/>
            <p:cNvSpPr/>
            <p:nvPr/>
          </p:nvSpPr>
          <p:spPr>
            <a:xfrm>
              <a:off x="2785025" y="2484750"/>
              <a:ext cx="174000" cy="174000"/>
            </a:xfrm>
            <a:prstGeom prst="ellipse">
              <a:avLst/>
            </a:prstGeom>
            <a:solidFill>
              <a:srgbClr val="2F2F2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4" name="Google Shape;164;g2830cde498f_0_42"/>
          <p:cNvGrpSpPr/>
          <p:nvPr/>
        </p:nvGrpSpPr>
        <p:grpSpPr>
          <a:xfrm>
            <a:off x="6798037" y="3216201"/>
            <a:ext cx="1808355" cy="425589"/>
            <a:chOff x="3650050" y="3348150"/>
            <a:chExt cx="1356300" cy="319200"/>
          </a:xfrm>
        </p:grpSpPr>
        <p:sp>
          <p:nvSpPr>
            <p:cNvPr id="165" name="Google Shape;165;g2830cde498f_0_42"/>
            <p:cNvSpPr/>
            <p:nvPr/>
          </p:nvSpPr>
          <p:spPr>
            <a:xfrm>
              <a:off x="3824050" y="3348150"/>
              <a:ext cx="1182300" cy="319200"/>
            </a:xfrm>
            <a:prstGeom prst="roundRect">
              <a:avLst>
                <a:gd name="adj" fmla="val 16667"/>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500">
                  <a:solidFill>
                    <a:srgbClr val="3D3D3D"/>
                  </a:solidFill>
                  <a:latin typeface="Georgia"/>
                  <a:ea typeface="Georgia"/>
                  <a:cs typeface="Georgia"/>
                  <a:sym typeface="Georgia"/>
                </a:rPr>
                <a:t>Administration of the School</a:t>
              </a:r>
              <a:endParaRPr sz="1500">
                <a:solidFill>
                  <a:srgbClr val="3D3D3D"/>
                </a:solidFill>
                <a:latin typeface="Georgia"/>
                <a:ea typeface="Georgia"/>
                <a:cs typeface="Georgia"/>
                <a:sym typeface="Georgia"/>
              </a:endParaRPr>
            </a:p>
          </p:txBody>
        </p:sp>
        <p:sp>
          <p:nvSpPr>
            <p:cNvPr id="166" name="Google Shape;166;g2830cde498f_0_42"/>
            <p:cNvSpPr/>
            <p:nvPr/>
          </p:nvSpPr>
          <p:spPr>
            <a:xfrm>
              <a:off x="3650050" y="3420750"/>
              <a:ext cx="174000" cy="174000"/>
            </a:xfrm>
            <a:prstGeom prst="ellipse">
              <a:avLst/>
            </a:prstGeom>
            <a:solidFill>
              <a:srgbClr val="4141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cxnSp>
        <p:nvCxnSpPr>
          <p:cNvPr id="167" name="Google Shape;167;g2830cde498f_0_42"/>
          <p:cNvCxnSpPr/>
          <p:nvPr/>
        </p:nvCxnSpPr>
        <p:spPr>
          <a:xfrm rot="-5400000" flipH="1">
            <a:off x="4238912" y="3577283"/>
            <a:ext cx="1248000" cy="936300"/>
          </a:xfrm>
          <a:prstGeom prst="bentConnector3">
            <a:avLst>
              <a:gd name="adj1" fmla="val 99114"/>
            </a:avLst>
          </a:prstGeom>
          <a:noFill/>
          <a:ln w="9525" cap="flat" cmpd="sng">
            <a:solidFill>
              <a:srgbClr val="C2C2C2"/>
            </a:solidFill>
            <a:prstDash val="solid"/>
            <a:round/>
            <a:headEnd type="none" w="sm" len="sm"/>
            <a:tailEnd type="none" w="sm" len="sm"/>
          </a:ln>
        </p:spPr>
      </p:cxnSp>
      <p:grpSp>
        <p:nvGrpSpPr>
          <p:cNvPr id="168" name="Google Shape;168;g2830cde498f_0_42"/>
          <p:cNvGrpSpPr/>
          <p:nvPr/>
        </p:nvGrpSpPr>
        <p:grpSpPr>
          <a:xfrm>
            <a:off x="5331062" y="4328982"/>
            <a:ext cx="1808349" cy="680783"/>
            <a:chOff x="3650050" y="3252443"/>
            <a:chExt cx="1356296" cy="510600"/>
          </a:xfrm>
        </p:grpSpPr>
        <p:sp>
          <p:nvSpPr>
            <p:cNvPr id="169" name="Google Shape;169;g2830cde498f_0_42"/>
            <p:cNvSpPr/>
            <p:nvPr/>
          </p:nvSpPr>
          <p:spPr>
            <a:xfrm>
              <a:off x="3824046" y="3252443"/>
              <a:ext cx="1182300" cy="510600"/>
            </a:xfrm>
            <a:prstGeom prst="roundRect">
              <a:avLst>
                <a:gd name="adj" fmla="val 16667"/>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500">
                  <a:solidFill>
                    <a:srgbClr val="3D3D3D"/>
                  </a:solidFill>
                  <a:latin typeface="Georgia"/>
                  <a:ea typeface="Georgia"/>
                  <a:cs typeface="Georgia"/>
                  <a:sym typeface="Georgia"/>
                </a:rPr>
                <a:t>Departments</a:t>
              </a:r>
              <a:endParaRPr sz="1500">
                <a:solidFill>
                  <a:srgbClr val="3D3D3D"/>
                </a:solidFill>
                <a:latin typeface="Georgia"/>
                <a:ea typeface="Georgia"/>
                <a:cs typeface="Georgia"/>
                <a:sym typeface="Georgia"/>
              </a:endParaRPr>
            </a:p>
          </p:txBody>
        </p:sp>
        <p:sp>
          <p:nvSpPr>
            <p:cNvPr id="170" name="Google Shape;170;g2830cde498f_0_42"/>
            <p:cNvSpPr/>
            <p:nvPr/>
          </p:nvSpPr>
          <p:spPr>
            <a:xfrm>
              <a:off x="3650050" y="3420750"/>
              <a:ext cx="174000" cy="174000"/>
            </a:xfrm>
            <a:prstGeom prst="ellipse">
              <a:avLst/>
            </a:prstGeom>
            <a:solidFill>
              <a:srgbClr val="4141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1" name="Google Shape;171;g2830cde498f_0_42"/>
          <p:cNvGrpSpPr/>
          <p:nvPr/>
        </p:nvGrpSpPr>
        <p:grpSpPr>
          <a:xfrm>
            <a:off x="9387822" y="3832629"/>
            <a:ext cx="1808355" cy="425589"/>
            <a:chOff x="5592550" y="1018950"/>
            <a:chExt cx="1356300" cy="319200"/>
          </a:xfrm>
        </p:grpSpPr>
        <p:sp>
          <p:nvSpPr>
            <p:cNvPr id="172" name="Google Shape;172;g2830cde498f_0_42"/>
            <p:cNvSpPr/>
            <p:nvPr/>
          </p:nvSpPr>
          <p:spPr>
            <a:xfrm>
              <a:off x="5766550" y="1018950"/>
              <a:ext cx="1182300" cy="319200"/>
            </a:xfrm>
            <a:prstGeom prst="roundRect">
              <a:avLst>
                <a:gd name="adj" fmla="val 16667"/>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500">
                  <a:solidFill>
                    <a:srgbClr val="3D3D3D"/>
                  </a:solidFill>
                  <a:latin typeface="Georgia"/>
                  <a:ea typeface="Georgia"/>
                  <a:cs typeface="Georgia"/>
                  <a:sym typeface="Georgia"/>
                </a:rPr>
                <a:t>Curriculum Experts</a:t>
              </a:r>
              <a:endParaRPr sz="1500">
                <a:solidFill>
                  <a:srgbClr val="3D3D3D"/>
                </a:solidFill>
                <a:latin typeface="Georgia"/>
                <a:ea typeface="Georgia"/>
                <a:cs typeface="Georgia"/>
                <a:sym typeface="Georgia"/>
              </a:endParaRPr>
            </a:p>
          </p:txBody>
        </p:sp>
        <p:sp>
          <p:nvSpPr>
            <p:cNvPr id="173" name="Google Shape;173;g2830cde498f_0_42"/>
            <p:cNvSpPr/>
            <p:nvPr/>
          </p:nvSpPr>
          <p:spPr>
            <a:xfrm>
              <a:off x="5592550" y="1091550"/>
              <a:ext cx="174000" cy="174000"/>
            </a:xfrm>
            <a:prstGeom prst="ellipse">
              <a:avLst/>
            </a:prstGeom>
            <a:solidFill>
              <a:srgbClr val="50505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cxnSp>
        <p:nvCxnSpPr>
          <p:cNvPr id="174" name="Google Shape;174;g2830cde498f_0_42"/>
          <p:cNvCxnSpPr>
            <a:endCxn id="175" idx="2"/>
          </p:cNvCxnSpPr>
          <p:nvPr/>
        </p:nvCxnSpPr>
        <p:spPr>
          <a:xfrm rot="10800000" flipH="1">
            <a:off x="6931047" y="4696673"/>
            <a:ext cx="781500" cy="33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176" name="Google Shape;176;g2830cde498f_0_42"/>
          <p:cNvCxnSpPr>
            <a:endCxn id="177" idx="2"/>
          </p:cNvCxnSpPr>
          <p:nvPr/>
        </p:nvCxnSpPr>
        <p:spPr>
          <a:xfrm>
            <a:off x="6931047" y="4699936"/>
            <a:ext cx="781500" cy="408300"/>
          </a:xfrm>
          <a:prstGeom prst="bentConnector3">
            <a:avLst>
              <a:gd name="adj1" fmla="val 50000"/>
            </a:avLst>
          </a:prstGeom>
          <a:noFill/>
          <a:ln w="9525" cap="flat" cmpd="sng">
            <a:solidFill>
              <a:srgbClr val="C2C2C2"/>
            </a:solidFill>
            <a:prstDash val="solid"/>
            <a:round/>
            <a:headEnd type="none" w="sm" len="sm"/>
            <a:tailEnd type="none" w="sm" len="sm"/>
          </a:ln>
        </p:spPr>
      </p:cxnSp>
      <p:grpSp>
        <p:nvGrpSpPr>
          <p:cNvPr id="178" name="Google Shape;178;g2830cde498f_0_42"/>
          <p:cNvGrpSpPr/>
          <p:nvPr/>
        </p:nvGrpSpPr>
        <p:grpSpPr>
          <a:xfrm>
            <a:off x="7712547" y="4483879"/>
            <a:ext cx="1808355" cy="425589"/>
            <a:chOff x="5592550" y="1018950"/>
            <a:chExt cx="1356300" cy="319200"/>
          </a:xfrm>
        </p:grpSpPr>
        <p:sp>
          <p:nvSpPr>
            <p:cNvPr id="179" name="Google Shape;179;g2830cde498f_0_42"/>
            <p:cNvSpPr/>
            <p:nvPr/>
          </p:nvSpPr>
          <p:spPr>
            <a:xfrm>
              <a:off x="5766550" y="1018950"/>
              <a:ext cx="1182300" cy="319200"/>
            </a:xfrm>
            <a:prstGeom prst="roundRect">
              <a:avLst>
                <a:gd name="adj" fmla="val 16667"/>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500">
                  <a:solidFill>
                    <a:srgbClr val="3D3D3D"/>
                  </a:solidFill>
                  <a:latin typeface="Georgia"/>
                  <a:ea typeface="Georgia"/>
                  <a:cs typeface="Georgia"/>
                  <a:sym typeface="Georgia"/>
                </a:rPr>
                <a:t>Mathematics</a:t>
              </a:r>
              <a:endParaRPr sz="1500">
                <a:solidFill>
                  <a:srgbClr val="3D3D3D"/>
                </a:solidFill>
                <a:latin typeface="Georgia"/>
                <a:ea typeface="Georgia"/>
                <a:cs typeface="Georgia"/>
                <a:sym typeface="Georgia"/>
              </a:endParaRPr>
            </a:p>
          </p:txBody>
        </p:sp>
        <p:sp>
          <p:nvSpPr>
            <p:cNvPr id="175" name="Google Shape;175;g2830cde498f_0_42"/>
            <p:cNvSpPr/>
            <p:nvPr/>
          </p:nvSpPr>
          <p:spPr>
            <a:xfrm>
              <a:off x="5592550" y="1091550"/>
              <a:ext cx="174000" cy="174000"/>
            </a:xfrm>
            <a:prstGeom prst="ellipse">
              <a:avLst/>
            </a:prstGeom>
            <a:solidFill>
              <a:srgbClr val="50505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0" name="Google Shape;180;g2830cde498f_0_42"/>
          <p:cNvSpPr/>
          <p:nvPr/>
        </p:nvSpPr>
        <p:spPr>
          <a:xfrm>
            <a:off x="7944541" y="4895441"/>
            <a:ext cx="1576500" cy="425700"/>
          </a:xfrm>
          <a:prstGeom prst="roundRect">
            <a:avLst>
              <a:gd name="adj" fmla="val 16667"/>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500">
                <a:solidFill>
                  <a:srgbClr val="3D3D3D"/>
                </a:solidFill>
                <a:latin typeface="Georgia"/>
                <a:ea typeface="Georgia"/>
                <a:cs typeface="Georgia"/>
                <a:sym typeface="Georgia"/>
              </a:rPr>
              <a:t>Computer Science</a:t>
            </a:r>
            <a:endParaRPr sz="1500">
              <a:solidFill>
                <a:srgbClr val="3D3D3D"/>
              </a:solidFill>
              <a:latin typeface="Georgia"/>
              <a:ea typeface="Georgia"/>
              <a:cs typeface="Georgia"/>
              <a:sym typeface="Georgia"/>
            </a:endParaRPr>
          </a:p>
        </p:txBody>
      </p:sp>
      <p:sp>
        <p:nvSpPr>
          <p:cNvPr id="177" name="Google Shape;177;g2830cde498f_0_42"/>
          <p:cNvSpPr/>
          <p:nvPr/>
        </p:nvSpPr>
        <p:spPr>
          <a:xfrm>
            <a:off x="7712547" y="4992239"/>
            <a:ext cx="231994" cy="231994"/>
          </a:xfrm>
          <a:prstGeom prst="ellipse">
            <a:avLst/>
          </a:prstGeom>
          <a:solidFill>
            <a:srgbClr val="50505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81" name="Google Shape;181;g2830cde498f_0_42"/>
          <p:cNvGrpSpPr/>
          <p:nvPr/>
        </p:nvGrpSpPr>
        <p:grpSpPr>
          <a:xfrm>
            <a:off x="7712547" y="5363066"/>
            <a:ext cx="1808355" cy="425589"/>
            <a:chOff x="5592550" y="1018950"/>
            <a:chExt cx="1356300" cy="319200"/>
          </a:xfrm>
        </p:grpSpPr>
        <p:sp>
          <p:nvSpPr>
            <p:cNvPr id="182" name="Google Shape;182;g2830cde498f_0_42"/>
            <p:cNvSpPr/>
            <p:nvPr/>
          </p:nvSpPr>
          <p:spPr>
            <a:xfrm>
              <a:off x="5766550" y="1018950"/>
              <a:ext cx="1182300" cy="319200"/>
            </a:xfrm>
            <a:prstGeom prst="roundRect">
              <a:avLst>
                <a:gd name="adj" fmla="val 16667"/>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500">
                  <a:solidFill>
                    <a:srgbClr val="3D3D3D"/>
                  </a:solidFill>
                  <a:latin typeface="Georgia"/>
                  <a:ea typeface="Georgia"/>
                  <a:cs typeface="Georgia"/>
                  <a:sym typeface="Georgia"/>
                </a:rPr>
                <a:t>Digital Engineering</a:t>
              </a:r>
              <a:endParaRPr sz="1500">
                <a:solidFill>
                  <a:srgbClr val="3D3D3D"/>
                </a:solidFill>
                <a:latin typeface="Georgia"/>
                <a:ea typeface="Georgia"/>
                <a:cs typeface="Georgia"/>
                <a:sym typeface="Georgia"/>
              </a:endParaRPr>
            </a:p>
          </p:txBody>
        </p:sp>
        <p:sp>
          <p:nvSpPr>
            <p:cNvPr id="183" name="Google Shape;183;g2830cde498f_0_42"/>
            <p:cNvSpPr/>
            <p:nvPr/>
          </p:nvSpPr>
          <p:spPr>
            <a:xfrm>
              <a:off x="5592550" y="1091550"/>
              <a:ext cx="174000" cy="174000"/>
            </a:xfrm>
            <a:prstGeom prst="ellipse">
              <a:avLst/>
            </a:prstGeom>
            <a:solidFill>
              <a:srgbClr val="50505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cxnSp>
        <p:nvCxnSpPr>
          <p:cNvPr id="184" name="Google Shape;184;g2830cde498f_0_42"/>
          <p:cNvCxnSpPr>
            <a:endCxn id="183" idx="2"/>
          </p:cNvCxnSpPr>
          <p:nvPr/>
        </p:nvCxnSpPr>
        <p:spPr>
          <a:xfrm rot="-5400000" flipH="1">
            <a:off x="7091847" y="4955161"/>
            <a:ext cx="861900" cy="379500"/>
          </a:xfrm>
          <a:prstGeom prst="bentConnector2">
            <a:avLst/>
          </a:prstGeom>
          <a:noFill/>
          <a:ln w="9525" cap="flat" cmpd="sng">
            <a:solidFill>
              <a:srgbClr val="C2C2C2"/>
            </a:solidFill>
            <a:prstDash val="solid"/>
            <a:round/>
            <a:headEnd type="none" w="sm" len="sm"/>
            <a:tailEnd type="none" w="sm" len="sm"/>
          </a:ln>
        </p:spPr>
      </p:cxnSp>
      <p:grpSp>
        <p:nvGrpSpPr>
          <p:cNvPr id="185" name="Google Shape;185;g2830cde498f_0_42"/>
          <p:cNvGrpSpPr/>
          <p:nvPr/>
        </p:nvGrpSpPr>
        <p:grpSpPr>
          <a:xfrm>
            <a:off x="7712547" y="5815741"/>
            <a:ext cx="1808355" cy="425589"/>
            <a:chOff x="5592550" y="1018950"/>
            <a:chExt cx="1356300" cy="319200"/>
          </a:xfrm>
        </p:grpSpPr>
        <p:sp>
          <p:nvSpPr>
            <p:cNvPr id="186" name="Google Shape;186;g2830cde498f_0_42"/>
            <p:cNvSpPr/>
            <p:nvPr/>
          </p:nvSpPr>
          <p:spPr>
            <a:xfrm>
              <a:off x="5766550" y="1018950"/>
              <a:ext cx="1182300" cy="319200"/>
            </a:xfrm>
            <a:prstGeom prst="roundRect">
              <a:avLst>
                <a:gd name="adj" fmla="val 16667"/>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500">
                  <a:solidFill>
                    <a:srgbClr val="3D3D3D"/>
                  </a:solidFill>
                  <a:latin typeface="Georgia"/>
                  <a:ea typeface="Georgia"/>
                  <a:cs typeface="Georgia"/>
                  <a:sym typeface="Georgia"/>
                </a:rPr>
                <a:t>Civil Engineering</a:t>
              </a:r>
              <a:endParaRPr sz="1500">
                <a:solidFill>
                  <a:srgbClr val="3D3D3D"/>
                </a:solidFill>
                <a:latin typeface="Georgia"/>
                <a:ea typeface="Georgia"/>
                <a:cs typeface="Georgia"/>
                <a:sym typeface="Georgia"/>
              </a:endParaRPr>
            </a:p>
          </p:txBody>
        </p:sp>
        <p:sp>
          <p:nvSpPr>
            <p:cNvPr id="187" name="Google Shape;187;g2830cde498f_0_42"/>
            <p:cNvSpPr/>
            <p:nvPr/>
          </p:nvSpPr>
          <p:spPr>
            <a:xfrm>
              <a:off x="5592550" y="1091550"/>
              <a:ext cx="174000" cy="174000"/>
            </a:xfrm>
            <a:prstGeom prst="ellipse">
              <a:avLst/>
            </a:prstGeom>
            <a:solidFill>
              <a:srgbClr val="50505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cxnSp>
        <p:nvCxnSpPr>
          <p:cNvPr id="188" name="Google Shape;188;g2830cde498f_0_42"/>
          <p:cNvCxnSpPr>
            <a:endCxn id="187" idx="2"/>
          </p:cNvCxnSpPr>
          <p:nvPr/>
        </p:nvCxnSpPr>
        <p:spPr>
          <a:xfrm rot="-5400000" flipH="1">
            <a:off x="6882297" y="5198286"/>
            <a:ext cx="1269900" cy="390600"/>
          </a:xfrm>
          <a:prstGeom prst="bentConnector2">
            <a:avLst/>
          </a:prstGeom>
          <a:noFill/>
          <a:ln w="9525" cap="flat" cmpd="sng">
            <a:solidFill>
              <a:srgbClr val="C2C2C2"/>
            </a:solidFill>
            <a:prstDash val="solid"/>
            <a:round/>
            <a:headEnd type="none" w="sm" len="sm"/>
            <a:tailEnd type="none" w="sm" len="sm"/>
          </a:ln>
        </p:spPr>
      </p:cxnSp>
      <p:grpSp>
        <p:nvGrpSpPr>
          <p:cNvPr id="189" name="Google Shape;189;g2830cde498f_0_42"/>
          <p:cNvGrpSpPr/>
          <p:nvPr/>
        </p:nvGrpSpPr>
        <p:grpSpPr>
          <a:xfrm>
            <a:off x="7712547" y="6272950"/>
            <a:ext cx="2785545" cy="425589"/>
            <a:chOff x="5592550" y="1018957"/>
            <a:chExt cx="2089211" cy="319200"/>
          </a:xfrm>
        </p:grpSpPr>
        <p:sp>
          <p:nvSpPr>
            <p:cNvPr id="190" name="Google Shape;190;g2830cde498f_0_42"/>
            <p:cNvSpPr/>
            <p:nvPr/>
          </p:nvSpPr>
          <p:spPr>
            <a:xfrm>
              <a:off x="5766561" y="1018957"/>
              <a:ext cx="1915200" cy="319200"/>
            </a:xfrm>
            <a:prstGeom prst="roundRect">
              <a:avLst>
                <a:gd name="adj" fmla="val 16667"/>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500">
                  <a:solidFill>
                    <a:srgbClr val="3D3D3D"/>
                  </a:solidFill>
                  <a:latin typeface="Georgia"/>
                  <a:ea typeface="Georgia"/>
                  <a:cs typeface="Georgia"/>
                  <a:sym typeface="Georgia"/>
                </a:rPr>
                <a:t>Architecture and Sustainable Development</a:t>
              </a:r>
              <a:endParaRPr sz="1500">
                <a:solidFill>
                  <a:srgbClr val="3D3D3D"/>
                </a:solidFill>
                <a:latin typeface="Georgia"/>
                <a:ea typeface="Georgia"/>
                <a:cs typeface="Georgia"/>
                <a:sym typeface="Georgia"/>
              </a:endParaRPr>
            </a:p>
          </p:txBody>
        </p:sp>
        <p:sp>
          <p:nvSpPr>
            <p:cNvPr id="191" name="Google Shape;191;g2830cde498f_0_42"/>
            <p:cNvSpPr/>
            <p:nvPr/>
          </p:nvSpPr>
          <p:spPr>
            <a:xfrm>
              <a:off x="5592550" y="1091550"/>
              <a:ext cx="174000" cy="174000"/>
            </a:xfrm>
            <a:prstGeom prst="ellipse">
              <a:avLst/>
            </a:prstGeom>
            <a:solidFill>
              <a:srgbClr val="50505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cxnSp>
        <p:nvCxnSpPr>
          <p:cNvPr id="192" name="Google Shape;192;g2830cde498f_0_42"/>
          <p:cNvCxnSpPr/>
          <p:nvPr/>
        </p:nvCxnSpPr>
        <p:spPr>
          <a:xfrm rot="-5400000" flipH="1">
            <a:off x="6882297" y="5663886"/>
            <a:ext cx="1269900" cy="390600"/>
          </a:xfrm>
          <a:prstGeom prst="bentConnector2">
            <a:avLst/>
          </a:prstGeom>
          <a:noFill/>
          <a:ln w="9525" cap="flat" cmpd="sng">
            <a:solidFill>
              <a:srgbClr val="C2C2C2"/>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2830cde498f_0_387"/>
          <p:cNvSpPr txBox="1">
            <a:spLocks noGrp="1"/>
          </p:cNvSpPr>
          <p:nvPr>
            <p:ph type="title"/>
          </p:nvPr>
        </p:nvSpPr>
        <p:spPr>
          <a:xfrm>
            <a:off x="2235200" y="0"/>
            <a:ext cx="9804300" cy="1066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Georgia"/>
                <a:ea typeface="Georgia"/>
                <a:cs typeface="Georgia"/>
                <a:sym typeface="Georgia"/>
              </a:rPr>
              <a:t>Essential Terms at the University</a:t>
            </a:r>
            <a:endParaRPr>
              <a:latin typeface="Georgia"/>
              <a:ea typeface="Georgia"/>
              <a:cs typeface="Georgia"/>
              <a:sym typeface="Georgia"/>
            </a:endParaRPr>
          </a:p>
        </p:txBody>
      </p:sp>
      <p:sp>
        <p:nvSpPr>
          <p:cNvPr id="199" name="Google Shape;199;g2830cde498f_0_387"/>
          <p:cNvSpPr txBox="1">
            <a:spLocks noGrp="1"/>
          </p:cNvSpPr>
          <p:nvPr>
            <p:ph type="body" idx="1"/>
          </p:nvPr>
        </p:nvSpPr>
        <p:spPr>
          <a:xfrm>
            <a:off x="2235200" y="1676400"/>
            <a:ext cx="9347100" cy="4449900"/>
          </a:xfrm>
          <a:prstGeom prst="rect">
            <a:avLst/>
          </a:prstGeom>
        </p:spPr>
        <p:txBody>
          <a:bodyPr spcFirstLastPara="1" wrap="square" lIns="91425" tIns="45700" rIns="91425" bIns="45700" anchor="t" anchorCtr="0">
            <a:normAutofit/>
          </a:bodyPr>
          <a:lstStyle/>
          <a:p>
            <a:pPr marL="457200" lvl="0" indent="-419100" algn="l" rtl="0">
              <a:spcBef>
                <a:spcPts val="360"/>
              </a:spcBef>
              <a:spcAft>
                <a:spcPts val="0"/>
              </a:spcAft>
              <a:buSzPts val="3000"/>
              <a:buFont typeface="Georgia"/>
              <a:buChar char="•"/>
            </a:pPr>
            <a:r>
              <a:rPr lang="en-US" sz="3000">
                <a:latin typeface="Georgia"/>
                <a:ea typeface="Georgia"/>
                <a:cs typeface="Georgia"/>
                <a:sym typeface="Georgia"/>
              </a:rPr>
              <a:t>What is the University?</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Faculty?</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School?</a:t>
            </a:r>
            <a:endParaRPr sz="3000">
              <a:latin typeface="Georgia"/>
              <a:ea typeface="Georgia"/>
              <a:cs typeface="Georgia"/>
              <a:sym typeface="Georgia"/>
            </a:endParaRPr>
          </a:p>
          <a:p>
            <a:pPr marL="457200" lvl="0" indent="-419100" algn="l" rtl="0">
              <a:spcBef>
                <a:spcPts val="0"/>
              </a:spcBef>
              <a:spcAft>
                <a:spcPts val="0"/>
              </a:spcAft>
              <a:buSzPts val="3000"/>
              <a:buFont typeface="Georgia"/>
              <a:buChar char="•"/>
            </a:pPr>
            <a:r>
              <a:rPr lang="en-US" sz="3000">
                <a:latin typeface="Georgia"/>
                <a:ea typeface="Georgia"/>
                <a:cs typeface="Georgia"/>
                <a:sym typeface="Georgia"/>
              </a:rPr>
              <a:t>What is the Educational Program?</a:t>
            </a:r>
            <a:endParaRPr sz="3000">
              <a:latin typeface="Georgia"/>
              <a:ea typeface="Georgia"/>
              <a:cs typeface="Georgia"/>
              <a:sym typeface="Georgia"/>
            </a:endParaRPr>
          </a:p>
        </p:txBody>
      </p:sp>
      <p:pic>
        <p:nvPicPr>
          <p:cNvPr id="200" name="Google Shape;200;g2830cde498f_0_387"/>
          <p:cNvPicPr preferRelativeResize="0"/>
          <p:nvPr/>
        </p:nvPicPr>
        <p:blipFill>
          <a:blip r:embed="rId3">
            <a:alphaModFix/>
          </a:blip>
          <a:stretch>
            <a:fillRect/>
          </a:stretch>
        </p:blipFill>
        <p:spPr>
          <a:xfrm>
            <a:off x="6831300" y="1676407"/>
            <a:ext cx="705324" cy="626949"/>
          </a:xfrm>
          <a:prstGeom prst="rect">
            <a:avLst/>
          </a:prstGeom>
          <a:noFill/>
          <a:ln>
            <a:noFill/>
          </a:ln>
        </p:spPr>
      </p:pic>
      <p:pic>
        <p:nvPicPr>
          <p:cNvPr id="201" name="Google Shape;201;g2830cde498f_0_387"/>
          <p:cNvPicPr preferRelativeResize="0"/>
          <p:nvPr/>
        </p:nvPicPr>
        <p:blipFill>
          <a:blip r:embed="rId3">
            <a:alphaModFix/>
          </a:blip>
          <a:stretch>
            <a:fillRect/>
          </a:stretch>
        </p:blipFill>
        <p:spPr>
          <a:xfrm>
            <a:off x="6293750" y="2123882"/>
            <a:ext cx="705324" cy="626949"/>
          </a:xfrm>
          <a:prstGeom prst="rect">
            <a:avLst/>
          </a:prstGeom>
          <a:noFill/>
          <a:ln>
            <a:noFill/>
          </a:ln>
        </p:spPr>
      </p:pic>
      <p:pic>
        <p:nvPicPr>
          <p:cNvPr id="202" name="Google Shape;202;g2830cde498f_0_387"/>
          <p:cNvPicPr preferRelativeResize="0"/>
          <p:nvPr/>
        </p:nvPicPr>
        <p:blipFill>
          <a:blip r:embed="rId3">
            <a:alphaModFix/>
          </a:blip>
          <a:stretch>
            <a:fillRect/>
          </a:stretch>
        </p:blipFill>
        <p:spPr>
          <a:xfrm>
            <a:off x="6322325" y="2469607"/>
            <a:ext cx="705324" cy="626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2830cde498f_0_35"/>
          <p:cNvSpPr txBox="1">
            <a:spLocks noGrp="1"/>
          </p:cNvSpPr>
          <p:nvPr>
            <p:ph type="title"/>
          </p:nvPr>
        </p:nvSpPr>
        <p:spPr>
          <a:xfrm>
            <a:off x="2235200" y="0"/>
            <a:ext cx="9804300" cy="10668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4000" b="1">
                <a:latin typeface="Georgia"/>
                <a:ea typeface="Georgia"/>
                <a:cs typeface="Georgia"/>
                <a:sym typeface="Georgia"/>
              </a:rPr>
              <a:t>Programs at the School of Technology</a:t>
            </a:r>
            <a:endParaRPr sz="4000" b="1">
              <a:latin typeface="Georgia"/>
              <a:ea typeface="Georgia"/>
              <a:cs typeface="Georgia"/>
              <a:sym typeface="Georgia"/>
            </a:endParaRPr>
          </a:p>
        </p:txBody>
      </p:sp>
      <p:graphicFrame>
        <p:nvGraphicFramePr>
          <p:cNvPr id="209" name="Google Shape;209;g2830cde498f_0_35"/>
          <p:cNvGraphicFramePr/>
          <p:nvPr/>
        </p:nvGraphicFramePr>
        <p:xfrm>
          <a:off x="2222838" y="1219205"/>
          <a:ext cx="9534925" cy="5596925"/>
        </p:xfrm>
        <a:graphic>
          <a:graphicData uri="http://schemas.openxmlformats.org/drawingml/2006/table">
            <a:tbl>
              <a:tblPr>
                <a:noFill/>
                <a:tableStyleId>{38D9EFF8-EF9C-4ED2-BBC0-E195A2766035}</a:tableStyleId>
              </a:tblPr>
              <a:tblGrid>
                <a:gridCol w="2474700">
                  <a:extLst>
                    <a:ext uri="{9D8B030D-6E8A-4147-A177-3AD203B41FA5}">
                      <a16:colId xmlns:a16="http://schemas.microsoft.com/office/drawing/2014/main" val="20000"/>
                    </a:ext>
                  </a:extLst>
                </a:gridCol>
                <a:gridCol w="7060225">
                  <a:extLst>
                    <a:ext uri="{9D8B030D-6E8A-4147-A177-3AD203B41FA5}">
                      <a16:colId xmlns:a16="http://schemas.microsoft.com/office/drawing/2014/main" val="20001"/>
                    </a:ext>
                  </a:extLst>
                </a:gridCol>
              </a:tblGrid>
              <a:tr h="422025">
                <a:tc rowSpan="9">
                  <a:txBody>
                    <a:bodyPr/>
                    <a:lstStyle/>
                    <a:p>
                      <a:pPr marL="0" lvl="0" indent="0" algn="ctr" rtl="0">
                        <a:spcBef>
                          <a:spcPts val="0"/>
                        </a:spcBef>
                        <a:spcAft>
                          <a:spcPts val="0"/>
                        </a:spcAft>
                        <a:buNone/>
                      </a:pPr>
                      <a:r>
                        <a:rPr lang="en-US" b="1">
                          <a:latin typeface="Georgia"/>
                          <a:ea typeface="Georgia"/>
                          <a:cs typeface="Georgia"/>
                          <a:sym typeface="Georgia"/>
                        </a:rPr>
                        <a:t>Undergraduate Programs</a:t>
                      </a:r>
                      <a:endParaRPr b="1">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b="1" u="none" strike="noStrike" cap="none">
                          <a:latin typeface="Georgia"/>
                          <a:ea typeface="Georgia"/>
                          <a:cs typeface="Georgia"/>
                          <a:sym typeface="Georgia"/>
                        </a:rPr>
                        <a:t>Architecture (</a:t>
                      </a:r>
                      <a:r>
                        <a:rPr lang="en-US" b="1">
                          <a:latin typeface="Georgia"/>
                          <a:ea typeface="Georgia"/>
                          <a:cs typeface="Georgia"/>
                          <a:sym typeface="Georgia"/>
                        </a:rPr>
                        <a:t>GEO</a:t>
                      </a:r>
                      <a:r>
                        <a:rPr lang="en-US" b="1" u="none" strike="noStrike" cap="none">
                          <a:latin typeface="Georgia"/>
                          <a:ea typeface="Georgia"/>
                          <a:cs typeface="Georgia"/>
                          <a:sym typeface="Georgia"/>
                        </a:rPr>
                        <a:t>)</a:t>
                      </a:r>
                      <a:endParaRPr b="1" u="none" strike="noStrike" cap="none">
                        <a:latin typeface="Georgia"/>
                        <a:ea typeface="Georgia"/>
                        <a:cs typeface="Georgia"/>
                        <a:sym typeface="Georgia"/>
                      </a:endParaRPr>
                    </a:p>
                  </a:txBody>
                  <a:tcPr marL="91425" marR="91425" marT="91425" marB="91425" anchor="ctr"/>
                </a:tc>
                <a:extLst>
                  <a:ext uri="{0D108BD9-81ED-4DB2-BD59-A6C34878D82A}">
                    <a16:rowId xmlns:a16="http://schemas.microsoft.com/office/drawing/2014/main" val="10000"/>
                  </a:ext>
                </a:extLst>
              </a:tr>
              <a:tr h="422025">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900"/>
                        <a:buFont typeface="Arial"/>
                        <a:buNone/>
                      </a:pPr>
                      <a:r>
                        <a:rPr lang="en-US" b="1" u="none" strike="noStrike" cap="none">
                          <a:latin typeface="Georgia"/>
                          <a:ea typeface="Georgia"/>
                          <a:cs typeface="Georgia"/>
                          <a:sym typeface="Georgia"/>
                        </a:rPr>
                        <a:t>Mathematics (GEO)</a:t>
                      </a:r>
                      <a:endParaRPr b="1" u="none" strike="noStrike" cap="none">
                        <a:latin typeface="Georgia"/>
                        <a:ea typeface="Georgia"/>
                        <a:cs typeface="Georgia"/>
                        <a:sym typeface="Georgia"/>
                      </a:endParaRPr>
                    </a:p>
                  </a:txBody>
                  <a:tcPr marL="91425" marR="91425" marT="91425" marB="91425" anchor="ctr"/>
                </a:tc>
                <a:extLst>
                  <a:ext uri="{0D108BD9-81ED-4DB2-BD59-A6C34878D82A}">
                    <a16:rowId xmlns:a16="http://schemas.microsoft.com/office/drawing/2014/main" val="10001"/>
                  </a:ext>
                </a:extLst>
              </a:tr>
              <a:tr h="422025">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900"/>
                        <a:buFont typeface="Arial"/>
                        <a:buNone/>
                      </a:pPr>
                      <a:r>
                        <a:rPr lang="en-US" b="1" u="none" strike="noStrike" cap="none">
                          <a:latin typeface="Georgia"/>
                          <a:ea typeface="Georgia"/>
                          <a:cs typeface="Georgia"/>
                          <a:sym typeface="Georgia"/>
                        </a:rPr>
                        <a:t>Computer Engineering (ENG)</a:t>
                      </a:r>
                      <a:endParaRPr b="1" u="none" strike="noStrike" cap="none">
                        <a:latin typeface="Georgia"/>
                        <a:ea typeface="Georgia"/>
                        <a:cs typeface="Georgia"/>
                        <a:sym typeface="Georgia"/>
                      </a:endParaRPr>
                    </a:p>
                  </a:txBody>
                  <a:tcPr marL="91425" marR="91425" marT="91425" marB="91425" anchor="ctr"/>
                </a:tc>
                <a:extLst>
                  <a:ext uri="{0D108BD9-81ED-4DB2-BD59-A6C34878D82A}">
                    <a16:rowId xmlns:a16="http://schemas.microsoft.com/office/drawing/2014/main" val="10002"/>
                  </a:ext>
                </a:extLst>
              </a:tr>
              <a:tr h="422025">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900"/>
                        <a:buFont typeface="Arial"/>
                        <a:buNone/>
                      </a:pPr>
                      <a:r>
                        <a:rPr lang="en-US" b="1" u="none" strike="noStrike" cap="none">
                          <a:latin typeface="Georgia"/>
                          <a:ea typeface="Georgia"/>
                          <a:cs typeface="Georgia"/>
                          <a:sym typeface="Georgia"/>
                        </a:rPr>
                        <a:t>Computer Engineering (GEO)</a:t>
                      </a:r>
                      <a:endParaRPr b="1" u="none" strike="noStrike" cap="none">
                        <a:latin typeface="Georgia"/>
                        <a:ea typeface="Georgia"/>
                        <a:cs typeface="Georgia"/>
                        <a:sym typeface="Georgia"/>
                      </a:endParaRPr>
                    </a:p>
                  </a:txBody>
                  <a:tcPr marL="91425" marR="91425" marT="91425" marB="91425" anchor="ctr"/>
                </a:tc>
                <a:extLst>
                  <a:ext uri="{0D108BD9-81ED-4DB2-BD59-A6C34878D82A}">
                    <a16:rowId xmlns:a16="http://schemas.microsoft.com/office/drawing/2014/main" val="10003"/>
                  </a:ext>
                </a:extLst>
              </a:tr>
              <a:tr h="422025">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900"/>
                        <a:buFont typeface="Arial"/>
                        <a:buNone/>
                      </a:pPr>
                      <a:r>
                        <a:rPr lang="en-US" b="1" u="none" strike="noStrike" cap="none">
                          <a:latin typeface="Georgia"/>
                          <a:ea typeface="Georgia"/>
                          <a:cs typeface="Georgia"/>
                          <a:sym typeface="Georgia"/>
                        </a:rPr>
                        <a:t>Electrical Engineering (ENG)</a:t>
                      </a:r>
                      <a:endParaRPr b="1" u="none" strike="noStrike" cap="none">
                        <a:latin typeface="Georgia"/>
                        <a:ea typeface="Georgia"/>
                        <a:cs typeface="Georgia"/>
                        <a:sym typeface="Georgia"/>
                      </a:endParaRPr>
                    </a:p>
                  </a:txBody>
                  <a:tcPr marL="91425" marR="91425" marT="91425" marB="91425" anchor="ctr"/>
                </a:tc>
                <a:extLst>
                  <a:ext uri="{0D108BD9-81ED-4DB2-BD59-A6C34878D82A}">
                    <a16:rowId xmlns:a16="http://schemas.microsoft.com/office/drawing/2014/main" val="10004"/>
                  </a:ext>
                </a:extLst>
              </a:tr>
              <a:tr h="422025">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900"/>
                        <a:buFont typeface="Arial"/>
                        <a:buNone/>
                      </a:pPr>
                      <a:r>
                        <a:rPr lang="en-US" b="1" u="none" strike="noStrike" cap="none">
                          <a:latin typeface="Georgia"/>
                          <a:ea typeface="Georgia"/>
                          <a:cs typeface="Georgia"/>
                          <a:sym typeface="Georgia"/>
                        </a:rPr>
                        <a:t>Computer Science (ENG)</a:t>
                      </a:r>
                      <a:endParaRPr b="1" u="none" strike="noStrike" cap="none">
                        <a:latin typeface="Georgia"/>
                        <a:ea typeface="Georgia"/>
                        <a:cs typeface="Georgia"/>
                        <a:sym typeface="Georgia"/>
                      </a:endParaRPr>
                    </a:p>
                  </a:txBody>
                  <a:tcPr marL="91425" marR="91425" marT="91425" marB="91425" anchor="ctr"/>
                </a:tc>
                <a:extLst>
                  <a:ext uri="{0D108BD9-81ED-4DB2-BD59-A6C34878D82A}">
                    <a16:rowId xmlns:a16="http://schemas.microsoft.com/office/drawing/2014/main" val="10005"/>
                  </a:ext>
                </a:extLst>
              </a:tr>
              <a:tr h="422025">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900"/>
                        <a:buFont typeface="Arial"/>
                        <a:buNone/>
                      </a:pPr>
                      <a:r>
                        <a:rPr lang="en-US" b="1" u="none" strike="noStrike" cap="none">
                          <a:latin typeface="Georgia"/>
                          <a:ea typeface="Georgia"/>
                          <a:cs typeface="Georgia"/>
                          <a:sym typeface="Georgia"/>
                        </a:rPr>
                        <a:t>Civil Engineering (ENG)</a:t>
                      </a:r>
                      <a:endParaRPr b="1" u="none" strike="noStrike" cap="none">
                        <a:latin typeface="Georgia"/>
                        <a:ea typeface="Georgia"/>
                        <a:cs typeface="Georgia"/>
                        <a:sym typeface="Georgia"/>
                      </a:endParaRPr>
                    </a:p>
                  </a:txBody>
                  <a:tcPr marL="91425" marR="91425" marT="91425" marB="91425" anchor="ctr"/>
                </a:tc>
                <a:extLst>
                  <a:ext uri="{0D108BD9-81ED-4DB2-BD59-A6C34878D82A}">
                    <a16:rowId xmlns:a16="http://schemas.microsoft.com/office/drawing/2014/main" val="10006"/>
                  </a:ext>
                </a:extLst>
              </a:tr>
              <a:tr h="422025">
                <a:tc vMerge="1">
                  <a:txBody>
                    <a:bodyPr/>
                    <a:lstStyle/>
                    <a:p>
                      <a:endParaRPr lang="en-US"/>
                    </a:p>
                  </a:txBody>
                  <a:tcPr/>
                </a:tc>
                <a:tc>
                  <a:txBody>
                    <a:bodyPr/>
                    <a:lstStyle/>
                    <a:p>
                      <a:pPr marL="0" marR="0" lvl="0" indent="0" algn="ctr" rtl="0">
                        <a:lnSpc>
                          <a:spcPct val="100000"/>
                        </a:lnSpc>
                        <a:spcBef>
                          <a:spcPts val="0"/>
                        </a:spcBef>
                        <a:spcAft>
                          <a:spcPts val="0"/>
                        </a:spcAft>
                        <a:buNone/>
                      </a:pPr>
                      <a:r>
                        <a:rPr lang="en-US" b="1">
                          <a:latin typeface="Georgia"/>
                          <a:ea typeface="Georgia"/>
                          <a:cs typeface="Georgia"/>
                          <a:sym typeface="Georgia"/>
                        </a:rPr>
                        <a:t>Civil Engineering (GEO)</a:t>
                      </a:r>
                      <a:endParaRPr b="1" u="none" strike="noStrike" cap="none">
                        <a:latin typeface="Georgia"/>
                        <a:ea typeface="Georgia"/>
                        <a:cs typeface="Georgia"/>
                        <a:sym typeface="Georgia"/>
                      </a:endParaRPr>
                    </a:p>
                  </a:txBody>
                  <a:tcPr marL="91425" marR="91425" marT="91425" marB="91425" anchor="ctr"/>
                </a:tc>
                <a:extLst>
                  <a:ext uri="{0D108BD9-81ED-4DB2-BD59-A6C34878D82A}">
                    <a16:rowId xmlns:a16="http://schemas.microsoft.com/office/drawing/2014/main" val="10007"/>
                  </a:ext>
                </a:extLst>
              </a:tr>
              <a:tr h="422025">
                <a:tc vMerge="1">
                  <a:txBody>
                    <a:bodyPr/>
                    <a:lstStyle/>
                    <a:p>
                      <a:endParaRPr lang="en-US"/>
                    </a:p>
                  </a:txBody>
                  <a:tcPr/>
                </a:tc>
                <a:tc>
                  <a:txBody>
                    <a:bodyPr/>
                    <a:lstStyle/>
                    <a:p>
                      <a:pPr marL="0" marR="0" lvl="0" indent="0" algn="ctr" rtl="0">
                        <a:lnSpc>
                          <a:spcPct val="100000"/>
                        </a:lnSpc>
                        <a:spcBef>
                          <a:spcPts val="0"/>
                        </a:spcBef>
                        <a:spcAft>
                          <a:spcPts val="0"/>
                        </a:spcAft>
                        <a:buNone/>
                      </a:pPr>
                      <a:r>
                        <a:rPr lang="en-US" b="1">
                          <a:latin typeface="Georgia"/>
                          <a:ea typeface="Georgia"/>
                          <a:cs typeface="Georgia"/>
                          <a:sym typeface="Georgia"/>
                        </a:rPr>
                        <a:t>Civil Engineering (ENG) SDSU</a:t>
                      </a:r>
                      <a:endParaRPr b="1">
                        <a:latin typeface="Georgia"/>
                        <a:ea typeface="Georgia"/>
                        <a:cs typeface="Georgia"/>
                        <a:sym typeface="Georgia"/>
                      </a:endParaRPr>
                    </a:p>
                  </a:txBody>
                  <a:tcPr marL="91425" marR="91425" marT="91425" marB="91425" anchor="ctr"/>
                </a:tc>
                <a:extLst>
                  <a:ext uri="{0D108BD9-81ED-4DB2-BD59-A6C34878D82A}">
                    <a16:rowId xmlns:a16="http://schemas.microsoft.com/office/drawing/2014/main" val="10008"/>
                  </a:ext>
                </a:extLst>
              </a:tr>
              <a:tr h="422025">
                <a:tc rowSpan="3">
                  <a:txBody>
                    <a:bodyPr/>
                    <a:lstStyle/>
                    <a:p>
                      <a:pPr marL="0" marR="0" lvl="0" indent="0" algn="ctr" rtl="0">
                        <a:lnSpc>
                          <a:spcPct val="100000"/>
                        </a:lnSpc>
                        <a:spcBef>
                          <a:spcPts val="0"/>
                        </a:spcBef>
                        <a:spcAft>
                          <a:spcPts val="0"/>
                        </a:spcAft>
                        <a:buClr>
                          <a:srgbClr val="000000"/>
                        </a:buClr>
                        <a:buSzPts val="1100"/>
                        <a:buFont typeface="Arial"/>
                        <a:buNone/>
                      </a:pPr>
                      <a:r>
                        <a:rPr lang="en-US" b="1" u="none" strike="noStrike" cap="none">
                          <a:solidFill>
                            <a:srgbClr val="000000"/>
                          </a:solidFill>
                          <a:latin typeface="Georgia"/>
                          <a:ea typeface="Georgia"/>
                          <a:cs typeface="Georgia"/>
                          <a:sym typeface="Georgia"/>
                        </a:rPr>
                        <a:t>Graduate Master’s Programs</a:t>
                      </a:r>
                      <a:endParaRPr b="1" u="none" strike="noStrike" cap="none">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b="1" u="none" strike="noStrike" cap="none">
                          <a:latin typeface="Georgia"/>
                          <a:ea typeface="Georgia"/>
                          <a:cs typeface="Georgia"/>
                          <a:sym typeface="Georgia"/>
                        </a:rPr>
                        <a:t>Modern Architecture and Sustainable Development (GEO)</a:t>
                      </a:r>
                      <a:endParaRPr b="1" u="none" strike="noStrike" cap="none">
                        <a:latin typeface="Georgia"/>
                        <a:ea typeface="Georgia"/>
                        <a:cs typeface="Georgia"/>
                        <a:sym typeface="Georgia"/>
                      </a:endParaRPr>
                    </a:p>
                  </a:txBody>
                  <a:tcPr marL="91425" marR="91425" marT="91425" marB="91425" anchor="ctr"/>
                </a:tc>
                <a:extLst>
                  <a:ext uri="{0D108BD9-81ED-4DB2-BD59-A6C34878D82A}">
                    <a16:rowId xmlns:a16="http://schemas.microsoft.com/office/drawing/2014/main" val="10009"/>
                  </a:ext>
                </a:extLst>
              </a:tr>
              <a:tr h="422025">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900"/>
                        <a:buFont typeface="Arial"/>
                        <a:buNone/>
                      </a:pPr>
                      <a:r>
                        <a:rPr lang="en-US" b="1" u="none" strike="noStrike" cap="none">
                          <a:latin typeface="Georgia"/>
                          <a:ea typeface="Georgia"/>
                          <a:cs typeface="Georgia"/>
                          <a:sym typeface="Georgia"/>
                        </a:rPr>
                        <a:t>Software Engineering (GEO)</a:t>
                      </a:r>
                      <a:endParaRPr b="1" u="none" strike="noStrike" cap="none">
                        <a:latin typeface="Georgia"/>
                        <a:ea typeface="Georgia"/>
                        <a:cs typeface="Georgia"/>
                        <a:sym typeface="Georgia"/>
                      </a:endParaRPr>
                    </a:p>
                  </a:txBody>
                  <a:tcPr marL="91425" marR="91425" marT="91425" marB="91425" anchor="ctr"/>
                </a:tc>
                <a:extLst>
                  <a:ext uri="{0D108BD9-81ED-4DB2-BD59-A6C34878D82A}">
                    <a16:rowId xmlns:a16="http://schemas.microsoft.com/office/drawing/2014/main" val="10010"/>
                  </a:ext>
                </a:extLst>
              </a:tr>
              <a:tr h="492400">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900"/>
                        <a:buFont typeface="Arial"/>
                        <a:buNone/>
                      </a:pPr>
                      <a:r>
                        <a:rPr lang="en-US" b="1" u="none" strike="noStrike" cap="none">
                          <a:latin typeface="Georgia"/>
                          <a:ea typeface="Georgia"/>
                          <a:cs typeface="Georgia"/>
                          <a:sym typeface="Georgia"/>
                        </a:rPr>
                        <a:t>Modern Paradigms and Application of Modern Mathematics (GEO) </a:t>
                      </a:r>
                      <a:endParaRPr b="1" u="none" strike="noStrike" cap="none">
                        <a:latin typeface="Georgia"/>
                        <a:ea typeface="Georgia"/>
                        <a:cs typeface="Georgia"/>
                        <a:sym typeface="Georgia"/>
                      </a:endParaRPr>
                    </a:p>
                  </a:txBody>
                  <a:tcPr marL="91425" marR="91425" marT="91425" marB="91425" anchor="ctr"/>
                </a:tc>
                <a:extLst>
                  <a:ext uri="{0D108BD9-81ED-4DB2-BD59-A6C34878D82A}">
                    <a16:rowId xmlns:a16="http://schemas.microsoft.com/office/drawing/2014/main" val="10011"/>
                  </a:ext>
                </a:extLst>
              </a:tr>
              <a:tr h="462250">
                <a:tc>
                  <a:txBody>
                    <a:bodyPr/>
                    <a:lstStyle/>
                    <a:p>
                      <a:pPr marL="0" marR="0" lvl="0" indent="0" algn="ctr" rtl="0">
                        <a:lnSpc>
                          <a:spcPct val="100000"/>
                        </a:lnSpc>
                        <a:spcBef>
                          <a:spcPts val="0"/>
                        </a:spcBef>
                        <a:spcAft>
                          <a:spcPts val="0"/>
                        </a:spcAft>
                        <a:buClr>
                          <a:srgbClr val="000000"/>
                        </a:buClr>
                        <a:buSzPts val="1100"/>
                        <a:buFont typeface="Arial"/>
                        <a:buNone/>
                      </a:pPr>
                      <a:r>
                        <a:rPr lang="en-US" b="1" u="none" strike="noStrike" cap="none">
                          <a:latin typeface="Georgia"/>
                          <a:ea typeface="Georgia"/>
                          <a:cs typeface="Georgia"/>
                          <a:sym typeface="Georgia"/>
                        </a:rPr>
                        <a:t>Graduate PhD Programs</a:t>
                      </a:r>
                      <a:endParaRPr b="1" u="none" strike="noStrike" cap="none">
                        <a:latin typeface="Georgia"/>
                        <a:ea typeface="Georgia"/>
                        <a:cs typeface="Georgia"/>
                        <a:sym typeface="Georgia"/>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b="1" u="none" strike="noStrike" cap="none">
                          <a:latin typeface="Georgia"/>
                          <a:ea typeface="Georgia"/>
                          <a:cs typeface="Georgia"/>
                          <a:sym typeface="Georgia"/>
                        </a:rPr>
                        <a:t>Mathematics (GEO)</a:t>
                      </a:r>
                      <a:endParaRPr b="1" u="none" strike="noStrike" cap="none">
                        <a:latin typeface="Georgia"/>
                        <a:ea typeface="Georgia"/>
                        <a:cs typeface="Georgia"/>
                        <a:sym typeface="Georgia"/>
                      </a:endParaRPr>
                    </a:p>
                  </a:txBody>
                  <a:tcPr marL="91425" marR="91425" marT="91425" marB="91425" anchor="ctr"/>
                </a:tc>
                <a:extLst>
                  <a:ext uri="{0D108BD9-81ED-4DB2-BD59-A6C34878D82A}">
                    <a16:rowId xmlns:a16="http://schemas.microsoft.com/office/drawing/2014/main" val="1001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1648</Words>
  <Application>Microsoft Office PowerPoint</Application>
  <PresentationFormat>Widescreen</PresentationFormat>
  <Paragraphs>241</Paragraphs>
  <Slides>33</Slides>
  <Notes>33</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Roboto</vt:lpstr>
      <vt:lpstr>Calibri</vt:lpstr>
      <vt:lpstr>Georgia</vt:lpstr>
      <vt:lpstr>Office Theme</vt:lpstr>
      <vt:lpstr>PowerPoint Presentation</vt:lpstr>
      <vt:lpstr>Essential Terms at the University</vt:lpstr>
      <vt:lpstr>Structure of the University</vt:lpstr>
      <vt:lpstr>Essential Terms at the University</vt:lpstr>
      <vt:lpstr>Structure of the BTE</vt:lpstr>
      <vt:lpstr>Essential Terms at the University</vt:lpstr>
      <vt:lpstr>Structure of the School of Technology</vt:lpstr>
      <vt:lpstr>Essential Terms at the University</vt:lpstr>
      <vt:lpstr>Programs at the School of Technology</vt:lpstr>
      <vt:lpstr>Essential Terms at the University</vt:lpstr>
      <vt:lpstr>Example of Program Educational Plan</vt:lpstr>
      <vt:lpstr>Catalogue of Courses</vt:lpstr>
      <vt:lpstr>Essential Terms at the University</vt:lpstr>
      <vt:lpstr>Example of Course Syllabus</vt:lpstr>
      <vt:lpstr>Essential Terms at the University</vt:lpstr>
      <vt:lpstr>Argus</vt:lpstr>
      <vt:lpstr>Essential Terms at the University</vt:lpstr>
      <vt:lpstr>eLearning</vt:lpstr>
      <vt:lpstr>Essential Terms at the University</vt:lpstr>
      <vt:lpstr>Apply from Argus</vt:lpstr>
      <vt:lpstr>What i'm doing if I have a problem during the study course?</vt:lpstr>
      <vt:lpstr>What is the syllabus?</vt:lpstr>
      <vt:lpstr>Program-compatible credits</vt:lpstr>
      <vt:lpstr>What is a prerequisite?</vt:lpstr>
      <vt:lpstr>Failing the course</vt:lpstr>
      <vt:lpstr>Midterm and Final Exams and their Recovery</vt:lpstr>
      <vt:lpstr>Adding a semester</vt:lpstr>
      <vt:lpstr>Student Ambassadors </vt:lpstr>
      <vt:lpstr>Employment opportunities</vt:lpstr>
      <vt:lpstr>PowerPoint Presentation</vt:lpstr>
      <vt:lpstr>More Contacts</vt:lpstr>
      <vt:lpstr>Administration of School of Technology</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Paata Gogishvili</cp:lastModifiedBy>
  <cp:revision>1</cp:revision>
  <dcterms:created xsi:type="dcterms:W3CDTF">2018-09-03T13:33:43Z</dcterms:created>
  <dcterms:modified xsi:type="dcterms:W3CDTF">2023-09-25T20:47:58Z</dcterms:modified>
</cp:coreProperties>
</file>