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37" r:id="rId4"/>
    <p:sldId id="355" r:id="rId5"/>
    <p:sldId id="354" r:id="rId6"/>
    <p:sldId id="356" r:id="rId7"/>
    <p:sldId id="357" r:id="rId8"/>
    <p:sldId id="353" r:id="rId9"/>
    <p:sldId id="358" r:id="rId10"/>
    <p:sldId id="359" r:id="rId11"/>
    <p:sldId id="360" r:id="rId12"/>
    <p:sldId id="347" r:id="rId13"/>
    <p:sldId id="362" r:id="rId14"/>
    <p:sldId id="363" r:id="rId15"/>
    <p:sldId id="372" r:id="rId16"/>
    <p:sldId id="373" r:id="rId17"/>
    <p:sldId id="374" r:id="rId18"/>
    <p:sldId id="364" r:id="rId19"/>
    <p:sldId id="375" r:id="rId20"/>
    <p:sldId id="365" r:id="rId21"/>
    <p:sldId id="369" r:id="rId22"/>
    <p:sldId id="370" r:id="rId23"/>
    <p:sldId id="371" r:id="rId24"/>
    <p:sldId id="366" r:id="rId25"/>
    <p:sldId id="367" r:id="rId26"/>
    <p:sldId id="368" r:id="rId27"/>
    <p:sldId id="361" r:id="rId28"/>
    <p:sldId id="348" r:id="rId29"/>
    <p:sldId id="349" r:id="rId30"/>
    <p:sldId id="350" r:id="rId31"/>
    <p:sldId id="351" r:id="rId32"/>
    <p:sldId id="377" r:id="rId33"/>
    <p:sldId id="352" r:id="rId34"/>
    <p:sldId id="376" r:id="rId35"/>
    <p:sldId id="378"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9/22/2023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smtClean="0">
                <a:latin typeface="BPG WEB 001 Caps" panose="020B0603030804020204" pitchFamily="34" charset="0"/>
                <a:cs typeface="BPG Web 002" panose="020B0603030804020204" pitchFamily="34" charset="0"/>
              </a:rPr>
              <a:t>Introduction to Cybersecurity</a:t>
            </a:r>
            <a:endParaRPr lang="en-US" sz="40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smtClean="0">
                <a:latin typeface="BPG WEB 001 Caps" panose="020B0603030804020204" pitchFamily="34" charset="0"/>
              </a:rPr>
              <a:t>Paata</a:t>
            </a:r>
            <a:r>
              <a:rPr lang="en-US" sz="3000" dirty="0" smtClean="0">
                <a:latin typeface="BPG WEB 001 Caps" panose="020B0603030804020204" pitchFamily="34" charset="0"/>
              </a:rPr>
              <a:t> Gogishvili</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smtClean="0">
                <a:latin typeface="BPG Web 002" panose="020B0603030804020204" pitchFamily="34" charset="0"/>
                <a:cs typeface="BPG Web 002" panose="020B0603030804020204" pitchFamily="34" charset="0"/>
              </a:rPr>
              <a:t>Doctor of Informatics</a:t>
            </a:r>
          </a:p>
          <a:p>
            <a:r>
              <a:rPr lang="en-US" sz="1400" dirty="0" smtClean="0">
                <a:latin typeface="BPG Web 002" panose="020B0603030804020204" pitchFamily="34" charset="0"/>
                <a:cs typeface="BPG Web 002" panose="020B0603030804020204" pitchFamily="34" charset="0"/>
              </a:rPr>
              <a:t>Associate Professor</a:t>
            </a:r>
            <a:endParaRPr lang="en-US" sz="14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smtClean="0">
                <a:latin typeface="BPG Web 002" panose="020B0603030804020204" pitchFamily="34" charset="0"/>
                <a:cs typeface="BPG Web 002" panose="020B0603030804020204" pitchFamily="34" charset="0"/>
              </a:rPr>
              <a:t>September 26</a:t>
            </a:r>
            <a:r>
              <a:rPr lang="en-US" sz="1400" dirty="0" smtClean="0">
                <a:latin typeface="BPG Web 002" panose="020B0603030804020204" pitchFamily="34" charset="0"/>
                <a:cs typeface="BPG Web 002" panose="020B0603030804020204" pitchFamily="34" charset="0"/>
              </a:rPr>
              <a:t>, </a:t>
            </a:r>
            <a:r>
              <a:rPr lang="ka-GE" sz="1400" dirty="0" smtClean="0">
                <a:latin typeface="BPG Web 002" panose="020B0603030804020204" pitchFamily="34" charset="0"/>
                <a:cs typeface="BPG Web 002" panose="020B0603030804020204" pitchFamily="34" charset="0"/>
              </a:rPr>
              <a:t>20</a:t>
            </a:r>
            <a:r>
              <a:rPr lang="en-US" sz="1400" dirty="0" smtClean="0">
                <a:latin typeface="BPG Web 002" panose="020B0603030804020204" pitchFamily="34" charset="0"/>
                <a:cs typeface="BPG Web 002" panose="020B0603030804020204" pitchFamily="34" charset="0"/>
              </a:rPr>
              <a:t>2</a:t>
            </a:r>
            <a:r>
              <a:rPr lang="ka-GE" sz="1400" dirty="0" smtClean="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smtClean="0">
                <a:latin typeface="BPG Web 002" panose="020B0603030804020204" pitchFamily="34" charset="0"/>
                <a:cs typeface="BPG Web 002" panose="020B0603030804020204" pitchFamily="34" charset="0"/>
              </a:rPr>
              <a:t>Introduction</a:t>
            </a:r>
            <a:endParaRPr lang="ka-GE" sz="2500" dirty="0" smtClean="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smtClean="0">
                <a:latin typeface="BPG Web 002 Caps" panose="020B0603030804020204" pitchFamily="34" charset="0"/>
                <a:cs typeface="BPG Web 002 Caps" panose="020B0603030804020204" pitchFamily="34" charset="0"/>
              </a:rPr>
              <a:t>School of Technology</a:t>
            </a:r>
            <a:endParaRPr lang="en-US" sz="1600" dirty="0">
              <a:latin typeface="BPG Web 002 Caps" panose="020B0603030804020204" pitchFamily="34" charset="0"/>
              <a:cs typeface="BPG Web 002 Caps" panose="020B0603030804020204" pitchFamily="34" charset="0"/>
            </a:endParaRP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smtClean="0">
                <a:latin typeface="BPG Web 002 Caps" panose="020B0603030804020204" pitchFamily="34" charset="0"/>
                <a:cs typeface="BPG Web 002 Caps" panose="020B0603030804020204" pitchFamily="34" charset="0"/>
              </a:rPr>
              <a:t>Faculty of Business, Technology and Education</a:t>
            </a:r>
            <a:endParaRPr lang="en-US" sz="12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000" b="1" dirty="0" smtClean="0">
                <a:latin typeface="BPG WEB 001 Caps" panose="020B0603030804020204" pitchFamily="34" charset="0"/>
                <a:cs typeface="BPG Web 002" panose="020B0603030804020204" pitchFamily="34" charset="0"/>
              </a:rPr>
              <a:t>INFORMATION SECUIRITY - History</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143000" y="971550"/>
            <a:ext cx="6004475" cy="3046988"/>
          </a:xfrm>
          <a:prstGeom prst="rect">
            <a:avLst/>
          </a:prstGeom>
        </p:spPr>
        <p:txBody>
          <a:bodyPr wrap="square">
            <a:spAutoFit/>
          </a:bodyPr>
          <a:lstStyle/>
          <a:p>
            <a:pPr algn="just"/>
            <a:r>
              <a:rPr lang="en-US" sz="1600" dirty="0">
                <a:solidFill>
                  <a:srgbClr val="202122"/>
                </a:solidFill>
                <a:latin typeface="Arial" panose="020B0604020202020204" pitchFamily="34" charset="0"/>
              </a:rPr>
              <a:t>The Defense Advanced Research Projects Agency (DARPA) is a research and development agency of the United States Department of Defense responsible for the development of emerging technologies for use by the military. In 1968, the </a:t>
            </a:r>
            <a:r>
              <a:rPr lang="en-US" sz="1600" b="1" dirty="0">
                <a:solidFill>
                  <a:srgbClr val="202122"/>
                </a:solidFill>
                <a:latin typeface="Arial" panose="020B0604020202020204" pitchFamily="34" charset="0"/>
              </a:rPr>
              <a:t>ARPANET</a:t>
            </a:r>
            <a:r>
              <a:rPr lang="en-US" sz="1600" dirty="0">
                <a:solidFill>
                  <a:srgbClr val="202122"/>
                </a:solidFill>
                <a:latin typeface="Arial" panose="020B0604020202020204" pitchFamily="34" charset="0"/>
              </a:rPr>
              <a:t> project was formulated by Dr. Larry Roberts, which would later evolve into what is known as the </a:t>
            </a:r>
            <a:r>
              <a:rPr lang="en-US" sz="1600" b="1" dirty="0">
                <a:solidFill>
                  <a:srgbClr val="202122"/>
                </a:solidFill>
                <a:latin typeface="Arial" panose="020B0604020202020204" pitchFamily="34" charset="0"/>
              </a:rPr>
              <a:t>internet</a:t>
            </a:r>
            <a:r>
              <a:rPr lang="en-US" sz="1600" dirty="0">
                <a:solidFill>
                  <a:srgbClr val="202122"/>
                </a:solidFill>
                <a:latin typeface="Arial" panose="020B0604020202020204" pitchFamily="34" charset="0"/>
              </a:rPr>
              <a:t>. The main problems of </a:t>
            </a:r>
            <a:r>
              <a:rPr lang="en-US" sz="1600" dirty="0" err="1">
                <a:solidFill>
                  <a:srgbClr val="202122"/>
                </a:solidFill>
                <a:latin typeface="Arial" panose="020B0604020202020204" pitchFamily="34" charset="0"/>
              </a:rPr>
              <a:t>arpanet</a:t>
            </a:r>
            <a:r>
              <a:rPr lang="en-US" sz="1600" dirty="0">
                <a:solidFill>
                  <a:srgbClr val="202122"/>
                </a:solidFill>
                <a:latin typeface="Arial" panose="020B0604020202020204" pitchFamily="34" charset="0"/>
              </a:rPr>
              <a:t> was vulnerability of password structure and formats; lack of safety procedures for dial-up connections; and nonexistent user identification and authorizations", aside from the lack of controls and safeguards to keep data safe from unauthorized access. Hackers had effortless access to ARPANET, as phone numbers were known by the public.</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016000"/>
            <a:ext cx="1564105" cy="1981200"/>
          </a:xfrm>
          <a:prstGeom prst="rect">
            <a:avLst/>
          </a:prstGeom>
        </p:spPr>
      </p:pic>
      <p:sp>
        <p:nvSpPr>
          <p:cNvPr id="7" name="Rectangle 6"/>
          <p:cNvSpPr/>
          <p:nvPr/>
        </p:nvSpPr>
        <p:spPr>
          <a:xfrm>
            <a:off x="7245350" y="3030984"/>
            <a:ext cx="1582484" cy="369332"/>
          </a:xfrm>
          <a:prstGeom prst="rect">
            <a:avLst/>
          </a:prstGeom>
        </p:spPr>
        <p:txBody>
          <a:bodyPr wrap="none">
            <a:spAutoFit/>
          </a:bodyPr>
          <a:lstStyle/>
          <a:p>
            <a:r>
              <a:rPr lang="en-US" dirty="0">
                <a:solidFill>
                  <a:srgbClr val="202122"/>
                </a:solidFill>
                <a:latin typeface="Arial" panose="020B0604020202020204" pitchFamily="34" charset="0"/>
              </a:rPr>
              <a:t>Larry Roberts</a:t>
            </a:r>
            <a:endParaRPr lang="en-US" dirty="0"/>
          </a:p>
        </p:txBody>
      </p:sp>
    </p:spTree>
    <p:extLst>
      <p:ext uri="{BB962C8B-B14F-4D97-AF65-F5344CB8AC3E}">
        <p14:creationId xmlns:p14="http://schemas.microsoft.com/office/powerpoint/2010/main" val="237356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234525" y="1047750"/>
            <a:ext cx="7470828" cy="369332"/>
          </a:xfrm>
          <a:prstGeom prst="rect">
            <a:avLst/>
          </a:prstGeom>
        </p:spPr>
        <p:txBody>
          <a:bodyPr wrap="square">
            <a:spAutoFit/>
          </a:bodyPr>
          <a:lstStyle/>
          <a:p>
            <a:pPr algn="just"/>
            <a:endParaRPr lang="en-US" dirty="0">
              <a:solidFill>
                <a:srgbClr val="202122"/>
              </a:solidFill>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89672324"/>
              </p:ext>
            </p:extLst>
          </p:nvPr>
        </p:nvGraphicFramePr>
        <p:xfrm>
          <a:off x="52579" y="112146"/>
          <a:ext cx="8939021" cy="4883150"/>
        </p:xfrm>
        <a:graphic>
          <a:graphicData uri="http://schemas.openxmlformats.org/drawingml/2006/table">
            <a:tbl>
              <a:tblPr firstRow="1" firstCol="1" bandRow="1">
                <a:tableStyleId>{5C22544A-7EE6-4342-B048-85BDC9FD1C3A}</a:tableStyleId>
              </a:tblPr>
              <a:tblGrid>
                <a:gridCol w="404621">
                  <a:extLst>
                    <a:ext uri="{9D8B030D-6E8A-4147-A177-3AD203B41FA5}">
                      <a16:colId xmlns:a16="http://schemas.microsoft.com/office/drawing/2014/main" val="2710403884"/>
                    </a:ext>
                  </a:extLst>
                </a:gridCol>
                <a:gridCol w="8534400">
                  <a:extLst>
                    <a:ext uri="{9D8B030D-6E8A-4147-A177-3AD203B41FA5}">
                      <a16:colId xmlns:a16="http://schemas.microsoft.com/office/drawing/2014/main" val="1474353452"/>
                    </a:ext>
                  </a:extLst>
                </a:gridCol>
              </a:tblGrid>
              <a:tr h="96259">
                <a:tc>
                  <a:txBody>
                    <a:bodyPr/>
                    <a:lstStyle/>
                    <a:p>
                      <a:pPr algn="just">
                        <a:lnSpc>
                          <a:spcPct val="115000"/>
                        </a:lnSpc>
                        <a:spcAft>
                          <a:spcPts val="500"/>
                        </a:spcAft>
                      </a:pPr>
                      <a:r>
                        <a:rPr lang="ka-GE" sz="1100" dirty="0" err="1">
                          <a:effectLst/>
                        </a:rPr>
                        <a:t>Date</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Documents</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950643012"/>
                  </a:ext>
                </a:extLst>
              </a:tr>
              <a:tr h="96259">
                <a:tc>
                  <a:txBody>
                    <a:bodyPr/>
                    <a:lstStyle/>
                    <a:p>
                      <a:pPr algn="just">
                        <a:lnSpc>
                          <a:spcPct val="115000"/>
                        </a:lnSpc>
                        <a:spcAft>
                          <a:spcPts val="500"/>
                        </a:spcAft>
                      </a:pPr>
                      <a:r>
                        <a:rPr lang="ka-GE" sz="1100" dirty="0">
                          <a:effectLst/>
                        </a:rPr>
                        <a:t>1968</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Maurice</a:t>
                      </a:r>
                      <a:r>
                        <a:rPr lang="ka-GE" sz="1100" dirty="0">
                          <a:effectLst/>
                        </a:rPr>
                        <a:t> </a:t>
                      </a:r>
                      <a:r>
                        <a:rPr lang="ka-GE" sz="1100" dirty="0" err="1">
                          <a:effectLst/>
                        </a:rPr>
                        <a:t>Wilkes</a:t>
                      </a:r>
                      <a:r>
                        <a:rPr lang="ka-GE" sz="1100" dirty="0">
                          <a:effectLst/>
                        </a:rPr>
                        <a:t> </a:t>
                      </a:r>
                      <a:r>
                        <a:rPr lang="ka-GE" sz="1100" dirty="0" err="1">
                          <a:effectLst/>
                        </a:rPr>
                        <a:t>discusses</a:t>
                      </a:r>
                      <a:r>
                        <a:rPr lang="ka-GE" sz="1100" dirty="0">
                          <a:effectLst/>
                        </a:rPr>
                        <a:t> </a:t>
                      </a:r>
                      <a:r>
                        <a:rPr lang="ka-GE" sz="1100" dirty="0" err="1">
                          <a:effectLst/>
                        </a:rPr>
                        <a:t>password</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Time-Sharing</a:t>
                      </a:r>
                      <a:r>
                        <a:rPr lang="ka-GE" sz="1100" dirty="0">
                          <a:effectLst/>
                        </a:rPr>
                        <a:t> </a:t>
                      </a:r>
                      <a:r>
                        <a:rPr lang="ka-GE" sz="1100" dirty="0" err="1">
                          <a:effectLst/>
                        </a:rPr>
                        <a:t>Computer</a:t>
                      </a:r>
                      <a:r>
                        <a:rPr lang="ka-GE" sz="1100" dirty="0">
                          <a:effectLst/>
                        </a:rPr>
                        <a:t> </a:t>
                      </a:r>
                      <a:r>
                        <a:rPr lang="ka-GE" sz="1100" dirty="0" err="1">
                          <a:effectLst/>
                        </a:rPr>
                        <a:t>Systems</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002416552"/>
                  </a:ext>
                </a:extLst>
              </a:tr>
              <a:tr h="186722">
                <a:tc>
                  <a:txBody>
                    <a:bodyPr/>
                    <a:lstStyle/>
                    <a:p>
                      <a:pPr algn="just">
                        <a:lnSpc>
                          <a:spcPct val="115000"/>
                        </a:lnSpc>
                        <a:spcAft>
                          <a:spcPts val="500"/>
                        </a:spcAft>
                      </a:pPr>
                      <a:r>
                        <a:rPr lang="ka-GE" sz="1100" dirty="0">
                          <a:effectLst/>
                        </a:rPr>
                        <a:t>1973</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Schell</a:t>
                      </a:r>
                      <a:r>
                        <a:rPr lang="ka-GE" sz="1100" dirty="0">
                          <a:effectLst/>
                        </a:rPr>
                        <a:t>, </a:t>
                      </a:r>
                      <a:r>
                        <a:rPr lang="ka-GE" sz="1100" dirty="0" err="1">
                          <a:effectLst/>
                        </a:rPr>
                        <a:t>Downey</a:t>
                      </a:r>
                      <a:r>
                        <a:rPr lang="ka-GE" sz="1100" dirty="0">
                          <a:effectLst/>
                        </a:rPr>
                        <a:t>, </a:t>
                      </a:r>
                      <a:r>
                        <a:rPr lang="ka-GE" sz="1100" dirty="0" err="1">
                          <a:effectLst/>
                        </a:rPr>
                        <a:t>and</a:t>
                      </a:r>
                      <a:r>
                        <a:rPr lang="ka-GE" sz="1100" dirty="0">
                          <a:effectLst/>
                        </a:rPr>
                        <a:t> </a:t>
                      </a:r>
                      <a:r>
                        <a:rPr lang="ka-GE" sz="1100" dirty="0" err="1">
                          <a:effectLst/>
                        </a:rPr>
                        <a:t>Popek</a:t>
                      </a:r>
                      <a:r>
                        <a:rPr lang="ka-GE" sz="1100" dirty="0">
                          <a:effectLst/>
                        </a:rPr>
                        <a:t> </a:t>
                      </a:r>
                      <a:r>
                        <a:rPr lang="ka-GE" sz="1100" dirty="0" err="1">
                          <a:effectLst/>
                        </a:rPr>
                        <a:t>examine</a:t>
                      </a:r>
                      <a:r>
                        <a:rPr lang="ka-GE" sz="1100" dirty="0">
                          <a:effectLst/>
                        </a:rPr>
                        <a:t> </a:t>
                      </a:r>
                      <a:r>
                        <a:rPr lang="ka-GE" sz="1100" dirty="0" err="1">
                          <a:effectLst/>
                        </a:rPr>
                        <a:t>the</a:t>
                      </a:r>
                      <a:r>
                        <a:rPr lang="ka-GE" sz="1100" dirty="0">
                          <a:effectLst/>
                        </a:rPr>
                        <a:t> </a:t>
                      </a:r>
                      <a:r>
                        <a:rPr lang="ka-GE" sz="1100" dirty="0" err="1">
                          <a:effectLst/>
                        </a:rPr>
                        <a:t>need</a:t>
                      </a:r>
                      <a:r>
                        <a:rPr lang="ka-GE" sz="1100" dirty="0">
                          <a:effectLst/>
                        </a:rPr>
                        <a:t> </a:t>
                      </a:r>
                      <a:r>
                        <a:rPr lang="ka-GE" sz="1100" dirty="0" err="1">
                          <a:effectLst/>
                        </a:rPr>
                        <a:t>for</a:t>
                      </a:r>
                      <a:r>
                        <a:rPr lang="ka-GE" sz="1100" dirty="0">
                          <a:effectLst/>
                        </a:rPr>
                        <a:t> </a:t>
                      </a:r>
                      <a:r>
                        <a:rPr lang="ka-GE" sz="1100" dirty="0" err="1">
                          <a:effectLst/>
                        </a:rPr>
                        <a:t>additional</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military</a:t>
                      </a:r>
                      <a:r>
                        <a:rPr lang="ka-GE" sz="1100" dirty="0">
                          <a:effectLst/>
                        </a:rPr>
                        <a:t> </a:t>
                      </a:r>
                      <a:r>
                        <a:rPr lang="ka-GE" sz="1100" dirty="0" err="1">
                          <a:effectLst/>
                        </a:rPr>
                        <a:t>systems</a:t>
                      </a:r>
                      <a:r>
                        <a:rPr lang="ka-GE" sz="1100" dirty="0">
                          <a:effectLst/>
                        </a:rPr>
                        <a:t> </a:t>
                      </a:r>
                      <a:r>
                        <a:rPr lang="ka-GE" sz="1100" dirty="0" err="1">
                          <a:effectLst/>
                        </a:rPr>
                        <a:t>in</a:t>
                      </a:r>
                      <a:r>
                        <a:rPr lang="ka-GE" sz="1100" dirty="0">
                          <a:effectLst/>
                        </a:rPr>
                        <a:t> “</a:t>
                      </a:r>
                      <a:r>
                        <a:rPr lang="ka-GE" sz="1100" dirty="0" err="1">
                          <a:effectLst/>
                        </a:rPr>
                        <a:t>Preliminary</a:t>
                      </a:r>
                      <a:r>
                        <a:rPr lang="ka-GE" sz="1100" dirty="0">
                          <a:effectLst/>
                        </a:rPr>
                        <a:t> </a:t>
                      </a:r>
                      <a:r>
                        <a:rPr lang="ka-GE" sz="1100" dirty="0" err="1">
                          <a:effectLst/>
                        </a:rPr>
                        <a:t>Notes</a:t>
                      </a:r>
                      <a:r>
                        <a:rPr lang="ka-GE" sz="1100" dirty="0">
                          <a:effectLst/>
                        </a:rPr>
                        <a:t> </a:t>
                      </a:r>
                      <a:r>
                        <a:rPr lang="ka-GE" sz="1100" dirty="0" err="1">
                          <a:effectLst/>
                        </a:rPr>
                        <a:t>on</a:t>
                      </a:r>
                      <a:r>
                        <a:rPr lang="ka-GE" sz="1100" dirty="0">
                          <a:effectLst/>
                        </a:rPr>
                        <a:t> </a:t>
                      </a:r>
                      <a:r>
                        <a:rPr lang="ka-GE" sz="1100" dirty="0" err="1">
                          <a:effectLst/>
                        </a:rPr>
                        <a:t>the</a:t>
                      </a:r>
                      <a:r>
                        <a:rPr lang="ka-GE" sz="1100" dirty="0">
                          <a:effectLst/>
                        </a:rPr>
                        <a:t> </a:t>
                      </a:r>
                      <a:r>
                        <a:rPr lang="ka-GE" sz="1100" dirty="0" err="1">
                          <a:effectLst/>
                        </a:rPr>
                        <a:t>Design</a:t>
                      </a:r>
                      <a:r>
                        <a:rPr lang="ka-GE" sz="1100" dirty="0">
                          <a:effectLst/>
                        </a:rPr>
                        <a:t> </a:t>
                      </a:r>
                      <a:r>
                        <a:rPr lang="ka-GE" sz="1100" dirty="0" err="1">
                          <a:effectLst/>
                        </a:rPr>
                        <a:t>of</a:t>
                      </a:r>
                      <a:r>
                        <a:rPr lang="ka-GE" sz="1100" dirty="0">
                          <a:effectLst/>
                        </a:rPr>
                        <a:t> </a:t>
                      </a:r>
                      <a:r>
                        <a:rPr lang="ka-GE" sz="1100" dirty="0" err="1">
                          <a:effectLst/>
                        </a:rPr>
                        <a:t>Secure</a:t>
                      </a:r>
                      <a:r>
                        <a:rPr lang="ka-GE" sz="1100" dirty="0">
                          <a:effectLst/>
                        </a:rPr>
                        <a:t> </a:t>
                      </a:r>
                      <a:r>
                        <a:rPr lang="ka-GE" sz="1100" dirty="0" err="1">
                          <a:effectLst/>
                        </a:rPr>
                        <a:t>Military</a:t>
                      </a:r>
                      <a:r>
                        <a:rPr lang="ka-GE" sz="1100" dirty="0">
                          <a:effectLst/>
                        </a:rPr>
                        <a:t> </a:t>
                      </a:r>
                      <a:r>
                        <a:rPr lang="ka-GE" sz="1100" dirty="0" err="1">
                          <a:effectLst/>
                        </a:rPr>
                        <a:t>Computer</a:t>
                      </a:r>
                      <a:r>
                        <a:rPr lang="ka-GE" sz="1100" dirty="0">
                          <a:effectLst/>
                        </a:rPr>
                        <a:t> </a:t>
                      </a:r>
                      <a:r>
                        <a:rPr lang="ka-GE" sz="1100" dirty="0" err="1">
                          <a:effectLst/>
                        </a:rPr>
                        <a:t>Systems</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125572877"/>
                  </a:ext>
                </a:extLst>
              </a:tr>
              <a:tr h="186722">
                <a:tc>
                  <a:txBody>
                    <a:bodyPr/>
                    <a:lstStyle/>
                    <a:p>
                      <a:pPr algn="just">
                        <a:lnSpc>
                          <a:spcPct val="115000"/>
                        </a:lnSpc>
                        <a:spcAft>
                          <a:spcPts val="500"/>
                        </a:spcAft>
                      </a:pPr>
                      <a:r>
                        <a:rPr lang="ka-GE" sz="1100">
                          <a:effectLst/>
                        </a:rPr>
                        <a:t>1975</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The Federal Information Processing Standards (FIPS) examines Digital Encryption Standard (DES) in the Federal Register.</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974094644"/>
                  </a:ext>
                </a:extLst>
              </a:tr>
              <a:tr h="280082">
                <a:tc>
                  <a:txBody>
                    <a:bodyPr/>
                    <a:lstStyle/>
                    <a:p>
                      <a:pPr algn="just">
                        <a:lnSpc>
                          <a:spcPct val="115000"/>
                        </a:lnSpc>
                        <a:spcAft>
                          <a:spcPts val="500"/>
                        </a:spcAft>
                      </a:pPr>
                      <a:r>
                        <a:rPr lang="ka-GE" sz="1100">
                          <a:effectLst/>
                        </a:rPr>
                        <a:t>1978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Bisbey and Hollingworth publish their study “Protection Analysis: Final Report,” discussing the Protection Analysis project created by ARPA to better understand the vulnerabilities of operating system security and examine the possibility of automated vulnerability detection techniques in existing system software.</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91721712"/>
                  </a:ext>
                </a:extLst>
              </a:tr>
              <a:tr h="280082">
                <a:tc>
                  <a:txBody>
                    <a:bodyPr/>
                    <a:lstStyle/>
                    <a:p>
                      <a:pPr algn="just">
                        <a:lnSpc>
                          <a:spcPct val="115000"/>
                        </a:lnSpc>
                        <a:spcAft>
                          <a:spcPts val="500"/>
                        </a:spcAft>
                      </a:pPr>
                      <a:r>
                        <a:rPr lang="ka-GE" sz="1100">
                          <a:effectLst/>
                        </a:rPr>
                        <a:t>1979</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Morris</a:t>
                      </a:r>
                      <a:r>
                        <a:rPr lang="ka-GE" sz="1100" dirty="0">
                          <a:effectLst/>
                        </a:rPr>
                        <a:t> </a:t>
                      </a:r>
                      <a:r>
                        <a:rPr lang="ka-GE" sz="1100" dirty="0" err="1">
                          <a:effectLst/>
                        </a:rPr>
                        <a:t>and</a:t>
                      </a:r>
                      <a:r>
                        <a:rPr lang="ka-GE" sz="1100" dirty="0">
                          <a:effectLst/>
                        </a:rPr>
                        <a:t> </a:t>
                      </a:r>
                      <a:r>
                        <a:rPr lang="ka-GE" sz="1100" dirty="0" err="1">
                          <a:effectLst/>
                        </a:rPr>
                        <a:t>Thompson</a:t>
                      </a:r>
                      <a:r>
                        <a:rPr lang="ka-GE" sz="1100" dirty="0">
                          <a:effectLst/>
                        </a:rPr>
                        <a:t> </a:t>
                      </a:r>
                      <a:r>
                        <a:rPr lang="ka-GE" sz="1100" dirty="0" err="1">
                          <a:effectLst/>
                        </a:rPr>
                        <a:t>author</a:t>
                      </a:r>
                      <a:r>
                        <a:rPr lang="ka-GE" sz="1100" dirty="0">
                          <a:effectLst/>
                        </a:rPr>
                        <a:t> “</a:t>
                      </a:r>
                      <a:r>
                        <a:rPr lang="ka-GE" sz="1100" dirty="0" err="1">
                          <a:effectLst/>
                        </a:rPr>
                        <a:t>Password</a:t>
                      </a:r>
                      <a:r>
                        <a:rPr lang="ka-GE" sz="1100" dirty="0">
                          <a:effectLst/>
                        </a:rPr>
                        <a:t> </a:t>
                      </a:r>
                      <a:r>
                        <a:rPr lang="ka-GE" sz="1100" dirty="0" err="1">
                          <a:effectLst/>
                        </a:rPr>
                        <a:t>Security</a:t>
                      </a:r>
                      <a:r>
                        <a:rPr lang="ka-GE" sz="1100" dirty="0">
                          <a:effectLst/>
                        </a:rPr>
                        <a:t>: A </a:t>
                      </a:r>
                      <a:r>
                        <a:rPr lang="ka-GE" sz="1100" dirty="0" err="1">
                          <a:effectLst/>
                        </a:rPr>
                        <a:t>Case</a:t>
                      </a:r>
                      <a:r>
                        <a:rPr lang="ka-GE" sz="1100" dirty="0">
                          <a:effectLst/>
                        </a:rPr>
                        <a:t> </a:t>
                      </a:r>
                      <a:r>
                        <a:rPr lang="ka-GE" sz="1100" dirty="0" err="1">
                          <a:effectLst/>
                        </a:rPr>
                        <a:t>History</a:t>
                      </a:r>
                      <a:r>
                        <a:rPr lang="ka-GE" sz="1100" dirty="0">
                          <a:effectLst/>
                        </a:rPr>
                        <a:t>,” </a:t>
                      </a:r>
                      <a:r>
                        <a:rPr lang="ka-GE" sz="1100" dirty="0" err="1">
                          <a:effectLst/>
                        </a:rPr>
                        <a:t>published</a:t>
                      </a:r>
                      <a:r>
                        <a:rPr lang="ka-GE" sz="1100" dirty="0">
                          <a:effectLst/>
                        </a:rPr>
                        <a:t> </a:t>
                      </a:r>
                      <a:r>
                        <a:rPr lang="ka-GE" sz="1100" dirty="0" err="1">
                          <a:effectLst/>
                        </a:rPr>
                        <a:t>in</a:t>
                      </a:r>
                      <a:r>
                        <a:rPr lang="ka-GE" sz="1100" dirty="0">
                          <a:effectLst/>
                        </a:rPr>
                        <a:t> </a:t>
                      </a:r>
                      <a:r>
                        <a:rPr lang="ka-GE" sz="1100" dirty="0" err="1">
                          <a:effectLst/>
                        </a:rPr>
                        <a:t>the</a:t>
                      </a:r>
                      <a:r>
                        <a:rPr lang="ka-GE" sz="1100" dirty="0">
                          <a:effectLst/>
                        </a:rPr>
                        <a:t> </a:t>
                      </a:r>
                      <a:r>
                        <a:rPr lang="ka-GE" sz="1100" dirty="0" err="1">
                          <a:effectLst/>
                        </a:rPr>
                        <a:t>Communications</a:t>
                      </a:r>
                      <a:r>
                        <a:rPr lang="ka-GE" sz="1100" dirty="0">
                          <a:effectLst/>
                        </a:rPr>
                        <a:t> </a:t>
                      </a:r>
                      <a:r>
                        <a:rPr lang="ka-GE" sz="1100" dirty="0" err="1">
                          <a:effectLst/>
                        </a:rPr>
                        <a:t>of</a:t>
                      </a:r>
                      <a:r>
                        <a:rPr lang="ka-GE" sz="1100" dirty="0">
                          <a:effectLst/>
                        </a:rPr>
                        <a:t> </a:t>
                      </a:r>
                      <a:r>
                        <a:rPr lang="ka-GE" sz="1100" dirty="0" err="1">
                          <a:effectLst/>
                        </a:rPr>
                        <a:t>the</a:t>
                      </a:r>
                      <a:r>
                        <a:rPr lang="ka-GE" sz="1100" dirty="0">
                          <a:effectLst/>
                        </a:rPr>
                        <a:t> </a:t>
                      </a:r>
                      <a:r>
                        <a:rPr lang="ka-GE" sz="1100" dirty="0" err="1">
                          <a:effectLst/>
                        </a:rPr>
                        <a:t>Association</a:t>
                      </a:r>
                      <a:r>
                        <a:rPr lang="ka-GE" sz="1100" dirty="0">
                          <a:effectLst/>
                        </a:rPr>
                        <a:t> </a:t>
                      </a:r>
                      <a:r>
                        <a:rPr lang="ka-GE" sz="1100" dirty="0" err="1">
                          <a:effectLst/>
                        </a:rPr>
                        <a:t>for</a:t>
                      </a:r>
                      <a:r>
                        <a:rPr lang="ka-GE" sz="1100" dirty="0">
                          <a:effectLst/>
                        </a:rPr>
                        <a:t> </a:t>
                      </a:r>
                      <a:r>
                        <a:rPr lang="ka-GE" sz="1100" dirty="0" err="1">
                          <a:effectLst/>
                        </a:rPr>
                        <a:t>Computing</a:t>
                      </a:r>
                      <a:r>
                        <a:rPr lang="ka-GE" sz="1100" dirty="0">
                          <a:effectLst/>
                        </a:rPr>
                        <a:t> </a:t>
                      </a:r>
                      <a:r>
                        <a:rPr lang="ka-GE" sz="1100" dirty="0" err="1">
                          <a:effectLst/>
                        </a:rPr>
                        <a:t>Machinery</a:t>
                      </a:r>
                      <a:r>
                        <a:rPr lang="ka-GE" sz="1100" dirty="0">
                          <a:effectLst/>
                        </a:rPr>
                        <a:t> (ACM). </a:t>
                      </a:r>
                      <a:r>
                        <a:rPr lang="ka-GE" sz="1100" dirty="0" err="1">
                          <a:effectLst/>
                        </a:rPr>
                        <a:t>The</a:t>
                      </a:r>
                      <a:r>
                        <a:rPr lang="ka-GE" sz="1100" dirty="0">
                          <a:effectLst/>
                        </a:rPr>
                        <a:t> </a:t>
                      </a:r>
                      <a:r>
                        <a:rPr lang="ka-GE" sz="1100" dirty="0" err="1">
                          <a:effectLst/>
                        </a:rPr>
                        <a:t>paper</a:t>
                      </a:r>
                      <a:r>
                        <a:rPr lang="ka-GE" sz="1100" dirty="0">
                          <a:effectLst/>
                        </a:rPr>
                        <a:t> </a:t>
                      </a:r>
                      <a:r>
                        <a:rPr lang="ka-GE" sz="1100" dirty="0" err="1">
                          <a:effectLst/>
                        </a:rPr>
                        <a:t>examines</a:t>
                      </a:r>
                      <a:r>
                        <a:rPr lang="ka-GE" sz="1100" dirty="0">
                          <a:effectLst/>
                        </a:rPr>
                        <a:t> </a:t>
                      </a:r>
                      <a:r>
                        <a:rPr lang="ka-GE" sz="1100" dirty="0" err="1">
                          <a:effectLst/>
                        </a:rPr>
                        <a:t>the</a:t>
                      </a:r>
                      <a:r>
                        <a:rPr lang="ka-GE" sz="1100" dirty="0">
                          <a:effectLst/>
                        </a:rPr>
                        <a:t> </a:t>
                      </a:r>
                      <a:r>
                        <a:rPr lang="ka-GE" sz="1100" dirty="0" err="1">
                          <a:effectLst/>
                        </a:rPr>
                        <a:t>history</a:t>
                      </a:r>
                      <a:r>
                        <a:rPr lang="ka-GE" sz="1100" dirty="0">
                          <a:effectLst/>
                        </a:rPr>
                        <a:t> </a:t>
                      </a:r>
                      <a:r>
                        <a:rPr lang="ka-GE" sz="1100" dirty="0" err="1">
                          <a:effectLst/>
                        </a:rPr>
                        <a:t>of</a:t>
                      </a:r>
                      <a:r>
                        <a:rPr lang="ka-GE" sz="1100" dirty="0">
                          <a:effectLst/>
                        </a:rPr>
                        <a:t> a </a:t>
                      </a:r>
                      <a:r>
                        <a:rPr lang="ka-GE" sz="1100" dirty="0" err="1">
                          <a:effectLst/>
                        </a:rPr>
                        <a:t>design</a:t>
                      </a:r>
                      <a:r>
                        <a:rPr lang="ka-GE" sz="1100" dirty="0">
                          <a:effectLst/>
                        </a:rPr>
                        <a:t> </a:t>
                      </a:r>
                      <a:r>
                        <a:rPr lang="ka-GE" sz="1100" dirty="0" err="1">
                          <a:effectLst/>
                        </a:rPr>
                        <a:t>for</a:t>
                      </a:r>
                      <a:r>
                        <a:rPr lang="ka-GE" sz="1100" dirty="0">
                          <a:effectLst/>
                        </a:rPr>
                        <a:t> a </a:t>
                      </a:r>
                      <a:r>
                        <a:rPr lang="ka-GE" sz="1100" dirty="0" err="1">
                          <a:effectLst/>
                        </a:rPr>
                        <a:t>password</a:t>
                      </a:r>
                      <a:r>
                        <a:rPr lang="ka-GE" sz="1100" dirty="0">
                          <a:effectLst/>
                        </a:rPr>
                        <a:t> </a:t>
                      </a:r>
                      <a:r>
                        <a:rPr lang="ka-GE" sz="1100" dirty="0" err="1">
                          <a:effectLst/>
                        </a:rPr>
                        <a:t>security</a:t>
                      </a:r>
                      <a:r>
                        <a:rPr lang="ka-GE" sz="1100" dirty="0">
                          <a:effectLst/>
                        </a:rPr>
                        <a:t> </a:t>
                      </a:r>
                      <a:r>
                        <a:rPr lang="ka-GE" sz="1100" dirty="0" err="1">
                          <a:effectLst/>
                        </a:rPr>
                        <a:t>scheme</a:t>
                      </a:r>
                      <a:r>
                        <a:rPr lang="ka-GE" sz="1100" dirty="0">
                          <a:effectLst/>
                        </a:rPr>
                        <a:t> </a:t>
                      </a:r>
                      <a:r>
                        <a:rPr lang="ka-GE" sz="1100" dirty="0" err="1">
                          <a:effectLst/>
                        </a:rPr>
                        <a:t>on</a:t>
                      </a:r>
                      <a:r>
                        <a:rPr lang="ka-GE" sz="1100" dirty="0">
                          <a:effectLst/>
                        </a:rPr>
                        <a:t> a </a:t>
                      </a:r>
                      <a:r>
                        <a:rPr lang="ka-GE" sz="1100" dirty="0" err="1">
                          <a:effectLst/>
                        </a:rPr>
                        <a:t>remotely</a:t>
                      </a:r>
                      <a:r>
                        <a:rPr lang="ka-GE" sz="1100" dirty="0">
                          <a:effectLst/>
                        </a:rPr>
                        <a:t> </a:t>
                      </a:r>
                      <a:r>
                        <a:rPr lang="ka-GE" sz="1100" dirty="0" err="1">
                          <a:effectLst/>
                        </a:rPr>
                        <a:t>accessed</a:t>
                      </a:r>
                      <a:r>
                        <a:rPr lang="ka-GE" sz="1100" dirty="0">
                          <a:effectLst/>
                        </a:rPr>
                        <a:t>, </a:t>
                      </a:r>
                      <a:r>
                        <a:rPr lang="ka-GE" sz="1100" dirty="0" err="1">
                          <a:effectLst/>
                        </a:rPr>
                        <a:t>time-sharing</a:t>
                      </a:r>
                      <a:r>
                        <a:rPr lang="ka-GE" sz="1100" dirty="0">
                          <a:effectLst/>
                        </a:rPr>
                        <a:t> </a:t>
                      </a:r>
                      <a:r>
                        <a:rPr lang="ka-GE" sz="1100" dirty="0" err="1">
                          <a:effectLst/>
                        </a:rPr>
                        <a:t>system</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39907905"/>
                  </a:ext>
                </a:extLst>
              </a:tr>
              <a:tr h="186722">
                <a:tc>
                  <a:txBody>
                    <a:bodyPr/>
                    <a:lstStyle/>
                    <a:p>
                      <a:pPr algn="just">
                        <a:lnSpc>
                          <a:spcPct val="115000"/>
                        </a:lnSpc>
                        <a:spcAft>
                          <a:spcPts val="500"/>
                        </a:spcAft>
                      </a:pPr>
                      <a:r>
                        <a:rPr lang="ka-GE" sz="1100">
                          <a:effectLst/>
                        </a:rPr>
                        <a:t>1979</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Dennis Ritchie publishes “On the Security of UNIX” and “Protection of Data File Contents,” discussing secure user IDs and secure group IDs, and the problems inherent in the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2311722925"/>
                  </a:ext>
                </a:extLst>
              </a:tr>
              <a:tr h="373443">
                <a:tc>
                  <a:txBody>
                    <a:bodyPr/>
                    <a:lstStyle/>
                    <a:p>
                      <a:pPr algn="just">
                        <a:lnSpc>
                          <a:spcPct val="115000"/>
                        </a:lnSpc>
                        <a:spcAft>
                          <a:spcPts val="500"/>
                        </a:spcAft>
                      </a:pPr>
                      <a:r>
                        <a:rPr lang="ka-GE" sz="1100">
                          <a:effectLst/>
                        </a:rPr>
                        <a:t>1984</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Grampp</a:t>
                      </a:r>
                      <a:r>
                        <a:rPr lang="ka-GE" sz="1100" dirty="0">
                          <a:effectLst/>
                        </a:rPr>
                        <a:t> </a:t>
                      </a:r>
                      <a:r>
                        <a:rPr lang="ka-GE" sz="1100" dirty="0" err="1">
                          <a:effectLst/>
                        </a:rPr>
                        <a:t>and</a:t>
                      </a:r>
                      <a:r>
                        <a:rPr lang="ka-GE" sz="1100" dirty="0">
                          <a:effectLst/>
                        </a:rPr>
                        <a:t> </a:t>
                      </a:r>
                      <a:r>
                        <a:rPr lang="ka-GE" sz="1100" dirty="0" err="1">
                          <a:effectLst/>
                        </a:rPr>
                        <a:t>Morris</a:t>
                      </a:r>
                      <a:r>
                        <a:rPr lang="ka-GE" sz="1100" dirty="0">
                          <a:effectLst/>
                        </a:rPr>
                        <a:t> </a:t>
                      </a:r>
                      <a:r>
                        <a:rPr lang="ka-GE" sz="1100" dirty="0" err="1">
                          <a:effectLst/>
                        </a:rPr>
                        <a:t>write</a:t>
                      </a:r>
                      <a:r>
                        <a:rPr lang="ka-GE" sz="1100" dirty="0">
                          <a:effectLst/>
                        </a:rPr>
                        <a:t> “UNIX </a:t>
                      </a:r>
                      <a:r>
                        <a:rPr lang="ka-GE" sz="1100" dirty="0" err="1">
                          <a:effectLst/>
                        </a:rPr>
                        <a:t>Operating</a:t>
                      </a:r>
                      <a:r>
                        <a:rPr lang="ka-GE" sz="1100" dirty="0">
                          <a:effectLst/>
                        </a:rPr>
                        <a:t> </a:t>
                      </a:r>
                      <a:r>
                        <a:rPr lang="ka-GE" sz="1100" dirty="0" err="1">
                          <a:effectLst/>
                        </a:rPr>
                        <a:t>System</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this</a:t>
                      </a:r>
                      <a:r>
                        <a:rPr lang="ka-GE" sz="1100" dirty="0">
                          <a:effectLst/>
                        </a:rPr>
                        <a:t> </a:t>
                      </a:r>
                      <a:r>
                        <a:rPr lang="ka-GE" sz="1100" dirty="0" err="1">
                          <a:effectLst/>
                        </a:rPr>
                        <a:t>report</a:t>
                      </a:r>
                      <a:r>
                        <a:rPr lang="ka-GE" sz="1100" dirty="0">
                          <a:effectLst/>
                        </a:rPr>
                        <a:t>, </a:t>
                      </a:r>
                      <a:r>
                        <a:rPr lang="ka-GE" sz="1100" dirty="0" err="1">
                          <a:effectLst/>
                        </a:rPr>
                        <a:t>the</a:t>
                      </a:r>
                      <a:r>
                        <a:rPr lang="ka-GE" sz="1100" dirty="0">
                          <a:effectLst/>
                        </a:rPr>
                        <a:t> </a:t>
                      </a:r>
                      <a:r>
                        <a:rPr lang="ka-GE" sz="1100" dirty="0" err="1">
                          <a:effectLst/>
                        </a:rPr>
                        <a:t>authors</a:t>
                      </a:r>
                      <a:r>
                        <a:rPr lang="ka-GE" sz="1100" dirty="0">
                          <a:effectLst/>
                        </a:rPr>
                        <a:t> </a:t>
                      </a:r>
                      <a:r>
                        <a:rPr lang="ka-GE" sz="1100" dirty="0" err="1">
                          <a:effectLst/>
                        </a:rPr>
                        <a:t>examine</a:t>
                      </a:r>
                      <a:r>
                        <a:rPr lang="ka-GE" sz="1100" dirty="0">
                          <a:effectLst/>
                        </a:rPr>
                        <a:t> </a:t>
                      </a:r>
                      <a:r>
                        <a:rPr lang="ka-GE" sz="1100" dirty="0" err="1">
                          <a:effectLst/>
                        </a:rPr>
                        <a:t>four</a:t>
                      </a:r>
                      <a:r>
                        <a:rPr lang="ka-GE" sz="1100" dirty="0">
                          <a:effectLst/>
                        </a:rPr>
                        <a:t> “</a:t>
                      </a:r>
                      <a:r>
                        <a:rPr lang="ka-GE" sz="1100" dirty="0" err="1">
                          <a:effectLst/>
                        </a:rPr>
                        <a:t>important</a:t>
                      </a:r>
                      <a:r>
                        <a:rPr lang="ka-GE" sz="1100" dirty="0">
                          <a:effectLst/>
                        </a:rPr>
                        <a:t> </a:t>
                      </a:r>
                      <a:r>
                        <a:rPr lang="ka-GE" sz="1100" dirty="0" err="1">
                          <a:effectLst/>
                        </a:rPr>
                        <a:t>handles</a:t>
                      </a:r>
                      <a:r>
                        <a:rPr lang="ka-GE" sz="1100" dirty="0">
                          <a:effectLst/>
                        </a:rPr>
                        <a:t> </a:t>
                      </a:r>
                      <a:r>
                        <a:rPr lang="ka-GE" sz="1100" dirty="0" err="1">
                          <a:effectLst/>
                        </a:rPr>
                        <a:t>to</a:t>
                      </a:r>
                      <a:r>
                        <a:rPr lang="ka-GE" sz="1100" dirty="0">
                          <a:effectLst/>
                        </a:rPr>
                        <a:t> </a:t>
                      </a:r>
                      <a:r>
                        <a:rPr lang="ka-GE" sz="1100" dirty="0" err="1">
                          <a:effectLst/>
                        </a:rPr>
                        <a:t>computer</a:t>
                      </a:r>
                      <a:r>
                        <a:rPr lang="ka-GE" sz="1100" dirty="0">
                          <a:effectLst/>
                        </a:rPr>
                        <a:t> </a:t>
                      </a:r>
                      <a:r>
                        <a:rPr lang="ka-GE" sz="1100" dirty="0" err="1">
                          <a:effectLst/>
                        </a:rPr>
                        <a:t>security</a:t>
                      </a:r>
                      <a:r>
                        <a:rPr lang="ka-GE" sz="1100" dirty="0">
                          <a:effectLst/>
                        </a:rPr>
                        <a:t>”: </a:t>
                      </a:r>
                      <a:r>
                        <a:rPr lang="ka-GE" sz="1100" dirty="0" err="1">
                          <a:effectLst/>
                        </a:rPr>
                        <a:t>physical</a:t>
                      </a:r>
                      <a:r>
                        <a:rPr lang="ka-GE" sz="1100" dirty="0">
                          <a:effectLst/>
                        </a:rPr>
                        <a:t> </a:t>
                      </a:r>
                      <a:r>
                        <a:rPr lang="ka-GE" sz="1100" dirty="0" err="1">
                          <a:effectLst/>
                        </a:rPr>
                        <a:t>control</a:t>
                      </a:r>
                      <a:r>
                        <a:rPr lang="ka-GE" sz="1100" dirty="0">
                          <a:effectLst/>
                        </a:rPr>
                        <a:t> </a:t>
                      </a:r>
                      <a:r>
                        <a:rPr lang="ka-GE" sz="1100" dirty="0" err="1">
                          <a:effectLst/>
                        </a:rPr>
                        <a:t>of</a:t>
                      </a:r>
                      <a:r>
                        <a:rPr lang="ka-GE" sz="1100" dirty="0">
                          <a:effectLst/>
                        </a:rPr>
                        <a:t> </a:t>
                      </a:r>
                      <a:r>
                        <a:rPr lang="ka-GE" sz="1100" dirty="0" err="1">
                          <a:effectLst/>
                        </a:rPr>
                        <a:t>premises</a:t>
                      </a:r>
                      <a:r>
                        <a:rPr lang="ka-GE" sz="1100" dirty="0">
                          <a:effectLst/>
                        </a:rPr>
                        <a:t> </a:t>
                      </a:r>
                      <a:r>
                        <a:rPr lang="ka-GE" sz="1100" dirty="0" err="1">
                          <a:effectLst/>
                        </a:rPr>
                        <a:t>and</a:t>
                      </a:r>
                      <a:r>
                        <a:rPr lang="ka-GE" sz="1100" dirty="0">
                          <a:effectLst/>
                        </a:rPr>
                        <a:t> </a:t>
                      </a:r>
                      <a:r>
                        <a:rPr lang="ka-GE" sz="1100" dirty="0" err="1">
                          <a:effectLst/>
                        </a:rPr>
                        <a:t>computer</a:t>
                      </a:r>
                      <a:r>
                        <a:rPr lang="ka-GE" sz="1100" dirty="0">
                          <a:effectLst/>
                        </a:rPr>
                        <a:t> </a:t>
                      </a:r>
                      <a:r>
                        <a:rPr lang="ka-GE" sz="1100" dirty="0" err="1">
                          <a:effectLst/>
                        </a:rPr>
                        <a:t>facilities</a:t>
                      </a:r>
                      <a:r>
                        <a:rPr lang="ka-GE" sz="1100" dirty="0">
                          <a:effectLst/>
                        </a:rPr>
                        <a:t>, </a:t>
                      </a:r>
                      <a:r>
                        <a:rPr lang="ka-GE" sz="1100" dirty="0" err="1">
                          <a:effectLst/>
                        </a:rPr>
                        <a:t>management</a:t>
                      </a:r>
                      <a:r>
                        <a:rPr lang="ka-GE" sz="1100" dirty="0">
                          <a:effectLst/>
                        </a:rPr>
                        <a:t> </a:t>
                      </a:r>
                      <a:r>
                        <a:rPr lang="ka-GE" sz="1100" dirty="0" err="1">
                          <a:effectLst/>
                        </a:rPr>
                        <a:t>commitment</a:t>
                      </a:r>
                      <a:r>
                        <a:rPr lang="ka-GE" sz="1100" dirty="0">
                          <a:effectLst/>
                        </a:rPr>
                        <a:t> </a:t>
                      </a:r>
                      <a:r>
                        <a:rPr lang="ka-GE" sz="1100" dirty="0" err="1">
                          <a:effectLst/>
                        </a:rPr>
                        <a:t>to</a:t>
                      </a:r>
                      <a:r>
                        <a:rPr lang="ka-GE" sz="1100" dirty="0">
                          <a:effectLst/>
                        </a:rPr>
                        <a:t> </a:t>
                      </a:r>
                      <a:r>
                        <a:rPr lang="ka-GE" sz="1100" dirty="0" err="1">
                          <a:effectLst/>
                        </a:rPr>
                        <a:t>security</a:t>
                      </a:r>
                      <a:r>
                        <a:rPr lang="ka-GE" sz="1100" dirty="0">
                          <a:effectLst/>
                        </a:rPr>
                        <a:t> </a:t>
                      </a:r>
                      <a:r>
                        <a:rPr lang="ka-GE" sz="1100" dirty="0" err="1">
                          <a:effectLst/>
                        </a:rPr>
                        <a:t>objectives</a:t>
                      </a:r>
                      <a:r>
                        <a:rPr lang="ka-GE" sz="1100" dirty="0">
                          <a:effectLst/>
                        </a:rPr>
                        <a:t>, </a:t>
                      </a:r>
                      <a:r>
                        <a:rPr lang="ka-GE" sz="1100" dirty="0" err="1">
                          <a:effectLst/>
                        </a:rPr>
                        <a:t>education</a:t>
                      </a:r>
                      <a:r>
                        <a:rPr lang="ka-GE" sz="1100" dirty="0">
                          <a:effectLst/>
                        </a:rPr>
                        <a:t> </a:t>
                      </a:r>
                      <a:r>
                        <a:rPr lang="ka-GE" sz="1100" dirty="0" err="1">
                          <a:effectLst/>
                        </a:rPr>
                        <a:t>of</a:t>
                      </a:r>
                      <a:r>
                        <a:rPr lang="ka-GE" sz="1100" dirty="0">
                          <a:effectLst/>
                        </a:rPr>
                        <a:t> </a:t>
                      </a:r>
                      <a:r>
                        <a:rPr lang="ka-GE" sz="1100" dirty="0" err="1">
                          <a:effectLst/>
                        </a:rPr>
                        <a:t>employees</a:t>
                      </a:r>
                      <a:r>
                        <a:rPr lang="ka-GE" sz="1100" dirty="0">
                          <a:effectLst/>
                        </a:rPr>
                        <a:t>, </a:t>
                      </a:r>
                      <a:r>
                        <a:rPr lang="ka-GE" sz="1100" dirty="0" err="1">
                          <a:effectLst/>
                        </a:rPr>
                        <a:t>and</a:t>
                      </a:r>
                      <a:r>
                        <a:rPr lang="ka-GE" sz="1100" dirty="0">
                          <a:effectLst/>
                        </a:rPr>
                        <a:t> </a:t>
                      </a:r>
                      <a:r>
                        <a:rPr lang="ka-GE" sz="1100" dirty="0" err="1">
                          <a:effectLst/>
                        </a:rPr>
                        <a:t>administrative</a:t>
                      </a:r>
                      <a:r>
                        <a:rPr lang="ka-GE" sz="1100" dirty="0">
                          <a:effectLst/>
                        </a:rPr>
                        <a:t> </a:t>
                      </a:r>
                      <a:r>
                        <a:rPr lang="ka-GE" sz="1100" dirty="0" err="1">
                          <a:effectLst/>
                        </a:rPr>
                        <a:t>procedures</a:t>
                      </a:r>
                      <a:r>
                        <a:rPr lang="ka-GE" sz="1100" dirty="0">
                          <a:effectLst/>
                        </a:rPr>
                        <a:t> </a:t>
                      </a:r>
                      <a:r>
                        <a:rPr lang="ka-GE" sz="1100" dirty="0" err="1">
                          <a:effectLst/>
                        </a:rPr>
                        <a:t>aimed</a:t>
                      </a:r>
                      <a:r>
                        <a:rPr lang="ka-GE" sz="1100" dirty="0">
                          <a:effectLst/>
                        </a:rPr>
                        <a:t> </a:t>
                      </a:r>
                      <a:r>
                        <a:rPr lang="ka-GE" sz="1100" dirty="0" err="1">
                          <a:effectLst/>
                        </a:rPr>
                        <a:t>at</a:t>
                      </a:r>
                      <a:r>
                        <a:rPr lang="ka-GE" sz="1100" dirty="0">
                          <a:effectLst/>
                        </a:rPr>
                        <a:t> </a:t>
                      </a:r>
                      <a:r>
                        <a:rPr lang="ka-GE" sz="1100" dirty="0" err="1">
                          <a:effectLst/>
                        </a:rPr>
                        <a:t>increased</a:t>
                      </a:r>
                      <a:r>
                        <a:rPr lang="ka-GE" sz="1100" dirty="0">
                          <a:effectLst/>
                        </a:rPr>
                        <a:t> </a:t>
                      </a:r>
                      <a:r>
                        <a:rPr lang="ka-GE" sz="1100" dirty="0" err="1">
                          <a:effectLst/>
                        </a:rPr>
                        <a:t>security</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76587183"/>
                  </a:ext>
                </a:extLst>
              </a:tr>
              <a:tr h="407269">
                <a:tc>
                  <a:txBody>
                    <a:bodyPr/>
                    <a:lstStyle/>
                    <a:p>
                      <a:pPr algn="just">
                        <a:lnSpc>
                          <a:spcPct val="115000"/>
                        </a:lnSpc>
                        <a:spcAft>
                          <a:spcPts val="500"/>
                        </a:spcAft>
                      </a:pPr>
                      <a:r>
                        <a:rPr lang="ka-GE" sz="1100" dirty="0">
                          <a:effectLst/>
                        </a:rPr>
                        <a:t>1984</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Reeds</a:t>
                      </a:r>
                      <a:r>
                        <a:rPr lang="ka-GE" sz="1100" dirty="0">
                          <a:effectLst/>
                        </a:rPr>
                        <a:t> </a:t>
                      </a:r>
                      <a:r>
                        <a:rPr lang="ka-GE" sz="1100" dirty="0" err="1">
                          <a:effectLst/>
                        </a:rPr>
                        <a:t>and</a:t>
                      </a:r>
                      <a:r>
                        <a:rPr lang="ka-GE" sz="1100" dirty="0">
                          <a:effectLst/>
                        </a:rPr>
                        <a:t> </a:t>
                      </a:r>
                      <a:r>
                        <a:rPr lang="ka-GE" sz="1100" dirty="0" err="1">
                          <a:effectLst/>
                        </a:rPr>
                        <a:t>Weinberger</a:t>
                      </a:r>
                      <a:r>
                        <a:rPr lang="ka-GE" sz="1100" dirty="0">
                          <a:effectLst/>
                        </a:rPr>
                        <a:t> </a:t>
                      </a:r>
                      <a:r>
                        <a:rPr lang="ka-GE" sz="1100" dirty="0" err="1">
                          <a:effectLst/>
                        </a:rPr>
                        <a:t>publish</a:t>
                      </a:r>
                      <a:r>
                        <a:rPr lang="ka-GE" sz="1100" dirty="0">
                          <a:effectLst/>
                        </a:rPr>
                        <a:t> “</a:t>
                      </a:r>
                      <a:r>
                        <a:rPr lang="ka-GE" sz="1100" dirty="0" err="1">
                          <a:effectLst/>
                        </a:rPr>
                        <a:t>File</a:t>
                      </a:r>
                      <a:r>
                        <a:rPr lang="ka-GE" sz="1100" dirty="0">
                          <a:effectLst/>
                        </a:rPr>
                        <a:t> </a:t>
                      </a:r>
                      <a:r>
                        <a:rPr lang="ka-GE" sz="1100" dirty="0" err="1">
                          <a:effectLst/>
                        </a:rPr>
                        <a:t>Security</a:t>
                      </a:r>
                      <a:r>
                        <a:rPr lang="ka-GE" sz="1100" dirty="0">
                          <a:effectLst/>
                        </a:rPr>
                        <a:t> </a:t>
                      </a:r>
                      <a:r>
                        <a:rPr lang="ka-GE" sz="1100" dirty="0" err="1">
                          <a:effectLst/>
                        </a:rPr>
                        <a:t>and</a:t>
                      </a:r>
                      <a:r>
                        <a:rPr lang="ka-GE" sz="1100" dirty="0">
                          <a:effectLst/>
                        </a:rPr>
                        <a:t> </a:t>
                      </a:r>
                      <a:r>
                        <a:rPr lang="ka-GE" sz="1100" dirty="0" err="1">
                          <a:effectLst/>
                        </a:rPr>
                        <a:t>the</a:t>
                      </a:r>
                      <a:r>
                        <a:rPr lang="ka-GE" sz="1100" dirty="0">
                          <a:effectLst/>
                        </a:rPr>
                        <a:t> UNIX </a:t>
                      </a:r>
                      <a:r>
                        <a:rPr lang="ka-GE" sz="1100" dirty="0" err="1">
                          <a:effectLst/>
                        </a:rPr>
                        <a:t>System</a:t>
                      </a:r>
                      <a:r>
                        <a:rPr lang="ka-GE" sz="1100" dirty="0">
                          <a:effectLst/>
                        </a:rPr>
                        <a:t> </a:t>
                      </a:r>
                      <a:r>
                        <a:rPr lang="ka-GE" sz="1100" dirty="0" err="1">
                          <a:effectLst/>
                        </a:rPr>
                        <a:t>Crypt</a:t>
                      </a:r>
                      <a:r>
                        <a:rPr lang="ka-GE" sz="1100" dirty="0">
                          <a:effectLst/>
                        </a:rPr>
                        <a:t> </a:t>
                      </a:r>
                      <a:r>
                        <a:rPr lang="ka-GE" sz="1100" dirty="0" err="1">
                          <a:effectLst/>
                        </a:rPr>
                        <a:t>Command</a:t>
                      </a:r>
                      <a:r>
                        <a:rPr lang="ka-GE" sz="1100" dirty="0">
                          <a:effectLst/>
                        </a:rPr>
                        <a:t>.” </a:t>
                      </a:r>
                      <a:r>
                        <a:rPr lang="ka-GE" sz="1100" dirty="0" err="1">
                          <a:effectLst/>
                        </a:rPr>
                        <a:t>Their</a:t>
                      </a:r>
                      <a:r>
                        <a:rPr lang="ka-GE" sz="1100" dirty="0">
                          <a:effectLst/>
                        </a:rPr>
                        <a:t> </a:t>
                      </a:r>
                      <a:r>
                        <a:rPr lang="ka-GE" sz="1100" dirty="0" err="1">
                          <a:effectLst/>
                        </a:rPr>
                        <a:t>premise</a:t>
                      </a:r>
                      <a:r>
                        <a:rPr lang="ka-GE" sz="1100" dirty="0">
                          <a:effectLst/>
                        </a:rPr>
                        <a:t> </a:t>
                      </a:r>
                      <a:r>
                        <a:rPr lang="ka-GE" sz="1100" dirty="0" err="1">
                          <a:effectLst/>
                        </a:rPr>
                        <a:t>was</a:t>
                      </a:r>
                      <a:r>
                        <a:rPr lang="ka-GE" sz="1100" dirty="0">
                          <a:effectLst/>
                        </a:rPr>
                        <a:t>: “</a:t>
                      </a:r>
                      <a:r>
                        <a:rPr lang="ka-GE" sz="1100" dirty="0" err="1">
                          <a:effectLst/>
                        </a:rPr>
                        <a:t>No</a:t>
                      </a:r>
                      <a:r>
                        <a:rPr lang="ka-GE" sz="1100" dirty="0">
                          <a:effectLst/>
                        </a:rPr>
                        <a:t> </a:t>
                      </a:r>
                      <a:r>
                        <a:rPr lang="ka-GE" sz="1100" dirty="0" err="1">
                          <a:effectLst/>
                        </a:rPr>
                        <a:t>technique</a:t>
                      </a:r>
                      <a:r>
                        <a:rPr lang="ka-GE" sz="1100" dirty="0">
                          <a:effectLst/>
                        </a:rPr>
                        <a:t> </a:t>
                      </a:r>
                      <a:r>
                        <a:rPr lang="ka-GE" sz="1100" dirty="0" err="1">
                          <a:effectLst/>
                        </a:rPr>
                        <a:t>can</a:t>
                      </a:r>
                      <a:r>
                        <a:rPr lang="ka-GE" sz="1100" dirty="0">
                          <a:effectLst/>
                        </a:rPr>
                        <a:t> </a:t>
                      </a:r>
                      <a:r>
                        <a:rPr lang="ka-GE" sz="1100" dirty="0" err="1">
                          <a:effectLst/>
                        </a:rPr>
                        <a:t>be</a:t>
                      </a:r>
                      <a:r>
                        <a:rPr lang="ka-GE" sz="1100" dirty="0">
                          <a:effectLst/>
                        </a:rPr>
                        <a:t> </a:t>
                      </a:r>
                      <a:r>
                        <a:rPr lang="ka-GE" sz="1100" dirty="0" err="1">
                          <a:effectLst/>
                        </a:rPr>
                        <a:t>secure</a:t>
                      </a:r>
                      <a:r>
                        <a:rPr lang="ka-GE" sz="1100" dirty="0">
                          <a:effectLst/>
                        </a:rPr>
                        <a:t> </a:t>
                      </a:r>
                      <a:r>
                        <a:rPr lang="ka-GE" sz="1100" dirty="0" err="1">
                          <a:effectLst/>
                        </a:rPr>
                        <a:t>against</a:t>
                      </a:r>
                      <a:r>
                        <a:rPr lang="ka-GE" sz="1100" dirty="0">
                          <a:effectLst/>
                        </a:rPr>
                        <a:t> </a:t>
                      </a:r>
                      <a:r>
                        <a:rPr lang="ka-GE" sz="1100" dirty="0" err="1">
                          <a:effectLst/>
                        </a:rPr>
                        <a:t>wiretapping</a:t>
                      </a:r>
                      <a:r>
                        <a:rPr lang="ka-GE" sz="1100" dirty="0">
                          <a:effectLst/>
                        </a:rPr>
                        <a:t> </a:t>
                      </a:r>
                      <a:r>
                        <a:rPr lang="ka-GE" sz="1100" dirty="0" err="1">
                          <a:effectLst/>
                        </a:rPr>
                        <a:t>or</a:t>
                      </a:r>
                      <a:r>
                        <a:rPr lang="ka-GE" sz="1100" dirty="0">
                          <a:effectLst/>
                        </a:rPr>
                        <a:t> </a:t>
                      </a:r>
                      <a:r>
                        <a:rPr lang="ka-GE" sz="1100" dirty="0" err="1">
                          <a:effectLst/>
                        </a:rPr>
                        <a:t>its</a:t>
                      </a:r>
                      <a:r>
                        <a:rPr lang="ka-GE" sz="1100" dirty="0">
                          <a:effectLst/>
                        </a:rPr>
                        <a:t> </a:t>
                      </a:r>
                      <a:r>
                        <a:rPr lang="ka-GE" sz="1100" dirty="0" err="1">
                          <a:effectLst/>
                        </a:rPr>
                        <a:t>equivalent</a:t>
                      </a:r>
                      <a:r>
                        <a:rPr lang="ka-GE" sz="1100" dirty="0">
                          <a:effectLst/>
                        </a:rPr>
                        <a:t> </a:t>
                      </a:r>
                      <a:r>
                        <a:rPr lang="ka-GE" sz="1100" dirty="0" err="1">
                          <a:effectLst/>
                        </a:rPr>
                        <a:t>on</a:t>
                      </a:r>
                      <a:r>
                        <a:rPr lang="ka-GE" sz="1100" dirty="0">
                          <a:effectLst/>
                        </a:rPr>
                        <a:t> </a:t>
                      </a:r>
                      <a:r>
                        <a:rPr lang="ka-GE" sz="1100" dirty="0" err="1">
                          <a:effectLst/>
                        </a:rPr>
                        <a:t>the</a:t>
                      </a:r>
                      <a:r>
                        <a:rPr lang="ka-GE" sz="1100" dirty="0">
                          <a:effectLst/>
                        </a:rPr>
                        <a:t> </a:t>
                      </a:r>
                      <a:r>
                        <a:rPr lang="ka-GE" sz="1100" dirty="0" err="1">
                          <a:effectLst/>
                        </a:rPr>
                        <a:t>computer</a:t>
                      </a:r>
                      <a:r>
                        <a:rPr lang="ka-GE" sz="1100" dirty="0">
                          <a:effectLst/>
                        </a:rPr>
                        <a:t>. </a:t>
                      </a:r>
                      <a:r>
                        <a:rPr lang="ka-GE" sz="1100" dirty="0" err="1">
                          <a:effectLst/>
                        </a:rPr>
                        <a:t>Therefore</a:t>
                      </a:r>
                      <a:endParaRPr lang="en-US" sz="1100" dirty="0">
                        <a:effectLst/>
                      </a:endParaRPr>
                    </a:p>
                    <a:p>
                      <a:pPr algn="just">
                        <a:lnSpc>
                          <a:spcPct val="115000"/>
                        </a:lnSpc>
                        <a:spcAft>
                          <a:spcPts val="500"/>
                        </a:spcAft>
                      </a:pPr>
                      <a:r>
                        <a:rPr lang="ka-GE" sz="1100" dirty="0" err="1">
                          <a:effectLst/>
                        </a:rPr>
                        <a:t>no</a:t>
                      </a:r>
                      <a:r>
                        <a:rPr lang="ka-GE" sz="1100" dirty="0">
                          <a:effectLst/>
                        </a:rPr>
                        <a:t> </a:t>
                      </a:r>
                      <a:r>
                        <a:rPr lang="ka-GE" sz="1100" dirty="0" err="1">
                          <a:effectLst/>
                        </a:rPr>
                        <a:t>technique</a:t>
                      </a:r>
                      <a:r>
                        <a:rPr lang="ka-GE" sz="1100" dirty="0">
                          <a:effectLst/>
                        </a:rPr>
                        <a:t> </a:t>
                      </a:r>
                      <a:r>
                        <a:rPr lang="ka-GE" sz="1100" dirty="0" err="1">
                          <a:effectLst/>
                        </a:rPr>
                        <a:t>can</a:t>
                      </a:r>
                      <a:r>
                        <a:rPr lang="ka-GE" sz="1100" dirty="0">
                          <a:effectLst/>
                        </a:rPr>
                        <a:t> </a:t>
                      </a:r>
                      <a:r>
                        <a:rPr lang="ka-GE" sz="1100" dirty="0" err="1">
                          <a:effectLst/>
                        </a:rPr>
                        <a:t>be</a:t>
                      </a:r>
                      <a:r>
                        <a:rPr lang="ka-GE" sz="1100" dirty="0">
                          <a:effectLst/>
                        </a:rPr>
                        <a:t> </a:t>
                      </a:r>
                      <a:r>
                        <a:rPr lang="ka-GE" sz="1100" dirty="0" err="1">
                          <a:effectLst/>
                        </a:rPr>
                        <a:t>secure</a:t>
                      </a:r>
                      <a:r>
                        <a:rPr lang="ka-GE" sz="1100" dirty="0">
                          <a:effectLst/>
                        </a:rPr>
                        <a:t> </a:t>
                      </a:r>
                      <a:r>
                        <a:rPr lang="ka-GE" sz="1100" dirty="0" err="1">
                          <a:effectLst/>
                        </a:rPr>
                        <a:t>against</a:t>
                      </a:r>
                      <a:r>
                        <a:rPr lang="ka-GE" sz="1100" dirty="0">
                          <a:effectLst/>
                        </a:rPr>
                        <a:t> </a:t>
                      </a:r>
                      <a:r>
                        <a:rPr lang="ka-GE" sz="1100" dirty="0" err="1">
                          <a:effectLst/>
                        </a:rPr>
                        <a:t>the</a:t>
                      </a:r>
                      <a:r>
                        <a:rPr lang="ka-GE" sz="1100" dirty="0">
                          <a:effectLst/>
                        </a:rPr>
                        <a:t> </a:t>
                      </a:r>
                      <a:r>
                        <a:rPr lang="ka-GE" sz="1100" dirty="0" err="1">
                          <a:effectLst/>
                        </a:rPr>
                        <a:t>systems</a:t>
                      </a:r>
                      <a:r>
                        <a:rPr lang="ka-GE" sz="1100" dirty="0">
                          <a:effectLst/>
                        </a:rPr>
                        <a:t> </a:t>
                      </a:r>
                      <a:r>
                        <a:rPr lang="ka-GE" sz="1100" dirty="0" err="1">
                          <a:effectLst/>
                        </a:rPr>
                        <a:t>administrator</a:t>
                      </a:r>
                      <a:r>
                        <a:rPr lang="ka-GE" sz="1100" dirty="0">
                          <a:effectLst/>
                        </a:rPr>
                        <a:t> </a:t>
                      </a:r>
                      <a:r>
                        <a:rPr lang="ka-GE" sz="1100" dirty="0" err="1">
                          <a:effectLst/>
                        </a:rPr>
                        <a:t>or</a:t>
                      </a:r>
                      <a:r>
                        <a:rPr lang="ka-GE" sz="1100" dirty="0">
                          <a:effectLst/>
                        </a:rPr>
                        <a:t> </a:t>
                      </a:r>
                      <a:r>
                        <a:rPr lang="ka-GE" sz="1100" dirty="0" err="1">
                          <a:effectLst/>
                        </a:rPr>
                        <a:t>other</a:t>
                      </a:r>
                      <a:r>
                        <a:rPr lang="ka-GE" sz="1100" dirty="0">
                          <a:effectLst/>
                        </a:rPr>
                        <a:t> </a:t>
                      </a:r>
                      <a:r>
                        <a:rPr lang="ka-GE" sz="1100" dirty="0" err="1">
                          <a:effectLst/>
                        </a:rPr>
                        <a:t>privileged</a:t>
                      </a:r>
                      <a:r>
                        <a:rPr lang="ka-GE" sz="1100" dirty="0">
                          <a:effectLst/>
                        </a:rPr>
                        <a:t> </a:t>
                      </a:r>
                      <a:r>
                        <a:rPr lang="ka-GE" sz="1100" dirty="0" err="1">
                          <a:effectLst/>
                        </a:rPr>
                        <a:t>users</a:t>
                      </a:r>
                      <a:r>
                        <a:rPr lang="ka-GE" sz="1100" dirty="0">
                          <a:effectLst/>
                        </a:rPr>
                        <a:t> … </a:t>
                      </a:r>
                      <a:r>
                        <a:rPr lang="ka-GE" sz="1100" dirty="0" err="1">
                          <a:effectLst/>
                        </a:rPr>
                        <a:t>the</a:t>
                      </a:r>
                      <a:r>
                        <a:rPr lang="ka-GE" sz="1100" dirty="0">
                          <a:effectLst/>
                        </a:rPr>
                        <a:t> </a:t>
                      </a:r>
                      <a:r>
                        <a:rPr lang="ka-GE" sz="1100" dirty="0" err="1">
                          <a:effectLst/>
                        </a:rPr>
                        <a:t>naive</a:t>
                      </a:r>
                      <a:r>
                        <a:rPr lang="ka-GE" sz="1100" dirty="0">
                          <a:effectLst/>
                        </a:rPr>
                        <a:t> </a:t>
                      </a:r>
                      <a:r>
                        <a:rPr lang="ka-GE" sz="1100" dirty="0" err="1">
                          <a:effectLst/>
                        </a:rPr>
                        <a:t>user</a:t>
                      </a:r>
                      <a:r>
                        <a:rPr lang="ka-GE" sz="1100" dirty="0">
                          <a:effectLst/>
                        </a:rPr>
                        <a:t> </a:t>
                      </a:r>
                      <a:r>
                        <a:rPr lang="ka-GE" sz="1100" dirty="0" err="1">
                          <a:effectLst/>
                        </a:rPr>
                        <a:t>has</a:t>
                      </a:r>
                      <a:r>
                        <a:rPr lang="ka-GE" sz="1100" dirty="0">
                          <a:effectLst/>
                        </a:rPr>
                        <a:t> </a:t>
                      </a:r>
                      <a:r>
                        <a:rPr lang="ka-GE" sz="1100" dirty="0" err="1">
                          <a:effectLst/>
                        </a:rPr>
                        <a:t>no</a:t>
                      </a:r>
                      <a:r>
                        <a:rPr lang="ka-GE" sz="1100" dirty="0">
                          <a:effectLst/>
                        </a:rPr>
                        <a:t> </a:t>
                      </a:r>
                      <a:r>
                        <a:rPr lang="ka-GE" sz="1100" dirty="0" err="1">
                          <a:effectLst/>
                        </a:rPr>
                        <a:t>chance</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3324241"/>
                  </a:ext>
                </a:extLst>
              </a:tr>
              <a:tr h="96259">
                <a:tc>
                  <a:txBody>
                    <a:bodyPr/>
                    <a:lstStyle/>
                    <a:p>
                      <a:pPr algn="just">
                        <a:lnSpc>
                          <a:spcPct val="115000"/>
                        </a:lnSpc>
                        <a:spcAft>
                          <a:spcPts val="500"/>
                        </a:spcAft>
                      </a:pPr>
                      <a:r>
                        <a:rPr lang="ka-GE" sz="1100">
                          <a:effectLst/>
                        </a:rPr>
                        <a:t>1968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Maurice Wilkes discusses password security in Time-Sharing Computer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4192019195"/>
                  </a:ext>
                </a:extLst>
              </a:tr>
              <a:tr h="186722">
                <a:tc>
                  <a:txBody>
                    <a:bodyPr/>
                    <a:lstStyle/>
                    <a:p>
                      <a:pPr algn="just">
                        <a:lnSpc>
                          <a:spcPct val="115000"/>
                        </a:lnSpc>
                        <a:spcAft>
                          <a:spcPts val="500"/>
                        </a:spcAft>
                      </a:pPr>
                      <a:r>
                        <a:rPr lang="ka-GE" sz="1100">
                          <a:effectLst/>
                        </a:rPr>
                        <a:t>1973</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Schell, Downey, and Popek examine the need for additional security in military systems in “Preliminary Notes on the Design of Secure Military Computer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476551876"/>
                  </a:ext>
                </a:extLst>
              </a:tr>
              <a:tr h="186722">
                <a:tc>
                  <a:txBody>
                    <a:bodyPr/>
                    <a:lstStyle/>
                    <a:p>
                      <a:pPr algn="just">
                        <a:lnSpc>
                          <a:spcPct val="115000"/>
                        </a:lnSpc>
                        <a:spcAft>
                          <a:spcPts val="500"/>
                        </a:spcAft>
                      </a:pPr>
                      <a:r>
                        <a:rPr lang="ka-GE" sz="1100">
                          <a:effectLst/>
                        </a:rPr>
                        <a:t>1975</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The Federal Information Processing Standards (FIPS) examines Digital Encryption Standard (DES) in the Federal Register.</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750553692"/>
                  </a:ext>
                </a:extLst>
              </a:tr>
              <a:tr h="280082">
                <a:tc>
                  <a:txBody>
                    <a:bodyPr/>
                    <a:lstStyle/>
                    <a:p>
                      <a:pPr algn="just">
                        <a:lnSpc>
                          <a:spcPct val="115000"/>
                        </a:lnSpc>
                        <a:spcAft>
                          <a:spcPts val="500"/>
                        </a:spcAft>
                      </a:pPr>
                      <a:r>
                        <a:rPr lang="ka-GE" sz="1100">
                          <a:effectLst/>
                        </a:rPr>
                        <a:t>1978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Bisbey</a:t>
                      </a:r>
                      <a:r>
                        <a:rPr lang="ka-GE" sz="1100" dirty="0">
                          <a:effectLst/>
                        </a:rPr>
                        <a:t> </a:t>
                      </a:r>
                      <a:r>
                        <a:rPr lang="ka-GE" sz="1100" dirty="0" err="1">
                          <a:effectLst/>
                        </a:rPr>
                        <a:t>and</a:t>
                      </a:r>
                      <a:r>
                        <a:rPr lang="ka-GE" sz="1100" dirty="0">
                          <a:effectLst/>
                        </a:rPr>
                        <a:t> </a:t>
                      </a:r>
                      <a:r>
                        <a:rPr lang="ka-GE" sz="1100" dirty="0" err="1">
                          <a:effectLst/>
                        </a:rPr>
                        <a:t>Hollingworth</a:t>
                      </a:r>
                      <a:r>
                        <a:rPr lang="ka-GE" sz="1100" dirty="0">
                          <a:effectLst/>
                        </a:rPr>
                        <a:t> </a:t>
                      </a:r>
                      <a:r>
                        <a:rPr lang="ka-GE" sz="1100" dirty="0" err="1">
                          <a:effectLst/>
                        </a:rPr>
                        <a:t>publish</a:t>
                      </a:r>
                      <a:r>
                        <a:rPr lang="ka-GE" sz="1100" dirty="0">
                          <a:effectLst/>
                        </a:rPr>
                        <a:t> </a:t>
                      </a:r>
                      <a:r>
                        <a:rPr lang="ka-GE" sz="1100" dirty="0" err="1">
                          <a:effectLst/>
                        </a:rPr>
                        <a:t>their</a:t>
                      </a:r>
                      <a:r>
                        <a:rPr lang="ka-GE" sz="1100" dirty="0">
                          <a:effectLst/>
                        </a:rPr>
                        <a:t> </a:t>
                      </a:r>
                      <a:r>
                        <a:rPr lang="ka-GE" sz="1100" dirty="0" err="1">
                          <a:effectLst/>
                        </a:rPr>
                        <a:t>study</a:t>
                      </a:r>
                      <a:r>
                        <a:rPr lang="ka-GE" sz="1100" dirty="0">
                          <a:effectLst/>
                        </a:rPr>
                        <a:t> “</a:t>
                      </a:r>
                      <a:r>
                        <a:rPr lang="ka-GE" sz="1100" dirty="0" err="1">
                          <a:effectLst/>
                        </a:rPr>
                        <a:t>Protection</a:t>
                      </a:r>
                      <a:r>
                        <a:rPr lang="ka-GE" sz="1100" dirty="0">
                          <a:effectLst/>
                        </a:rPr>
                        <a:t> </a:t>
                      </a:r>
                      <a:r>
                        <a:rPr lang="ka-GE" sz="1100" dirty="0" err="1">
                          <a:effectLst/>
                        </a:rPr>
                        <a:t>Analysis</a:t>
                      </a:r>
                      <a:r>
                        <a:rPr lang="ka-GE" sz="1100" dirty="0">
                          <a:effectLst/>
                        </a:rPr>
                        <a:t>: </a:t>
                      </a:r>
                      <a:r>
                        <a:rPr lang="ka-GE" sz="1100" dirty="0" err="1">
                          <a:effectLst/>
                        </a:rPr>
                        <a:t>Final</a:t>
                      </a:r>
                      <a:r>
                        <a:rPr lang="ka-GE" sz="1100" dirty="0">
                          <a:effectLst/>
                        </a:rPr>
                        <a:t> </a:t>
                      </a:r>
                      <a:r>
                        <a:rPr lang="ka-GE" sz="1100" dirty="0" err="1">
                          <a:effectLst/>
                        </a:rPr>
                        <a:t>Report</a:t>
                      </a:r>
                      <a:r>
                        <a:rPr lang="ka-GE" sz="1100" dirty="0">
                          <a:effectLst/>
                        </a:rPr>
                        <a:t>,” </a:t>
                      </a:r>
                      <a:r>
                        <a:rPr lang="ka-GE" sz="1100" dirty="0" err="1">
                          <a:effectLst/>
                        </a:rPr>
                        <a:t>discussing</a:t>
                      </a:r>
                      <a:r>
                        <a:rPr lang="ka-GE" sz="1100" dirty="0">
                          <a:effectLst/>
                        </a:rPr>
                        <a:t> </a:t>
                      </a:r>
                      <a:r>
                        <a:rPr lang="ka-GE" sz="1100" dirty="0" err="1">
                          <a:effectLst/>
                        </a:rPr>
                        <a:t>the</a:t>
                      </a:r>
                      <a:r>
                        <a:rPr lang="ka-GE" sz="1100" dirty="0">
                          <a:effectLst/>
                        </a:rPr>
                        <a:t> </a:t>
                      </a:r>
                      <a:r>
                        <a:rPr lang="ka-GE" sz="1100" dirty="0" err="1">
                          <a:effectLst/>
                        </a:rPr>
                        <a:t>Protection</a:t>
                      </a:r>
                      <a:r>
                        <a:rPr lang="ka-GE" sz="1100" dirty="0">
                          <a:effectLst/>
                        </a:rPr>
                        <a:t> </a:t>
                      </a:r>
                      <a:r>
                        <a:rPr lang="ka-GE" sz="1100" dirty="0" err="1">
                          <a:effectLst/>
                        </a:rPr>
                        <a:t>Analysis</a:t>
                      </a:r>
                      <a:r>
                        <a:rPr lang="ka-GE" sz="1100" dirty="0">
                          <a:effectLst/>
                        </a:rPr>
                        <a:t> </a:t>
                      </a:r>
                      <a:r>
                        <a:rPr lang="ka-GE" sz="1100" dirty="0" err="1">
                          <a:effectLst/>
                        </a:rPr>
                        <a:t>project</a:t>
                      </a:r>
                      <a:r>
                        <a:rPr lang="ka-GE" sz="1100" dirty="0">
                          <a:effectLst/>
                        </a:rPr>
                        <a:t> </a:t>
                      </a:r>
                      <a:r>
                        <a:rPr lang="ka-GE" sz="1100" dirty="0" err="1">
                          <a:effectLst/>
                        </a:rPr>
                        <a:t>created</a:t>
                      </a:r>
                      <a:r>
                        <a:rPr lang="ka-GE" sz="1100" dirty="0">
                          <a:effectLst/>
                        </a:rPr>
                        <a:t> </a:t>
                      </a:r>
                      <a:r>
                        <a:rPr lang="ka-GE" sz="1100" dirty="0" err="1">
                          <a:effectLst/>
                        </a:rPr>
                        <a:t>by</a:t>
                      </a:r>
                      <a:r>
                        <a:rPr lang="ka-GE" sz="1100" dirty="0">
                          <a:effectLst/>
                        </a:rPr>
                        <a:t> ARPA </a:t>
                      </a:r>
                      <a:r>
                        <a:rPr lang="ka-GE" sz="1100" dirty="0" err="1">
                          <a:effectLst/>
                        </a:rPr>
                        <a:t>to</a:t>
                      </a:r>
                      <a:r>
                        <a:rPr lang="ka-GE" sz="1100" dirty="0">
                          <a:effectLst/>
                        </a:rPr>
                        <a:t> </a:t>
                      </a:r>
                      <a:r>
                        <a:rPr lang="ka-GE" sz="1100" dirty="0" err="1">
                          <a:effectLst/>
                        </a:rPr>
                        <a:t>better</a:t>
                      </a:r>
                      <a:r>
                        <a:rPr lang="ka-GE" sz="1100" dirty="0">
                          <a:effectLst/>
                        </a:rPr>
                        <a:t> </a:t>
                      </a:r>
                      <a:r>
                        <a:rPr lang="ka-GE" sz="1100" dirty="0" err="1">
                          <a:effectLst/>
                        </a:rPr>
                        <a:t>understand</a:t>
                      </a:r>
                      <a:r>
                        <a:rPr lang="ka-GE" sz="1100" dirty="0">
                          <a:effectLst/>
                        </a:rPr>
                        <a:t> </a:t>
                      </a:r>
                      <a:r>
                        <a:rPr lang="ka-GE" sz="1100" dirty="0" err="1">
                          <a:effectLst/>
                        </a:rPr>
                        <a:t>the</a:t>
                      </a:r>
                      <a:r>
                        <a:rPr lang="ka-GE" sz="1100" dirty="0">
                          <a:effectLst/>
                        </a:rPr>
                        <a:t> </a:t>
                      </a:r>
                      <a:r>
                        <a:rPr lang="ka-GE" sz="1100" dirty="0" err="1">
                          <a:effectLst/>
                        </a:rPr>
                        <a:t>vulnerabilities</a:t>
                      </a:r>
                      <a:r>
                        <a:rPr lang="ka-GE" sz="1100" dirty="0">
                          <a:effectLst/>
                        </a:rPr>
                        <a:t> </a:t>
                      </a:r>
                      <a:r>
                        <a:rPr lang="ka-GE" sz="1100" dirty="0" err="1">
                          <a:effectLst/>
                        </a:rPr>
                        <a:t>of</a:t>
                      </a:r>
                      <a:r>
                        <a:rPr lang="ka-GE" sz="1100" dirty="0">
                          <a:effectLst/>
                        </a:rPr>
                        <a:t> </a:t>
                      </a:r>
                      <a:r>
                        <a:rPr lang="ka-GE" sz="1100" dirty="0" err="1">
                          <a:effectLst/>
                        </a:rPr>
                        <a:t>operating</a:t>
                      </a:r>
                      <a:r>
                        <a:rPr lang="ka-GE" sz="1100" dirty="0">
                          <a:effectLst/>
                        </a:rPr>
                        <a:t> </a:t>
                      </a:r>
                      <a:r>
                        <a:rPr lang="ka-GE" sz="1100" dirty="0" err="1">
                          <a:effectLst/>
                        </a:rPr>
                        <a:t>system</a:t>
                      </a:r>
                      <a:r>
                        <a:rPr lang="ka-GE" sz="1100" dirty="0">
                          <a:effectLst/>
                        </a:rPr>
                        <a:t> </a:t>
                      </a:r>
                      <a:r>
                        <a:rPr lang="ka-GE" sz="1100" dirty="0" err="1">
                          <a:effectLst/>
                        </a:rPr>
                        <a:t>security</a:t>
                      </a:r>
                      <a:r>
                        <a:rPr lang="ka-GE" sz="1100" dirty="0">
                          <a:effectLst/>
                        </a:rPr>
                        <a:t> </a:t>
                      </a:r>
                      <a:r>
                        <a:rPr lang="ka-GE" sz="1100" dirty="0" err="1">
                          <a:effectLst/>
                        </a:rPr>
                        <a:t>and</a:t>
                      </a:r>
                      <a:r>
                        <a:rPr lang="ka-GE" sz="1100" dirty="0">
                          <a:effectLst/>
                        </a:rPr>
                        <a:t> </a:t>
                      </a:r>
                      <a:r>
                        <a:rPr lang="ka-GE" sz="1100" dirty="0" err="1">
                          <a:effectLst/>
                        </a:rPr>
                        <a:t>examine</a:t>
                      </a:r>
                      <a:r>
                        <a:rPr lang="ka-GE" sz="1100" dirty="0">
                          <a:effectLst/>
                        </a:rPr>
                        <a:t> </a:t>
                      </a:r>
                      <a:r>
                        <a:rPr lang="ka-GE" sz="1100" dirty="0" err="1">
                          <a:effectLst/>
                        </a:rPr>
                        <a:t>the</a:t>
                      </a:r>
                      <a:r>
                        <a:rPr lang="ka-GE" sz="1100" dirty="0">
                          <a:effectLst/>
                        </a:rPr>
                        <a:t> </a:t>
                      </a:r>
                      <a:r>
                        <a:rPr lang="ka-GE" sz="1100" dirty="0" err="1">
                          <a:effectLst/>
                        </a:rPr>
                        <a:t>possibility</a:t>
                      </a:r>
                      <a:r>
                        <a:rPr lang="ka-GE" sz="1100" dirty="0">
                          <a:effectLst/>
                        </a:rPr>
                        <a:t> </a:t>
                      </a:r>
                      <a:r>
                        <a:rPr lang="ka-GE" sz="1100" dirty="0" err="1">
                          <a:effectLst/>
                        </a:rPr>
                        <a:t>of</a:t>
                      </a:r>
                      <a:r>
                        <a:rPr lang="ka-GE" sz="1100" dirty="0">
                          <a:effectLst/>
                        </a:rPr>
                        <a:t> </a:t>
                      </a:r>
                      <a:r>
                        <a:rPr lang="ka-GE" sz="1100" dirty="0" err="1">
                          <a:effectLst/>
                        </a:rPr>
                        <a:t>automated</a:t>
                      </a:r>
                      <a:r>
                        <a:rPr lang="ka-GE" sz="1100" dirty="0">
                          <a:effectLst/>
                        </a:rPr>
                        <a:t> </a:t>
                      </a:r>
                      <a:r>
                        <a:rPr lang="ka-GE" sz="1100" dirty="0" err="1">
                          <a:effectLst/>
                        </a:rPr>
                        <a:t>vulnerability</a:t>
                      </a:r>
                      <a:r>
                        <a:rPr lang="ka-GE" sz="1100" dirty="0">
                          <a:effectLst/>
                        </a:rPr>
                        <a:t> </a:t>
                      </a:r>
                      <a:r>
                        <a:rPr lang="ka-GE" sz="1100" dirty="0" err="1">
                          <a:effectLst/>
                        </a:rPr>
                        <a:t>detection</a:t>
                      </a:r>
                      <a:r>
                        <a:rPr lang="ka-GE" sz="1100" dirty="0">
                          <a:effectLst/>
                        </a:rPr>
                        <a:t> </a:t>
                      </a:r>
                      <a:r>
                        <a:rPr lang="ka-GE" sz="1100" dirty="0" err="1">
                          <a:effectLst/>
                        </a:rPr>
                        <a:t>techniques</a:t>
                      </a:r>
                      <a:r>
                        <a:rPr lang="ka-GE" sz="1100" dirty="0">
                          <a:effectLst/>
                        </a:rPr>
                        <a:t> </a:t>
                      </a:r>
                      <a:r>
                        <a:rPr lang="ka-GE" sz="1100" dirty="0" err="1">
                          <a:effectLst/>
                        </a:rPr>
                        <a:t>in</a:t>
                      </a:r>
                      <a:r>
                        <a:rPr lang="ka-GE" sz="1100" dirty="0">
                          <a:effectLst/>
                        </a:rPr>
                        <a:t> </a:t>
                      </a:r>
                      <a:r>
                        <a:rPr lang="ka-GE" sz="1100" dirty="0" err="1">
                          <a:effectLst/>
                        </a:rPr>
                        <a:t>existing</a:t>
                      </a:r>
                      <a:r>
                        <a:rPr lang="ka-GE" sz="1100" dirty="0">
                          <a:effectLst/>
                        </a:rPr>
                        <a:t> </a:t>
                      </a:r>
                      <a:r>
                        <a:rPr lang="ka-GE" sz="1100" dirty="0" err="1">
                          <a:effectLst/>
                        </a:rPr>
                        <a:t>system</a:t>
                      </a:r>
                      <a:r>
                        <a:rPr lang="ka-GE" sz="1100" dirty="0">
                          <a:effectLst/>
                        </a:rPr>
                        <a:t> </a:t>
                      </a:r>
                      <a:r>
                        <a:rPr lang="ka-GE" sz="1100" dirty="0" err="1">
                          <a:effectLst/>
                        </a:rPr>
                        <a:t>software</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674085441"/>
                  </a:ext>
                </a:extLst>
              </a:tr>
            </a:tbl>
          </a:graphicData>
        </a:graphic>
      </p:graphicFrame>
    </p:spTree>
    <p:extLst>
      <p:ext uri="{BB962C8B-B14F-4D97-AF65-F5344CB8AC3E}">
        <p14:creationId xmlns:p14="http://schemas.microsoft.com/office/powerpoint/2010/main" val="217233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History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3416320"/>
          </a:xfrm>
          <a:prstGeom prst="rect">
            <a:avLst/>
          </a:prstGeom>
          <a:noFill/>
        </p:spPr>
        <p:txBody>
          <a:bodyPr wrap="square" rtlCol="0">
            <a:spAutoFit/>
          </a:bodyPr>
          <a:lstStyle/>
          <a:p>
            <a:pPr algn="just"/>
            <a:r>
              <a:rPr lang="en-US" dirty="0">
                <a:solidFill>
                  <a:srgbClr val="202122"/>
                </a:solidFill>
                <a:latin typeface="Arial" panose="020B0604020202020204" pitchFamily="34" charset="0"/>
              </a:rPr>
              <a:t>Today, the Internet brings millions of unsecured computer networks into continuous communication with each other. The security of each computer’s stored information is now contingent on the level of security of every other computer to which it is connected. Recent years have seen a growing awareness of the need to improve information security, as well as a realization that information security is important to national defense. The growing threat of cyber attacks have made governments and companies more aware of the need to defend the computer-controlled control systems of utilities and other critical infrastructure. There is also growing concern about nation-states engaging in information warfare, and the possibility that business and personal information systems could become casualties if they are undefended.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60169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MAIN AREAS of CYBERSECUIRITY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Software</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Hardware</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Data</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Network</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People</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Procedures</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11474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920750"/>
            <a:ext cx="7470828" cy="2308324"/>
          </a:xfrm>
          <a:prstGeom prst="rect">
            <a:avLst/>
          </a:prstGeom>
          <a:noFill/>
        </p:spPr>
        <p:txBody>
          <a:bodyPr wrap="square" rtlCol="0">
            <a:spAutoFit/>
          </a:bodyPr>
          <a:lstStyle/>
          <a:p>
            <a:pPr algn="just"/>
            <a:r>
              <a:rPr lang="en-US" dirty="0"/>
              <a:t>The software component of the IS comprises applications, operating systems, and </a:t>
            </a:r>
            <a:r>
              <a:rPr lang="en-US" dirty="0" smtClean="0"/>
              <a:t>assorted command </a:t>
            </a:r>
            <a:r>
              <a:rPr lang="en-US" dirty="0"/>
              <a:t>utilities. Software is perhaps the most difficult IS component to secure. The </a:t>
            </a:r>
            <a:r>
              <a:rPr lang="en-US" dirty="0" smtClean="0"/>
              <a:t>exploitation of </a:t>
            </a:r>
            <a:r>
              <a:rPr lang="en-US" dirty="0"/>
              <a:t>errors in software programming accounts for a substantial portion of the attacks </a:t>
            </a:r>
            <a:r>
              <a:rPr lang="en-US" dirty="0" smtClean="0"/>
              <a:t>on information</a:t>
            </a:r>
            <a:r>
              <a:rPr lang="en-US" dirty="0"/>
              <a:t>. </a:t>
            </a:r>
            <a:r>
              <a:rPr lang="en-US" dirty="0" smtClean="0"/>
              <a:t>The information </a:t>
            </a:r>
            <a:r>
              <a:rPr lang="en-US" dirty="0"/>
              <a:t>technology industry is rife with reports warning of holes, </a:t>
            </a:r>
            <a:r>
              <a:rPr lang="en-US" dirty="0" smtClean="0"/>
              <a:t>bugs, weaknesses</a:t>
            </a:r>
            <a:r>
              <a:rPr lang="en-US" dirty="0"/>
              <a:t>, or other fundamental problems in software. In fact, many facets of daily life </a:t>
            </a:r>
            <a:r>
              <a:rPr lang="en-US" dirty="0" smtClean="0"/>
              <a:t>are affected </a:t>
            </a:r>
            <a:r>
              <a:rPr lang="en-US" dirty="0"/>
              <a:t>by buggy software, from smartphones that crash to flawed automotive control </a:t>
            </a:r>
            <a:r>
              <a:rPr lang="en-US" dirty="0" smtClean="0"/>
              <a:t>computers that </a:t>
            </a:r>
            <a:r>
              <a:rPr lang="en-US" dirty="0"/>
              <a:t>lead to recalls.</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180477"/>
            <a:ext cx="6553200" cy="1977103"/>
          </a:xfrm>
          <a:prstGeom prst="rect">
            <a:avLst/>
          </a:prstGeom>
        </p:spPr>
      </p:pic>
    </p:spTree>
    <p:extLst>
      <p:ext uri="{BB962C8B-B14F-4D97-AF65-F5344CB8AC3E}">
        <p14:creationId xmlns:p14="http://schemas.microsoft.com/office/powerpoint/2010/main" val="972355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 </a:t>
            </a:r>
            <a:r>
              <a:rPr lang="en-US" sz="2800" b="1" dirty="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213" y="2496853"/>
            <a:ext cx="2026924" cy="2100076"/>
          </a:xfrm>
          <a:prstGeom prst="rect">
            <a:avLst/>
          </a:prstGeom>
        </p:spPr>
      </p:pic>
      <p:cxnSp>
        <p:nvCxnSpPr>
          <p:cNvPr id="11" name="Straight Arrow Connector 10"/>
          <p:cNvCxnSpPr/>
          <p:nvPr/>
        </p:nvCxnSpPr>
        <p:spPr>
          <a:xfrm flipV="1">
            <a:off x="4811675" y="3411253"/>
            <a:ext cx="1173480" cy="2453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76400" y="2724150"/>
            <a:ext cx="2895600" cy="1477328"/>
          </a:xfrm>
          <a:prstGeom prst="rect">
            <a:avLst/>
          </a:prstGeom>
          <a:solidFill>
            <a:srgbClr val="C9E5FF"/>
          </a:solidFill>
          <a:ln w="25400">
            <a:solidFill>
              <a:schemeClr val="tx1">
                <a:alpha val="98000"/>
              </a:schemeClr>
            </a:solidFill>
          </a:ln>
        </p:spPr>
        <p:txBody>
          <a:bodyPr wrap="square" rtlCol="0">
            <a:spAutoFit/>
          </a:bodyPr>
          <a:lstStyle/>
          <a:p>
            <a:r>
              <a:rPr lang="en-US" b="1" dirty="0">
                <a:solidFill>
                  <a:srgbClr val="0070C0"/>
                </a:solidFill>
                <a:latin typeface="Courier New" panose="02070309020205020404" pitchFamily="49" charset="0"/>
                <a:cs typeface="Courier New" panose="02070309020205020404" pitchFamily="49" charset="0"/>
              </a:rPr>
              <a:t>1 0 1 0 1 1 0 1 0 1 0 </a:t>
            </a:r>
            <a:r>
              <a:rPr lang="en-US" b="1" dirty="0" smtClean="0">
                <a:solidFill>
                  <a:srgbClr val="0070C0"/>
                </a:solidFill>
                <a:latin typeface="Courier New" panose="02070309020205020404" pitchFamily="49" charset="0"/>
                <a:cs typeface="Courier New" panose="02070309020205020404" pitchFamily="49" charset="0"/>
              </a:rPr>
              <a:t>1 1 </a:t>
            </a:r>
            <a:r>
              <a:rPr lang="en-US" b="1" dirty="0">
                <a:solidFill>
                  <a:srgbClr val="0070C0"/>
                </a:solidFill>
                <a:latin typeface="Courier New" panose="02070309020205020404" pitchFamily="49" charset="0"/>
                <a:cs typeface="Courier New" panose="02070309020205020404" pitchFamily="49" charset="0"/>
              </a:rPr>
              <a:t>0 1 1 0 1 0 </a:t>
            </a:r>
            <a:r>
              <a:rPr lang="en-US" b="1" dirty="0" smtClean="0">
                <a:solidFill>
                  <a:srgbClr val="0070C0"/>
                </a:solidFill>
                <a:latin typeface="Courier New" panose="02070309020205020404" pitchFamily="49" charset="0"/>
                <a:cs typeface="Courier New" panose="02070309020205020404" pitchFamily="49" charset="0"/>
              </a:rPr>
              <a:t>1 </a:t>
            </a:r>
            <a:r>
              <a:rPr lang="en-US" b="1" dirty="0">
                <a:solidFill>
                  <a:srgbClr val="0070C0"/>
                </a:solidFill>
                <a:latin typeface="Courier New" panose="02070309020205020404" pitchFamily="49" charset="0"/>
                <a:cs typeface="Courier New" panose="02070309020205020404" pitchFamily="49" charset="0"/>
              </a:rPr>
              <a:t>0 1 1 0 1 0 1 0 1 0 1 1 0 1 0 1 0 </a:t>
            </a:r>
            <a:r>
              <a:rPr lang="en-US" b="1" dirty="0" smtClean="0">
                <a:solidFill>
                  <a:srgbClr val="0070C0"/>
                </a:solidFill>
                <a:latin typeface="Courier New" panose="02070309020205020404" pitchFamily="49" charset="0"/>
                <a:cs typeface="Courier New" panose="02070309020205020404" pitchFamily="49" charset="0"/>
              </a:rPr>
              <a:t>1 1 1 0 0 1 0 1 1 0 0 0 1</a:t>
            </a:r>
            <a:endParaRPr lang="en-US" b="1" dirty="0">
              <a:solidFill>
                <a:srgbClr val="0070C0"/>
              </a:solidFill>
              <a:latin typeface="Courier New" panose="02070309020205020404" pitchFamily="49" charset="0"/>
              <a:cs typeface="Courier New" panose="02070309020205020404" pitchFamily="49" charset="0"/>
            </a:endParaRPr>
          </a:p>
        </p:txBody>
      </p:sp>
      <p:sp>
        <p:nvSpPr>
          <p:cNvPr id="13" name="TextBox 12"/>
          <p:cNvSpPr txBox="1"/>
          <p:nvPr/>
        </p:nvSpPr>
        <p:spPr>
          <a:xfrm>
            <a:off x="1104569" y="733102"/>
            <a:ext cx="7470828" cy="1477328"/>
          </a:xfrm>
          <a:prstGeom prst="rect">
            <a:avLst/>
          </a:prstGeom>
          <a:noFill/>
        </p:spPr>
        <p:txBody>
          <a:bodyPr wrap="square" rtlCol="0">
            <a:spAutoFit/>
          </a:bodyPr>
          <a:lstStyle/>
          <a:p>
            <a:pPr algn="just"/>
            <a:r>
              <a:rPr lang="en-US" dirty="0" smtClean="0">
                <a:latin typeface="Calibri" panose="020F0502020204030204" pitchFamily="34" charset="0"/>
                <a:cs typeface="Calibri" panose="020F0502020204030204" pitchFamily="34" charset="0"/>
              </a:rPr>
              <a:t>The basic knowledge of programming is very useful to understand how program works and what kind of vulnerabilities can it contain.</a:t>
            </a:r>
          </a:p>
          <a:p>
            <a:pPr algn="just"/>
            <a:endParaRPr lang="en-US" dirty="0">
              <a:solidFill>
                <a:srgbClr val="202122"/>
              </a:solidFill>
              <a:latin typeface="Calibri" panose="020F0502020204030204" pitchFamily="34" charset="0"/>
              <a:cs typeface="Calibri" panose="020F0502020204030204" pitchFamily="34" charset="0"/>
            </a:endParaRPr>
          </a:p>
          <a:p>
            <a:pPr algn="just"/>
            <a:r>
              <a:rPr lang="en-US" dirty="0" smtClean="0">
                <a:solidFill>
                  <a:srgbClr val="202122"/>
                </a:solidFill>
                <a:latin typeface="Calibri" panose="020F0502020204030204" pitchFamily="34" charset="0"/>
                <a:cs typeface="Calibri" panose="020F0502020204030204" pitchFamily="34" charset="0"/>
              </a:rPr>
              <a:t>Reverse engineering of software can be used in order to analyze it for viruses and potential vulnerabilities.</a:t>
            </a:r>
            <a:endParaRPr lang="en-US" dirty="0">
              <a:solidFill>
                <a:srgbClr val="2021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779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696" y="136000"/>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 </a:t>
            </a:r>
            <a:r>
              <a:rPr lang="en-US" sz="2800" b="1" dirty="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047750"/>
            <a:ext cx="6908802" cy="3886200"/>
          </a:xfrm>
          <a:prstGeom prst="rect">
            <a:avLst/>
          </a:prstGeom>
        </p:spPr>
      </p:pic>
    </p:spTree>
    <p:extLst>
      <p:ext uri="{BB962C8B-B14F-4D97-AF65-F5344CB8AC3E}">
        <p14:creationId xmlns:p14="http://schemas.microsoft.com/office/powerpoint/2010/main" val="23226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696" y="136000"/>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 </a:t>
            </a:r>
            <a:r>
              <a:rPr lang="en-US" sz="2800" b="1" dirty="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8470" y="1504950"/>
            <a:ext cx="2606725" cy="29527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325" y="2205224"/>
            <a:ext cx="2026924" cy="2100076"/>
          </a:xfrm>
          <a:prstGeom prst="rect">
            <a:avLst/>
          </a:prstGeom>
        </p:spPr>
      </p:pic>
      <p:cxnSp>
        <p:nvCxnSpPr>
          <p:cNvPr id="11" name="Straight Arrow Connector 10"/>
          <p:cNvCxnSpPr/>
          <p:nvPr/>
        </p:nvCxnSpPr>
        <p:spPr>
          <a:xfrm>
            <a:off x="3978325" y="3119624"/>
            <a:ext cx="2373942" cy="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9110" y="1996105"/>
            <a:ext cx="1135615" cy="1135615"/>
          </a:xfrm>
          <a:prstGeom prst="rect">
            <a:avLst/>
          </a:prstGeom>
        </p:spPr>
      </p:pic>
      <p:sp>
        <p:nvSpPr>
          <p:cNvPr id="14" name="TextBox 13"/>
          <p:cNvSpPr txBox="1"/>
          <p:nvPr/>
        </p:nvSpPr>
        <p:spPr>
          <a:xfrm>
            <a:off x="1225938" y="748386"/>
            <a:ext cx="7470828" cy="369332"/>
          </a:xfrm>
          <a:prstGeom prst="rect">
            <a:avLst/>
          </a:prstGeom>
          <a:noFill/>
        </p:spPr>
        <p:txBody>
          <a:bodyPr wrap="square" rtlCol="0">
            <a:spAutoFit/>
          </a:bodyPr>
          <a:lstStyle/>
          <a:p>
            <a:pPr algn="just"/>
            <a:r>
              <a:rPr lang="en-US" dirty="0" smtClean="0"/>
              <a:t>The worth thing we can do to get our favorite software:</a:t>
            </a: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3261876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HARDWARE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920750"/>
            <a:ext cx="7470828" cy="1477328"/>
          </a:xfrm>
          <a:prstGeom prst="rect">
            <a:avLst/>
          </a:prstGeom>
          <a:noFill/>
        </p:spPr>
        <p:txBody>
          <a:bodyPr wrap="square" rtlCol="0">
            <a:spAutoFit/>
          </a:bodyPr>
          <a:lstStyle/>
          <a:p>
            <a:pPr algn="just"/>
            <a:r>
              <a:rPr lang="en-US" dirty="0"/>
              <a:t>Hardware is the physical technology that houses and executes the software, stores and </a:t>
            </a:r>
            <a:r>
              <a:rPr lang="en-US" dirty="0" smtClean="0"/>
              <a:t>transports the </a:t>
            </a:r>
            <a:r>
              <a:rPr lang="en-US" dirty="0"/>
              <a:t>data, and provides interfaces for the entry and removal of information from </a:t>
            </a:r>
            <a:r>
              <a:rPr lang="en-US" dirty="0" smtClean="0"/>
              <a:t>the system</a:t>
            </a:r>
            <a:r>
              <a:rPr lang="en-US" dirty="0"/>
              <a:t>. Physical security policies deal with hardware as a physical asset and with the </a:t>
            </a:r>
            <a:r>
              <a:rPr lang="en-US" dirty="0" smtClean="0"/>
              <a:t>protection of </a:t>
            </a:r>
            <a:r>
              <a:rPr lang="en-US" dirty="0"/>
              <a:t>physical assets from harm or theft.</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2423478"/>
            <a:ext cx="6816986" cy="2602688"/>
          </a:xfrm>
          <a:prstGeom prst="rect">
            <a:avLst/>
          </a:prstGeom>
        </p:spPr>
      </p:pic>
    </p:spTree>
    <p:extLst>
      <p:ext uri="{BB962C8B-B14F-4D97-AF65-F5344CB8AC3E}">
        <p14:creationId xmlns:p14="http://schemas.microsoft.com/office/powerpoint/2010/main" val="1210864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HARDWARE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4419600" cy="2941043"/>
          </a:xfrm>
          <a:prstGeom prst="rect">
            <a:avLst/>
          </a:prstGeom>
        </p:spPr>
      </p:pic>
      <p:sp>
        <p:nvSpPr>
          <p:cNvPr id="8" name="TextBox 7"/>
          <p:cNvSpPr txBox="1"/>
          <p:nvPr/>
        </p:nvSpPr>
        <p:spPr>
          <a:xfrm>
            <a:off x="1143000" y="920750"/>
            <a:ext cx="7772400" cy="646331"/>
          </a:xfrm>
          <a:prstGeom prst="rect">
            <a:avLst/>
          </a:prstGeom>
          <a:noFill/>
        </p:spPr>
        <p:txBody>
          <a:bodyPr wrap="square" rtlCol="0">
            <a:spAutoFit/>
          </a:bodyPr>
          <a:lstStyle/>
          <a:p>
            <a:pPr algn="just"/>
            <a:r>
              <a:rPr lang="en-US" dirty="0"/>
              <a:t>Hardware </a:t>
            </a:r>
            <a:r>
              <a:rPr lang="en-US" dirty="0" smtClean="0"/>
              <a:t>reverse engineering can be used to analyze potential vulnerabilities and bugs in micro chips.</a:t>
            </a: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204859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BPG WEB 001 Caps" panose="020B0603030804020204" pitchFamily="34" charset="0"/>
                <a:cs typeface="BPG Web 002" panose="020B0603030804020204" pitchFamily="34" charset="0"/>
              </a:rPr>
              <a:t>Lecture Topics</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Information Security</a:t>
            </a:r>
            <a:r>
              <a:rPr lang="ka-GE"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vs </a:t>
            </a:r>
            <a:r>
              <a:rPr lang="en-US" sz="2400" dirty="0" smtClean="0">
                <a:latin typeface="Calibri" panose="020F0502020204030204" pitchFamily="34" charset="0"/>
                <a:cs typeface="Calibri" panose="020F0502020204030204" pitchFamily="34" charset="0"/>
              </a:rPr>
              <a:t>Cybersecurity</a:t>
            </a:r>
            <a:endParaRPr lang="ka-GE"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Terms</a:t>
            </a:r>
            <a:r>
              <a:rPr lang="ka-GE"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Active threat</a:t>
            </a:r>
            <a:r>
              <a:rPr lang="ka-GE"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Vulnerability</a:t>
            </a:r>
            <a:r>
              <a:rPr lang="ka-GE"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Risk</a:t>
            </a:r>
            <a:endParaRPr lang="ka-GE"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CIA</a:t>
            </a:r>
            <a:endParaRPr lang="en-US"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Risk Identification and Estimation</a:t>
            </a:r>
            <a:endParaRPr lang="en-US" sz="24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a:t>
            </a:r>
            <a:r>
              <a:rPr lang="en-US" sz="2800" b="1" dirty="0" smtClean="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66799" y="579175"/>
            <a:ext cx="8032873" cy="1200329"/>
          </a:xfrm>
          <a:prstGeom prst="rect">
            <a:avLst/>
          </a:prstGeom>
          <a:noFill/>
        </p:spPr>
        <p:txBody>
          <a:bodyPr wrap="square" rtlCol="0">
            <a:spAutoFit/>
          </a:bodyPr>
          <a:lstStyle/>
          <a:p>
            <a:pPr algn="just"/>
            <a:r>
              <a:rPr lang="en-US" dirty="0"/>
              <a:t>The IS component that created much of the need for increased computer and </a:t>
            </a:r>
            <a:r>
              <a:rPr lang="en-US" dirty="0" smtClean="0"/>
              <a:t>information security </a:t>
            </a:r>
            <a:r>
              <a:rPr lang="en-US" dirty="0"/>
              <a:t>is networking. When information systems are connected to each other to form </a:t>
            </a:r>
            <a:r>
              <a:rPr lang="en-US" dirty="0" smtClean="0"/>
              <a:t>local area </a:t>
            </a:r>
            <a:r>
              <a:rPr lang="en-US" dirty="0"/>
              <a:t>networks (LANs), and these LANs </a:t>
            </a:r>
            <a:r>
              <a:rPr lang="en-US" dirty="0" smtClean="0"/>
              <a:t>are connected </a:t>
            </a:r>
            <a:r>
              <a:rPr lang="en-US" dirty="0"/>
              <a:t>to other networks such as the </a:t>
            </a:r>
            <a:r>
              <a:rPr lang="en-US" dirty="0" smtClean="0"/>
              <a:t>Internet, new </a:t>
            </a:r>
            <a:r>
              <a:rPr lang="en-US" dirty="0"/>
              <a:t>security challenges rapidly emerge.</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790813"/>
            <a:ext cx="5715000" cy="3352687"/>
          </a:xfrm>
          <a:prstGeom prst="rect">
            <a:avLst/>
          </a:prstGeom>
        </p:spPr>
      </p:pic>
    </p:spTree>
    <p:extLst>
      <p:ext uri="{BB962C8B-B14F-4D97-AF65-F5344CB8AC3E}">
        <p14:creationId xmlns:p14="http://schemas.microsoft.com/office/powerpoint/2010/main" val="3695946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8963" y="742950"/>
            <a:ext cx="7623516" cy="3856249"/>
          </a:xfrm>
          <a:prstGeom prst="rect">
            <a:avLst/>
          </a:prstGeom>
        </p:spPr>
      </p:pic>
      <p:sp>
        <p:nvSpPr>
          <p:cNvPr id="8" name="TextBox 7"/>
          <p:cNvSpPr txBox="1"/>
          <p:nvPr/>
        </p:nvSpPr>
        <p:spPr>
          <a:xfrm>
            <a:off x="2362200" y="1581150"/>
            <a:ext cx="990600" cy="461665"/>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Digital Assistant</a:t>
            </a:r>
            <a:endParaRPr lang="en-US" sz="1200" dirty="0">
              <a:latin typeface="Calibri" panose="020F0502020204030204" pitchFamily="34" charset="0"/>
              <a:cs typeface="Calibri" panose="020F0502020204030204" pitchFamily="34" charset="0"/>
            </a:endParaRPr>
          </a:p>
        </p:txBody>
      </p:sp>
      <p:sp>
        <p:nvSpPr>
          <p:cNvPr id="11" name="TextBox 10"/>
          <p:cNvSpPr txBox="1"/>
          <p:nvPr/>
        </p:nvSpPr>
        <p:spPr>
          <a:xfrm>
            <a:off x="1295400" y="2800350"/>
            <a:ext cx="91440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Laptop</a:t>
            </a:r>
            <a:endParaRPr lang="en-US" sz="1200" dirty="0">
              <a:latin typeface="Calibri" panose="020F0502020204030204" pitchFamily="34" charset="0"/>
              <a:cs typeface="Calibri" panose="020F0502020204030204" pitchFamily="34" charset="0"/>
            </a:endParaRPr>
          </a:p>
        </p:txBody>
      </p:sp>
      <p:sp>
        <p:nvSpPr>
          <p:cNvPr id="12" name="TextBox 11"/>
          <p:cNvSpPr txBox="1"/>
          <p:nvPr/>
        </p:nvSpPr>
        <p:spPr>
          <a:xfrm rot="1610263">
            <a:off x="2511796" y="2742515"/>
            <a:ext cx="1213082"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Headphones</a:t>
            </a:r>
            <a:endParaRPr lang="en-US" sz="1200" dirty="0">
              <a:latin typeface="Calibri" panose="020F0502020204030204" pitchFamily="34" charset="0"/>
              <a:cs typeface="Calibri" panose="020F0502020204030204" pitchFamily="34" charset="0"/>
            </a:endParaRPr>
          </a:p>
        </p:txBody>
      </p:sp>
      <p:sp>
        <p:nvSpPr>
          <p:cNvPr id="13" name="TextBox 12"/>
          <p:cNvSpPr txBox="1"/>
          <p:nvPr/>
        </p:nvSpPr>
        <p:spPr>
          <a:xfrm rot="905584">
            <a:off x="1564391" y="3741110"/>
            <a:ext cx="1143000"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Mobile phones</a:t>
            </a:r>
            <a:endParaRPr lang="en-US" sz="1200" dirty="0">
              <a:latin typeface="Calibri" panose="020F0502020204030204" pitchFamily="34" charset="0"/>
              <a:cs typeface="Calibri" panose="020F0502020204030204" pitchFamily="34" charset="0"/>
            </a:endParaRPr>
          </a:p>
        </p:txBody>
      </p:sp>
      <p:sp>
        <p:nvSpPr>
          <p:cNvPr id="14" name="TextBox 13"/>
          <p:cNvSpPr txBox="1"/>
          <p:nvPr/>
        </p:nvSpPr>
        <p:spPr>
          <a:xfrm>
            <a:off x="3276600" y="3463801"/>
            <a:ext cx="1195956"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TV</a:t>
            </a:r>
            <a:endParaRPr lang="en-US" sz="1200" dirty="0">
              <a:latin typeface="Calibri" panose="020F0502020204030204" pitchFamily="34" charset="0"/>
              <a:cs typeface="Calibri" panose="020F0502020204030204" pitchFamily="34" charset="0"/>
            </a:endParaRPr>
          </a:p>
        </p:txBody>
      </p:sp>
      <p:sp>
        <p:nvSpPr>
          <p:cNvPr id="15" name="TextBox 14"/>
          <p:cNvSpPr txBox="1"/>
          <p:nvPr/>
        </p:nvSpPr>
        <p:spPr>
          <a:xfrm>
            <a:off x="3902177" y="2266950"/>
            <a:ext cx="1048026"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Desktop</a:t>
            </a:r>
            <a:endParaRPr lang="en-US" sz="1200" dirty="0">
              <a:latin typeface="Calibri" panose="020F0502020204030204" pitchFamily="34" charset="0"/>
              <a:cs typeface="Calibri" panose="020F0502020204030204" pitchFamily="34" charset="0"/>
            </a:endParaRPr>
          </a:p>
        </p:txBody>
      </p:sp>
      <p:sp>
        <p:nvSpPr>
          <p:cNvPr id="16" name="TextBox 15"/>
          <p:cNvSpPr txBox="1"/>
          <p:nvPr/>
        </p:nvSpPr>
        <p:spPr>
          <a:xfrm rot="20974365">
            <a:off x="6114773" y="2816178"/>
            <a:ext cx="76200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Router</a:t>
            </a:r>
            <a:endParaRPr lang="en-US" sz="1200" dirty="0">
              <a:latin typeface="Calibri" panose="020F0502020204030204" pitchFamily="34" charset="0"/>
              <a:cs typeface="Calibri" panose="020F0502020204030204" pitchFamily="34" charset="0"/>
            </a:endParaRPr>
          </a:p>
        </p:txBody>
      </p:sp>
      <p:sp>
        <p:nvSpPr>
          <p:cNvPr id="17" name="TextBox 16"/>
          <p:cNvSpPr txBox="1"/>
          <p:nvPr/>
        </p:nvSpPr>
        <p:spPr>
          <a:xfrm>
            <a:off x="4950203" y="4476750"/>
            <a:ext cx="1269223"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Camera</a:t>
            </a:r>
            <a:endParaRPr lang="en-US" sz="1200" dirty="0">
              <a:latin typeface="Calibri" panose="020F0502020204030204" pitchFamily="34" charset="0"/>
              <a:cs typeface="Calibri" panose="020F0502020204030204" pitchFamily="34" charset="0"/>
            </a:endParaRPr>
          </a:p>
        </p:txBody>
      </p:sp>
      <p:sp>
        <p:nvSpPr>
          <p:cNvPr id="18" name="TextBox 17"/>
          <p:cNvSpPr txBox="1"/>
          <p:nvPr/>
        </p:nvSpPr>
        <p:spPr>
          <a:xfrm>
            <a:off x="7723256" y="2916411"/>
            <a:ext cx="1269223"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Internet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002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088666" y="895350"/>
            <a:ext cx="7902934" cy="646331"/>
          </a:xfrm>
          <a:prstGeom prst="rect">
            <a:avLst/>
          </a:prstGeom>
        </p:spPr>
        <p:txBody>
          <a:bodyPr wrap="square">
            <a:spAutoFit/>
          </a:bodyPr>
          <a:lstStyle/>
          <a:p>
            <a:r>
              <a:rPr lang="en-US" dirty="0"/>
              <a:t>Computers and other devices are connected to each other through a network. </a:t>
            </a:r>
            <a:r>
              <a:rPr lang="en-US" dirty="0" smtClean="0"/>
              <a:t>A </a:t>
            </a:r>
            <a:r>
              <a:rPr lang="en-US" dirty="0"/>
              <a:t>network can be made up of different physical carriers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847" y="1745500"/>
            <a:ext cx="1167384" cy="121920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200" y="1723916"/>
            <a:ext cx="954134" cy="860628"/>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4181" y="2964700"/>
            <a:ext cx="1314186" cy="1314186"/>
          </a:xfrm>
          <a:prstGeom prst="rect">
            <a:avLst/>
          </a:prstGeom>
        </p:spPr>
      </p:pic>
      <p:pic>
        <p:nvPicPr>
          <p:cNvPr id="22" name="Picture 2" descr="Hybrid Entanglement — Quantum Networks Te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7717" y="3028950"/>
            <a:ext cx="1974380" cy="11109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ewest 2020 Five Star Yagi Satellite HD TV Antenna up to 200 Mile Range Attic... - Picture 1 of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4829" y="1871359"/>
            <a:ext cx="1901825" cy="142636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601356" y="2959174"/>
            <a:ext cx="1350434" cy="338554"/>
          </a:xfrm>
          <a:prstGeom prst="rect">
            <a:avLst/>
          </a:prstGeom>
        </p:spPr>
        <p:txBody>
          <a:bodyPr wrap="none">
            <a:spAutoFit/>
          </a:bodyPr>
          <a:lstStyle/>
          <a:p>
            <a:r>
              <a:rPr lang="en-US" sz="1600" dirty="0" smtClean="0">
                <a:latin typeface="Calibri" panose="020F0502020204030204" pitchFamily="34" charset="0"/>
                <a:cs typeface="Calibri" panose="020F0502020204030204" pitchFamily="34" charset="0"/>
              </a:rPr>
              <a:t>Electrical wire</a:t>
            </a:r>
            <a:endParaRPr lang="en-US" sz="1600" dirty="0"/>
          </a:p>
        </p:txBody>
      </p:sp>
      <p:sp>
        <p:nvSpPr>
          <p:cNvPr id="25" name="Rectangle 24"/>
          <p:cNvSpPr/>
          <p:nvPr/>
        </p:nvSpPr>
        <p:spPr>
          <a:xfrm>
            <a:off x="3260315" y="4042589"/>
            <a:ext cx="1257524" cy="338554"/>
          </a:xfrm>
          <a:prstGeom prst="rect">
            <a:avLst/>
          </a:prstGeom>
        </p:spPr>
        <p:txBody>
          <a:bodyPr wrap="none">
            <a:spAutoFit/>
          </a:bodyPr>
          <a:lstStyle/>
          <a:p>
            <a:pPr algn="ctr"/>
            <a:r>
              <a:rPr lang="en-US" sz="1600" dirty="0" smtClean="0">
                <a:latin typeface="Calibri" panose="020F0502020204030204" pitchFamily="34" charset="0"/>
                <a:cs typeface="Calibri" panose="020F0502020204030204" pitchFamily="34" charset="0"/>
              </a:rPr>
              <a:t>Optical cable</a:t>
            </a:r>
            <a:endParaRPr lang="en-US" sz="1600" dirty="0"/>
          </a:p>
        </p:txBody>
      </p:sp>
      <p:sp>
        <p:nvSpPr>
          <p:cNvPr id="26" name="Rectangle 25"/>
          <p:cNvSpPr/>
          <p:nvPr/>
        </p:nvSpPr>
        <p:spPr>
          <a:xfrm>
            <a:off x="5159012" y="3150616"/>
            <a:ext cx="1217321" cy="338554"/>
          </a:xfrm>
          <a:prstGeom prst="rect">
            <a:avLst/>
          </a:prstGeom>
        </p:spPr>
        <p:txBody>
          <a:bodyPr wrap="none">
            <a:spAutoFit/>
          </a:bodyPr>
          <a:lstStyle/>
          <a:p>
            <a:pPr algn="ctr"/>
            <a:r>
              <a:rPr lang="en-US" sz="1600" dirty="0" smtClean="0">
                <a:latin typeface="Calibri" panose="020F0502020204030204" pitchFamily="34" charset="0"/>
                <a:cs typeface="Calibri" panose="020F0502020204030204" pitchFamily="34" charset="0"/>
              </a:rPr>
              <a:t>Radio waves</a:t>
            </a:r>
            <a:endParaRPr lang="en-US" sz="1600" dirty="0"/>
          </a:p>
        </p:txBody>
      </p:sp>
      <p:sp>
        <p:nvSpPr>
          <p:cNvPr id="27" name="Rectangle 26"/>
          <p:cNvSpPr/>
          <p:nvPr/>
        </p:nvSpPr>
        <p:spPr>
          <a:xfrm>
            <a:off x="6949181" y="3950090"/>
            <a:ext cx="1949124" cy="338554"/>
          </a:xfrm>
          <a:prstGeom prst="rect">
            <a:avLst/>
          </a:prstGeom>
        </p:spPr>
        <p:txBody>
          <a:bodyPr wrap="none">
            <a:spAutoFit/>
          </a:bodyPr>
          <a:lstStyle/>
          <a:p>
            <a:pPr algn="ctr"/>
            <a:r>
              <a:rPr lang="en-US" sz="1600" dirty="0" smtClean="0">
                <a:latin typeface="Calibri" panose="020F0502020204030204" pitchFamily="34" charset="0"/>
                <a:cs typeface="Calibri" panose="020F0502020204030204" pitchFamily="34" charset="0"/>
              </a:rPr>
              <a:t>Quantum connection</a:t>
            </a:r>
            <a:endParaRPr lang="en-US" sz="1600" dirty="0"/>
          </a:p>
        </p:txBody>
      </p:sp>
    </p:spTree>
    <p:extLst>
      <p:ext uri="{BB962C8B-B14F-4D97-AF65-F5344CB8AC3E}">
        <p14:creationId xmlns:p14="http://schemas.microsoft.com/office/powerpoint/2010/main" val="3608163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088666" y="895350"/>
            <a:ext cx="7902934" cy="646331"/>
          </a:xfrm>
          <a:prstGeom prst="rect">
            <a:avLst/>
          </a:prstGeom>
        </p:spPr>
        <p:txBody>
          <a:bodyPr wrap="square">
            <a:spAutoFit/>
          </a:bodyPr>
          <a:lstStyle/>
          <a:p>
            <a:r>
              <a:rPr lang="en-US" dirty="0" smtClean="0"/>
              <a:t>There are number of network protocols. Different cybersecurity methods are needed to protect them.</a:t>
            </a:r>
            <a:endParaRPr lang="en-US" dirty="0"/>
          </a:p>
        </p:txBody>
      </p:sp>
      <p:sp>
        <p:nvSpPr>
          <p:cNvPr id="3" name="Rectangle 2"/>
          <p:cNvSpPr/>
          <p:nvPr/>
        </p:nvSpPr>
        <p:spPr>
          <a:xfrm>
            <a:off x="1099268" y="1541681"/>
            <a:ext cx="7739932" cy="1200329"/>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MAC </a:t>
            </a:r>
            <a:r>
              <a:rPr lang="en-US" dirty="0" smtClean="0">
                <a:latin typeface="Calibri" panose="020F0502020204030204" pitchFamily="34" charset="0"/>
                <a:cs typeface="Calibri" panose="020F0502020204030204" pitchFamily="34" charset="0"/>
              </a:rPr>
              <a:t>address</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90 2B FA 4F C1 17</a:t>
            </a:r>
            <a:endParaRPr lang="ka-GE" b="1" dirty="0">
              <a:latin typeface="Calibri" panose="020F0502020204030204" pitchFamily="34" charset="0"/>
              <a:cs typeface="Courier New" panose="02070309020205020404" pitchFamily="49" charset="0"/>
            </a:endParaRPr>
          </a:p>
          <a:p>
            <a:pPr algn="just"/>
            <a:r>
              <a:rPr lang="en-US" dirty="0">
                <a:latin typeface="Calibri" panose="020F0502020204030204" pitchFamily="34" charset="0"/>
                <a:cs typeface="Calibri" panose="020F0502020204030204" pitchFamily="34" charset="0"/>
              </a:rPr>
              <a:t>IP </a:t>
            </a:r>
            <a:r>
              <a:rPr lang="en-US" dirty="0" smtClean="0">
                <a:latin typeface="Calibri" panose="020F0502020204030204" pitchFamily="34" charset="0"/>
                <a:cs typeface="Calibri" panose="020F0502020204030204" pitchFamily="34" charset="0"/>
              </a:rPr>
              <a:t>address</a:t>
            </a:r>
            <a:r>
              <a:rPr lang="ka-GE" dirty="0" smtClean="0">
                <a:latin typeface="Calibri" panose="020F0502020204030204" pitchFamily="34" charset="0"/>
                <a:cs typeface="Calibri" panose="020F0502020204030204" pitchFamily="34" charset="0"/>
              </a:rPr>
              <a:t>: </a:t>
            </a:r>
            <a:r>
              <a:rPr lang="ka-GE" b="1" dirty="0">
                <a:latin typeface="Courier New" panose="02070309020205020404" pitchFamily="49" charset="0"/>
                <a:cs typeface="Courier New" panose="02070309020205020404" pitchFamily="49" charset="0"/>
              </a:rPr>
              <a:t>192.168.92.16</a:t>
            </a:r>
          </a:p>
          <a:p>
            <a:pPr algn="just"/>
            <a:r>
              <a:rPr lang="en-US" dirty="0">
                <a:latin typeface="Calibri" panose="020F0502020204030204" pitchFamily="34" charset="0"/>
                <a:cs typeface="Calibri" panose="020F0502020204030204" pitchFamily="34" charset="0"/>
              </a:rPr>
              <a:t>IP </a:t>
            </a:r>
            <a:r>
              <a:rPr lang="ka-GE"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v</a:t>
            </a:r>
            <a:r>
              <a:rPr lang="en-US" dirty="0" smtClean="0">
                <a:latin typeface="Calibri" panose="020F0502020204030204" pitchFamily="34" charset="0"/>
                <a:cs typeface="Calibri" panose="020F0502020204030204" pitchFamily="34" charset="0"/>
              </a:rPr>
              <a:t>.</a:t>
            </a:r>
            <a:r>
              <a:rPr lang="ka-GE" dirty="0" smtClean="0">
                <a:latin typeface="Calibri" panose="020F0502020204030204" pitchFamily="34" charset="0"/>
                <a:cs typeface="Calibri" panose="020F0502020204030204" pitchFamily="34" charset="0"/>
              </a:rPr>
              <a:t> </a:t>
            </a:r>
            <a:r>
              <a:rPr lang="ka-GE" dirty="0">
                <a:latin typeface="Calibri" panose="020F0502020204030204" pitchFamily="34" charset="0"/>
                <a:cs typeface="Calibri" panose="020F0502020204030204" pitchFamily="34" charset="0"/>
              </a:rPr>
              <a:t>6) </a:t>
            </a:r>
            <a:r>
              <a:rPr lang="en-US" dirty="0">
                <a:latin typeface="Calibri" panose="020F0502020204030204" pitchFamily="34" charset="0"/>
                <a:cs typeface="Calibri" panose="020F0502020204030204" pitchFamily="34" charset="0"/>
              </a:rPr>
              <a:t>address </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db8:3911:7BA4:C8AC:1DAED:64E3:4FFA</a:t>
            </a:r>
            <a:endParaRPr lang="ka-GE"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Domain name</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iliauni.edu.ge</a:t>
            </a:r>
          </a:p>
        </p:txBody>
      </p:sp>
      <p:sp>
        <p:nvSpPr>
          <p:cNvPr id="16" name="TextBox 15"/>
          <p:cNvSpPr txBox="1"/>
          <p:nvPr/>
        </p:nvSpPr>
        <p:spPr>
          <a:xfrm>
            <a:off x="1099268" y="2800350"/>
            <a:ext cx="7470828" cy="830997"/>
          </a:xfrm>
          <a:prstGeom prst="rect">
            <a:avLst/>
          </a:prstGeom>
          <a:noFill/>
        </p:spPr>
        <p:txBody>
          <a:bodyPr wrap="square" rtlCol="0">
            <a:spAutoFit/>
          </a:bodyPr>
          <a:lstStyle/>
          <a:p>
            <a:pPr algn="just"/>
            <a:r>
              <a:rPr lang="en-US" sz="1600" b="1" dirty="0" smtClean="0">
                <a:latin typeface="Courier New" panose="02070309020205020404" pitchFamily="49" charset="0"/>
                <a:cs typeface="Courier New" panose="02070309020205020404" pitchFamily="49" charset="0"/>
              </a:rPr>
              <a:t>WEP, WPA, WPA2</a:t>
            </a:r>
            <a:endParaRPr lang="ka-GE" sz="1600" b="1" dirty="0" smtClean="0">
              <a:latin typeface="Calibri" panose="020F0502020204030204" pitchFamily="34" charset="0"/>
              <a:cs typeface="Courier New" panose="02070309020205020404" pitchFamily="49" charset="0"/>
            </a:endParaRPr>
          </a:p>
          <a:p>
            <a:pPr algn="just"/>
            <a:r>
              <a:rPr lang="en-US" sz="1600" b="1" dirty="0" smtClean="0">
                <a:latin typeface="Courier New" panose="02070309020205020404" pitchFamily="49" charset="0"/>
                <a:cs typeface="Courier New" panose="02070309020205020404" pitchFamily="49" charset="0"/>
              </a:rPr>
              <a:t>SSL</a:t>
            </a:r>
            <a:endParaRPr lang="en-US" sz="1600" dirty="0" smtClean="0">
              <a:latin typeface="Calibri" panose="020F0502020204030204" pitchFamily="34" charset="0"/>
              <a:cs typeface="Calibri" panose="020F0502020204030204" pitchFamily="34" charset="0"/>
            </a:endParaRPr>
          </a:p>
          <a:p>
            <a:pPr algn="just"/>
            <a:r>
              <a:rPr lang="en-US" sz="1600" b="1" dirty="0" smtClean="0">
                <a:latin typeface="Courier New" panose="02070309020205020404" pitchFamily="49" charset="0"/>
                <a:cs typeface="Courier New" panose="02070309020205020404" pitchFamily="49" charset="0"/>
              </a:rPr>
              <a:t>DES, RSA</a:t>
            </a:r>
            <a:r>
              <a:rPr lang="en-US" sz="1600" dirty="0" smtClean="0">
                <a:latin typeface="Calibri" panose="020F0502020204030204" pitchFamily="34" charset="0"/>
                <a:cs typeface="Calibri" panose="020F0502020204030204" pitchFamily="34" charset="0"/>
              </a:rPr>
              <a: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SHA</a:t>
            </a:r>
          </a:p>
        </p:txBody>
      </p:sp>
    </p:spTree>
    <p:extLst>
      <p:ext uri="{BB962C8B-B14F-4D97-AF65-F5344CB8AC3E}">
        <p14:creationId xmlns:p14="http://schemas.microsoft.com/office/powerpoint/2010/main" val="866500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43992"/>
            <a:ext cx="7923423" cy="389935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6019800" y="3412508"/>
            <a:ext cx="3046622" cy="646375"/>
          </a:xfrm>
        </p:spPr>
        <p:txBody>
          <a:bodyPr>
            <a:normAutofit/>
          </a:bodyPr>
          <a:lstStyle/>
          <a:p>
            <a:r>
              <a:rPr lang="en-US" sz="2800" b="1" dirty="0" smtClean="0">
                <a:latin typeface="BPG WEB 001 Caps" panose="020B0603030804020204" pitchFamily="34" charset="0"/>
                <a:cs typeface="BPG Web 002" panose="020B0603030804020204" pitchFamily="34" charset="0"/>
              </a:rPr>
              <a:t>DATA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4065233"/>
            <a:ext cx="7969373" cy="923330"/>
          </a:xfrm>
          <a:prstGeom prst="rect">
            <a:avLst/>
          </a:prstGeom>
          <a:noFill/>
        </p:spPr>
        <p:txBody>
          <a:bodyPr wrap="square" rtlCol="0">
            <a:spAutoFit/>
          </a:bodyPr>
          <a:lstStyle/>
          <a:p>
            <a:pPr algn="just"/>
            <a:r>
              <a:rPr lang="en-US" dirty="0"/>
              <a:t>Data stored, processed, and transmitted by a computer system must be protected. Data </a:t>
            </a:r>
            <a:r>
              <a:rPr lang="en-US" dirty="0" smtClean="0"/>
              <a:t>is often </a:t>
            </a:r>
            <a:r>
              <a:rPr lang="en-US" dirty="0"/>
              <a:t>the most valuable asset possessed by an organization and it is the main target </a:t>
            </a:r>
            <a:r>
              <a:rPr lang="en-US" dirty="0" smtClean="0"/>
              <a:t>of intentional </a:t>
            </a:r>
            <a:r>
              <a:rPr lang="en-US" dirty="0"/>
              <a:t>attacks.</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325540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360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PEOPLE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911170"/>
            <a:ext cx="7889150" cy="1477328"/>
          </a:xfrm>
          <a:prstGeom prst="rect">
            <a:avLst/>
          </a:prstGeom>
          <a:noFill/>
        </p:spPr>
        <p:txBody>
          <a:bodyPr wrap="square" rtlCol="0">
            <a:spAutoFit/>
          </a:bodyPr>
          <a:lstStyle/>
          <a:p>
            <a:pPr algn="just"/>
            <a:r>
              <a:rPr lang="en-US" dirty="0"/>
              <a:t>Though often overlooked in computer </a:t>
            </a:r>
            <a:r>
              <a:rPr lang="en-US" dirty="0" smtClean="0"/>
              <a:t>security considerations</a:t>
            </a:r>
            <a:r>
              <a:rPr lang="en-US" dirty="0"/>
              <a:t>, people have always been </a:t>
            </a:r>
            <a:r>
              <a:rPr lang="en-US" dirty="0" smtClean="0"/>
              <a:t>a threat </a:t>
            </a:r>
            <a:r>
              <a:rPr lang="en-US" dirty="0"/>
              <a:t>to information security</a:t>
            </a:r>
            <a:r>
              <a:rPr lang="en-US" dirty="0" smtClean="0"/>
              <a:t>.</a:t>
            </a:r>
          </a:p>
          <a:p>
            <a:pPr algn="just"/>
            <a:endParaRPr lang="en-US" dirty="0">
              <a:solidFill>
                <a:srgbClr val="202122"/>
              </a:solidFill>
              <a:latin typeface="Arial" panose="020B0604020202020204" pitchFamily="34" charset="0"/>
            </a:endParaRPr>
          </a:p>
          <a:p>
            <a:pPr algn="just"/>
            <a:r>
              <a:rPr lang="en-US" dirty="0"/>
              <a:t>Georgian proverb</a:t>
            </a:r>
            <a:r>
              <a:rPr lang="ka-GE" dirty="0"/>
              <a:t>: </a:t>
            </a:r>
            <a:r>
              <a:rPr lang="en-US" dirty="0" smtClean="0"/>
              <a:t>“</a:t>
            </a:r>
            <a:r>
              <a:rPr lang="ka-GE" dirty="0" smtClean="0"/>
              <a:t>ციხე ყოველთვის შიგნიდან ტყდებაო</a:t>
            </a:r>
            <a:r>
              <a:rPr lang="en-US" dirty="0" smtClean="0"/>
              <a:t>” </a:t>
            </a:r>
            <a:r>
              <a:rPr lang="ka-GE" dirty="0" smtClean="0"/>
              <a:t>- </a:t>
            </a:r>
            <a:r>
              <a:rPr lang="en-US" dirty="0" smtClean="0"/>
              <a:t>The </a:t>
            </a:r>
            <a:r>
              <a:rPr lang="en-US" dirty="0"/>
              <a:t>castle is always got from the inside</a:t>
            </a:r>
            <a:r>
              <a:rPr lang="ka-GE"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99" y="2647950"/>
            <a:ext cx="7224597" cy="2408199"/>
          </a:xfrm>
          <a:prstGeom prst="rect">
            <a:avLst/>
          </a:prstGeom>
        </p:spPr>
      </p:pic>
    </p:spTree>
    <p:extLst>
      <p:ext uri="{BB962C8B-B14F-4D97-AF65-F5344CB8AC3E}">
        <p14:creationId xmlns:p14="http://schemas.microsoft.com/office/powerpoint/2010/main" val="830785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360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PROCEDURES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911170"/>
            <a:ext cx="7889150" cy="923330"/>
          </a:xfrm>
          <a:prstGeom prst="rect">
            <a:avLst/>
          </a:prstGeom>
          <a:noFill/>
        </p:spPr>
        <p:txBody>
          <a:bodyPr wrap="square" rtlCol="0">
            <a:spAutoFit/>
          </a:bodyPr>
          <a:lstStyle/>
          <a:p>
            <a:pPr algn="just"/>
            <a:r>
              <a:rPr lang="en-US" dirty="0"/>
              <a:t>Procedures are </a:t>
            </a:r>
            <a:r>
              <a:rPr lang="en-US" dirty="0" smtClean="0"/>
              <a:t>written instructions </a:t>
            </a:r>
            <a:r>
              <a:rPr lang="en-US" dirty="0"/>
              <a:t>for accomplishing a specific task. When an unauthorized user obtains an </a:t>
            </a:r>
            <a:r>
              <a:rPr lang="en-US" dirty="0" smtClean="0"/>
              <a:t>organization’s procedures</a:t>
            </a:r>
            <a:r>
              <a:rPr lang="en-US" dirty="0"/>
              <a:t>, this poses a threat to the integrity of the information.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304" y="2138245"/>
            <a:ext cx="5334000" cy="3005255"/>
          </a:xfrm>
          <a:prstGeom prst="rect">
            <a:avLst/>
          </a:prstGeom>
        </p:spPr>
      </p:pic>
    </p:spTree>
    <p:extLst>
      <p:ext uri="{BB962C8B-B14F-4D97-AF65-F5344CB8AC3E}">
        <p14:creationId xmlns:p14="http://schemas.microsoft.com/office/powerpoint/2010/main" val="1610225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TERMINOLOGY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latin typeface="Calibri" panose="020F0502020204030204" pitchFamily="34" charset="0"/>
                <a:cs typeface="Calibri" panose="020F0502020204030204" pitchFamily="34" charset="0"/>
              </a:rPr>
              <a:t>ACTIVE THREAT </a:t>
            </a:r>
          </a:p>
          <a:p>
            <a:pPr marL="285750" indent="-285750" algn="just">
              <a:buFont typeface="Arial" panose="020B0604020202020204" pitchFamily="34" charset="0"/>
              <a:buChar char="•"/>
            </a:pPr>
            <a:r>
              <a:rPr lang="en-US" b="1" dirty="0" smtClean="0">
                <a:latin typeface="Calibri" panose="020F0502020204030204" pitchFamily="34" charset="0"/>
                <a:cs typeface="Calibri" panose="020F0502020204030204" pitchFamily="34" charset="0"/>
              </a:rPr>
              <a:t>VULNERABILITY </a:t>
            </a:r>
          </a:p>
          <a:p>
            <a:pPr marL="285750" indent="-285750" algn="just">
              <a:buFont typeface="Arial" panose="020B0604020202020204" pitchFamily="34" charset="0"/>
              <a:buChar char="•"/>
            </a:pPr>
            <a:r>
              <a:rPr lang="en-US" b="1" dirty="0" smtClean="0">
                <a:latin typeface="Calibri" panose="020F0502020204030204" pitchFamily="34" charset="0"/>
                <a:cs typeface="Calibri" panose="020F0502020204030204" pitchFamily="34" charset="0"/>
              </a:rPr>
              <a:t>RISK</a:t>
            </a: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40768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ACTIVE THREAT</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1504950"/>
            <a:ext cx="7470828" cy="1200329"/>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An </a:t>
            </a:r>
            <a:r>
              <a:rPr lang="en-US" dirty="0" smtClean="0">
                <a:latin typeface="Calibri" panose="020F0502020204030204" pitchFamily="34" charset="0"/>
                <a:cs typeface="Calibri" panose="020F0502020204030204" pitchFamily="34" charset="0"/>
              </a:rPr>
              <a:t>active threat </a:t>
            </a:r>
            <a:r>
              <a:rPr lang="en-US" dirty="0">
                <a:latin typeface="Calibri" panose="020F0502020204030204" pitchFamily="34" charset="0"/>
                <a:cs typeface="Calibri" panose="020F0502020204030204" pitchFamily="34" charset="0"/>
              </a:rPr>
              <a:t>is a potential danger or hazard that is currently occurring or is likely to occur in the immediate future. In cybersecurity, an active threat refers to an ongoing attack on an information system, such as a virus or malware attack, a phishing attack, or a distributed denial of service (</a:t>
            </a:r>
            <a:r>
              <a:rPr lang="en-US" dirty="0" err="1">
                <a:latin typeface="Calibri" panose="020F0502020204030204" pitchFamily="34" charset="0"/>
                <a:cs typeface="Calibri" panose="020F0502020204030204" pitchFamily="34" charset="0"/>
              </a:rPr>
              <a:t>DDoS</a:t>
            </a:r>
            <a:r>
              <a:rPr lang="en-US" dirty="0">
                <a:latin typeface="Calibri" panose="020F0502020204030204" pitchFamily="34" charset="0"/>
                <a:cs typeface="Calibri" panose="020F0502020204030204" pitchFamily="34" charset="0"/>
              </a:rPr>
              <a:t>) attack.</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592317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VULNERABILITY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1504950"/>
            <a:ext cx="7470828" cy="1200329"/>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 vulnerability is a weakness or flaw in an information system that can be exploited by a threat actor to compromise the confidentiality, integrity, or availability of information. Vulnerabilities can be caused by a variety of factors, including software bugs, misconfigured systems, and user error.</a:t>
            </a: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18000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fontScale="90000"/>
          </a:bodyPr>
          <a:lstStyle/>
          <a:p>
            <a:r>
              <a:rPr lang="en-US" sz="3000" b="1" dirty="0" smtClean="0">
                <a:latin typeface="BPG WEB 001 Caps" panose="020B0603030804020204" pitchFamily="34" charset="0"/>
                <a:cs typeface="BPG Web 002" panose="020B0603030804020204" pitchFamily="34" charset="0"/>
              </a:rPr>
              <a:t>INFORMATION SECUIRITY vs CYBERSECURITY</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2862322"/>
          </a:xfrm>
          <a:prstGeom prst="rect">
            <a:avLst/>
          </a:prstGeom>
          <a:noFill/>
        </p:spPr>
        <p:txBody>
          <a:bodyPr wrap="square" rtlCol="0">
            <a:spAutoFit/>
          </a:bodyPr>
          <a:lstStyle/>
          <a:p>
            <a:pPr algn="just"/>
            <a:r>
              <a:rPr lang="en-US" dirty="0"/>
              <a:t>Information security and cybersecurity are two terms that are often used interchangeably, but they have different meanings. </a:t>
            </a:r>
            <a:endParaRPr lang="ka-GE" dirty="0" smtClean="0"/>
          </a:p>
          <a:p>
            <a:pPr algn="just"/>
            <a:endParaRPr lang="ka-GE" dirty="0"/>
          </a:p>
          <a:p>
            <a:pPr algn="just"/>
            <a:r>
              <a:rPr lang="en-US" dirty="0" smtClean="0"/>
              <a:t>Information </a:t>
            </a:r>
            <a:r>
              <a:rPr lang="en-US" dirty="0"/>
              <a:t>security refers to the protection of information from unauthorized access, use, disclosure, disruption, modification, or destruction, regardless of the medium in which it is stored. Cybersecurity, on the other hand, is a subset of information security that focuses specifically on the protection of information from cyber threats, which are threats that use the Internet, networked systems, or other forms of electronic communication to exploit vulnerabilities in information systems.</a:t>
            </a: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26492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0"/>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RISK</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895350"/>
            <a:ext cx="7848600" cy="4016484"/>
          </a:xfrm>
          <a:prstGeom prst="rect">
            <a:avLst/>
          </a:prstGeom>
          <a:noFill/>
        </p:spPr>
        <p:txBody>
          <a:bodyPr wrap="square" rtlCol="0">
            <a:spAutoFit/>
          </a:bodyPr>
          <a:lstStyle/>
          <a:p>
            <a:pPr algn="just"/>
            <a:r>
              <a:rPr lang="en-US" sz="1700" dirty="0">
                <a:latin typeface="Calibri" panose="020F0502020204030204" pitchFamily="34" charset="0"/>
                <a:cs typeface="Calibri" panose="020F0502020204030204" pitchFamily="34" charset="0"/>
              </a:rPr>
              <a:t>In cybersecurity, risk refers to the likelihood that a threat actor will exploit a weakness in a system, and the potential impact of that exploitation. </a:t>
            </a:r>
            <a:endParaRPr lang="en-US" sz="1700" dirty="0" smtClean="0">
              <a:latin typeface="Calibri" panose="020F0502020204030204" pitchFamily="34" charset="0"/>
              <a:cs typeface="Calibri" panose="020F0502020204030204" pitchFamily="34" charset="0"/>
            </a:endParaRPr>
          </a:p>
          <a:p>
            <a:pPr algn="just"/>
            <a:endParaRPr lang="en-US" sz="1700" dirty="0">
              <a:latin typeface="Calibri" panose="020F0502020204030204" pitchFamily="34" charset="0"/>
              <a:cs typeface="Calibri" panose="020F0502020204030204" pitchFamily="34" charset="0"/>
            </a:endParaRPr>
          </a:p>
          <a:p>
            <a:pPr algn="just"/>
            <a:r>
              <a:rPr lang="en-US" sz="1700" dirty="0">
                <a:latin typeface="Calibri" panose="020F0502020204030204" pitchFamily="34" charset="0"/>
                <a:cs typeface="Calibri" panose="020F0502020204030204" pitchFamily="34" charset="0"/>
              </a:rPr>
              <a:t>When assessing risk, cybersecurity professionals typically consider several factors, including:</a:t>
            </a:r>
          </a:p>
          <a:p>
            <a:pPr marL="285750" lvl="0" indent="-285750" algn="just">
              <a:buFont typeface="Arial" panose="020B0604020202020204" pitchFamily="34" charset="0"/>
              <a:buChar char="•"/>
            </a:pPr>
            <a:r>
              <a:rPr lang="en-US" sz="1700" b="1" dirty="0">
                <a:latin typeface="Calibri" panose="020F0502020204030204" pitchFamily="34" charset="0"/>
                <a:cs typeface="Calibri" panose="020F0502020204030204" pitchFamily="34" charset="0"/>
              </a:rPr>
              <a:t>Threat likelihood</a:t>
            </a:r>
            <a:r>
              <a:rPr lang="en-US" sz="1700" dirty="0">
                <a:latin typeface="Calibri" panose="020F0502020204030204" pitchFamily="34" charset="0"/>
                <a:cs typeface="Calibri" panose="020F0502020204030204" pitchFamily="34" charset="0"/>
              </a:rPr>
              <a:t>: This refers to the probability of a threat actor successfully exploiting a weakness in a system. Cybersecurity professionals use threat intelligence and other sources of data to assess the likelihood of different types of attacks.</a:t>
            </a:r>
          </a:p>
          <a:p>
            <a:pPr marL="285750" lvl="0" indent="-285750" algn="just">
              <a:buFont typeface="Arial" panose="020B0604020202020204" pitchFamily="34" charset="0"/>
              <a:buChar char="•"/>
            </a:pPr>
            <a:r>
              <a:rPr lang="en-US" sz="1700" b="1" dirty="0">
                <a:latin typeface="Calibri" panose="020F0502020204030204" pitchFamily="34" charset="0"/>
                <a:cs typeface="Calibri" panose="020F0502020204030204" pitchFamily="34" charset="0"/>
              </a:rPr>
              <a:t>Asset value</a:t>
            </a:r>
            <a:r>
              <a:rPr lang="en-US" sz="1700" dirty="0">
                <a:latin typeface="Calibri" panose="020F0502020204030204" pitchFamily="34" charset="0"/>
                <a:cs typeface="Calibri" panose="020F0502020204030204" pitchFamily="34" charset="0"/>
              </a:rPr>
              <a:t>: This refers to the value of the system or data that is at risk. For example, a financial institution might consider their customer data and transaction systems to be high-value assets.</a:t>
            </a:r>
          </a:p>
          <a:p>
            <a:pPr marL="285750" lvl="0" indent="-285750" algn="just">
              <a:buFont typeface="Arial" panose="020B0604020202020204" pitchFamily="34" charset="0"/>
              <a:buChar char="•"/>
            </a:pPr>
            <a:r>
              <a:rPr lang="en-US" sz="1700" b="1" dirty="0">
                <a:latin typeface="Calibri" panose="020F0502020204030204" pitchFamily="34" charset="0"/>
                <a:cs typeface="Calibri" panose="020F0502020204030204" pitchFamily="34" charset="0"/>
              </a:rPr>
              <a:t>Potential impact</a:t>
            </a:r>
            <a:r>
              <a:rPr lang="en-US" sz="1700" dirty="0">
                <a:latin typeface="Calibri" panose="020F0502020204030204" pitchFamily="34" charset="0"/>
                <a:cs typeface="Calibri" panose="020F0502020204030204" pitchFamily="34" charset="0"/>
              </a:rPr>
              <a:t>: This refers to the potential consequences of a successful attack. For example, a successful ransomware attack could result in significant financial losses, reputational damage, and legal liabilities</a:t>
            </a:r>
            <a:r>
              <a:rPr lang="en-US" sz="1700" dirty="0" smtClean="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306143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CIA</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36933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CIA is a commonly used acronym in information security that stands for </a:t>
            </a:r>
            <a:r>
              <a:rPr lang="en-US" b="1" dirty="0">
                <a:latin typeface="Calibri" panose="020F0502020204030204" pitchFamily="34" charset="0"/>
                <a:cs typeface="Calibri" panose="020F0502020204030204" pitchFamily="34" charset="0"/>
              </a:rPr>
              <a:t>Confidentiality</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Integrity</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Availability</a:t>
            </a:r>
            <a:r>
              <a:rPr lang="en-US" dirty="0">
                <a:latin typeface="Calibri" panose="020F0502020204030204" pitchFamily="34" charset="0"/>
                <a:cs typeface="Calibri" panose="020F0502020204030204" pitchFamily="34" charset="0"/>
              </a:rPr>
              <a:t>. These are the three fundamental principles of information security that are used to ensure the protection of information.</a:t>
            </a:r>
          </a:p>
          <a:p>
            <a:r>
              <a:rPr lang="en-US" dirty="0">
                <a:latin typeface="Calibri" panose="020F0502020204030204" pitchFamily="34" charset="0"/>
                <a:cs typeface="Calibri" panose="020F0502020204030204" pitchFamily="34" charset="0"/>
              </a:rPr>
              <a:t>Confidentiality: Confidentiality refers to the protection of information from unauthorized disclosure. This means that only authorized personnel should be able to access confidential information.</a:t>
            </a:r>
          </a:p>
          <a:p>
            <a:r>
              <a:rPr lang="en-US" dirty="0">
                <a:latin typeface="Calibri" panose="020F0502020204030204" pitchFamily="34" charset="0"/>
                <a:cs typeface="Calibri" panose="020F0502020204030204" pitchFamily="34" charset="0"/>
              </a:rPr>
              <a:t>Integrity: Integrity refers to the protection of information from unauthorized modification. This means that information should be accurate and complete, and any changes to it should be made only by authorized personnel.</a:t>
            </a:r>
          </a:p>
          <a:p>
            <a:r>
              <a:rPr lang="en-US" dirty="0">
                <a:latin typeface="Calibri" panose="020F0502020204030204" pitchFamily="34" charset="0"/>
                <a:cs typeface="Calibri" panose="020F0502020204030204" pitchFamily="34" charset="0"/>
              </a:rPr>
              <a:t>Availability: Availability refers to the protection of information from unauthorized disruption. This means that information should be available to authorized personnel when they need it.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901899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3" name="Rectangle 2"/>
          <p:cNvSpPr/>
          <p:nvPr/>
        </p:nvSpPr>
        <p:spPr>
          <a:xfrm>
            <a:off x="1219200" y="1047750"/>
            <a:ext cx="5638800" cy="2862322"/>
          </a:xfrm>
          <a:prstGeom prst="rect">
            <a:avLst/>
          </a:prstGeom>
        </p:spPr>
        <p:txBody>
          <a:bodyPr wrap="square">
            <a:spAutoFit/>
          </a:bodyPr>
          <a:lstStyle/>
          <a:p>
            <a:pPr algn="just"/>
            <a:r>
              <a:rPr lang="en-US" dirty="0"/>
              <a:t>An observation made over 2,400 years ago by Chinese General Sun Tzu Wu has direct </a:t>
            </a:r>
            <a:r>
              <a:rPr lang="en-US" dirty="0" smtClean="0"/>
              <a:t>relevance to </a:t>
            </a:r>
            <a:r>
              <a:rPr lang="en-US" dirty="0"/>
              <a:t>information security today</a:t>
            </a:r>
            <a:r>
              <a:rPr lang="en-US" dirty="0" smtClean="0"/>
              <a:t>.</a:t>
            </a:r>
          </a:p>
          <a:p>
            <a:endParaRPr lang="en-US" dirty="0"/>
          </a:p>
          <a:p>
            <a:pPr marL="285750" indent="-285750">
              <a:buFont typeface="Arial" panose="020B0604020202020204" pitchFamily="34" charset="0"/>
              <a:buChar char="•"/>
            </a:pPr>
            <a:r>
              <a:rPr lang="en-US" i="1" dirty="0"/>
              <a:t>If you know the enemy and know yourself, you need not fear the result of a </a:t>
            </a:r>
            <a:r>
              <a:rPr lang="en-US" i="1" dirty="0" smtClean="0"/>
              <a:t>hundred battles</a:t>
            </a:r>
            <a:r>
              <a:rPr lang="en-US" i="1" dirty="0"/>
              <a:t>. </a:t>
            </a:r>
            <a:endParaRPr lang="en-US" i="1" dirty="0" smtClean="0"/>
          </a:p>
          <a:p>
            <a:pPr marL="285750" indent="-285750">
              <a:buFont typeface="Arial" panose="020B0604020202020204" pitchFamily="34" charset="0"/>
              <a:buChar char="•"/>
            </a:pPr>
            <a:r>
              <a:rPr lang="en-US" i="1" dirty="0" smtClean="0"/>
              <a:t>If </a:t>
            </a:r>
            <a:r>
              <a:rPr lang="en-US" i="1" dirty="0"/>
              <a:t>you know yourself but not the enemy, for every victory </a:t>
            </a:r>
            <a:r>
              <a:rPr lang="en-US" i="1" dirty="0" smtClean="0"/>
              <a:t>gained you </a:t>
            </a:r>
            <a:r>
              <a:rPr lang="en-US" i="1" dirty="0"/>
              <a:t>will also suffer a defeat. </a:t>
            </a:r>
            <a:endParaRPr lang="en-US" i="1" dirty="0" smtClean="0"/>
          </a:p>
          <a:p>
            <a:pPr marL="285750" indent="-285750">
              <a:buFont typeface="Arial" panose="020B0604020202020204" pitchFamily="34" charset="0"/>
              <a:buChar char="•"/>
            </a:pPr>
            <a:r>
              <a:rPr lang="en-US" i="1" dirty="0" smtClean="0"/>
              <a:t>If </a:t>
            </a:r>
            <a:r>
              <a:rPr lang="en-US" i="1" dirty="0"/>
              <a:t>you know neither the enemy nor yourself, </a:t>
            </a:r>
            <a:r>
              <a:rPr lang="en-US" i="1" dirty="0" smtClean="0"/>
              <a:t>you will </a:t>
            </a:r>
            <a:r>
              <a:rPr lang="en-US" i="1" dirty="0"/>
              <a:t>succumb in every battle</a:t>
            </a:r>
            <a:r>
              <a:rPr lang="en-US" i="1" dirty="0" smtClean="0"/>
              <a: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162050"/>
            <a:ext cx="1743075" cy="2628900"/>
          </a:xfrm>
          <a:prstGeom prst="rect">
            <a:avLst/>
          </a:prstGeom>
        </p:spPr>
      </p:pic>
    </p:spTree>
    <p:extLst>
      <p:ext uri="{BB962C8B-B14F-4D97-AF65-F5344CB8AC3E}">
        <p14:creationId xmlns:p14="http://schemas.microsoft.com/office/powerpoint/2010/main" val="225688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143000" y="1041290"/>
            <a:ext cx="7848600" cy="3139321"/>
          </a:xfrm>
          <a:prstGeom prst="rect">
            <a:avLst/>
          </a:prstGeom>
        </p:spPr>
        <p:txBody>
          <a:bodyPr wrap="square">
            <a:spAutoFit/>
          </a:bodyPr>
          <a:lstStyle/>
          <a:p>
            <a:pPr algn="just"/>
            <a:r>
              <a:rPr lang="en-US" dirty="0"/>
              <a:t>Risk management is the process of identifying risk, as represented by vulnerabilities, to an organization’s information assets and infrastructure, and taking steps to </a:t>
            </a:r>
            <a:r>
              <a:rPr lang="en-US" b="1" dirty="0"/>
              <a:t>reduce this risk to an acceptable level</a:t>
            </a:r>
            <a:r>
              <a:rPr lang="en-US" dirty="0"/>
              <a:t>. </a:t>
            </a:r>
            <a:endParaRPr lang="en-US" dirty="0" smtClean="0"/>
          </a:p>
          <a:p>
            <a:endParaRPr lang="en-US" dirty="0"/>
          </a:p>
          <a:p>
            <a:pPr algn="just"/>
            <a:r>
              <a:rPr lang="en-US" dirty="0" smtClean="0"/>
              <a:t>Each </a:t>
            </a:r>
            <a:r>
              <a:rPr lang="en-US" dirty="0"/>
              <a:t>of the three elements in the C.I.A. triangle</a:t>
            </a:r>
            <a:r>
              <a:rPr lang="en-US"/>
              <a:t>, </a:t>
            </a:r>
            <a:r>
              <a:rPr lang="en-US" smtClean="0"/>
              <a:t>is </a:t>
            </a:r>
            <a:r>
              <a:rPr lang="en-US" dirty="0"/>
              <a:t>an essential part of every IT organization’s ability to sustain long-term competitiveness. When an organization depends on IT-based systems to remain viable, information security and the discipline of risk management must become an integral part of the economic basis for making business decisions. These decisions are based on trade-offs between the costs of applying information systems controls and the benefits realized from the operation of secured, available systems</a:t>
            </a:r>
            <a:r>
              <a:rPr lang="en-US" dirty="0" smtClean="0"/>
              <a:t>.</a:t>
            </a:r>
            <a:endParaRPr lang="en-US" dirty="0"/>
          </a:p>
        </p:txBody>
      </p:sp>
    </p:spTree>
    <p:extLst>
      <p:ext uri="{BB962C8B-B14F-4D97-AF65-F5344CB8AC3E}">
        <p14:creationId xmlns:p14="http://schemas.microsoft.com/office/powerpoint/2010/main" val="3363300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3" name="Rectangle 2"/>
          <p:cNvSpPr/>
          <p:nvPr/>
        </p:nvSpPr>
        <p:spPr>
          <a:xfrm>
            <a:off x="1219200" y="1047750"/>
            <a:ext cx="7696200" cy="2308324"/>
          </a:xfrm>
          <a:prstGeom prst="rect">
            <a:avLst/>
          </a:prstGeom>
        </p:spPr>
        <p:txBody>
          <a:bodyPr wrap="square">
            <a:spAutoFit/>
          </a:bodyPr>
          <a:lstStyle/>
          <a:p>
            <a:pPr algn="just"/>
            <a:r>
              <a:rPr lang="en-US" dirty="0"/>
              <a:t>Risk management involves three major undertakings: risk identification, risk assessment, and risk control. </a:t>
            </a:r>
          </a:p>
          <a:p>
            <a:pPr marL="285750" indent="-285750" algn="just">
              <a:buFont typeface="Arial" panose="020B0604020202020204" pitchFamily="34" charset="0"/>
              <a:buChar char="•"/>
            </a:pPr>
            <a:r>
              <a:rPr lang="en-US" dirty="0"/>
              <a:t>Risk </a:t>
            </a:r>
            <a:r>
              <a:rPr lang="en-US" b="1" dirty="0"/>
              <a:t>identification</a:t>
            </a:r>
            <a:r>
              <a:rPr lang="en-US" dirty="0"/>
              <a:t> is the examination and documentation of the security posture of an organization’s information technology and the risks it faces. </a:t>
            </a:r>
          </a:p>
          <a:p>
            <a:pPr marL="285750" indent="-285750" algn="just">
              <a:buFont typeface="Arial" panose="020B0604020202020204" pitchFamily="34" charset="0"/>
              <a:buChar char="•"/>
            </a:pPr>
            <a:r>
              <a:rPr lang="en-US" dirty="0" smtClean="0"/>
              <a:t>Risk </a:t>
            </a:r>
            <a:r>
              <a:rPr lang="en-US" b="1" dirty="0" smtClean="0"/>
              <a:t>assessment</a:t>
            </a:r>
            <a:r>
              <a:rPr lang="en-US" dirty="0" smtClean="0"/>
              <a:t> is the determination of the extent to which the organization’s information assets are exposed or at risk.</a:t>
            </a:r>
          </a:p>
          <a:p>
            <a:pPr marL="285750" indent="-285750" algn="just">
              <a:buFont typeface="Arial" panose="020B0604020202020204" pitchFamily="34" charset="0"/>
              <a:buChar char="•"/>
            </a:pPr>
            <a:r>
              <a:rPr lang="en-US" dirty="0" smtClean="0"/>
              <a:t>Risk </a:t>
            </a:r>
            <a:r>
              <a:rPr lang="en-US" b="1" dirty="0"/>
              <a:t>control</a:t>
            </a:r>
            <a:r>
              <a:rPr lang="en-US" dirty="0"/>
              <a:t> is the application of controls to reduce the risks to an organization’s data and information systems.</a:t>
            </a:r>
          </a:p>
        </p:txBody>
      </p:sp>
    </p:spTree>
    <p:extLst>
      <p:ext uri="{BB962C8B-B14F-4D97-AF65-F5344CB8AC3E}">
        <p14:creationId xmlns:p14="http://schemas.microsoft.com/office/powerpoint/2010/main" val="3610730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880276"/>
            <a:ext cx="7315200" cy="4231157"/>
          </a:xfrm>
          <a:prstGeom prst="rect">
            <a:avLst/>
          </a:prstGeom>
        </p:spPr>
      </p:pic>
    </p:spTree>
    <p:extLst>
      <p:ext uri="{BB962C8B-B14F-4D97-AF65-F5344CB8AC3E}">
        <p14:creationId xmlns:p14="http://schemas.microsoft.com/office/powerpoint/2010/main" val="3373252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3693319"/>
          </a:xfrm>
          <a:prstGeom prst="rect">
            <a:avLst/>
          </a:prstGeom>
          <a:noFill/>
        </p:spPr>
        <p:txBody>
          <a:bodyPr wrap="square" rtlCol="0">
            <a:spAutoFit/>
          </a:bodyPr>
          <a:lstStyle/>
          <a:p>
            <a:pPr algn="just"/>
            <a:r>
              <a:rPr lang="en-US" dirty="0"/>
              <a:t>Various definitions of information security are suggested below, summarized from different sources:</a:t>
            </a:r>
          </a:p>
          <a:p>
            <a:pPr algn="just"/>
            <a:r>
              <a:rPr lang="en-US" dirty="0"/>
              <a:t>1. "Preservation of confidentiality, integrity and availability of information. Note: In addition, other properties, such as authenticity, accountability, non-repudiation and reliability can also be involved." (ISO/IEC 27000:2009)</a:t>
            </a:r>
          </a:p>
          <a:p>
            <a:pPr algn="just"/>
            <a:r>
              <a:rPr lang="en-US" dirty="0"/>
              <a:t>2. "The protection of information and information systems from unauthorized access, use, disclosure, disruption, modification, or destruction in order to provide confidentiality, integrity, and availability." (CNSS, 2010)</a:t>
            </a:r>
          </a:p>
          <a:p>
            <a:pPr algn="just"/>
            <a:r>
              <a:rPr lang="en-US" dirty="0"/>
              <a:t>3. "Ensures that only authorized users (confidentiality) have access to accurate and complete information (integrity) when required (availability)." (ISACA, 2008)</a:t>
            </a:r>
          </a:p>
          <a:p>
            <a:pPr algn="just"/>
            <a:r>
              <a:rPr lang="en-US" dirty="0"/>
              <a:t>4. "Information Security is the process of protecting the intellectual property of an </a:t>
            </a:r>
            <a:r>
              <a:rPr lang="en-US" dirty="0" err="1"/>
              <a:t>organisation</a:t>
            </a:r>
            <a:r>
              <a:rPr lang="en-US" dirty="0"/>
              <a:t>." (</a:t>
            </a:r>
            <a:r>
              <a:rPr lang="en-US" dirty="0" err="1"/>
              <a:t>Pipkin</a:t>
            </a:r>
            <a:r>
              <a:rPr lang="en-US" dirty="0"/>
              <a:t>, 2000</a:t>
            </a:r>
            <a:r>
              <a:rPr lang="en-US"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298163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2031325"/>
          </a:xfrm>
          <a:prstGeom prst="rect">
            <a:avLst/>
          </a:prstGeom>
          <a:noFill/>
        </p:spPr>
        <p:txBody>
          <a:bodyPr wrap="square" rtlCol="0">
            <a:spAutoFit/>
          </a:bodyPr>
          <a:lstStyle/>
          <a:p>
            <a:pPr algn="just"/>
            <a:r>
              <a:rPr lang="en-US" dirty="0" smtClean="0"/>
              <a:t>5</a:t>
            </a:r>
            <a:r>
              <a:rPr lang="en-US" dirty="0"/>
              <a:t>. "...information security is a risk management discipline, whose job is to manage the cost of information risk to the business." (McDermott and Geer, 2001)</a:t>
            </a:r>
          </a:p>
          <a:p>
            <a:pPr algn="just"/>
            <a:r>
              <a:rPr lang="en-US" dirty="0"/>
              <a:t>6. "A well-informed sense of assurance that information risks and controls are in balance." (Anderson, J., 2003)</a:t>
            </a:r>
          </a:p>
          <a:p>
            <a:pPr algn="just"/>
            <a:r>
              <a:rPr lang="en-US" dirty="0"/>
              <a:t>7. "Information security is the protection of information and minimizes the risk of exposing information to unauthorized parties." (Venter and </a:t>
            </a:r>
            <a:r>
              <a:rPr lang="en-US" dirty="0" err="1"/>
              <a:t>Eloff</a:t>
            </a:r>
            <a:r>
              <a:rPr lang="en-US" dirty="0"/>
              <a:t>, 2003</a:t>
            </a:r>
            <a:r>
              <a:rPr lang="en-US"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59647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971550"/>
            <a:ext cx="7470828" cy="3970318"/>
          </a:xfrm>
          <a:prstGeom prst="rect">
            <a:avLst/>
          </a:prstGeom>
          <a:noFill/>
        </p:spPr>
        <p:txBody>
          <a:bodyPr wrap="square" rtlCol="0">
            <a:spAutoFit/>
          </a:bodyPr>
          <a:lstStyle/>
          <a:p>
            <a:pPr algn="just"/>
            <a:r>
              <a:rPr lang="en-US" dirty="0" smtClean="0"/>
              <a:t>8</a:t>
            </a:r>
            <a:r>
              <a:rPr lang="en-US" dirty="0"/>
              <a:t>. "Information Security is a multidisciplinary area of study and professional activity which is concerned with the development and implementation of security mechanisms of all available types (technical, organizational, human-oriented and legal) in order to keep information in all its locations (within and outside the organization's perimeter) and, consequently, information systems, where information is created, processed, stored, transmitted and destroyed, free from threats. Threats to information and information systems may be categorized and a corresponding security goal may be defined for each category of threats. A set of security goals, identified as a result of a threat analysis, should be revised periodically to ensure its adequacy </a:t>
            </a:r>
            <a:r>
              <a:rPr lang="en-US" dirty="0" smtClean="0"/>
              <a:t>and conformance </a:t>
            </a:r>
            <a:r>
              <a:rPr lang="en-US" dirty="0"/>
              <a:t>with the evolving environment. The currently relevant set of security goals may include: confidentiality, integrity, availability, privacy, authenticity &amp; trustworthiness, non-repudiation, accountability and auditability." (</a:t>
            </a:r>
            <a:r>
              <a:rPr lang="en-US" dirty="0" err="1"/>
              <a:t>Cherdantseva</a:t>
            </a:r>
            <a:r>
              <a:rPr lang="en-US" dirty="0"/>
              <a:t> and Hilton, 2013</a:t>
            </a:r>
            <a:r>
              <a:rPr lang="en-US"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34366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1200329"/>
          </a:xfrm>
          <a:prstGeom prst="rect">
            <a:avLst/>
          </a:prstGeom>
          <a:noFill/>
        </p:spPr>
        <p:txBody>
          <a:bodyPr wrap="square" rtlCol="0">
            <a:spAutoFit/>
          </a:bodyPr>
          <a:lstStyle/>
          <a:p>
            <a:r>
              <a:rPr lang="en-US" dirty="0" smtClean="0"/>
              <a:t>9</a:t>
            </a:r>
            <a:r>
              <a:rPr lang="en-US" dirty="0"/>
              <a:t>. Information and information resource security using telecommunication system or devices means protecting information, information systems or books from unauthorized access, damage, theft, or destruction (Kurose and Ross, 2010).</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55954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000" b="1" dirty="0" smtClean="0">
                <a:latin typeface="BPG WEB 001 Caps" panose="020B0603030804020204" pitchFamily="34" charset="0"/>
                <a:cs typeface="BPG Web 002" panose="020B0603030804020204" pitchFamily="34" charset="0"/>
              </a:rPr>
              <a:t>INFORMATION SECUIRITY - History</a:t>
            </a:r>
            <a:endParaRPr lang="en-US" sz="30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143000" y="1504950"/>
            <a:ext cx="5791200" cy="2585323"/>
          </a:xfrm>
          <a:prstGeom prst="rect">
            <a:avLst/>
          </a:prstGeom>
        </p:spPr>
        <p:txBody>
          <a:bodyPr wrap="square">
            <a:spAutoFit/>
          </a:bodyPr>
          <a:lstStyle/>
          <a:p>
            <a:pPr algn="just"/>
            <a:r>
              <a:rPr lang="en-US" dirty="0" smtClean="0">
                <a:solidFill>
                  <a:srgbClr val="202122"/>
                </a:solidFill>
                <a:latin typeface="Arial" panose="020B0604020202020204" pitchFamily="34" charset="0"/>
              </a:rPr>
              <a:t>Since the early days of communication, diplomats and military commanders understood that it was necessary to provide some mechanism to protect the confidentiality of correspondence.</a:t>
            </a:r>
          </a:p>
          <a:p>
            <a:pPr algn="just"/>
            <a:endParaRPr lang="en-US" dirty="0">
              <a:solidFill>
                <a:srgbClr val="202122"/>
              </a:solidFill>
              <a:latin typeface="Arial" panose="020B0604020202020204" pitchFamily="34" charset="0"/>
            </a:endParaRPr>
          </a:p>
          <a:p>
            <a:pPr algn="just"/>
            <a:r>
              <a:rPr lang="en-US" dirty="0">
                <a:solidFill>
                  <a:srgbClr val="202122"/>
                </a:solidFill>
                <a:latin typeface="Arial" panose="020B0604020202020204" pitchFamily="34" charset="0"/>
              </a:rPr>
              <a:t>Julius Caesar is credited with the invention of the Caesar cipher circa 50 B.C. The principle of encoding was not very complicated. Today, the Caesar cipher and its decipherment is a classic example</a:t>
            </a:r>
            <a:r>
              <a:rPr lang="en-US" dirty="0" smtClean="0">
                <a:solidFill>
                  <a:srgbClr val="202122"/>
                </a:solidFill>
                <a:latin typeface="Arial" panose="020B0604020202020204" pitchFamily="34" charset="0"/>
              </a:rPr>
              <a:t>.</a:t>
            </a:r>
            <a:endParaRPr lang="en-US" dirty="0">
              <a:solidFill>
                <a:srgbClr val="202122"/>
              </a:solidFill>
              <a:latin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1657350"/>
            <a:ext cx="1207791" cy="1639511"/>
          </a:xfrm>
          <a:prstGeom prst="rect">
            <a:avLst/>
          </a:prstGeom>
        </p:spPr>
      </p:pic>
      <p:sp>
        <p:nvSpPr>
          <p:cNvPr id="7" name="Rectangle 6"/>
          <p:cNvSpPr/>
          <p:nvPr/>
        </p:nvSpPr>
        <p:spPr>
          <a:xfrm>
            <a:off x="7308953" y="3265111"/>
            <a:ext cx="1372683" cy="369332"/>
          </a:xfrm>
          <a:prstGeom prst="rect">
            <a:avLst/>
          </a:prstGeom>
        </p:spPr>
        <p:txBody>
          <a:bodyPr wrap="none">
            <a:spAutoFit/>
          </a:bodyPr>
          <a:lstStyle/>
          <a:p>
            <a:r>
              <a:rPr lang="en-US" dirty="0"/>
              <a:t>Julius Caesar</a:t>
            </a:r>
          </a:p>
        </p:txBody>
      </p:sp>
    </p:spTree>
    <p:extLst>
      <p:ext uri="{BB962C8B-B14F-4D97-AF65-F5344CB8AC3E}">
        <p14:creationId xmlns:p14="http://schemas.microsoft.com/office/powerpoint/2010/main" val="2095480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000" b="1" dirty="0" smtClean="0">
                <a:latin typeface="BPG WEB 001 Caps" panose="020B0603030804020204" pitchFamily="34" charset="0"/>
                <a:cs typeface="BPG Web 002" panose="020B0603030804020204" pitchFamily="34" charset="0"/>
              </a:rPr>
              <a:t>INFORMATION SECUIRITY - History</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234525" y="1047750"/>
            <a:ext cx="5928274" cy="3693319"/>
          </a:xfrm>
          <a:prstGeom prst="rect">
            <a:avLst/>
          </a:prstGeom>
        </p:spPr>
        <p:txBody>
          <a:bodyPr wrap="square">
            <a:spAutoFit/>
          </a:bodyPr>
          <a:lstStyle/>
          <a:p>
            <a:pPr algn="just"/>
            <a:r>
              <a:rPr lang="en-US" dirty="0">
                <a:solidFill>
                  <a:srgbClr val="202122"/>
                </a:solidFill>
                <a:latin typeface="Arial" panose="020B0604020202020204" pitchFamily="34" charset="0"/>
              </a:rPr>
              <a:t>Germans elaborated the Enigma Machine. Important messages were sent by this encryption method. The Enigma machine was decrypted by a team of codebreakers at Bletchley Park in England during World War II. This team, which included Alan Turing, Marian Rejewski, and others, developed methods for breaking the encryption used by the Enigma machine. Turing played a particularly important role in the development of these methods, including the creation of the Bombe machine, which was used to automate the process of breaking Enigma messages. The work of these codebreakers is believed to have shortened the war by several years and saved countless lives</a:t>
            </a:r>
            <a:r>
              <a:rPr lang="en-US" dirty="0" smtClean="0">
                <a:solidFill>
                  <a:srgbClr val="202122"/>
                </a:solidFill>
                <a:latin typeface="Arial" panose="020B0604020202020204" pitchFamily="34" charset="0"/>
              </a:rPr>
              <a:t>.</a:t>
            </a:r>
            <a:endParaRPr lang="en-US" dirty="0">
              <a:solidFill>
                <a:srgbClr val="202122"/>
              </a:solidFill>
              <a:latin typeface="Arial" panose="020B0604020202020204" pitchFamily="34"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7057598" y="1276349"/>
            <a:ext cx="1928329" cy="2434922"/>
          </a:xfrm>
          <a:prstGeom prst="rect">
            <a:avLst/>
          </a:prstGeom>
        </p:spPr>
      </p:pic>
      <p:sp>
        <p:nvSpPr>
          <p:cNvPr id="4" name="Rectangle 3"/>
          <p:cNvSpPr/>
          <p:nvPr/>
        </p:nvSpPr>
        <p:spPr>
          <a:xfrm>
            <a:off x="7391400" y="3711271"/>
            <a:ext cx="966931" cy="369332"/>
          </a:xfrm>
          <a:prstGeom prst="rect">
            <a:avLst/>
          </a:prstGeom>
        </p:spPr>
        <p:txBody>
          <a:bodyPr wrap="none">
            <a:spAutoFit/>
          </a:bodyPr>
          <a:lstStyle/>
          <a:p>
            <a:r>
              <a:rPr lang="en-US" dirty="0" smtClean="0">
                <a:solidFill>
                  <a:srgbClr val="202122"/>
                </a:solidFill>
                <a:latin typeface="Arial" panose="020B0604020202020204" pitchFamily="34" charset="0"/>
              </a:rPr>
              <a:t>Enigma</a:t>
            </a:r>
            <a:endParaRPr lang="en-US" dirty="0"/>
          </a:p>
        </p:txBody>
      </p:sp>
    </p:spTree>
    <p:extLst>
      <p:ext uri="{BB962C8B-B14F-4D97-AF65-F5344CB8AC3E}">
        <p14:creationId xmlns:p14="http://schemas.microsoft.com/office/powerpoint/2010/main" val="1070201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4948</TotalTime>
  <Words>2803</Words>
  <Application>Microsoft Office PowerPoint</Application>
  <PresentationFormat>On-screen Show (16:9)</PresentationFormat>
  <Paragraphs>198</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BPG WEB 001 Caps</vt:lpstr>
      <vt:lpstr>BPG Web 002</vt:lpstr>
      <vt:lpstr>BPG Web 002 Caps</vt:lpstr>
      <vt:lpstr>Calibri</vt:lpstr>
      <vt:lpstr>Candara</vt:lpstr>
      <vt:lpstr>Courier New</vt:lpstr>
      <vt:lpstr>Gill Sans MT</vt:lpstr>
      <vt:lpstr>Sylfaen</vt:lpstr>
      <vt:lpstr>Times New Roman</vt:lpstr>
      <vt:lpstr>Verdana</vt:lpstr>
      <vt:lpstr>Wingdings 2</vt:lpstr>
      <vt:lpstr>Solstice</vt:lpstr>
      <vt:lpstr>Introduction to Cybersecurity</vt:lpstr>
      <vt:lpstr>Lecture Topics</vt:lpstr>
      <vt:lpstr>INFORMATION SECUIRITY vs CYBERSECURITY</vt:lpstr>
      <vt:lpstr>INFORMATION SECUIRITY - Definition</vt:lpstr>
      <vt:lpstr>INFORMATION SECUIRITY - Definition</vt:lpstr>
      <vt:lpstr>INFORMATION SECUIRITY - Definition</vt:lpstr>
      <vt:lpstr>INFORMATION SECUIRITY - Definition</vt:lpstr>
      <vt:lpstr>INFORMATION SECUIRITY - History</vt:lpstr>
      <vt:lpstr>INFORMATION SECUIRITY - History</vt:lpstr>
      <vt:lpstr>INFORMATION SECUIRITY - History</vt:lpstr>
      <vt:lpstr>PowerPoint Presentation</vt:lpstr>
      <vt:lpstr>INFORMATION SECUIRITY - History</vt:lpstr>
      <vt:lpstr>MAIN AREAS of CYBERSECUIRITY</vt:lpstr>
      <vt:lpstr>SOFTWARE</vt:lpstr>
      <vt:lpstr>SOFTWARE SECURITY</vt:lpstr>
      <vt:lpstr>SOFTWARE SECURITY</vt:lpstr>
      <vt:lpstr>SOFTWARE SECURITY</vt:lpstr>
      <vt:lpstr>HARDWARE SECURITY</vt:lpstr>
      <vt:lpstr>HARDWARE SECURITY</vt:lpstr>
      <vt:lpstr>NETWORK SECURITY</vt:lpstr>
      <vt:lpstr>NETWORK SECURITY</vt:lpstr>
      <vt:lpstr>NETWORK SECURITY</vt:lpstr>
      <vt:lpstr>NETWORK SECURITY</vt:lpstr>
      <vt:lpstr>DATA SECURITY</vt:lpstr>
      <vt:lpstr>PEOPLE SECURITY</vt:lpstr>
      <vt:lpstr>PROCEDURES SECURITY</vt:lpstr>
      <vt:lpstr>TERMINOLOGY</vt:lpstr>
      <vt:lpstr>ACTIVE THREAT</vt:lpstr>
      <vt:lpstr>VULNERABILITY</vt:lpstr>
      <vt:lpstr>RISK</vt:lpstr>
      <vt:lpstr>CIA</vt:lpstr>
      <vt:lpstr>Risk Management</vt:lpstr>
      <vt:lpstr>Risk Management</vt:lpstr>
      <vt:lpstr>Risk Management</vt:lpstr>
      <vt:lpstr>Risk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565</cp:revision>
  <dcterms:created xsi:type="dcterms:W3CDTF">2016-09-13T18:38:05Z</dcterms:created>
  <dcterms:modified xsi:type="dcterms:W3CDTF">2023-09-22T06:25:40Z</dcterms:modified>
</cp:coreProperties>
</file>