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46" r:id="rId4"/>
    <p:sldId id="347" r:id="rId5"/>
    <p:sldId id="348" r:id="rId6"/>
    <p:sldId id="349" r:id="rId7"/>
    <p:sldId id="350" r:id="rId8"/>
    <p:sldId id="351" r:id="rId9"/>
    <p:sldId id="352" r:id="rId10"/>
    <p:sldId id="35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132" d="100"/>
          <a:sy n="132" d="100"/>
        </p:scale>
        <p:origin x="93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03-Mar-24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03-Mar-24</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a:latin typeface="BPG WEB 001 Caps" panose="020B0603030804020204" pitchFamily="34" charset="0"/>
                <a:cs typeface="BPG Web 002" panose="020B0603030804020204" pitchFamily="34" charset="0"/>
              </a:rPr>
              <a:t>Object Oriented Programming</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01,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24</a:t>
            </a: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 to Java</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CAEF4-35A7-D4A5-7A82-1BD30EBEBDF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9610E8A-F9D6-6D4E-1D82-C5A85DAB2A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D70334EB-83B2-741D-202A-FDF5257345CC}"/>
              </a:ext>
            </a:extLst>
          </p:cNvPr>
          <p:cNvSpPr>
            <a:spLocks noGrp="1"/>
          </p:cNvSpPr>
          <p:nvPr>
            <p:ph type="ctrTitle"/>
          </p:nvPr>
        </p:nvSpPr>
        <p:spPr>
          <a:xfrm>
            <a:off x="1212754" y="113321"/>
            <a:ext cx="7406640" cy="685800"/>
          </a:xfrm>
        </p:spPr>
        <p:txBody>
          <a:bodyPr>
            <a:normAutofit/>
          </a:bodyPr>
          <a:lstStyle/>
          <a:p>
            <a:r>
              <a:rPr lang="en-US" sz="3000" b="1">
                <a:latin typeface="BPG WEB 001 Caps" panose="020B0603030804020204" pitchFamily="34" charset="0"/>
                <a:cs typeface="BPG Web 002" panose="020B0603030804020204" pitchFamily="34" charset="0"/>
              </a:rPr>
              <a:t>“Hello World” program in Java</a:t>
            </a:r>
            <a:endParaRPr lang="en-US" sz="3000" b="1" dirty="0">
              <a:latin typeface="BPG WEB 001 Caps" panose="020B0603030804020204" pitchFamily="34" charset="0"/>
              <a:cs typeface="BPG Web 002" panose="020B0603030804020204" pitchFamily="34" charset="0"/>
            </a:endParaRPr>
          </a:p>
        </p:txBody>
      </p:sp>
      <p:sp>
        <p:nvSpPr>
          <p:cNvPr id="6" name="TextBox 5">
            <a:extLst>
              <a:ext uri="{FF2B5EF4-FFF2-40B4-BE49-F238E27FC236}">
                <a16:creationId xmlns:a16="http://schemas.microsoft.com/office/drawing/2014/main" id="{F2AE811D-1D58-943E-CF62-B9042DCB8DA9}"/>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black text on a white background&#10;&#10;Description automatically generated">
            <a:extLst>
              <a:ext uri="{FF2B5EF4-FFF2-40B4-BE49-F238E27FC236}">
                <a16:creationId xmlns:a16="http://schemas.microsoft.com/office/drawing/2014/main" id="{034C9BCB-A3F9-ACB2-25C2-369AAB905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79" y="1200150"/>
            <a:ext cx="6090921" cy="2514599"/>
          </a:xfrm>
          <a:prstGeom prst="rect">
            <a:avLst/>
          </a:prstGeom>
        </p:spPr>
      </p:pic>
    </p:spTree>
    <p:extLst>
      <p:ext uri="{BB962C8B-B14F-4D97-AF65-F5344CB8AC3E}">
        <p14:creationId xmlns:p14="http://schemas.microsoft.com/office/powerpoint/2010/main" val="251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Lecture Topics</a:t>
            </a:r>
          </a:p>
        </p:txBody>
      </p:sp>
      <p:sp>
        <p:nvSpPr>
          <p:cNvPr id="5" name="TextBox 4"/>
          <p:cNvSpPr txBox="1"/>
          <p:nvPr/>
        </p:nvSpPr>
        <p:spPr>
          <a:xfrm>
            <a:off x="1234525" y="1504652"/>
            <a:ext cx="747082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Introduction to OOP</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b="1" dirty="0">
                <a:latin typeface="Calibri" panose="020F0502020204030204" pitchFamily="34" charset="0"/>
                <a:cs typeface="Calibri" panose="020F0502020204030204" pitchFamily="34" charset="0"/>
              </a:rPr>
              <a:t>About Java</a:t>
            </a:r>
            <a:endParaRPr lang="ka-GE" sz="24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JVM, JRE, JDK</a:t>
            </a:r>
            <a:endParaRPr lang="ka-GE"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Java syntax.</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E9EDB-3FA2-0BE4-3B40-C2BD3404373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10C4F04-3F24-5F93-4A14-4FDE4A78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F1083BE5-F208-60EC-B2A1-988B836AA81D}"/>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Brief history</a:t>
            </a:r>
          </a:p>
        </p:txBody>
      </p:sp>
      <p:sp>
        <p:nvSpPr>
          <p:cNvPr id="5" name="TextBox 4">
            <a:extLst>
              <a:ext uri="{FF2B5EF4-FFF2-40B4-BE49-F238E27FC236}">
                <a16:creationId xmlns:a16="http://schemas.microsoft.com/office/drawing/2014/main" id="{B702090D-4C06-3977-2BF7-6E13A86CD507}"/>
              </a:ext>
            </a:extLst>
          </p:cNvPr>
          <p:cNvSpPr txBox="1"/>
          <p:nvPr/>
        </p:nvSpPr>
        <p:spPr>
          <a:xfrm>
            <a:off x="1212754" y="1048585"/>
            <a:ext cx="7470828" cy="3170099"/>
          </a:xfrm>
          <a:prstGeom prst="rect">
            <a:avLst/>
          </a:prstGeom>
          <a:noFill/>
        </p:spPr>
        <p:txBody>
          <a:bodyPr wrap="square" rtlCol="0">
            <a:spAutoFit/>
          </a:bodyPr>
          <a:lstStyle/>
          <a:p>
            <a:pPr algn="just" fontAlgn="base"/>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Java's history dates to the early 1990s when it was developed by a team led by James Gosling at Sun Microsystems. The project was originally called "Oak" after an oak tree that stood outside Gosling's office. It was later renamed "Java," inspired by Java coffee, a type of coffee from Indonesia.</a:t>
            </a:r>
          </a:p>
          <a:p>
            <a:pPr algn="just" fontAlgn="base"/>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Java is now owned by Oracle Corporation. It is known for its "write once, run anywhere" (WORA) capability, meaning that Java code can be written on one platform and run on any platform that has the Java Virtual Machine (JVM) installed. This makes Java a highly portable language.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101E089-EF70-3FAE-D00B-C94B0F291F17}"/>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05513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AFA95-9C83-B474-F775-236DA560E91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58B6E50-6C5C-BF8E-B6AF-B63EC6752F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7BAA08B1-0D14-F7B3-B278-B336D34130DE}"/>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Brief history</a:t>
            </a:r>
          </a:p>
        </p:txBody>
      </p:sp>
      <p:sp>
        <p:nvSpPr>
          <p:cNvPr id="5" name="TextBox 4">
            <a:extLst>
              <a:ext uri="{FF2B5EF4-FFF2-40B4-BE49-F238E27FC236}">
                <a16:creationId xmlns:a16="http://schemas.microsoft.com/office/drawing/2014/main" id="{E881E05C-F1AB-0B12-EA97-AA352CA7AAE5}"/>
              </a:ext>
            </a:extLst>
          </p:cNvPr>
          <p:cNvSpPr txBox="1"/>
          <p:nvPr/>
        </p:nvSpPr>
        <p:spPr>
          <a:xfrm>
            <a:off x="1212754" y="1048585"/>
            <a:ext cx="7470828" cy="3477875"/>
          </a:xfrm>
          <a:prstGeom prst="rect">
            <a:avLst/>
          </a:prstGeom>
          <a:noFill/>
        </p:spPr>
        <p:txBody>
          <a:bodyPr wrap="square" rtlCol="0">
            <a:spAutoFit/>
          </a:bodyPr>
          <a:lstStyle/>
          <a:p>
            <a:pPr algn="l"/>
            <a:r>
              <a:rPr lang="en-US" sz="2000" b="0" i="0" dirty="0">
                <a:solidFill>
                  <a:srgbClr val="0D0D0D"/>
                </a:solidFill>
                <a:effectLst/>
                <a:latin typeface="Söhne"/>
              </a:rPr>
              <a:t>Java syntax is like C++, but it eliminates certain low-level constructs like pointers, which can make the language easier to learn and use. Java applications are typically compiled to bytecode, which is executed by the JVM, ensuring platform independence.</a:t>
            </a:r>
          </a:p>
          <a:p>
            <a:pPr algn="l"/>
            <a:endParaRPr lang="en-US" sz="2000" b="0" i="0" dirty="0">
              <a:solidFill>
                <a:srgbClr val="0D0D0D"/>
              </a:solidFill>
              <a:effectLst/>
              <a:latin typeface="Söhne"/>
            </a:endParaRPr>
          </a:p>
          <a:p>
            <a:pPr algn="l"/>
            <a:r>
              <a:rPr lang="en-US" sz="2000" b="0" i="0" dirty="0">
                <a:solidFill>
                  <a:srgbClr val="0D0D0D"/>
                </a:solidFill>
                <a:effectLst/>
                <a:latin typeface="Söhne"/>
              </a:rPr>
              <a:t>Java is widely used in various domains, including web development, mobile app development (especially Android apps), desktop applications, and large-scale enterprise systems. </a:t>
            </a:r>
          </a:p>
          <a:p>
            <a:pPr algn="l"/>
            <a:endParaRPr lang="en-US" sz="2000" dirty="0">
              <a:solidFill>
                <a:srgbClr val="0D0D0D"/>
              </a:solidFill>
              <a:latin typeface="Söhne"/>
            </a:endParaRPr>
          </a:p>
          <a:p>
            <a:pPr algn="l"/>
            <a:r>
              <a:rPr lang="en-US" sz="2000" b="0" i="0" dirty="0">
                <a:solidFill>
                  <a:srgbClr val="0D0D0D"/>
                </a:solidFill>
                <a:effectLst/>
                <a:latin typeface="Söhne"/>
              </a:rPr>
              <a:t>It has a large and active community, providing a vast array of libraries and frameworks that simplify development in many areas.</a:t>
            </a:r>
          </a:p>
        </p:txBody>
      </p:sp>
      <p:sp>
        <p:nvSpPr>
          <p:cNvPr id="6" name="TextBox 5">
            <a:extLst>
              <a:ext uri="{FF2B5EF4-FFF2-40B4-BE49-F238E27FC236}">
                <a16:creationId xmlns:a16="http://schemas.microsoft.com/office/drawing/2014/main" id="{F252E826-A782-2F2D-BBC8-1283A5F53083}"/>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95089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78CC0-3874-92E6-8BC7-CB525D00467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EEFD8BC-7755-A0FF-A940-69785337F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18DEC6A1-AE16-6ED5-ABA8-5C1432D8964D}"/>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Structure of Java</a:t>
            </a:r>
          </a:p>
        </p:txBody>
      </p:sp>
      <p:sp>
        <p:nvSpPr>
          <p:cNvPr id="5" name="TextBox 4">
            <a:extLst>
              <a:ext uri="{FF2B5EF4-FFF2-40B4-BE49-F238E27FC236}">
                <a16:creationId xmlns:a16="http://schemas.microsoft.com/office/drawing/2014/main" id="{B98C16FC-7F16-9549-8FB4-D4A18489A24C}"/>
              </a:ext>
            </a:extLst>
          </p:cNvPr>
          <p:cNvSpPr txBox="1"/>
          <p:nvPr/>
        </p:nvSpPr>
        <p:spPr>
          <a:xfrm>
            <a:off x="1212754" y="1048585"/>
            <a:ext cx="7470828" cy="1938992"/>
          </a:xfrm>
          <a:prstGeom prst="rect">
            <a:avLst/>
          </a:prstGeom>
          <a:noFill/>
        </p:spPr>
        <p:txBody>
          <a:bodyPr wrap="square" rtlCol="0">
            <a:spAutoFit/>
          </a:bodyPr>
          <a:lstStyle/>
          <a:p>
            <a:pPr algn="l"/>
            <a:r>
              <a:rPr lang="en-US" sz="2000" b="0" i="0" dirty="0">
                <a:solidFill>
                  <a:srgbClr val="0D0D0D"/>
                </a:solidFill>
                <a:effectLst/>
                <a:latin typeface="Söhne"/>
              </a:rPr>
              <a:t>In the world of Java programming, three key components play crucial roles in the development and execution of Java applications: the Java Virtual Machine (JVM), the Java Runtime Environment (JRE), and the Java Development Kit (JDK). Understanding the differences and relationships between these components is essential for any Java developer.</a:t>
            </a:r>
          </a:p>
        </p:txBody>
      </p:sp>
      <p:sp>
        <p:nvSpPr>
          <p:cNvPr id="6" name="TextBox 5">
            <a:extLst>
              <a:ext uri="{FF2B5EF4-FFF2-40B4-BE49-F238E27FC236}">
                <a16:creationId xmlns:a16="http://schemas.microsoft.com/office/drawing/2014/main" id="{3E7039A7-98A2-D1A4-E122-CD194C7EC681}"/>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26658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17BFA-8EB0-C6EB-707F-21413D7C2BC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8BF3722-9AE2-6E27-9A93-6838908EDD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BDF39150-929B-3A32-BAF6-60205E8B7E8F}"/>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Java Virtual Machine (JVM)</a:t>
            </a:r>
          </a:p>
        </p:txBody>
      </p:sp>
      <p:sp>
        <p:nvSpPr>
          <p:cNvPr id="5" name="TextBox 4">
            <a:extLst>
              <a:ext uri="{FF2B5EF4-FFF2-40B4-BE49-F238E27FC236}">
                <a16:creationId xmlns:a16="http://schemas.microsoft.com/office/drawing/2014/main" id="{15AD458E-97F4-0D81-DDA1-AF65DAAC306C}"/>
              </a:ext>
            </a:extLst>
          </p:cNvPr>
          <p:cNvSpPr txBox="1"/>
          <p:nvPr/>
        </p:nvSpPr>
        <p:spPr>
          <a:xfrm>
            <a:off x="1212754" y="1048585"/>
            <a:ext cx="7470828" cy="2246769"/>
          </a:xfrm>
          <a:prstGeom prst="rect">
            <a:avLst/>
          </a:prstGeom>
          <a:noFill/>
        </p:spPr>
        <p:txBody>
          <a:bodyPr wrap="square" rtlCol="0">
            <a:spAutoFit/>
          </a:bodyPr>
          <a:lstStyle/>
          <a:p>
            <a:pPr algn="l"/>
            <a:r>
              <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JVM is the heart of the Java programming language. It is an abstract computing machine that enables a computer to run Java programs as well as programs written in other languages that are also compiled to Java bytecode. The JVM is responsible for executing the bytecode and providing the runtime environment necessary for Java applications. It is platform-independent, meaning that the same Java code can run on any operating system that has a compatible JVM.</a:t>
            </a:r>
          </a:p>
        </p:txBody>
      </p:sp>
      <p:sp>
        <p:nvSpPr>
          <p:cNvPr id="6" name="TextBox 5">
            <a:extLst>
              <a:ext uri="{FF2B5EF4-FFF2-40B4-BE49-F238E27FC236}">
                <a16:creationId xmlns:a16="http://schemas.microsoft.com/office/drawing/2014/main" id="{B071363F-39C3-CF11-F008-CE0177AFB69C}"/>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30398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BC88-A281-D82B-1AC6-86D34DC6044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780FD45-2B16-EA4D-A060-295EF1404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2A0DD76B-CF77-292D-4EB2-1953DD226A12}"/>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Java Runtime Environment (JRE)</a:t>
            </a:r>
          </a:p>
        </p:txBody>
      </p:sp>
      <p:sp>
        <p:nvSpPr>
          <p:cNvPr id="5" name="TextBox 4">
            <a:extLst>
              <a:ext uri="{FF2B5EF4-FFF2-40B4-BE49-F238E27FC236}">
                <a16:creationId xmlns:a16="http://schemas.microsoft.com/office/drawing/2014/main" id="{279DC4B4-D7F0-5249-7F65-8BC88E16DC7E}"/>
              </a:ext>
            </a:extLst>
          </p:cNvPr>
          <p:cNvSpPr txBox="1"/>
          <p:nvPr/>
        </p:nvSpPr>
        <p:spPr>
          <a:xfrm>
            <a:off x="1212754" y="1048585"/>
            <a:ext cx="7470828" cy="1938992"/>
          </a:xfrm>
          <a:prstGeom prst="rect">
            <a:avLst/>
          </a:prstGeom>
          <a:noFill/>
        </p:spPr>
        <p:txBody>
          <a:bodyPr wrap="square" rtlCol="0">
            <a:spAutoFit/>
          </a:bodyPr>
          <a:lstStyle/>
          <a:p>
            <a:pPr algn="l"/>
            <a:r>
              <a:rPr lang="en-US" sz="2000" b="0" i="0" dirty="0">
                <a:solidFill>
                  <a:srgbClr val="0D0D0D"/>
                </a:solidFill>
                <a:effectLst/>
                <a:latin typeface="Söhne"/>
              </a:rPr>
              <a:t>The JRE is a software package that provides the runtime environment for executing Java applications. It includes the JVM, core libraries, and other components necessary for running Java programs. The JRE is platform-specific, as it needs to interface with the underlying operating system. When you run a Java application, you are essentially running it on the JRE.</a:t>
            </a:r>
            <a:endParaRPr lang="en-US"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274DCA3-92DF-618A-484A-D788E4B3D99B}"/>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65343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A90CD-34D5-C5FD-F234-B81FE5F02953}"/>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F02076D-6152-B767-E00D-2AAF90C791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A76F54C4-FFA6-A8FC-F87C-9612AC9080C9}"/>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Java Development Kit (JDK)</a:t>
            </a:r>
          </a:p>
        </p:txBody>
      </p:sp>
      <p:sp>
        <p:nvSpPr>
          <p:cNvPr id="5" name="TextBox 4">
            <a:extLst>
              <a:ext uri="{FF2B5EF4-FFF2-40B4-BE49-F238E27FC236}">
                <a16:creationId xmlns:a16="http://schemas.microsoft.com/office/drawing/2014/main" id="{D9F5DFC4-604E-3C6F-630A-B599354F944E}"/>
              </a:ext>
            </a:extLst>
          </p:cNvPr>
          <p:cNvSpPr txBox="1"/>
          <p:nvPr/>
        </p:nvSpPr>
        <p:spPr>
          <a:xfrm>
            <a:off x="1212754" y="1048585"/>
            <a:ext cx="7470828" cy="2246769"/>
          </a:xfrm>
          <a:prstGeom prst="rect">
            <a:avLst/>
          </a:prstGeom>
          <a:noFill/>
        </p:spPr>
        <p:txBody>
          <a:bodyPr wrap="square" rtlCol="0">
            <a:spAutoFit/>
          </a:bodyPr>
          <a:lstStyle/>
          <a:p>
            <a:pPr algn="l"/>
            <a:r>
              <a:rPr lang="en-US" sz="2000" b="0" i="0" dirty="0">
                <a:solidFill>
                  <a:srgbClr val="0D0D0D"/>
                </a:solidFill>
                <a:effectLst/>
                <a:latin typeface="Söhne"/>
              </a:rPr>
              <a:t>The JDK is a full-featured software development kit for Java developers. It includes the JRE, as well as a set of development tools such as a compiler (</a:t>
            </a:r>
            <a:r>
              <a:rPr lang="en-US" sz="2000" b="0" i="0" dirty="0" err="1">
                <a:solidFill>
                  <a:srgbClr val="0D0D0D"/>
                </a:solidFill>
                <a:effectLst/>
                <a:latin typeface="Söhne"/>
              </a:rPr>
              <a:t>javac</a:t>
            </a:r>
            <a:r>
              <a:rPr lang="en-US" sz="2000" b="0" i="0" dirty="0">
                <a:solidFill>
                  <a:srgbClr val="0D0D0D"/>
                </a:solidFill>
                <a:effectLst/>
                <a:latin typeface="Söhne"/>
              </a:rPr>
              <a:t>), debugger, and documentation generator. The JDK allows developers to compile Java source code into bytecode, which can then be executed by the JVM. The JDK is essential for developing Java applications, as it provides all the necessary tools and libraries.</a:t>
            </a:r>
          </a:p>
        </p:txBody>
      </p:sp>
      <p:sp>
        <p:nvSpPr>
          <p:cNvPr id="6" name="TextBox 5">
            <a:extLst>
              <a:ext uri="{FF2B5EF4-FFF2-40B4-BE49-F238E27FC236}">
                <a16:creationId xmlns:a16="http://schemas.microsoft.com/office/drawing/2014/main" id="{C88A8C8E-FEE0-00AD-5DE0-C706A962A955}"/>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9883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789D-62F1-F69E-BDB5-9E9B9685698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06340EF-CE17-9915-20A5-99CAAA51B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a:extLst>
              <a:ext uri="{FF2B5EF4-FFF2-40B4-BE49-F238E27FC236}">
                <a16:creationId xmlns:a16="http://schemas.microsoft.com/office/drawing/2014/main" id="{E34A11CA-9CED-DE04-4A99-033EC75017D4}"/>
              </a:ext>
            </a:extLst>
          </p:cNvPr>
          <p:cNvSpPr>
            <a:spLocks noGrp="1"/>
          </p:cNvSpPr>
          <p:nvPr>
            <p:ph type="ctrTitle"/>
          </p:nvPr>
        </p:nvSpPr>
        <p:spPr>
          <a:xfrm>
            <a:off x="1212754" y="113321"/>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JDK-JRE-JVM</a:t>
            </a:r>
          </a:p>
        </p:txBody>
      </p:sp>
      <p:sp>
        <p:nvSpPr>
          <p:cNvPr id="6" name="TextBox 5">
            <a:extLst>
              <a:ext uri="{FF2B5EF4-FFF2-40B4-BE49-F238E27FC236}">
                <a16:creationId xmlns:a16="http://schemas.microsoft.com/office/drawing/2014/main" id="{67C3AFE9-E1FC-E9C2-2B47-8EBA02D48ACC}"/>
              </a:ext>
            </a:extLst>
          </p:cNvPr>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a:extLst>
              <a:ext uri="{FF2B5EF4-FFF2-40B4-BE49-F238E27FC236}">
                <a16:creationId xmlns:a16="http://schemas.microsoft.com/office/drawing/2014/main" id="{B09BFFB1-A313-889B-456A-3980550B92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5400" y="1047750"/>
            <a:ext cx="6249431" cy="3823892"/>
          </a:xfrm>
          <a:prstGeom prst="rect">
            <a:avLst/>
          </a:prstGeom>
        </p:spPr>
      </p:pic>
    </p:spTree>
    <p:extLst>
      <p:ext uri="{BB962C8B-B14F-4D97-AF65-F5344CB8AC3E}">
        <p14:creationId xmlns:p14="http://schemas.microsoft.com/office/powerpoint/2010/main" val="124529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5213</TotalTime>
  <Words>603</Words>
  <Application>Microsoft Office PowerPoint</Application>
  <PresentationFormat>On-screen Show (16:9)</PresentationFormat>
  <Paragraphs>42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BPG WEB 001 Caps</vt:lpstr>
      <vt:lpstr>BPG Web 002</vt:lpstr>
      <vt:lpstr>BPG Web 002 Caps</vt:lpstr>
      <vt:lpstr>Calibri</vt:lpstr>
      <vt:lpstr>Gill Sans MT</vt:lpstr>
      <vt:lpstr>Söhne</vt:lpstr>
      <vt:lpstr>Verdana</vt:lpstr>
      <vt:lpstr>Wingdings 2</vt:lpstr>
      <vt:lpstr>Solstice</vt:lpstr>
      <vt:lpstr>Object Oriented Programming</vt:lpstr>
      <vt:lpstr>Lecture Topics</vt:lpstr>
      <vt:lpstr>Brief history</vt:lpstr>
      <vt:lpstr>Brief history</vt:lpstr>
      <vt:lpstr>Structure of Java</vt:lpstr>
      <vt:lpstr>Java Virtual Machine (JVM)</vt:lpstr>
      <vt:lpstr>Java Runtime Environment (JRE)</vt:lpstr>
      <vt:lpstr>Java Development Kit (JDK)</vt:lpstr>
      <vt:lpstr>JDK-JRE-JVM</vt:lpstr>
      <vt:lpstr>“Hello World” program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Paata Gogishvili</cp:lastModifiedBy>
  <cp:revision>600</cp:revision>
  <dcterms:created xsi:type="dcterms:W3CDTF">2016-09-13T18:38:05Z</dcterms:created>
  <dcterms:modified xsi:type="dcterms:W3CDTF">2024-03-03T19:27:20Z</dcterms:modified>
</cp:coreProperties>
</file>