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3" r:id="rId2"/>
    <p:sldId id="345" r:id="rId3"/>
    <p:sldId id="346" r:id="rId4"/>
    <p:sldId id="347" r:id="rId5"/>
    <p:sldId id="348" r:id="rId6"/>
    <p:sldId id="349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0000"/>
    <a:srgbClr val="B2DAFF"/>
    <a:srgbClr val="C9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9" autoAdjust="0"/>
  </p:normalViewPr>
  <p:slideViewPr>
    <p:cSldViewPr>
      <p:cViewPr>
        <p:scale>
          <a:sx n="100" d="100"/>
          <a:sy n="100" d="100"/>
        </p:scale>
        <p:origin x="1836" y="6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03-Mar-24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03-Mar-24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03-Mar-24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03-Mar-24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03-Mar-24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03-Mar-24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03-Mar-24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03-Mar-24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03-Mar-24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03-Mar-24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03-Mar-24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/>
              <a:t>Click icon to add picture</a:t>
            </a:r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0177E6E-5A08-415B-BB67-7F521B2F416A}" type="datetimeFigureOut">
              <a:rPr lang="en-US" smtClean="0"/>
              <a:t>03-Mar-24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972" y="285749"/>
            <a:ext cx="7406640" cy="76200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PG WEB 001 Caps" panose="020B0603030804020204" pitchFamily="34" charset="0"/>
                <a:cs typeface="BPG Web 002" panose="020B0603030804020204" pitchFamily="34" charset="0"/>
              </a:rPr>
              <a:t>Object 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344" y="2952750"/>
            <a:ext cx="7406640" cy="555552"/>
          </a:xfrm>
        </p:spPr>
        <p:txBody>
          <a:bodyPr>
            <a:normAutofit/>
          </a:bodyPr>
          <a:lstStyle/>
          <a:p>
            <a:r>
              <a:rPr lang="en-US" sz="3000" dirty="0" err="1">
                <a:latin typeface="BPG WEB 001 Caps" panose="020B0603030804020204" pitchFamily="34" charset="0"/>
              </a:rPr>
              <a:t>Paata</a:t>
            </a:r>
            <a:r>
              <a:rPr lang="en-US" sz="3000" dirty="0">
                <a:latin typeface="BPG WEB 001 Caps" panose="020B0603030804020204" pitchFamily="34" charset="0"/>
              </a:rPr>
              <a:t> Gogishvili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186543" y="3502098"/>
            <a:ext cx="7406640" cy="6698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800" dirty="0">
                <a:latin typeface="BPG Web 002" panose="020B0603030804020204" pitchFamily="34" charset="0"/>
                <a:cs typeface="BPG Web 002" panose="020B0603030804020204" pitchFamily="34" charset="0"/>
              </a:rPr>
              <a:t>Doctor of Informatics</a:t>
            </a:r>
          </a:p>
          <a:p>
            <a:r>
              <a:rPr lang="en-US" sz="1400" dirty="0">
                <a:latin typeface="BPG Web 002" panose="020B0603030804020204" pitchFamily="34" charset="0"/>
                <a:cs typeface="BPG Web 002" panose="020B0603030804020204" pitchFamily="34" charset="0"/>
              </a:rPr>
              <a:t>Associate Professor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15972" y="4721298"/>
            <a:ext cx="2136828" cy="3650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400" dirty="0">
                <a:latin typeface="BPG Web 002" panose="020B0603030804020204" pitchFamily="34" charset="0"/>
                <a:cs typeface="BPG Web 002" panose="020B0603030804020204" pitchFamily="34" charset="0"/>
              </a:rPr>
              <a:t>March 01, </a:t>
            </a:r>
            <a:r>
              <a:rPr lang="ka-GE" sz="1400" dirty="0">
                <a:latin typeface="BPG Web 002" panose="020B0603030804020204" pitchFamily="34" charset="0"/>
                <a:cs typeface="BPG Web 002" panose="020B0603030804020204" pitchFamily="34" charset="0"/>
              </a:rPr>
              <a:t>20</a:t>
            </a:r>
            <a:r>
              <a:rPr lang="en-US" sz="1400" dirty="0">
                <a:latin typeface="BPG Web 002" panose="020B0603030804020204" pitchFamily="34" charset="0"/>
                <a:cs typeface="BPG Web 002" panose="020B0603030804020204" pitchFamily="34" charset="0"/>
              </a:rPr>
              <a:t>24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68499" y="1123266"/>
            <a:ext cx="7616133" cy="686484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500" dirty="0">
                <a:latin typeface="BPG Web 002" panose="020B0603030804020204" pitchFamily="34" charset="0"/>
                <a:cs typeface="BPG Web 002" panose="020B0603030804020204" pitchFamily="34" charset="0"/>
              </a:rPr>
              <a:t>Introduction</a:t>
            </a:r>
            <a:endParaRPr lang="ka-GE" sz="2500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5400000">
            <a:off x="-1371643" y="2989675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ILIA STATE UNIVERSITY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876550"/>
            <a:ext cx="1368118" cy="136811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02613" y="4331313"/>
            <a:ext cx="2712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PG Web 002 Caps" panose="020B0603030804020204" pitchFamily="34" charset="0"/>
                <a:cs typeface="BPG Web 002 Caps" panose="020B0603030804020204" pitchFamily="34" charset="0"/>
              </a:rPr>
              <a:t>School of Technology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19600" y="4685265"/>
            <a:ext cx="441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BPG Web 002 Caps" panose="020B0603030804020204" pitchFamily="34" charset="0"/>
                <a:cs typeface="BPG Web 002 Caps" panose="020B0603030804020204" pitchFamily="34" charset="0"/>
              </a:rPr>
              <a:t>Faculty of Business, Technology and Education</a:t>
            </a:r>
          </a:p>
        </p:txBody>
      </p:sp>
    </p:spTree>
    <p:extLst>
      <p:ext uri="{BB962C8B-B14F-4D97-AF65-F5344CB8AC3E}">
        <p14:creationId xmlns:p14="http://schemas.microsoft.com/office/powerpoint/2010/main" val="126568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219285" y="248975"/>
            <a:ext cx="7406640" cy="68580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BPG WEB 001 Caps" panose="020B0603030804020204" pitchFamily="34" charset="0"/>
                <a:cs typeface="BPG Web 002" panose="020B0603030804020204" pitchFamily="34" charset="0"/>
              </a:rPr>
              <a:t>Lecture Topics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4525" y="1504652"/>
            <a:ext cx="7470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Introduction to OOP</a:t>
            </a:r>
            <a:endParaRPr lang="ka-G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About Java</a:t>
            </a:r>
            <a:endParaRPr lang="ka-G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JVM, JRE, JDK</a:t>
            </a:r>
            <a:endParaRPr lang="ka-G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Java syntax.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-1371643" y="2989675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ILIA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81929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E9EDB-3FA2-0BE4-3B40-C2BD34043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10C4F04-3F24-5F93-4A14-4FDE4A7865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1083BE5-F208-60EC-B2A1-988B836AA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754" y="113321"/>
            <a:ext cx="7406640" cy="68580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BPG WEB 001 Caps" panose="020B0603030804020204" pitchFamily="34" charset="0"/>
                <a:cs typeface="BPG Web 002" panose="020B0603030804020204" pitchFamily="34" charset="0"/>
              </a:rPr>
              <a:t>What is 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02090D-4C06-3977-2BF7-6E13A86CD507}"/>
              </a:ext>
            </a:extLst>
          </p:cNvPr>
          <p:cNvSpPr txBox="1"/>
          <p:nvPr/>
        </p:nvSpPr>
        <p:spPr>
          <a:xfrm>
            <a:off x="1212754" y="1048585"/>
            <a:ext cx="74708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the name suggests, Object-Oriented Programming refers to languages that use objects in programming.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01E089-EF70-3FAE-D00B-C94B0F291F17}"/>
              </a:ext>
            </a:extLst>
          </p:cNvPr>
          <p:cNvSpPr txBox="1"/>
          <p:nvPr/>
        </p:nvSpPr>
        <p:spPr>
          <a:xfrm rot="5400000">
            <a:off x="-1371643" y="2989675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ILIA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405513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4630E-C428-046A-046F-060734AF9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78DCE07-DC12-7A12-82FA-CAD3611E8A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EEC16F4-E01E-7F34-3B82-C6640C2F3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754" y="113321"/>
            <a:ext cx="7406640" cy="68580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BPG WEB 001 Caps" panose="020B0603030804020204" pitchFamily="34" charset="0"/>
                <a:cs typeface="BPG Web 002" panose="020B0603030804020204" pitchFamily="34" charset="0"/>
              </a:rPr>
              <a:t>What is the 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8DC39-D61C-4DE2-406B-90EF5045B0DB}"/>
              </a:ext>
            </a:extLst>
          </p:cNvPr>
          <p:cNvSpPr txBox="1"/>
          <p:nvPr/>
        </p:nvSpPr>
        <p:spPr>
          <a:xfrm>
            <a:off x="1212754" y="1048585"/>
            <a:ext cx="7470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object is what we think under the object in real life.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2EFFC2-34A8-8CD9-B966-11BFBAECA905}"/>
              </a:ext>
            </a:extLst>
          </p:cNvPr>
          <p:cNvSpPr txBox="1"/>
          <p:nvPr/>
        </p:nvSpPr>
        <p:spPr>
          <a:xfrm rot="5400000">
            <a:off x="-1371643" y="2989675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ILIA STATE UNIVERSITY</a:t>
            </a:r>
          </a:p>
        </p:txBody>
      </p:sp>
      <p:pic>
        <p:nvPicPr>
          <p:cNvPr id="1026" name="Picture 2" descr="Conceptual scheme of a fuel cell vehicle (FCV) provided by a H2... |  Download Scientific Diagram">
            <a:extLst>
              <a:ext uri="{FF2B5EF4-FFF2-40B4-BE49-F238E27FC236}">
                <a16:creationId xmlns:a16="http://schemas.microsoft.com/office/drawing/2014/main" id="{8EF99C2A-A77D-D4BB-D29D-EAEB6E118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90287"/>
            <a:ext cx="2976562" cy="155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dog skeleton with text&#10;&#10;Description automatically generated">
            <a:extLst>
              <a:ext uri="{FF2B5EF4-FFF2-40B4-BE49-F238E27FC236}">
                <a16:creationId xmlns:a16="http://schemas.microsoft.com/office/drawing/2014/main" id="{2AE5348B-8DA0-D9BA-2BC1-D6CB968380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54" y="2415291"/>
            <a:ext cx="1423988" cy="980189"/>
          </a:xfrm>
          <a:prstGeom prst="rect">
            <a:avLst/>
          </a:prstGeom>
        </p:spPr>
      </p:pic>
      <p:pic>
        <p:nvPicPr>
          <p:cNvPr id="11" name="Picture 10" descr="A person wearing glasses and a backpack holding a computer&#10;&#10;Description automatically generated">
            <a:extLst>
              <a:ext uri="{FF2B5EF4-FFF2-40B4-BE49-F238E27FC236}">
                <a16:creationId xmlns:a16="http://schemas.microsoft.com/office/drawing/2014/main" id="{B5ED94AB-C9E3-B624-7D4C-164B074EC6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983" y="3223393"/>
            <a:ext cx="1423988" cy="1910582"/>
          </a:xfrm>
          <a:prstGeom prst="rect">
            <a:avLst/>
          </a:prstGeom>
        </p:spPr>
      </p:pic>
      <p:pic>
        <p:nvPicPr>
          <p:cNvPr id="14" name="Picture 13" descr="A person holding a pen and a book&#10;&#10;Description automatically generated">
            <a:extLst>
              <a:ext uri="{FF2B5EF4-FFF2-40B4-BE49-F238E27FC236}">
                <a16:creationId xmlns:a16="http://schemas.microsoft.com/office/drawing/2014/main" id="{AF6B1409-174F-3328-2733-A49F7B825FF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999" y="3181350"/>
            <a:ext cx="1791231" cy="1962150"/>
          </a:xfrm>
          <a:prstGeom prst="rect">
            <a:avLst/>
          </a:prstGeom>
        </p:spPr>
      </p:pic>
      <p:pic>
        <p:nvPicPr>
          <p:cNvPr id="16" name="Picture 15" descr="A close-up of a cell phone&#10;&#10;Description automatically generated">
            <a:extLst>
              <a:ext uri="{FF2B5EF4-FFF2-40B4-BE49-F238E27FC236}">
                <a16:creationId xmlns:a16="http://schemas.microsoft.com/office/drawing/2014/main" id="{F1708ADE-789A-B4B1-E1FE-6FA6CBF0FDE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9701">
            <a:off x="7840418" y="3252384"/>
            <a:ext cx="1163432" cy="116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8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D7ED4-9DF5-6CA1-0502-CCCA7075A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28C8E2-6AA5-BF81-E1A2-E47DB89707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4EEB024-7368-AE5D-4008-750AC494A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754" y="113321"/>
            <a:ext cx="7406640" cy="68580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BPG WEB 001 Caps" panose="020B0603030804020204" pitchFamily="34" charset="0"/>
                <a:cs typeface="BPG Web 002" panose="020B0603030804020204" pitchFamily="34" charset="0"/>
              </a:rPr>
              <a:t>Why we need objects in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F511A7-E325-3661-B825-1A5BB0078663}"/>
              </a:ext>
            </a:extLst>
          </p:cNvPr>
          <p:cNvSpPr txBox="1"/>
          <p:nvPr/>
        </p:nvSpPr>
        <p:spPr>
          <a:xfrm>
            <a:off x="1212754" y="1048585"/>
            <a:ext cx="74708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Once we need them in real life, we need them in programming as well. The main benefits from object are:</a:t>
            </a:r>
          </a:p>
          <a:p>
            <a:pPr algn="just" fontAlgn="base"/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Encapsulation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Abstraction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Inheritance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Polymorphism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8B1DF2-8C9E-DD52-6F96-ED726C19B6E2}"/>
              </a:ext>
            </a:extLst>
          </p:cNvPr>
          <p:cNvSpPr txBox="1"/>
          <p:nvPr/>
        </p:nvSpPr>
        <p:spPr>
          <a:xfrm rot="5400000">
            <a:off x="-1371643" y="2989675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ILIA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486863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909F8-29A0-9202-0867-3FF2D7DF6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4AF759-3A44-6C24-4753-E611B0E0FD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B82BE7B-3784-B52A-5D0E-F501F0EA1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754" y="113321"/>
            <a:ext cx="7406640" cy="685800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latin typeface="BPG WEB 001 Caps" panose="020B0603030804020204" pitchFamily="34" charset="0"/>
                <a:cs typeface="BPG Web 002" panose="020B0603030804020204" pitchFamily="34" charset="0"/>
              </a:rPr>
              <a:t>Are there other paradigms besides OOP?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BE90CD-E8FB-5646-E6C9-DFD9F42C6B29}"/>
              </a:ext>
            </a:extLst>
          </p:cNvPr>
          <p:cNvSpPr txBox="1"/>
          <p:nvPr/>
        </p:nvSpPr>
        <p:spPr>
          <a:xfrm>
            <a:off x="1212754" y="1048585"/>
            <a:ext cx="74708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by step;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 programming;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Logical programming;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BE83E8-7AB6-DC0C-438F-CFA7C5D0C85F}"/>
              </a:ext>
            </a:extLst>
          </p:cNvPr>
          <p:cNvSpPr txBox="1"/>
          <p:nvPr/>
        </p:nvSpPr>
        <p:spPr>
          <a:xfrm rot="5400000">
            <a:off x="-1371643" y="2989675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ILIA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701695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5120</TotalTime>
  <Words>146</Words>
  <Application>Microsoft Office PowerPoint</Application>
  <PresentationFormat>On-screen Show (16:9)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BPG WEB 001 Caps</vt:lpstr>
      <vt:lpstr>BPG Web 002</vt:lpstr>
      <vt:lpstr>BPG Web 002 Caps</vt:lpstr>
      <vt:lpstr>Calibri</vt:lpstr>
      <vt:lpstr>Gill Sans MT</vt:lpstr>
      <vt:lpstr>Verdana</vt:lpstr>
      <vt:lpstr>Wingdings 2</vt:lpstr>
      <vt:lpstr>Solstice</vt:lpstr>
      <vt:lpstr>Object Oriented Programming</vt:lpstr>
      <vt:lpstr>Lecture Topics</vt:lpstr>
      <vt:lpstr>What is OOP</vt:lpstr>
      <vt:lpstr>What is the Object</vt:lpstr>
      <vt:lpstr>Why we need objects in programming</vt:lpstr>
      <vt:lpstr>Are there other paradigms besides OOP?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ხელოვნური ინტელექტი</dc:title>
  <dc:creator>amigo</dc:creator>
  <cp:lastModifiedBy>Paata Gogishvili</cp:lastModifiedBy>
  <cp:revision>582</cp:revision>
  <dcterms:created xsi:type="dcterms:W3CDTF">2016-09-13T18:38:05Z</dcterms:created>
  <dcterms:modified xsi:type="dcterms:W3CDTF">2024-03-03T17:51:10Z</dcterms:modified>
</cp:coreProperties>
</file>