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22" r:id="rId2"/>
    <p:sldId id="323" r:id="rId3"/>
    <p:sldId id="324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64C97-48C7-412B-A3A8-859CD54437A6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4DEA2-9966-4761-80E9-9015DF2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4DEA2-9966-4761-80E9-9015DF2AF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6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omet-ml/organizing-machine-learning-projects-project-management-guidelines-2d2b85651bbd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remyjordan.me/ml-requirement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505235" cy="3733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3200" dirty="0"/>
              <a:t>პროექტის </a:t>
            </a:r>
            <a:r>
              <a:rPr lang="ka-GE" sz="3200" dirty="0" err="1"/>
              <a:t>შესრულებადობის</a:t>
            </a:r>
            <a:r>
              <a:rPr lang="ka-GE" sz="3200" dirty="0"/>
              <a:t> შეფასება</a:t>
            </a:r>
          </a:p>
          <a:p>
            <a:endParaRPr lang="ka-GE" sz="800" dirty="0"/>
          </a:p>
          <a:p>
            <a:r>
              <a:rPr lang="ka-GE" sz="2400" dirty="0"/>
              <a:t>სასურველია რამდენიმე სტანდარტულ შეკითხვაზე პასუხის გაცემა:</a:t>
            </a:r>
          </a:p>
          <a:p>
            <a:r>
              <a:rPr lang="ka-GE" sz="2400" dirty="0"/>
              <a:t>1. მონაცემები</a:t>
            </a:r>
          </a:p>
          <a:p>
            <a:r>
              <a:rPr lang="ka-GE" sz="2400" dirty="0"/>
              <a:t>2. არასწორი გადაწყვეტილების ფასი</a:t>
            </a:r>
          </a:p>
          <a:p>
            <a:r>
              <a:rPr lang="ka-GE" sz="2400" dirty="0"/>
              <a:t>3. გამოთვლითი რესურსების შეფასება სწავლებისა და ამოცნობის პროცესისთვის</a:t>
            </a:r>
          </a:p>
          <a:p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214837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73380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000" dirty="0"/>
              <a:t>პროექტის </a:t>
            </a:r>
            <a:r>
              <a:rPr lang="ka-GE" sz="4000" dirty="0" err="1"/>
              <a:t>შესრულებადობის</a:t>
            </a:r>
            <a:r>
              <a:rPr lang="ka-GE" sz="4000" dirty="0"/>
              <a:t> შეფასება</a:t>
            </a:r>
          </a:p>
          <a:p>
            <a:endParaRPr lang="ka-GE" sz="1000" dirty="0"/>
          </a:p>
          <a:p>
            <a:r>
              <a:rPr lang="ka-GE" sz="3200" dirty="0"/>
              <a:t>1. მონაცემები</a:t>
            </a:r>
          </a:p>
          <a:p>
            <a:r>
              <a:rPr lang="ka-GE" sz="3200" dirty="0"/>
              <a:t>ა) რამდენად შრომატევადია მონაცემთა შეგროვება/მოპოვება?</a:t>
            </a:r>
          </a:p>
          <a:p>
            <a:r>
              <a:rPr lang="ka-GE" sz="3200" dirty="0"/>
              <a:t>ბ) რამდენად შრომატევადია მონაცემებისთვის ჭდეების შესაბამება?</a:t>
            </a:r>
          </a:p>
          <a:p>
            <a:r>
              <a:rPr lang="ka-GE" sz="3200" dirty="0"/>
              <a:t>გ) რა მოცულობის მონაცემებია საჭირო?</a:t>
            </a:r>
          </a:p>
          <a:p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27638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733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3200" dirty="0"/>
              <a:t>პროექტის </a:t>
            </a:r>
            <a:r>
              <a:rPr lang="ka-GE" sz="3200" dirty="0" err="1"/>
              <a:t>შესრულებადობის</a:t>
            </a:r>
            <a:r>
              <a:rPr lang="ka-GE" sz="3200" dirty="0"/>
              <a:t> შეფასება</a:t>
            </a:r>
          </a:p>
          <a:p>
            <a:endParaRPr lang="ka-GE" sz="800" dirty="0"/>
          </a:p>
          <a:p>
            <a:r>
              <a:rPr lang="ka-GE" sz="2400" dirty="0"/>
              <a:t>2. არასწორი გადაწყვეტილების ფასი</a:t>
            </a:r>
          </a:p>
          <a:p>
            <a:r>
              <a:rPr lang="ka-GE" sz="2400" dirty="0"/>
              <a:t>რა მინიმალურ ნიშნულს არ უნდა აღემატებოდეს სისტემის შეცდომის ალბათობა, რომ იგი ეფექტურად ჩაითვალოს</a:t>
            </a:r>
            <a:r>
              <a:rPr lang="ka-GE" sz="2400" dirty="0" smtClean="0"/>
              <a:t>?</a:t>
            </a:r>
            <a:endParaRPr lang="ka-GE" sz="2400" dirty="0"/>
          </a:p>
        </p:txBody>
      </p:sp>
    </p:spTree>
    <p:extLst>
      <p:ext uri="{BB962C8B-B14F-4D97-AF65-F5344CB8AC3E}">
        <p14:creationId xmlns:p14="http://schemas.microsoft.com/office/powerpoint/2010/main" val="6543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733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dirty="0"/>
              <a:t>პროექტის </a:t>
            </a:r>
            <a:r>
              <a:rPr lang="ka-GE" dirty="0" err="1"/>
              <a:t>შესრულებადობის</a:t>
            </a:r>
            <a:r>
              <a:rPr lang="ka-GE" dirty="0"/>
              <a:t> შეფასება</a:t>
            </a:r>
          </a:p>
          <a:p>
            <a:endParaRPr lang="ka-GE" dirty="0"/>
          </a:p>
          <a:p>
            <a:r>
              <a:rPr lang="ka-GE" dirty="0"/>
              <a:t>3. გამოთვლითი რესურსების შეფასება სწავლებისა და ამოცნობის პროცესისთვის</a:t>
            </a:r>
          </a:p>
          <a:p>
            <a:r>
              <a:rPr lang="ka-GE" dirty="0"/>
              <a:t>ა) რა ოდენობის გამოთვლითი რესურსები იქნება საჭირო სწორი მოდელის შერჩევისთვის და სწავლებისთვის?</a:t>
            </a:r>
          </a:p>
          <a:p>
            <a:r>
              <a:rPr lang="ka-GE" dirty="0"/>
              <a:t>ბ) გამოთვლითი სიმძლავრის და აპარატურის რა შეზღუდვებია იმ გარემოში, სადაც უნდა მოხდეს მზა პროგრამული პროდუქტის გაშვება?</a:t>
            </a:r>
          </a:p>
        </p:txBody>
      </p:sp>
    </p:spTree>
    <p:extLst>
      <p:ext uri="{BB962C8B-B14F-4D97-AF65-F5344CB8AC3E}">
        <p14:creationId xmlns:p14="http://schemas.microsoft.com/office/powerpoint/2010/main" val="18813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733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800" dirty="0"/>
              <a:t>პროექტის მახასიათებლების განსაზღვრა</a:t>
            </a:r>
            <a:r>
              <a:rPr lang="en-US" sz="2800" dirty="0"/>
              <a:t> (</a:t>
            </a:r>
            <a:r>
              <a:rPr lang="ka-GE" sz="2800" dirty="0"/>
              <a:t>საიმედოობა</a:t>
            </a:r>
            <a:r>
              <a:rPr lang="en-US" sz="2800" dirty="0"/>
              <a:t> vs </a:t>
            </a:r>
            <a:r>
              <a:rPr lang="ka-GE" sz="2800" dirty="0"/>
              <a:t>სიჩქარე</a:t>
            </a:r>
            <a:r>
              <a:rPr lang="en-US" sz="2800" dirty="0"/>
              <a:t>)</a:t>
            </a:r>
            <a:endParaRPr lang="ka-GE" sz="2800" dirty="0"/>
          </a:p>
          <a:p>
            <a:endParaRPr lang="ka-GE" sz="800" dirty="0"/>
          </a:p>
          <a:p>
            <a:r>
              <a:rPr lang="ka-GE" dirty="0"/>
              <a:t>განსაზღვრეთ მეტრიკა და მინიმალური კრიტერიუმები, რომლებსაც  უნდა აკმაყოფილებდეს თქვენი სისტემა. მაგალითი: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a-GE" dirty="0" smtClean="0"/>
              <a:t>ოპტიმიზირება </a:t>
            </a:r>
            <a:r>
              <a:rPr lang="ka-GE" dirty="0"/>
              <a:t>საიმედოობაზე;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a-GE" dirty="0"/>
              <a:t>ამოცნობის დაყოვნება უნდა იყოს 10 მწ-ზე ნაკლები;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a-GE" dirty="0"/>
              <a:t>მოდელი 1 </a:t>
            </a:r>
            <a:r>
              <a:rPr lang="en-US" dirty="0" err="1"/>
              <a:t>gb</a:t>
            </a:r>
            <a:r>
              <a:rPr lang="en-US" dirty="0"/>
              <a:t>-</a:t>
            </a:r>
            <a:r>
              <a:rPr lang="ka-GE" dirty="0"/>
              <a:t>ზე ნაკლებ მეხსიერებას უნდა მოიხმარდეს;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a-GE" dirty="0"/>
              <a:t>90%-ზე მეტი საიმედოობა ითვლებოდეს ამოცნობად;</a:t>
            </a:r>
          </a:p>
        </p:txBody>
      </p:sp>
    </p:spTree>
    <p:extLst>
      <p:ext uri="{BB962C8B-B14F-4D97-AF65-F5344CB8AC3E}">
        <p14:creationId xmlns:p14="http://schemas.microsoft.com/office/powerpoint/2010/main" val="18478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733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1200" dirty="0"/>
              <a:t>კოდის სტრუქტურის განსაზღვრა</a:t>
            </a:r>
          </a:p>
          <a:p>
            <a:endParaRPr lang="ka-GE" sz="1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data/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/>
              <a:t>docker</a:t>
            </a:r>
            <a:r>
              <a:rPr lang="en-US" sz="1000" dirty="0"/>
              <a:t>/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/>
              <a:t>api</a:t>
            </a:r>
            <a:r>
              <a:rPr lang="en-US" sz="1000" dirty="0"/>
              <a:t>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  app.py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 err="1"/>
              <a:t>project_name</a:t>
            </a:r>
            <a:r>
              <a:rPr lang="en-US" sz="1000" dirty="0"/>
              <a:t>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  models/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    base.py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    simple_baseline.py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    cnn.py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  </a:t>
            </a:r>
            <a:r>
              <a:rPr lang="en-US" sz="1000" dirty="0" err="1"/>
              <a:t>configs</a:t>
            </a:r>
            <a:r>
              <a:rPr lang="en-US" sz="1000" dirty="0"/>
              <a:t>/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    </a:t>
            </a:r>
            <a:r>
              <a:rPr lang="en-US" sz="1000" dirty="0" err="1"/>
              <a:t>baseline.yaml</a:t>
            </a:r>
            <a:endParaRPr lang="en-US" sz="1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    </a:t>
            </a:r>
            <a:r>
              <a:rPr lang="en-US" sz="1000" dirty="0" err="1"/>
              <a:t>latest.yaml</a:t>
            </a:r>
            <a:endParaRPr lang="en-US" sz="1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  datasets.py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  train.py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  experiment.py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/>
              <a:t>scripts/</a:t>
            </a:r>
            <a:endParaRPr lang="ka-GE" sz="1000" dirty="0"/>
          </a:p>
        </p:txBody>
      </p:sp>
    </p:spTree>
    <p:extLst>
      <p:ext uri="{BB962C8B-B14F-4D97-AF65-F5344CB8AC3E}">
        <p14:creationId xmlns:p14="http://schemas.microsoft.com/office/powerpoint/2010/main" val="90356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200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dirty="0"/>
              <a:t>კოდის სტრუქტურის განსაზღვრა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Data/ </a:t>
            </a:r>
            <a:r>
              <a:rPr lang="ka-GE" dirty="0"/>
              <a:t>წამოადგენს მონაცემებისთვის განკუთვნილ ადგილს. ამ ფოლდერში აგრეთვე შეიძლება განვათავსოთ </a:t>
            </a:r>
            <a:r>
              <a:rPr lang="en-US" dirty="0"/>
              <a:t>README.md </a:t>
            </a:r>
            <a:r>
              <a:rPr lang="ka-GE" dirty="0"/>
              <a:t>ფაილი, რომელიც განსაზღვრავს მონაცემთა ფორმატს მოდელისთვის.</a:t>
            </a:r>
          </a:p>
        </p:txBody>
      </p:sp>
    </p:spTree>
    <p:extLst>
      <p:ext uri="{BB962C8B-B14F-4D97-AF65-F5344CB8AC3E}">
        <p14:creationId xmlns:p14="http://schemas.microsoft.com/office/powerpoint/2010/main" val="377402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200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800" dirty="0"/>
              <a:t>კოდის სტრუქტურის განსაზღვრა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dirty="0"/>
              <a:t>Docker/ </a:t>
            </a:r>
            <a:r>
              <a:rPr lang="ka-GE" dirty="0"/>
              <a:t>წამოადგენს ერთი ან რამდენიმე </a:t>
            </a:r>
            <a:r>
              <a:rPr lang="en-US" dirty="0" err="1"/>
              <a:t>Dockerfile</a:t>
            </a:r>
            <a:r>
              <a:rPr lang="en-US" dirty="0"/>
              <a:t>-</a:t>
            </a:r>
            <a:r>
              <a:rPr lang="ka-GE" dirty="0"/>
              <a:t>სთვის გამოყოფილ ადგილს. </a:t>
            </a:r>
            <a:r>
              <a:rPr lang="en-US" dirty="0"/>
              <a:t>Docker </a:t>
            </a:r>
            <a:r>
              <a:rPr lang="ka-GE" dirty="0"/>
              <a:t>საჭიროა გარემოს უნიფიცირებისა და თავსებადობისთვის.</a:t>
            </a:r>
          </a:p>
        </p:txBody>
      </p:sp>
    </p:spTree>
    <p:extLst>
      <p:ext uri="{BB962C8B-B14F-4D97-AF65-F5344CB8AC3E}">
        <p14:creationId xmlns:p14="http://schemas.microsoft.com/office/powerpoint/2010/main" val="14523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200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3600" dirty="0"/>
              <a:t>კოდის სტრუქტურის განსაზღვრა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800" dirty="0"/>
              <a:t>Api/app.py </a:t>
            </a:r>
            <a:r>
              <a:rPr lang="ka-GE" sz="2800" dirty="0"/>
              <a:t>წამოადგენს მოდელებთან წვდომის საშუალებას. ნასწავლი მოდელების შენახვა უმჯობესია მოდელების რეესტრში, როგორიცაა </a:t>
            </a:r>
            <a:r>
              <a:rPr lang="en-US" sz="2800" dirty="0" err="1"/>
              <a:t>MLflow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99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200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500" dirty="0"/>
              <a:t>კოდის სტრუქტურის განსაზღვრა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2500" dirty="0"/>
              <a:t>experiments.py </a:t>
            </a:r>
            <a:r>
              <a:rPr lang="ka-GE" sz="2500" dirty="0"/>
              <a:t>მართავს სხვადასხვა მოდელის/იდეის ცდის პროცესს.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288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1193800"/>
          </a:xfrm>
        </p:spPr>
        <p:txBody>
          <a:bodyPr>
            <a:normAutofit/>
          </a:bodyPr>
          <a:lstStyle/>
          <a:p>
            <a:r>
              <a:rPr lang="ka-GE" sz="3000" b="1" dirty="0" smtClean="0"/>
              <a:t>პროგრამული უზრუნველყოფის ინჟინერიის საფუძვლები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10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/>
              <a:t>202</a:t>
            </a:r>
            <a:r>
              <a:rPr lang="en-US" sz="1400" dirty="0" smtClean="0"/>
              <a:t>2</a:t>
            </a:r>
            <a:r>
              <a:rPr lang="ka-GE" sz="1400" dirty="0" smtClean="0"/>
              <a:t> </a:t>
            </a:r>
            <a:r>
              <a:rPr lang="ka-GE" sz="1400" dirty="0" smtClean="0"/>
              <a:t>წლის </a:t>
            </a:r>
            <a:r>
              <a:rPr lang="en-US" sz="1400" dirty="0" smtClean="0"/>
              <a:t>7</a:t>
            </a:r>
            <a:r>
              <a:rPr lang="ka-GE" sz="1400" smtClean="0"/>
              <a:t> დეკემბერი</a:t>
            </a:r>
            <a:endParaRPr lang="en-US" sz="1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200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400" dirty="0"/>
              <a:t>კოდის სტრუქტურის განსაზღვრა</a:t>
            </a:r>
          </a:p>
          <a:p>
            <a:endParaRPr lang="en-US" sz="1050" dirty="0"/>
          </a:p>
          <a:p>
            <a:pPr marL="0" indent="0">
              <a:buNone/>
            </a:pPr>
            <a:r>
              <a:rPr lang="en-US" sz="3600" dirty="0"/>
              <a:t>datasets.py </a:t>
            </a:r>
            <a:r>
              <a:rPr lang="ka-GE" sz="3600" dirty="0"/>
              <a:t>მართავს მონაცემების სიმრავლეების შედგენის პროცესს. </a:t>
            </a:r>
            <a:endParaRPr lang="en-US" sz="3600" dirty="0"/>
          </a:p>
          <a:p>
            <a:r>
              <a:rPr lang="ka-GE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293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200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500" dirty="0"/>
              <a:t>კოდის სტრუქტურის განსაზღვრა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2500" dirty="0"/>
              <a:t>train.py </a:t>
            </a:r>
            <a:r>
              <a:rPr lang="ka-GE" sz="2500" dirty="0"/>
              <a:t>წარმოადგენს სწავლების </a:t>
            </a:r>
            <a:r>
              <a:rPr lang="ka-GE" sz="2500" dirty="0" err="1"/>
              <a:t>სკრიპტს</a:t>
            </a:r>
            <a:r>
              <a:rPr lang="ka-GE" sz="2500" dirty="0"/>
              <a:t>. იგი ურთიერთობს ოპტიმიზაციის ნაწილთან და ახდენს </a:t>
            </a:r>
            <a:r>
              <a:rPr lang="ka-GE" sz="2500" dirty="0" err="1"/>
              <a:t>ლოგირებას</a:t>
            </a:r>
            <a:r>
              <a:rPr lang="ka-GE" sz="2500" dirty="0"/>
              <a:t> სწავლების პროცესში.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340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200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500" dirty="0"/>
              <a:t>მონაცემთა შეგროვება და ჭდეების მინიჭება</a:t>
            </a:r>
          </a:p>
          <a:p>
            <a:endParaRPr lang="ka-GE" sz="2500" dirty="0"/>
          </a:p>
          <a:p>
            <a:r>
              <a:rPr lang="en-US" sz="2500" dirty="0"/>
              <a:t>ML </a:t>
            </a:r>
            <a:r>
              <a:rPr lang="ka-GE" sz="2500" dirty="0"/>
              <a:t>მონაცემები იდეალურია, თუ ის ჭდეებსაც შეიცავს.</a:t>
            </a:r>
          </a:p>
          <a:p>
            <a:endParaRPr lang="ka-GE" sz="2500" dirty="0"/>
          </a:p>
          <a:p>
            <a:r>
              <a:rPr lang="ka-GE" sz="2500" dirty="0"/>
              <a:t>ჭდეების მინიჭება შეიძლება ხელით და ავტომატურად. 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671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200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500" dirty="0"/>
              <a:t>მონაცემთა შეგროვება და ჭდეების მინიჭება</a:t>
            </a:r>
          </a:p>
          <a:p>
            <a:endParaRPr lang="ka-GE" sz="2500" dirty="0"/>
          </a:p>
          <a:p>
            <a:r>
              <a:rPr lang="en-US" sz="2500" dirty="0"/>
              <a:t>მ</a:t>
            </a:r>
            <a:r>
              <a:rPr lang="ka-GE" sz="2500" dirty="0" err="1"/>
              <a:t>აგალითი</a:t>
            </a:r>
            <a:r>
              <a:rPr lang="ka-GE" sz="2500" dirty="0"/>
              <a:t> 1: თვითმავალი მანქანისთვის გვჭირდება მონაცემები, სადაც ჩანს, თუ როგორ გადმოდის სხვა მანქანა ჩვენ ზოლში. ამისთვის, ჩვენ უნდა ვუყუროთ ვიდეო ჩანაწერს და ხელით მოვნიშნოთ ის ფრაგმენტები, სადაც შევნიშნავთ სხვა მანქანის გადმოსვლას.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904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200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500" dirty="0"/>
              <a:t>მონაცემთა შეგროვება და ჭდეების მინიჭება</a:t>
            </a:r>
          </a:p>
          <a:p>
            <a:endParaRPr lang="ka-GE" sz="2500" dirty="0"/>
          </a:p>
          <a:p>
            <a:r>
              <a:rPr lang="en-US" sz="2500" dirty="0"/>
              <a:t>მ</a:t>
            </a:r>
            <a:r>
              <a:rPr lang="ka-GE" sz="2500" dirty="0" err="1"/>
              <a:t>აგალითი</a:t>
            </a:r>
            <a:r>
              <a:rPr lang="ka-GE" sz="2500" dirty="0"/>
              <a:t> 2: </a:t>
            </a:r>
            <a:r>
              <a:rPr lang="ka-GE" sz="2500" dirty="0" err="1"/>
              <a:t>ფეისბუქის</a:t>
            </a:r>
            <a:r>
              <a:rPr lang="ka-GE" sz="2500" dirty="0"/>
              <a:t> ქრონიკაში საჩვენებელი სიახლეების ამორჩევის მექანიზმი შეიძლება გავაკეთოთ ავტომატური და ყოველ ჯერზე ვამოწმოთ თუ დაემთხვა ჩვენ მიერ ამორჩეული სიახლეები მომხმარებლის ინტერესებს.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970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200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500" dirty="0"/>
              <a:t>მონაცემთა შეგროვება და ჭდეების მინიჭება</a:t>
            </a:r>
          </a:p>
          <a:p>
            <a:endParaRPr lang="ka-GE" sz="2500" dirty="0"/>
          </a:p>
          <a:p>
            <a:r>
              <a:rPr lang="ka-GE" sz="2500" dirty="0"/>
              <a:t>ჭდეების ხელით მინიჭება დიდ ძალისხმევასთან არის დაკავშირებული, თუმცა არის საიმედო.</a:t>
            </a:r>
          </a:p>
          <a:p>
            <a:r>
              <a:rPr lang="ka-GE" sz="2500" dirty="0" smtClean="0"/>
              <a:t>ჭდეების </a:t>
            </a:r>
            <a:r>
              <a:rPr lang="ka-GE" sz="2500" dirty="0"/>
              <a:t>ავტომატური მინიჭება შეიძლება იყოს დაკავშირებული შეცდომებთან, თუმცა არის დროის დაზოგვის კარგი საშუალება.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780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581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dirty="0"/>
              <a:t>მონაცემთა შეგროვება და ჭდეების მინიჭება</a:t>
            </a:r>
          </a:p>
          <a:p>
            <a:r>
              <a:rPr lang="ka-GE" dirty="0" smtClean="0"/>
              <a:t>ჭდეების </a:t>
            </a:r>
            <a:r>
              <a:rPr lang="ka-GE" dirty="0"/>
              <a:t>მინიჭების კრიტერიუმები უნდა იყოს კარგად დოკუმენტირებული.</a:t>
            </a:r>
          </a:p>
          <a:p>
            <a:r>
              <a:rPr lang="ka-GE" dirty="0" smtClean="0"/>
              <a:t>სასურველია </a:t>
            </a:r>
            <a:r>
              <a:rPr lang="ka-GE" dirty="0" err="1"/>
              <a:t>ჭედეებიანი</a:t>
            </a:r>
            <a:r>
              <a:rPr lang="ka-GE" dirty="0"/>
              <a:t> მონაცემების აღწერის გაკეთება, სადაც ჭდეების მინიჭების კრიტერიუმები და ამ მონაცემების ვერსია იქნება შენახული. </a:t>
            </a:r>
          </a:p>
          <a:p>
            <a:r>
              <a:rPr lang="ka-GE" dirty="0" smtClean="0"/>
              <a:t>მომავალში</a:t>
            </a:r>
            <a:r>
              <a:rPr lang="ka-GE" dirty="0"/>
              <a:t>, შეიძლება ამ კრიტერიუმების ცვლილება გახდეს საჭირო და ჭდეების თავიდან მინიჭება მოგვიწიოს. ამ დროს უნდა შეიქმნას მონაცემების ახალი ვერსია, სადაც ასევე დაფიქსირდება ახალი კრიტერიუმები და მიენიჭება ვერსიის ნომერი.</a:t>
            </a:r>
          </a:p>
        </p:txBody>
      </p:sp>
    </p:spTree>
    <p:extLst>
      <p:ext uri="{BB962C8B-B14F-4D97-AF65-F5344CB8AC3E}">
        <p14:creationId xmlns:p14="http://schemas.microsoft.com/office/powerpoint/2010/main" val="8528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581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400" dirty="0"/>
              <a:t>მონაცემთა შეგროვება და ჭდეების მინიჭება</a:t>
            </a:r>
          </a:p>
          <a:p>
            <a:endParaRPr lang="ka-GE" sz="2400" dirty="0"/>
          </a:p>
          <a:p>
            <a:r>
              <a:rPr lang="ka-GE" dirty="0"/>
              <a:t>ჭდეების ავტომატური მინიჭების დროს, სჯობს, თავდაპირველად, მცირე ოდენობის საცდელი მონაცემების აღება და მოდელის შემოწმება. ამ პროცესის შემდეგ, ჭდეების მინიჭების მექანიზმის დახვეწა იქნება შესაძლებელი.</a:t>
            </a:r>
          </a:p>
        </p:txBody>
      </p:sp>
    </p:spTree>
    <p:extLst>
      <p:ext uri="{BB962C8B-B14F-4D97-AF65-F5344CB8AC3E}">
        <p14:creationId xmlns:p14="http://schemas.microsoft.com/office/powerpoint/2010/main" val="387869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581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dirty="0"/>
              <a:t>მოდელის შერჩევა და დახვეწა</a:t>
            </a:r>
          </a:p>
          <a:p>
            <a:endParaRPr lang="ka-GE" dirty="0"/>
          </a:p>
          <a:p>
            <a:r>
              <a:rPr lang="ka-GE" dirty="0"/>
              <a:t>განსაზღვრეთ წარმადობის ქვედა საზღვარი (</a:t>
            </a:r>
            <a:r>
              <a:rPr lang="ka-GE" dirty="0" err="1"/>
              <a:t>მაგალითდ</a:t>
            </a:r>
            <a:r>
              <a:rPr lang="ka-GE" dirty="0"/>
              <a:t> ლოგისტიკური რეგრესია ან </a:t>
            </a:r>
            <a:r>
              <a:rPr lang="ka-GE" dirty="0" err="1"/>
              <a:t>ევრისტიკული</a:t>
            </a:r>
            <a:r>
              <a:rPr lang="ka-GE" dirty="0"/>
              <a:t> მოდელი) და სამიზნე ნიშნული (მაგალითად ადამიანის დონის წარმადობა)</a:t>
            </a:r>
          </a:p>
          <a:p>
            <a:r>
              <a:rPr lang="ka-GE" dirty="0"/>
              <a:t>მოიძიეთ არსებული მოდელები და ლიტერატურა თქვენ ამოცანასთან დაკავშირებით.</a:t>
            </a:r>
          </a:p>
          <a:p>
            <a:r>
              <a:rPr lang="ka-GE" dirty="0" smtClean="0"/>
              <a:t>გაითვალისწინეთ</a:t>
            </a:r>
            <a:r>
              <a:rPr lang="ka-GE" dirty="0"/>
              <a:t>, რომ ადამიანის დონის წარმადობა შეიძლება სულაც არ იყოს დამაკმაყოფილებელი</a:t>
            </a:r>
            <a:r>
              <a:rPr lang="ka-GE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875084" cy="35814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2400" dirty="0"/>
              <a:t>მოდელის შერჩევა და დახვეწა</a:t>
            </a:r>
          </a:p>
          <a:p>
            <a:endParaRPr lang="ka-GE" sz="2400" dirty="0"/>
          </a:p>
          <a:p>
            <a:r>
              <a:rPr lang="ka-GE" dirty="0"/>
              <a:t>დაიწყეთ მარტივი მოდელებით და შემდეგ გაართულეთ.</a:t>
            </a:r>
          </a:p>
          <a:p>
            <a:r>
              <a:rPr lang="ka-GE" dirty="0" smtClean="0"/>
              <a:t>დააფიქსირეთ </a:t>
            </a:r>
            <a:r>
              <a:rPr lang="ka-GE" dirty="0"/>
              <a:t>საწყისი წონები, რომ მოდელის ყოფაქცევის გამეორება იყოს შესაძლებელი.</a:t>
            </a:r>
          </a:p>
          <a:p>
            <a:r>
              <a:rPr lang="ka-GE" dirty="0" smtClean="0"/>
              <a:t>გამოიკვლიეთ </a:t>
            </a:r>
            <a:r>
              <a:rPr lang="ka-GE" dirty="0"/>
              <a:t>მონაცემები, რომლებზეც არასწორად ხდება ამოცნობა.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2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1962150"/>
            <a:ext cx="7887183" cy="1295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a-GE" sz="3500" b="1" dirty="0" smtClean="0"/>
              <a:t>მანქანური სწავლების პროექტი</a:t>
            </a:r>
            <a:endParaRPr lang="en-US" sz="3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000" dirty="0" smtClean="0"/>
              <a:t>მანქანური სწავლების პროექტის თავისებურებები</a:t>
            </a:r>
          </a:p>
          <a:p>
            <a:endParaRPr lang="ka-GE" sz="4000" dirty="0"/>
          </a:p>
          <a:p>
            <a:r>
              <a:rPr lang="en-US" sz="2800" dirty="0">
                <a:hlinkClick r:id="rId2"/>
              </a:rPr>
              <a:t>https://medium.com/comet-ml/organizing-machine-learning-projects-project-management-guidelines-2d2b85651bbd</a:t>
            </a:r>
            <a:endParaRPr lang="ka-GE" sz="2800" dirty="0"/>
          </a:p>
          <a:p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35969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a-GE" sz="25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79" y="1581150"/>
            <a:ext cx="7524471" cy="315432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2500" dirty="0" smtClean="0"/>
              <a:t>პროექტის სიცოცხლის ციკლი (</a:t>
            </a:r>
            <a:r>
              <a:rPr lang="en-US" sz="2500" dirty="0" smtClean="0"/>
              <a:t>Lifecycle</a:t>
            </a:r>
            <a:r>
              <a:rPr lang="ka-GE" sz="2500" dirty="0" smtClean="0"/>
              <a:t>)</a:t>
            </a:r>
          </a:p>
          <a:p>
            <a:endParaRPr lang="ka-GE" sz="2500" dirty="0" smtClean="0"/>
          </a:p>
          <a:p>
            <a:pPr marL="0"/>
            <a:r>
              <a:rPr lang="en-US" sz="2500" dirty="0" smtClean="0"/>
              <a:t>ML </a:t>
            </a:r>
            <a:r>
              <a:rPr lang="ka-GE" sz="2500" dirty="0" smtClean="0"/>
              <a:t>პროექტი არის </a:t>
            </a:r>
          </a:p>
          <a:p>
            <a:pPr marL="0"/>
            <a:r>
              <a:rPr lang="ka-GE" sz="2500" dirty="0" err="1" smtClean="0"/>
              <a:t>იტერაციული</a:t>
            </a:r>
            <a:r>
              <a:rPr lang="ka-GE" sz="2500" dirty="0" smtClean="0"/>
              <a:t> ტიპის.;</a:t>
            </a:r>
          </a:p>
          <a:p>
            <a:pPr marL="0"/>
            <a:r>
              <a:rPr lang="ka-GE" sz="2500" dirty="0" smtClean="0"/>
              <a:t> </a:t>
            </a:r>
          </a:p>
        </p:txBody>
      </p:sp>
      <p:pic>
        <p:nvPicPr>
          <p:cNvPr id="8" name="Picture 2" descr="https://miro.medium.com/max/1200/0*3I4P4pkL1xySQS9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92" y="1885950"/>
            <a:ext cx="3562183" cy="356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20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4400" dirty="0"/>
              <a:t>პროექტის დაგეგმვა და აწყობა</a:t>
            </a:r>
          </a:p>
          <a:p>
            <a:endParaRPr lang="ka-GE" sz="4400" dirty="0"/>
          </a:p>
          <a:p>
            <a:r>
              <a:rPr lang="ka-GE" sz="4000" dirty="0"/>
              <a:t>ამოცანის განსაზღვრა და მოთხოვნების ჩამოყალიბება</a:t>
            </a:r>
            <a:endParaRPr lang="en-US" sz="4000" dirty="0"/>
          </a:p>
          <a:p>
            <a:r>
              <a:rPr lang="ka-GE" sz="4000" dirty="0"/>
              <a:t>პროექტის </a:t>
            </a:r>
            <a:r>
              <a:rPr lang="ka-GE" sz="4000" dirty="0" err="1"/>
              <a:t>შესრულებადობის</a:t>
            </a:r>
            <a:r>
              <a:rPr lang="ka-GE" sz="4000" dirty="0"/>
              <a:t> შეფასება</a:t>
            </a:r>
            <a:endParaRPr lang="en-US" sz="4000" dirty="0"/>
          </a:p>
          <a:p>
            <a:r>
              <a:rPr lang="ka-GE" sz="4000" dirty="0"/>
              <a:t>პროექტის მახასიათებლების განსაზღვრა</a:t>
            </a:r>
            <a:r>
              <a:rPr lang="en-US" sz="4000" dirty="0"/>
              <a:t> (</a:t>
            </a:r>
            <a:r>
              <a:rPr lang="ka-GE" sz="4000" dirty="0"/>
              <a:t>საიმედოობა</a:t>
            </a:r>
            <a:r>
              <a:rPr lang="en-US" sz="4000" dirty="0"/>
              <a:t> vs </a:t>
            </a:r>
            <a:r>
              <a:rPr lang="ka-GE" sz="4000" dirty="0"/>
              <a:t>სიჩქარე</a:t>
            </a:r>
            <a:r>
              <a:rPr lang="en-US" sz="4000" dirty="0"/>
              <a:t>)</a:t>
            </a:r>
          </a:p>
          <a:p>
            <a:r>
              <a:rPr lang="ka-GE" sz="4000" dirty="0"/>
              <a:t>კოდის სტრუქტურის განსაზღვრა</a:t>
            </a:r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39497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505235" cy="3733800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3600" dirty="0"/>
              <a:t>ამოცანის განსაზღვრა და მოთხოვნების ჩამოყალიბება</a:t>
            </a:r>
          </a:p>
          <a:p>
            <a:endParaRPr lang="ka-GE" sz="2800" dirty="0"/>
          </a:p>
          <a:p>
            <a:r>
              <a:rPr lang="ka-GE" sz="2800" dirty="0"/>
              <a:t>ზოგჯერ </a:t>
            </a:r>
            <a:r>
              <a:rPr lang="en-US" sz="2800" dirty="0"/>
              <a:t>ML </a:t>
            </a:r>
            <a:r>
              <a:rPr lang="ka-GE" sz="2800" dirty="0"/>
              <a:t>ამოცანის ჩამოყალიბება დიდ სირთულეებთან შეიძლება იყოს დაკავშირებული.</a:t>
            </a:r>
          </a:p>
          <a:p>
            <a:endParaRPr lang="ka-GE" sz="2800" dirty="0"/>
          </a:p>
          <a:p>
            <a:r>
              <a:rPr lang="ka-GE" sz="2800" dirty="0"/>
              <a:t>მაგალითი:</a:t>
            </a:r>
          </a:p>
          <a:p>
            <a:r>
              <a:rPr lang="ka-GE" sz="2800" dirty="0"/>
              <a:t>უნდა გაკეთდეს პროგრამული უზრუნველყოფა, რომელიც მომხმარებლებს დაეხმარება ფოტოების ორგანიზებაში. ჩვენ სამიზნე აუდიტორიას წარმოადგენს </a:t>
            </a:r>
            <a:r>
              <a:rPr lang="ka-GE" sz="2800" dirty="0" err="1"/>
              <a:t>სმარტფონების</a:t>
            </a:r>
            <a:r>
              <a:rPr lang="ka-GE" sz="2800" dirty="0"/>
              <a:t> ფოტოგრაფები, რომლებსაც დიდი ოდენობით ფოტოები აქვთ ტელეფონში</a:t>
            </a:r>
            <a:r>
              <a:rPr lang="ka-GE" sz="2800" dirty="0" smtClean="0"/>
              <a:t>. ჩვენ </a:t>
            </a:r>
            <a:r>
              <a:rPr lang="ka-GE" sz="2800" dirty="0"/>
              <a:t>ამოცანას წარმოადგენს ასეთი მომხმარებლებისთვის სასურველი ფოტოს მოძებნის გამარტივება.</a:t>
            </a:r>
          </a:p>
          <a:p>
            <a:pPr marL="0" indent="0">
              <a:buNone/>
            </a:pPr>
            <a:endParaRPr lang="ka-GE" sz="2400" dirty="0"/>
          </a:p>
          <a:p>
            <a:r>
              <a:rPr lang="en-US" sz="1600" dirty="0">
                <a:hlinkClick r:id="rId2"/>
              </a:rPr>
              <a:t>https://www.jeremyjordan.me/ml-requirements/</a:t>
            </a:r>
            <a:endParaRPr lang="ka-GE" sz="1600" dirty="0"/>
          </a:p>
          <a:p>
            <a:r>
              <a:rPr lang="en-US" sz="1600" b="1" dirty="0"/>
              <a:t>Building machine learning products: a problem well-defined is a problem half-solved</a:t>
            </a:r>
          </a:p>
          <a:p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15392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505235" cy="3733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3000" dirty="0"/>
              <a:t>ამოცანის განსაზღვრა და მოთხოვნების ჩამოყალიბება</a:t>
            </a:r>
          </a:p>
          <a:p>
            <a:endParaRPr lang="ka-GE" sz="2500" dirty="0" smtClean="0"/>
          </a:p>
          <a:p>
            <a:r>
              <a:rPr lang="ka-GE" sz="2500" dirty="0" smtClean="0"/>
              <a:t>ამ </a:t>
            </a:r>
            <a:r>
              <a:rPr lang="ka-GE" sz="2500" dirty="0"/>
              <a:t>ამოცანის მოთხოვნების ჩამოსაყალიბებლად სასურველია ასეთ ფოტოგრაფებთან გასაუბრება. აუცილებლად უნდა შევადგინოთ რამდენიმე ალბომი ჩვენ თვითონ და შევეცადოთ „სასურველი“ ფოტოების პოვნას.</a:t>
            </a:r>
          </a:p>
          <a:p>
            <a:endParaRPr lang="ka-GE" sz="2500" dirty="0"/>
          </a:p>
        </p:txBody>
      </p:sp>
    </p:spTree>
    <p:extLst>
      <p:ext uri="{BB962C8B-B14F-4D97-AF65-F5344CB8AC3E}">
        <p14:creationId xmlns:p14="http://schemas.microsoft.com/office/powerpoint/2010/main" val="6746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ML </a:t>
            </a:r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პროექტი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276350"/>
            <a:ext cx="7505235" cy="3733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3200" dirty="0"/>
              <a:t>ამოცანის განსაზღვრა და მოთხოვნების ჩამოყალიბება</a:t>
            </a:r>
          </a:p>
          <a:p>
            <a:r>
              <a:rPr lang="ka-GE" sz="2400" dirty="0"/>
              <a:t>უნდა გვახსოვდეს და კარგად გვესმოდეს, რომ </a:t>
            </a:r>
            <a:r>
              <a:rPr lang="en-US" sz="2400" dirty="0"/>
              <a:t>ML </a:t>
            </a:r>
            <a:r>
              <a:rPr lang="ka-GE" sz="2400" dirty="0"/>
              <a:t>პროგრამული უზრუნველყოფა არის </a:t>
            </a:r>
            <a:r>
              <a:rPr lang="en-US" sz="2400" dirty="0"/>
              <a:t>Software 2.0</a:t>
            </a:r>
            <a:r>
              <a:rPr lang="ka-GE" sz="2400" dirty="0"/>
              <a:t>.</a:t>
            </a:r>
            <a:endParaRPr lang="ka-GE" sz="3200" dirty="0"/>
          </a:p>
          <a:p>
            <a:endParaRPr lang="ka-GE" sz="2500" dirty="0"/>
          </a:p>
        </p:txBody>
      </p:sp>
      <p:pic>
        <p:nvPicPr>
          <p:cNvPr id="5" name="Picture 2" descr="Screen-Shot-2019-05-10-at-9.52.20-P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13049"/>
            <a:ext cx="4495800" cy="181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2771</TotalTime>
  <Words>941</Words>
  <Application>Microsoft Office PowerPoint</Application>
  <PresentationFormat>On-screen Show (16:9)</PresentationFormat>
  <Paragraphs>190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BPG Web 002 Caps</vt:lpstr>
      <vt:lpstr>Calibri</vt:lpstr>
      <vt:lpstr>Gill Sans MT</vt:lpstr>
      <vt:lpstr>Sylfaen</vt:lpstr>
      <vt:lpstr>Verdana</vt:lpstr>
      <vt:lpstr>Wingdings 2</vt:lpstr>
      <vt:lpstr>Solstice</vt:lpstr>
      <vt:lpstr>PowerPoint Presentation</vt:lpstr>
      <vt:lpstr>პროგრამული უზრუნველყოფის ინჟინერიის საფუძვლები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282</cp:revision>
  <dcterms:created xsi:type="dcterms:W3CDTF">2016-09-13T18:38:05Z</dcterms:created>
  <dcterms:modified xsi:type="dcterms:W3CDTF">2022-12-06T14:26:05Z</dcterms:modified>
</cp:coreProperties>
</file>