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2" r:id="rId2"/>
    <p:sldId id="323" r:id="rId3"/>
    <p:sldId id="335" r:id="rId4"/>
    <p:sldId id="333" r:id="rId5"/>
    <p:sldId id="285" r:id="rId6"/>
    <p:sldId id="326" r:id="rId7"/>
    <p:sldId id="345" r:id="rId8"/>
    <p:sldId id="346" r:id="rId9"/>
    <p:sldId id="334" r:id="rId10"/>
    <p:sldId id="336" r:id="rId11"/>
    <p:sldId id="324" r:id="rId12"/>
    <p:sldId id="325" r:id="rId13"/>
    <p:sldId id="337" r:id="rId14"/>
    <p:sldId id="327" r:id="rId15"/>
    <p:sldId id="328" r:id="rId16"/>
    <p:sldId id="329" r:id="rId17"/>
    <p:sldId id="330" r:id="rId18"/>
    <p:sldId id="331" r:id="rId19"/>
    <p:sldId id="332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7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0177E6E-5A08-415B-BB67-7F521B2F416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73" y="760767"/>
            <a:ext cx="2680215" cy="13842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34344" y="3327631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000" dirty="0" smtClean="0">
                <a:latin typeface="BPG Web 002 Caps" panose="020B0603030804020204" pitchFamily="34" charset="0"/>
                <a:cs typeface="BPG Web 002 Caps" panose="020B0603030804020204" pitchFamily="34" charset="0"/>
              </a:rPr>
              <a:t>კომპიუტერული მეცნიერების მიმართულება</a:t>
            </a:r>
            <a:endParaRPr lang="en-US" sz="2000" dirty="0"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65" y="3028950"/>
            <a:ext cx="2125029" cy="11953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34344" y="104775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000" dirty="0" smtClean="0">
                <a:latin typeface="BPG Web 002 Caps" panose="020B0603030804020204" pitchFamily="34" charset="0"/>
                <a:cs typeface="BPG Web 002 Caps" panose="020B0603030804020204" pitchFamily="34" charset="0"/>
              </a:rPr>
              <a:t>ბიზნესის, კომპიუტინგის და სოციალურ მეცნიერებათა სკოლა</a:t>
            </a:r>
            <a:endParaRPr lang="en-US" sz="2000" dirty="0"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7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00150" y="57151"/>
            <a:ext cx="74866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შესავალი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3950" y="1047750"/>
            <a:ext cx="7562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a-GE" dirty="0" smtClean="0"/>
              <a:t>განსაკუთრებით დიდი საიმედოობა არის საჭირო შემდეგი სფეროების პროგრამული უზრუნველყოფებისთვის:</a:t>
            </a:r>
          </a:p>
          <a:p>
            <a:pPr algn="just"/>
            <a:endParaRPr lang="ka-GE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dirty="0" smtClean="0"/>
              <a:t>სამხედრო სფერო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dirty="0" smtClean="0"/>
              <a:t>მედიცინა;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dirty="0" smtClean="0"/>
              <a:t>კოსმოსური პროგრამები;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dirty="0" smtClean="0"/>
              <a:t>ენერგეტიკა;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dirty="0" smtClean="0"/>
              <a:t>კომუნიკაციის სისტემები;</a:t>
            </a:r>
          </a:p>
        </p:txBody>
      </p:sp>
    </p:spTree>
    <p:extLst>
      <p:ext uri="{BB962C8B-B14F-4D97-AF65-F5344CB8AC3E}">
        <p14:creationId xmlns:p14="http://schemas.microsoft.com/office/powerpoint/2010/main" val="273591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00150" y="57151"/>
            <a:ext cx="74866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ფასი, ვადა, ხარისხი 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23950" y="1185325"/>
            <a:ext cx="763905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800" dirty="0" smtClean="0"/>
              <a:t>პროგრამული უზრუნველყოფის ძირითადი პარამეტრებია</a:t>
            </a:r>
            <a:endParaRPr lang="ka-GE" sz="3200" dirty="0"/>
          </a:p>
          <a:p>
            <a:endParaRPr lang="ka-GE" sz="25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a-GE" sz="2500" dirty="0" smtClean="0"/>
              <a:t>ღირებულება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a-GE" sz="2500" dirty="0" smtClean="0"/>
              <a:t>შესრულების ვადა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a-GE" sz="2500" dirty="0" smtClean="0"/>
              <a:t>ხარისხი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288" y="1962150"/>
            <a:ext cx="4586461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3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00150" y="57151"/>
            <a:ext cx="74866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ხარისხი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0150" y="987916"/>
            <a:ext cx="76390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a-GE" sz="2800" dirty="0" smtClean="0"/>
              <a:t>პროგრამული უზრუნველყოფის ფასისა და დროის გაზომვა ინტუიციურია და არ იწვევს დამატებით სირთულეებს. ხარისხის საზომი კი კარგად არის გასააზრებელი და შესარჩევი.</a:t>
            </a:r>
          </a:p>
          <a:p>
            <a:pPr algn="just"/>
            <a:endParaRPr lang="ka-GE" sz="2800" dirty="0"/>
          </a:p>
          <a:p>
            <a:pPr algn="just"/>
            <a:r>
              <a:rPr lang="ka-GE" sz="2800" dirty="0" smtClean="0"/>
              <a:t>ხარისხი რამდენიმე სპეციფიკური კრიტერიუმით შეიძლება შევაფასოთ.</a:t>
            </a:r>
            <a:endParaRPr lang="ka-GE" sz="2500" dirty="0" smtClean="0"/>
          </a:p>
        </p:txBody>
      </p:sp>
    </p:spTree>
    <p:extLst>
      <p:ext uri="{BB962C8B-B14F-4D97-AF65-F5344CB8AC3E}">
        <p14:creationId xmlns:p14="http://schemas.microsoft.com/office/powerpoint/2010/main" val="255436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00150" y="57151"/>
            <a:ext cx="74866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ხარისხი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33550"/>
            <a:ext cx="7249016" cy="15975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66024" y="3976410"/>
            <a:ext cx="5949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https://www.iso.org/obp/ui/#iso:std:iso-iec:25010:ed-1:v1:en</a:t>
            </a:r>
          </a:p>
        </p:txBody>
      </p:sp>
    </p:spTree>
    <p:extLst>
      <p:ext uri="{BB962C8B-B14F-4D97-AF65-F5344CB8AC3E}">
        <p14:creationId xmlns:p14="http://schemas.microsoft.com/office/powerpoint/2010/main" val="335433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00150" y="57151"/>
            <a:ext cx="74866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ხარისხი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0150" y="987916"/>
            <a:ext cx="7639050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a-GE" sz="2800" b="1" dirty="0" err="1" smtClean="0"/>
              <a:t>ფუნქციონალობა</a:t>
            </a:r>
            <a:r>
              <a:rPr lang="ka-GE" sz="2800" b="1" dirty="0" smtClean="0"/>
              <a:t> </a:t>
            </a:r>
            <a:r>
              <a:rPr lang="ka-GE" sz="2800" dirty="0"/>
              <a:t>- იმ ოპერაციების განხორციელების შესაძლებლობა, რომელიც მოეთხოვება პროგრამულ </a:t>
            </a:r>
            <a:r>
              <a:rPr lang="ka-GE" sz="2800" dirty="0" smtClean="0"/>
              <a:t>უზრუნველყოფას. ასევე ზედმეტი, არასაჭირო ოპერაციების არ არსებობა.</a:t>
            </a:r>
            <a:endParaRPr lang="ka-GE" sz="3200" dirty="0"/>
          </a:p>
          <a:p>
            <a:endParaRPr lang="ka-GE" sz="2800" dirty="0" smtClean="0"/>
          </a:p>
          <a:p>
            <a:endParaRPr lang="ka-GE" sz="2800" dirty="0"/>
          </a:p>
          <a:p>
            <a:endParaRPr lang="ka-GE" sz="2500" dirty="0" smtClean="0"/>
          </a:p>
        </p:txBody>
      </p:sp>
    </p:spTree>
    <p:extLst>
      <p:ext uri="{BB962C8B-B14F-4D97-AF65-F5344CB8AC3E}">
        <p14:creationId xmlns:p14="http://schemas.microsoft.com/office/powerpoint/2010/main" val="295777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00150" y="57151"/>
            <a:ext cx="74866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ხარისხი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0150" y="987916"/>
            <a:ext cx="763905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a-GE" sz="2800" dirty="0"/>
          </a:p>
          <a:p>
            <a:pPr algn="just"/>
            <a:r>
              <a:rPr lang="ka-GE" sz="2800" b="1" dirty="0" smtClean="0"/>
              <a:t>საიმედოობა</a:t>
            </a:r>
            <a:r>
              <a:rPr lang="ka-GE" sz="2800" dirty="0" smtClean="0"/>
              <a:t> - </a:t>
            </a:r>
            <a:r>
              <a:rPr lang="ka-GE" sz="2800" dirty="0" err="1" smtClean="0"/>
              <a:t>ფუნქციონალობის</a:t>
            </a:r>
            <a:r>
              <a:rPr lang="ka-GE" sz="2800" dirty="0" smtClean="0"/>
              <a:t> განხორციელება შეფერხებების გარეშე</a:t>
            </a:r>
            <a:endParaRPr lang="ka-GE" sz="3200" dirty="0"/>
          </a:p>
          <a:p>
            <a:pPr algn="just"/>
            <a:endParaRPr lang="ka-GE" sz="2800" dirty="0" smtClean="0"/>
          </a:p>
          <a:p>
            <a:endParaRPr lang="ka-GE" sz="2800" dirty="0"/>
          </a:p>
          <a:p>
            <a:endParaRPr lang="ka-GE" sz="2500" dirty="0" smtClean="0"/>
          </a:p>
        </p:txBody>
      </p:sp>
    </p:spTree>
    <p:extLst>
      <p:ext uri="{BB962C8B-B14F-4D97-AF65-F5344CB8AC3E}">
        <p14:creationId xmlns:p14="http://schemas.microsoft.com/office/powerpoint/2010/main" val="151544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00150" y="57151"/>
            <a:ext cx="74866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ხარისხი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0150" y="987916"/>
            <a:ext cx="7639050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a-GE" sz="2800" dirty="0"/>
          </a:p>
          <a:p>
            <a:pPr algn="just"/>
            <a:r>
              <a:rPr lang="ka-GE" sz="2800" b="1" dirty="0" smtClean="0"/>
              <a:t>გამოყენებადობა</a:t>
            </a:r>
            <a:r>
              <a:rPr lang="ka-GE" sz="2800" dirty="0" smtClean="0"/>
              <a:t> - მომხმარებლის მიერ პროგრამული უზრუნველყოფის </a:t>
            </a:r>
            <a:r>
              <a:rPr lang="ka-GE" sz="2800" dirty="0" err="1" smtClean="0"/>
              <a:t>ფუნქციონალობის</a:t>
            </a:r>
            <a:r>
              <a:rPr lang="ka-GE" sz="2800" dirty="0" smtClean="0"/>
              <a:t> შესწავლის და გამოყენების სიმარტივე</a:t>
            </a:r>
            <a:endParaRPr lang="ka-GE" sz="3200" dirty="0"/>
          </a:p>
          <a:p>
            <a:endParaRPr lang="ka-GE" sz="2800" dirty="0" smtClean="0"/>
          </a:p>
          <a:p>
            <a:endParaRPr lang="ka-GE" sz="2800" dirty="0"/>
          </a:p>
          <a:p>
            <a:endParaRPr lang="ka-GE" sz="2500" dirty="0" smtClean="0"/>
          </a:p>
        </p:txBody>
      </p:sp>
    </p:spTree>
    <p:extLst>
      <p:ext uri="{BB962C8B-B14F-4D97-AF65-F5344CB8AC3E}">
        <p14:creationId xmlns:p14="http://schemas.microsoft.com/office/powerpoint/2010/main" val="16119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00150" y="57151"/>
            <a:ext cx="74866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ხარისხი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0150" y="987916"/>
            <a:ext cx="763905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a-GE" sz="2800" dirty="0"/>
          </a:p>
          <a:p>
            <a:pPr algn="just"/>
            <a:r>
              <a:rPr lang="ka-GE" sz="2800" b="1" dirty="0" smtClean="0"/>
              <a:t>ეფექტიანობა</a:t>
            </a:r>
            <a:r>
              <a:rPr lang="ka-GE" sz="2800" dirty="0" smtClean="0"/>
              <a:t> - გამოყენებული რესურსების შესაბამისი შედეგის ჩვენება</a:t>
            </a:r>
            <a:endParaRPr lang="ka-GE" sz="3200" dirty="0"/>
          </a:p>
          <a:p>
            <a:endParaRPr lang="ka-GE" sz="2800" dirty="0" smtClean="0"/>
          </a:p>
          <a:p>
            <a:endParaRPr lang="ka-GE" sz="2800" dirty="0"/>
          </a:p>
          <a:p>
            <a:endParaRPr lang="ka-GE" sz="2500" dirty="0" smtClean="0"/>
          </a:p>
        </p:txBody>
      </p:sp>
    </p:spTree>
    <p:extLst>
      <p:ext uri="{BB962C8B-B14F-4D97-AF65-F5344CB8AC3E}">
        <p14:creationId xmlns:p14="http://schemas.microsoft.com/office/powerpoint/2010/main" val="175492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00150" y="57151"/>
            <a:ext cx="74866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ხარისხი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0150" y="987916"/>
            <a:ext cx="7639050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a-GE" sz="2800" dirty="0"/>
          </a:p>
          <a:p>
            <a:pPr algn="just"/>
            <a:r>
              <a:rPr lang="ka-GE" sz="2800" b="1" dirty="0" err="1" smtClean="0"/>
              <a:t>განვითარებადობა</a:t>
            </a:r>
            <a:r>
              <a:rPr lang="ka-GE" sz="2800" dirty="0" smtClean="0"/>
              <a:t> - ცვლილებების და შესწორებების მიმართ სიმარტივე და მდგრადობა</a:t>
            </a:r>
            <a:endParaRPr lang="ka-GE" sz="3200" dirty="0"/>
          </a:p>
          <a:p>
            <a:endParaRPr lang="ka-GE" sz="2800" dirty="0" smtClean="0"/>
          </a:p>
          <a:p>
            <a:endParaRPr lang="ka-GE" sz="2800" dirty="0"/>
          </a:p>
          <a:p>
            <a:endParaRPr lang="ka-GE" sz="2500" dirty="0" smtClean="0"/>
          </a:p>
        </p:txBody>
      </p:sp>
    </p:spTree>
    <p:extLst>
      <p:ext uri="{BB962C8B-B14F-4D97-AF65-F5344CB8AC3E}">
        <p14:creationId xmlns:p14="http://schemas.microsoft.com/office/powerpoint/2010/main" val="90982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00150" y="57151"/>
            <a:ext cx="74866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ხარისხი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0150" y="987916"/>
            <a:ext cx="7639050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ka-GE" sz="2800" b="1" dirty="0" smtClean="0"/>
          </a:p>
          <a:p>
            <a:pPr algn="just"/>
            <a:r>
              <a:rPr lang="ka-GE" sz="2800" b="1" dirty="0" err="1" smtClean="0"/>
              <a:t>პორტაბელურობა</a:t>
            </a:r>
            <a:r>
              <a:rPr lang="ka-GE" sz="2800" dirty="0" smtClean="0"/>
              <a:t> - სხვადასხვა პროგრამულ და </a:t>
            </a:r>
            <a:r>
              <a:rPr lang="ka-GE" sz="2800" dirty="0" err="1" smtClean="0"/>
              <a:t>აპარატულ</a:t>
            </a:r>
            <a:r>
              <a:rPr lang="ka-GE" sz="2800" dirty="0" smtClean="0"/>
              <a:t> გარემოში ფუნქციონირების შესაძლებლობა</a:t>
            </a:r>
            <a:endParaRPr lang="ka-GE" sz="3200" dirty="0"/>
          </a:p>
          <a:p>
            <a:endParaRPr lang="ka-GE" sz="2800" dirty="0" smtClean="0"/>
          </a:p>
          <a:p>
            <a:endParaRPr lang="ka-GE" sz="2800" dirty="0"/>
          </a:p>
          <a:p>
            <a:endParaRPr lang="ka-GE" sz="2500" dirty="0" smtClean="0"/>
          </a:p>
        </p:txBody>
      </p:sp>
    </p:spTree>
    <p:extLst>
      <p:ext uri="{BB962C8B-B14F-4D97-AF65-F5344CB8AC3E}">
        <p14:creationId xmlns:p14="http://schemas.microsoft.com/office/powerpoint/2010/main" val="84526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888" y="1"/>
            <a:ext cx="7406640" cy="1193800"/>
          </a:xfrm>
        </p:spPr>
        <p:txBody>
          <a:bodyPr>
            <a:normAutofit/>
          </a:bodyPr>
          <a:lstStyle/>
          <a:p>
            <a:r>
              <a:rPr lang="ka-GE" sz="3000" b="1" dirty="0" smtClean="0"/>
              <a:t>პროგრამული უზრუნველყოფის ინჟინერიის საფუძვლები</a:t>
            </a:r>
            <a:endParaRPr lang="en-US" sz="3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344" y="2343150"/>
            <a:ext cx="7406640" cy="555552"/>
          </a:xfrm>
        </p:spPr>
        <p:txBody>
          <a:bodyPr>
            <a:normAutofit fontScale="92500" lnSpcReduction="10000"/>
          </a:bodyPr>
          <a:lstStyle/>
          <a:p>
            <a:r>
              <a:rPr lang="ka-GE" sz="4000" dirty="0" smtClean="0"/>
              <a:t>პაატა გოგიშვილი</a:t>
            </a:r>
            <a:endParaRPr lang="en-US" sz="40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186543" y="3172603"/>
            <a:ext cx="7406640" cy="66985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a-GE" sz="1800" dirty="0" smtClean="0"/>
              <a:t>ინფორმატიკის დოქტორი</a:t>
            </a:r>
            <a:endParaRPr lang="en-US" sz="1800" dirty="0" smtClean="0"/>
          </a:p>
          <a:p>
            <a:r>
              <a:rPr lang="ka-GE" sz="1400" dirty="0" smtClean="0"/>
              <a:t>ასოცირებული პროფესორი</a:t>
            </a:r>
            <a:endParaRPr lang="en-US" sz="1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19200" y="1467701"/>
            <a:ext cx="2386361" cy="342049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2200" dirty="0" smtClean="0"/>
              <a:t>კვირა 1</a:t>
            </a:r>
            <a:endParaRPr lang="en-US" sz="22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215972" y="4552950"/>
            <a:ext cx="7406640" cy="36505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a-GE" sz="1400" smtClean="0"/>
              <a:t>2022 </a:t>
            </a:r>
            <a:r>
              <a:rPr lang="ka-GE" sz="1400" smtClean="0"/>
              <a:t>წლის </a:t>
            </a:r>
            <a:r>
              <a:rPr lang="ka-GE" sz="1400" smtClean="0"/>
              <a:t>21 </a:t>
            </a:r>
            <a:r>
              <a:rPr lang="ka-GE" sz="1400" dirty="0" smtClean="0"/>
              <a:t>სექტემბერი</a:t>
            </a:r>
            <a:endParaRPr lang="en-US" sz="14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79483" y="1433627"/>
            <a:ext cx="2539809" cy="342049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1800" dirty="0" smtClean="0"/>
              <a:t> (</a:t>
            </a:r>
            <a:r>
              <a:rPr lang="en-US" sz="1800" dirty="0" smtClean="0"/>
              <a:t>Online </a:t>
            </a:r>
            <a:r>
              <a:rPr lang="ka-GE" sz="1800" dirty="0" smtClean="0"/>
              <a:t>მეცადინეობა)</a:t>
            </a:r>
            <a:endParaRPr lang="en-US" sz="18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6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00150" y="57151"/>
            <a:ext cx="74866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საიმედოობა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0150" y="987916"/>
            <a:ext cx="7639050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a-GE" sz="2800" dirty="0" smtClean="0"/>
              <a:t>საიმედოობა არის ერთ-ერთი ყველაზე გამორჩეული პარამეტრი ხარისხის კუთხით.</a:t>
            </a:r>
          </a:p>
          <a:p>
            <a:pPr algn="just"/>
            <a:endParaRPr lang="ka-GE" sz="2800" dirty="0" smtClean="0"/>
          </a:p>
          <a:p>
            <a:pPr algn="just"/>
            <a:endParaRPr lang="ka-GE" sz="2800" dirty="0"/>
          </a:p>
          <a:p>
            <a:pPr algn="just"/>
            <a:r>
              <a:rPr lang="ka-GE" sz="2800" dirty="0" smtClean="0"/>
              <a:t>საიმედოობა შეიძლება გავზომოთ დეფექტების ოდენობით ათას სტრიქონში (</a:t>
            </a:r>
            <a:r>
              <a:rPr lang="en-US" sz="2800" dirty="0" smtClean="0"/>
              <a:t>KLOC</a:t>
            </a:r>
            <a:r>
              <a:rPr lang="ka-GE" sz="2800" dirty="0" smtClean="0"/>
              <a:t>).</a:t>
            </a:r>
            <a:endParaRPr lang="ka-GE" sz="3200" dirty="0"/>
          </a:p>
          <a:p>
            <a:endParaRPr lang="ka-GE" sz="2800" dirty="0" smtClean="0"/>
          </a:p>
          <a:p>
            <a:endParaRPr lang="ka-GE" sz="2800" dirty="0"/>
          </a:p>
          <a:p>
            <a:endParaRPr lang="ka-GE" sz="2500" dirty="0" smtClean="0"/>
          </a:p>
        </p:txBody>
      </p:sp>
    </p:spTree>
    <p:extLst>
      <p:ext uri="{BB962C8B-B14F-4D97-AF65-F5344CB8AC3E}">
        <p14:creationId xmlns:p14="http://schemas.microsoft.com/office/powerpoint/2010/main" val="322427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00150" y="57151"/>
            <a:ext cx="74866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დეფექტები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0150" y="987916"/>
            <a:ext cx="763905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800" dirty="0" smtClean="0"/>
              <a:t>დეფექტების ოდენობა პროფესიონალის მიერ დაწერილ კოდში ათას სტრიქონზე 1 ან უფრო ნაკლები უნდა იყოს.</a:t>
            </a:r>
          </a:p>
          <a:p>
            <a:endParaRPr lang="ka-GE" sz="2800" dirty="0"/>
          </a:p>
          <a:p>
            <a:r>
              <a:rPr lang="ka-GE" sz="2800" dirty="0" smtClean="0"/>
              <a:t>დეფექტებს მუშაობის პროცესში აღმოაჩენენ.</a:t>
            </a:r>
            <a:endParaRPr lang="ka-GE" sz="2800" dirty="0"/>
          </a:p>
          <a:p>
            <a:endParaRPr lang="ka-GE" sz="2500" dirty="0" smtClean="0"/>
          </a:p>
        </p:txBody>
      </p:sp>
    </p:spTree>
    <p:extLst>
      <p:ext uri="{BB962C8B-B14F-4D97-AF65-F5344CB8AC3E}">
        <p14:creationId xmlns:p14="http://schemas.microsoft.com/office/powerpoint/2010/main" val="258185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00150" y="57151"/>
            <a:ext cx="74866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მომსახურება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0150" y="987916"/>
            <a:ext cx="763905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800" dirty="0" smtClean="0"/>
              <a:t>მომსახურება შემუშავებაზე ძვირად ღირებულია. </a:t>
            </a:r>
          </a:p>
          <a:p>
            <a:endParaRPr lang="ka-GE" sz="2800" dirty="0"/>
          </a:p>
          <a:p>
            <a:r>
              <a:rPr lang="ka-GE" sz="2800" dirty="0" smtClean="0"/>
              <a:t>მათი თანაფარდობა შეიძლება იყოს 80/20, 70/30, 60/40</a:t>
            </a:r>
            <a:endParaRPr lang="ka-GE" sz="2800" dirty="0"/>
          </a:p>
          <a:p>
            <a:endParaRPr lang="ka-GE" sz="2500" dirty="0" smtClean="0"/>
          </a:p>
        </p:txBody>
      </p:sp>
    </p:spTree>
    <p:extLst>
      <p:ext uri="{BB962C8B-B14F-4D97-AF65-F5344CB8AC3E}">
        <p14:creationId xmlns:p14="http://schemas.microsoft.com/office/powerpoint/2010/main" val="133244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00150" y="57151"/>
            <a:ext cx="74866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ზომა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706833"/>
              </p:ext>
            </p:extLst>
          </p:nvPr>
        </p:nvGraphicFramePr>
        <p:xfrm>
          <a:off x="1895475" y="1047750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633727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639530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762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a-GE" dirty="0" smtClean="0"/>
                        <a:t>1000 სტრიქონი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a-GE" dirty="0" smtClean="0"/>
                        <a:t>პროგრამა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a-GE" dirty="0" smtClean="0"/>
                        <a:t>ენები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832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ka-GE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openssl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C, CPP,</a:t>
                      </a:r>
                      <a:r>
                        <a:rPr lang="en-US" sz="1600" baseline="0" dirty="0" smtClean="0"/>
                        <a:t> Perl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23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ka-GE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C, </a:t>
                      </a:r>
                      <a:r>
                        <a:rPr lang="en-US" sz="1600" dirty="0" err="1" smtClean="0"/>
                        <a:t>sh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76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ka-GE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sendmail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329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ka-GE" dirty="0" smtClean="0"/>
                        <a:t>30 000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 Hat</a:t>
                      </a:r>
                      <a:r>
                        <a:rPr lang="en-US" baseline="0" dirty="0" smtClean="0"/>
                        <a:t> Linux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C, CPP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364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ka-GE" dirty="0" smtClean="0"/>
                        <a:t>40 000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XP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C, CPP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73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ka-GE" dirty="0" smtClean="0"/>
                        <a:t>50 000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C, CPP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3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60 000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Facebook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a-GE" sz="1600" dirty="0" smtClean="0"/>
                        <a:t>მრავალი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303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2 000 000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a-GE" sz="1600" dirty="0" smtClean="0"/>
                        <a:t>მრავალი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68480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8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00150" y="57151"/>
            <a:ext cx="74866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დიდი მონაცემები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0150" y="987916"/>
            <a:ext cx="76390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800" dirty="0" smtClean="0"/>
              <a:t>დიდ მონაცემებთან  მუშაობს პრინციპულად განსხვავებული მიდგომები სჭირდება.</a:t>
            </a:r>
          </a:p>
          <a:p>
            <a:endParaRPr lang="ka-GE" sz="2800" dirty="0"/>
          </a:p>
          <a:p>
            <a:r>
              <a:rPr lang="ka-GE" sz="2800" dirty="0" smtClean="0"/>
              <a:t>მაგალითად საკმაოდ რთულია ვთქვათ რამდენი სტრიქონია </a:t>
            </a:r>
            <a:r>
              <a:rPr lang="en-US" sz="2800" dirty="0" smtClean="0"/>
              <a:t>Facebook.</a:t>
            </a:r>
            <a:endParaRPr lang="ka-GE" sz="2800" dirty="0" smtClean="0"/>
          </a:p>
          <a:p>
            <a:endParaRPr lang="ka-GE" sz="2800" dirty="0"/>
          </a:p>
          <a:p>
            <a:r>
              <a:rPr lang="ka-GE" sz="2800" dirty="0" smtClean="0"/>
              <a:t>ოთახში ხალხის დათვლას და მოსახლეობის აღწერას პრინციპულად განსხვავებული მიდგომები სჭირდება.</a:t>
            </a:r>
            <a:endParaRPr lang="ka-GE" sz="2500" dirty="0" smtClean="0"/>
          </a:p>
        </p:txBody>
      </p:sp>
    </p:spTree>
    <p:extLst>
      <p:ext uri="{BB962C8B-B14F-4D97-AF65-F5344CB8AC3E}">
        <p14:creationId xmlns:p14="http://schemas.microsoft.com/office/powerpoint/2010/main" val="264224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00150" y="57151"/>
            <a:ext cx="74866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დიდი პროექტი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0150" y="987916"/>
            <a:ext cx="76390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a-GE" sz="2800" dirty="0" smtClean="0"/>
              <a:t>დიდ პროექტთან მუშაობს გაცილებით ფორმალიზებული და მკაცრი მიდგომები სჭირდება.</a:t>
            </a:r>
            <a:endParaRPr lang="ka-GE" sz="2500" dirty="0" smtClean="0"/>
          </a:p>
        </p:txBody>
      </p:sp>
    </p:spTree>
    <p:extLst>
      <p:ext uri="{BB962C8B-B14F-4D97-AF65-F5344CB8AC3E}">
        <p14:creationId xmlns:p14="http://schemas.microsoft.com/office/powerpoint/2010/main" val="178631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00150" y="57151"/>
            <a:ext cx="74866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დიდი პროექტი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123950"/>
            <a:ext cx="5181600" cy="378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9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00150" y="57151"/>
            <a:ext cx="74866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პროექტის მართვა ქართულად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47750"/>
            <a:ext cx="5410200" cy="386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2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90600" y="984020"/>
            <a:ext cx="7887183" cy="28956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ka-GE" sz="3500" b="1" smtClean="0"/>
              <a:t>შესავალი,</a:t>
            </a:r>
            <a:endParaRPr lang="ka-GE" sz="3500" b="1" dirty="0" smtClean="0"/>
          </a:p>
          <a:p>
            <a:pPr algn="ctr"/>
            <a:endParaRPr lang="ka-GE" sz="3500" b="1" dirty="0"/>
          </a:p>
          <a:p>
            <a:pPr algn="ctr"/>
            <a:r>
              <a:rPr lang="ka-GE" sz="3500" b="1" dirty="0" smtClean="0"/>
              <a:t>პროგრამული უზრუნველყოფის ფასი, შესრულების ვადა და ხარისხი</a:t>
            </a:r>
            <a:endParaRPr lang="en-US" sz="3500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6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00150" y="57151"/>
            <a:ext cx="74866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შესავალი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0150" y="1504950"/>
            <a:ext cx="75628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dirty="0" smtClean="0"/>
              <a:t>პროგრამული უზრუნველყოფა დღეს ყველა სფეროში გვხვდება.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ka-GE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dirty="0" smtClean="0"/>
              <a:t>მასზე მოთხოვნა მზარდია.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ka-GE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dirty="0" smtClean="0"/>
              <a:t>პროგრამულ უზრუნველყოფაზე დამოკიდებული გახდა მრავალი კრიტიკული პროცესი.</a:t>
            </a:r>
          </a:p>
          <a:p>
            <a:pPr algn="just"/>
            <a:endParaRPr lang="ka-GE" dirty="0"/>
          </a:p>
          <a:p>
            <a:pPr algn="just"/>
            <a:endParaRPr lang="ka-GE" dirty="0" smtClean="0"/>
          </a:p>
          <a:p>
            <a:pPr algn="just"/>
            <a:endParaRPr lang="ka-GE" dirty="0"/>
          </a:p>
          <a:p>
            <a:pPr algn="just"/>
            <a:r>
              <a:rPr lang="ka-GE" dirty="0" smtClean="0"/>
              <a:t>ასეთ ტენდენციებს ადრევე მიაქციეს ყურადღება პირველად </a:t>
            </a:r>
            <a:r>
              <a:rPr lang="ka-GE" dirty="0"/>
              <a:t>1968 და 1969 წელს </a:t>
            </a:r>
            <a:r>
              <a:rPr lang="ka-GE" dirty="0" smtClean="0"/>
              <a:t>NATO–ს კონფერენციებზე ამერიკაში. სწორედ აქ გვხვდება პირველად ტერმინი კომპიუტერული ინჟინერია.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7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00150" y="57151"/>
            <a:ext cx="74866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შესავალი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0150" y="1428750"/>
            <a:ext cx="76390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500" dirty="0" smtClean="0"/>
              <a:t>რატომ „ინჟინერია“?</a:t>
            </a:r>
          </a:p>
          <a:p>
            <a:endParaRPr lang="ka-GE" sz="2500" dirty="0"/>
          </a:p>
          <a:p>
            <a:r>
              <a:rPr lang="ka-GE" sz="2500" dirty="0" smtClean="0"/>
              <a:t>პროგრამული უზრუნველყოფის შექმნის რთული პროცესი შეადარეს საინჟინრო ნაგებობის შექმნის პროცესს.</a:t>
            </a:r>
            <a:endParaRPr lang="en-US" sz="2500" dirty="0"/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74000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00150" y="57151"/>
            <a:ext cx="74866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შესავალი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0150" y="1428750"/>
            <a:ext cx="76390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71550"/>
            <a:ext cx="4724400" cy="29133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4086978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a-GE" dirty="0" smtClean="0"/>
              <a:t>საინჟინრო ნაგებობების შექმნის პროცესი და მისი სირთულეები კარგად არის ცნობილი დღევანდელ საქართველოში, განსაკუთრებით - დედაქალაქში.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56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00150" y="57151"/>
            <a:ext cx="74866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შესავალი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0150" y="1428750"/>
            <a:ext cx="76390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895350"/>
            <a:ext cx="5210322" cy="416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7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00150" y="57151"/>
            <a:ext cx="74866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შესავალი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0150" y="1428750"/>
            <a:ext cx="76390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500" dirty="0"/>
          </a:p>
        </p:txBody>
      </p:sp>
      <p:sp>
        <p:nvSpPr>
          <p:cNvPr id="3" name="TextBox 2"/>
          <p:cNvSpPr txBox="1"/>
          <p:nvPr/>
        </p:nvSpPr>
        <p:spPr>
          <a:xfrm>
            <a:off x="1371600" y="127635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dirty="0" smtClean="0"/>
              <a:t>1968 წელს ნატოს ეგიდით ჩატარდა კონფერენცია პროგრამული უზრუნველყოფის ინჟინერიაში.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00150" y="57151"/>
            <a:ext cx="74866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შესავალი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3950" y="1047750"/>
            <a:ext cx="75628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a-GE" dirty="0" smtClean="0"/>
              <a:t>პროგრამული უზრუნველყოფის ინჟინერია რთული პროექტების სწრაფად, ხარისხიანად და დადგენილ ვადებში შესრულებას ეხება. აქედან გამომდინარე, იგი არ ინტერესდება მცირემასშტაბიანი ან ერთჯერადი გამოყენების მარტივი პროგრამებით.</a:t>
            </a:r>
          </a:p>
          <a:p>
            <a:pPr algn="just"/>
            <a:endParaRPr lang="ka-GE" dirty="0"/>
          </a:p>
          <a:p>
            <a:pPr algn="just"/>
            <a:r>
              <a:rPr lang="ka-GE" dirty="0" smtClean="0"/>
              <a:t>პროგრამული უზრუნველყოფის ინჟინერია მხოლოდ </a:t>
            </a:r>
            <a:r>
              <a:rPr lang="ka-GE" b="1" dirty="0" smtClean="0"/>
              <a:t>ინდუსტრიული კოდის</a:t>
            </a:r>
            <a:r>
              <a:rPr lang="ka-GE" dirty="0" smtClean="0"/>
              <a:t> წერას განიხილავს.</a:t>
            </a:r>
          </a:p>
          <a:p>
            <a:endParaRPr lang="ka-GE" dirty="0"/>
          </a:p>
          <a:p>
            <a:pPr algn="just"/>
            <a:r>
              <a:rPr lang="ka-GE" dirty="0" smtClean="0"/>
              <a:t>ამჟამინდელი ტექნოლოგიებით, თვეში საშუალოდ 800 ხაზი კოდი იწერება პროფესიონალი პროგრამისტების მიერ.</a:t>
            </a:r>
          </a:p>
          <a:p>
            <a:endParaRPr lang="ka-GE" dirty="0"/>
          </a:p>
          <a:p>
            <a:pPr algn="just"/>
            <a:r>
              <a:rPr lang="ka-GE" dirty="0" smtClean="0"/>
              <a:t>საშინაო მიზნებისთვის თვეში მრავალი ათასი ხაზი კოდის დაწერაც არის შესაძლებელი, თუმცა, აღსანიშნავია, რომ ხარისხის თვალსაზრისით, ეს კოდი ვერ შეედრება </a:t>
            </a:r>
            <a:r>
              <a:rPr lang="ka-GE" dirty="0" err="1" smtClean="0"/>
              <a:t>ინდუსტრიულს</a:t>
            </a:r>
            <a:r>
              <a:rPr lang="ka-GE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836</TotalTime>
  <Words>578</Words>
  <Application>Microsoft Office PowerPoint</Application>
  <PresentationFormat>On-screen Show (16:9)</PresentationFormat>
  <Paragraphs>161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BPG Web 002 Caps</vt:lpstr>
      <vt:lpstr>Gill Sans MT</vt:lpstr>
      <vt:lpstr>Sylfaen</vt:lpstr>
      <vt:lpstr>Verdana</vt:lpstr>
      <vt:lpstr>Wingdings 2</vt:lpstr>
      <vt:lpstr>Solstice</vt:lpstr>
      <vt:lpstr>PowerPoint Presentation</vt:lpstr>
      <vt:lpstr>პროგრამული უზრუნველყოფის ინჟინერიის საფუძვლები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ხელოვნური ინტელექტი</dc:title>
  <dc:creator>amigo</dc:creator>
  <cp:lastModifiedBy>პაატა გოგიშვილი</cp:lastModifiedBy>
  <cp:revision>148</cp:revision>
  <dcterms:created xsi:type="dcterms:W3CDTF">2016-09-13T18:38:05Z</dcterms:created>
  <dcterms:modified xsi:type="dcterms:W3CDTF">2022-09-21T05:40:29Z</dcterms:modified>
</cp:coreProperties>
</file>