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2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B2DAFF"/>
    <a:srgbClr val="C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0" d="100"/>
          <a:sy n="80" d="100"/>
        </p:scale>
        <p:origin x="80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75FF-52D4-4730-8717-35E97D7F905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F37C4-3687-400D-BA5B-00C7165B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49"/>
            <a:ext cx="7668660" cy="837517"/>
          </a:xfrm>
        </p:spPr>
        <p:txBody>
          <a:bodyPr>
            <a:normAutofit/>
          </a:bodyPr>
          <a:lstStyle/>
          <a:p>
            <a:r>
              <a:rPr lang="ka-GE" sz="40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ტექნოლოგიის სკოლა</a:t>
            </a:r>
            <a:endParaRPr lang="en-US" sz="40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721298"/>
            <a:ext cx="2136828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4 წლის 20 ივნისი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499" y="1123266"/>
            <a:ext cx="7616133" cy="6864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ka-GE" sz="2500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52" y="1279149"/>
            <a:ext cx="2827748" cy="28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32853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/>
              <a:t>ფიზიკის საფუძვლები (ლაბორატორიით)</a:t>
            </a:r>
          </a:p>
          <a:p>
            <a:r>
              <a:rPr lang="ka-GE" dirty="0"/>
              <a:t>შესავალი დაპროგრამებაში</a:t>
            </a:r>
          </a:p>
          <a:p>
            <a:r>
              <a:rPr lang="ka-GE" dirty="0" smtClean="0"/>
              <a:t>კომპიუტერის </a:t>
            </a:r>
            <a:r>
              <a:rPr lang="ka-GE" dirty="0"/>
              <a:t>ორგანიზაცია</a:t>
            </a:r>
          </a:p>
          <a:p>
            <a:r>
              <a:rPr lang="ka-GE" dirty="0"/>
              <a:t>ზოგადი ქიმიის შესავალი (მათ შორის ლაბორატორია)</a:t>
            </a:r>
          </a:p>
          <a:p>
            <a:r>
              <a:rPr lang="ka-GE" dirty="0"/>
              <a:t>წრედების ანალიზი</a:t>
            </a:r>
          </a:p>
          <a:p>
            <a:r>
              <a:rPr lang="ka-GE" dirty="0"/>
              <a:t>პროცედურული პროგრამირება </a:t>
            </a:r>
            <a:r>
              <a:rPr lang="en-US" dirty="0"/>
              <a:t>C-</a:t>
            </a:r>
            <a:r>
              <a:rPr lang="ka-GE" dirty="0"/>
              <a:t>ზე</a:t>
            </a:r>
          </a:p>
          <a:p>
            <a:r>
              <a:rPr lang="ka-GE" dirty="0" smtClean="0"/>
              <a:t>ჩაშენებული </a:t>
            </a:r>
            <a:r>
              <a:rPr lang="ka-GE" dirty="0"/>
              <a:t>სისტემები</a:t>
            </a:r>
          </a:p>
          <a:p>
            <a:r>
              <a:rPr lang="ka-GE" dirty="0"/>
              <a:t>ელექტრული და მაგნიტური ველები</a:t>
            </a:r>
          </a:p>
          <a:p>
            <a:r>
              <a:rPr lang="ka-GE" dirty="0"/>
              <a:t>ელექტრული ენერგიის გარდაქმნა</a:t>
            </a:r>
          </a:p>
          <a:p>
            <a:r>
              <a:rPr lang="ka-GE" dirty="0" smtClean="0"/>
              <a:t>სიგნალები </a:t>
            </a:r>
            <a:r>
              <a:rPr lang="ka-GE" dirty="0"/>
              <a:t>და სისტემები</a:t>
            </a:r>
          </a:p>
          <a:p>
            <a:r>
              <a:rPr lang="ka-GE" dirty="0"/>
              <a:t>ელექტრონული მასალები და მოწყობილობები</a:t>
            </a:r>
          </a:p>
          <a:p>
            <a:r>
              <a:rPr lang="ka-GE" dirty="0"/>
              <a:t>ელექტრომაგნიტური ტალღები</a:t>
            </a:r>
          </a:p>
          <a:p>
            <a:r>
              <a:rPr lang="ka-GE" dirty="0"/>
              <a:t>ციფრული სიგნალის დამუშავება</a:t>
            </a:r>
          </a:p>
          <a:p>
            <a:r>
              <a:rPr lang="ka-GE" dirty="0" smtClean="0"/>
              <a:t>ელექტროენერგიის </a:t>
            </a:r>
            <a:r>
              <a:rPr lang="ka-GE" dirty="0"/>
              <a:t>გამანაწილებელი სისტემები</a:t>
            </a:r>
          </a:p>
          <a:p>
            <a:r>
              <a:rPr lang="ka-GE" dirty="0"/>
              <a:t>ანტენის თეორია და დიზაინი</a:t>
            </a:r>
          </a:p>
          <a:p>
            <a:endParaRPr lang="ka-GE" dirty="0"/>
          </a:p>
          <a:p>
            <a:r>
              <a:rPr lang="ka-GE" dirty="0"/>
              <a:t>უფროსი დიზაინის პროექტი</a:t>
            </a:r>
          </a:p>
        </p:txBody>
      </p:sp>
    </p:spTree>
    <p:extLst>
      <p:ext uri="{BB962C8B-B14F-4D97-AF65-F5344CB8AC3E}">
        <p14:creationId xmlns:p14="http://schemas.microsoft.com/office/powerpoint/2010/main" val="10926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2049634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 err="1"/>
              <a:t>მიკროტალღური</a:t>
            </a:r>
            <a:r>
              <a:rPr lang="ka-GE" dirty="0"/>
              <a:t> მოწყობილობები და სისტემები</a:t>
            </a:r>
          </a:p>
          <a:p>
            <a:r>
              <a:rPr lang="ka-GE" dirty="0"/>
              <a:t>მყარი მდგომარეობის მოწყობილობები</a:t>
            </a:r>
          </a:p>
          <a:p>
            <a:r>
              <a:rPr lang="ka-GE" dirty="0"/>
              <a:t>ციფრული სქემები</a:t>
            </a:r>
          </a:p>
          <a:p>
            <a:r>
              <a:rPr lang="ka-GE" dirty="0"/>
              <a:t>მიკროპროცესორების არქიტექტურა და პროგრამირება</a:t>
            </a:r>
          </a:p>
          <a:p>
            <a:r>
              <a:rPr lang="ka-GE" dirty="0"/>
              <a:t>ციფრული ლოგიკის ლაბორატორია</a:t>
            </a:r>
          </a:p>
          <a:p>
            <a:r>
              <a:rPr lang="en-US" dirty="0"/>
              <a:t>AWS </a:t>
            </a:r>
            <a:r>
              <a:rPr lang="ka-GE" dirty="0"/>
              <a:t>ღრუბლოვანი პრაქტიკოსი</a:t>
            </a:r>
          </a:p>
          <a:p>
            <a:r>
              <a:rPr lang="ka-GE" dirty="0"/>
              <a:t>დრონები</a:t>
            </a:r>
          </a:p>
        </p:txBody>
      </p:sp>
      <p:sp>
        <p:nvSpPr>
          <p:cNvPr id="6" name="TextBox 5"/>
          <p:cNvSpPr txBox="1"/>
          <p:nvPr/>
        </p:nvSpPr>
        <p:spPr>
          <a:xfrm rot="17443413">
            <a:off x="6740619" y="3095668"/>
            <a:ext cx="2548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b="1" dirty="0" smtClean="0"/>
              <a:t>არჩევითი საგნები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50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85" y="248975"/>
            <a:ext cx="7406640" cy="685800"/>
          </a:xfrm>
        </p:spPr>
        <p:txBody>
          <a:bodyPr>
            <a:normAutofit/>
          </a:bodyPr>
          <a:lstStyle/>
          <a:p>
            <a:r>
              <a:rPr lang="ka-GE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საგანმანათლებლო პროგრამები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84" y="1504652"/>
            <a:ext cx="7924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კ</a:t>
            </a:r>
            <a:r>
              <a:rPr lang="ka-GE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ომპიუტერული</a:t>
            </a:r>
            <a:r>
              <a:rPr lang="ka-G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მეცნიერება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კომპიუტერული ინჟინერია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ელექტრული და ელექტრონული ინჟინერია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სამოქალაქო ინჟინერია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არქიტექტურა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მათემატიკა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7800" y="2038350"/>
            <a:ext cx="7406640" cy="685800"/>
          </a:xfrm>
        </p:spPr>
        <p:txBody>
          <a:bodyPr>
            <a:noAutofit/>
          </a:bodyPr>
          <a:lstStyle/>
          <a:p>
            <a:r>
              <a:rPr lang="ka-G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კომპიუტერული მეცნიერება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5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51186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 err="1" smtClean="0"/>
              <a:t>კიბერსამართალი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 smtClean="0"/>
              <a:t>ეთიკა</a:t>
            </a:r>
            <a:endParaRPr lang="en-US" dirty="0" smtClean="0"/>
          </a:p>
          <a:p>
            <a:r>
              <a:rPr lang="en-US" dirty="0" err="1" smtClean="0"/>
              <a:t>ობიექტზე</a:t>
            </a:r>
            <a:r>
              <a:rPr lang="en-US" dirty="0" smtClean="0"/>
              <a:t> </a:t>
            </a:r>
            <a:r>
              <a:rPr lang="en-US" dirty="0" err="1"/>
              <a:t>ორიენტირებული</a:t>
            </a:r>
            <a:r>
              <a:rPr lang="en-US" dirty="0"/>
              <a:t> </a:t>
            </a:r>
            <a:r>
              <a:rPr lang="en-US" dirty="0" err="1" smtClean="0"/>
              <a:t>პროგრამირება</a:t>
            </a:r>
            <a:endParaRPr lang="ka-GE" dirty="0" smtClean="0"/>
          </a:p>
          <a:p>
            <a:r>
              <a:rPr lang="en-US" dirty="0" err="1" smtClean="0"/>
              <a:t>კომპიუტერ</a:t>
            </a:r>
            <a:r>
              <a:rPr lang="ka-GE" dirty="0" smtClean="0"/>
              <a:t>ის</a:t>
            </a:r>
            <a:r>
              <a:rPr lang="en-US" dirty="0" smtClean="0"/>
              <a:t> </a:t>
            </a:r>
            <a:r>
              <a:rPr lang="en-US" dirty="0" err="1" smtClean="0"/>
              <a:t>ორგანიზაცია</a:t>
            </a:r>
            <a:endParaRPr lang="ka-GE" dirty="0" smtClean="0"/>
          </a:p>
          <a:p>
            <a:r>
              <a:rPr lang="ka-GE" dirty="0" smtClean="0"/>
              <a:t>დაპროგრამების</a:t>
            </a:r>
            <a:r>
              <a:rPr lang="en-US" dirty="0" smtClean="0"/>
              <a:t> </a:t>
            </a:r>
            <a:r>
              <a:rPr lang="en-US" dirty="0" err="1" smtClean="0"/>
              <a:t>ენები</a:t>
            </a:r>
            <a:endParaRPr lang="ka-GE" dirty="0" smtClean="0"/>
          </a:p>
          <a:p>
            <a:r>
              <a:rPr lang="en-US" dirty="0" err="1" smtClean="0"/>
              <a:t>გამოთვლითი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სტატისტიკური</a:t>
            </a:r>
            <a:r>
              <a:rPr lang="en-US" dirty="0"/>
              <a:t> </a:t>
            </a:r>
            <a:r>
              <a:rPr lang="en-US" dirty="0" err="1" smtClean="0"/>
              <a:t>მეთოდები</a:t>
            </a:r>
            <a:endParaRPr lang="ka-GE" dirty="0" smtClean="0"/>
          </a:p>
          <a:p>
            <a:r>
              <a:rPr lang="en-US" dirty="0" err="1" smtClean="0"/>
              <a:t>კომპიუტერული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მონაცემთა</a:t>
            </a:r>
            <a:r>
              <a:rPr lang="en-US" dirty="0"/>
              <a:t> </a:t>
            </a:r>
            <a:r>
              <a:rPr lang="en-US" dirty="0" err="1" smtClean="0"/>
              <a:t>ქსელები</a:t>
            </a:r>
            <a:endParaRPr lang="ka-GE" dirty="0" smtClean="0"/>
          </a:p>
          <a:p>
            <a:r>
              <a:rPr lang="en-US" dirty="0" err="1" smtClean="0"/>
              <a:t>ალგორითმები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მონაცემთა</a:t>
            </a:r>
            <a:r>
              <a:rPr lang="en-US" dirty="0"/>
              <a:t> </a:t>
            </a:r>
            <a:r>
              <a:rPr lang="en-US" dirty="0" err="1" smtClean="0"/>
              <a:t>სტრუქტურები</a:t>
            </a:r>
            <a:endParaRPr lang="ka-GE" dirty="0" smtClean="0"/>
          </a:p>
          <a:p>
            <a:r>
              <a:rPr lang="en-US" dirty="0" err="1" smtClean="0"/>
              <a:t>რიცხვითი</a:t>
            </a:r>
            <a:r>
              <a:rPr lang="en-US" dirty="0" smtClean="0"/>
              <a:t> </a:t>
            </a:r>
            <a:r>
              <a:rPr lang="en-US" dirty="0" err="1"/>
              <a:t>მეთოდების</a:t>
            </a:r>
            <a:r>
              <a:rPr lang="en-US" dirty="0"/>
              <a:t> </a:t>
            </a:r>
            <a:r>
              <a:rPr lang="en-US" dirty="0" err="1" smtClean="0"/>
              <a:t>პრინციპები</a:t>
            </a:r>
            <a:endParaRPr lang="ka-GE" dirty="0" smtClean="0"/>
          </a:p>
          <a:p>
            <a:r>
              <a:rPr lang="en-US" dirty="0" err="1" smtClean="0"/>
              <a:t>კიბერუსაფრთხოების</a:t>
            </a:r>
            <a:r>
              <a:rPr lang="en-US" dirty="0" smtClean="0"/>
              <a:t> </a:t>
            </a:r>
            <a:r>
              <a:rPr lang="en-US" dirty="0" err="1" smtClean="0"/>
              <a:t>შესავალი</a:t>
            </a:r>
            <a:endParaRPr lang="ka-GE" dirty="0" smtClean="0"/>
          </a:p>
          <a:p>
            <a:r>
              <a:rPr lang="en-US" dirty="0" err="1" smtClean="0"/>
              <a:t>ოპერაციული</a:t>
            </a:r>
            <a:r>
              <a:rPr lang="en-US" dirty="0" smtClean="0"/>
              <a:t> </a:t>
            </a:r>
            <a:r>
              <a:rPr lang="en-US" dirty="0" err="1"/>
              <a:t>სისტემების</a:t>
            </a:r>
            <a:r>
              <a:rPr lang="en-US" dirty="0"/>
              <a:t> </a:t>
            </a:r>
            <a:r>
              <a:rPr lang="en-US" dirty="0" err="1" smtClean="0"/>
              <a:t>შესავალი</a:t>
            </a:r>
            <a:endParaRPr lang="ka-GE" dirty="0" smtClean="0"/>
          </a:p>
          <a:p>
            <a:r>
              <a:rPr lang="en-US" dirty="0" err="1" smtClean="0"/>
              <a:t>შესავალი</a:t>
            </a:r>
            <a:r>
              <a:rPr lang="en-US" dirty="0" smtClean="0"/>
              <a:t> </a:t>
            </a:r>
            <a:r>
              <a:rPr lang="ka-GE" dirty="0" smtClean="0"/>
              <a:t>მანქანურ სწავლებაში</a:t>
            </a:r>
          </a:p>
          <a:p>
            <a:r>
              <a:rPr lang="en-US" dirty="0" err="1" smtClean="0"/>
              <a:t>მონაცემთა</a:t>
            </a:r>
            <a:r>
              <a:rPr lang="en-US" dirty="0" smtClean="0"/>
              <a:t> </a:t>
            </a:r>
            <a:r>
              <a:rPr lang="en-US" dirty="0" err="1"/>
              <a:t>ბაზები</a:t>
            </a:r>
            <a:r>
              <a:rPr lang="en-US" dirty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საინფორმაციო</a:t>
            </a:r>
            <a:r>
              <a:rPr lang="en-US" dirty="0"/>
              <a:t> </a:t>
            </a:r>
            <a:r>
              <a:rPr lang="en-US" dirty="0" err="1" smtClean="0"/>
              <a:t>სისტემები</a:t>
            </a:r>
            <a:endParaRPr lang="ka-GE" dirty="0" smtClean="0"/>
          </a:p>
          <a:p>
            <a:r>
              <a:rPr lang="en-US" dirty="0" err="1" smtClean="0"/>
              <a:t>დიზაინის</a:t>
            </a:r>
            <a:r>
              <a:rPr lang="en-US" dirty="0" smtClean="0"/>
              <a:t> </a:t>
            </a:r>
            <a:r>
              <a:rPr lang="en-US" dirty="0" err="1" smtClean="0"/>
              <a:t>ნიმუშები</a:t>
            </a:r>
            <a:endParaRPr lang="ka-GE" dirty="0" smtClean="0"/>
          </a:p>
          <a:p>
            <a:r>
              <a:rPr lang="en-US" dirty="0" err="1" smtClean="0"/>
              <a:t>ვებ</a:t>
            </a:r>
            <a:r>
              <a:rPr lang="en-US" dirty="0" smtClean="0"/>
              <a:t> </a:t>
            </a:r>
            <a:r>
              <a:rPr lang="en-US" dirty="0" err="1" smtClean="0"/>
              <a:t>პროგრამირება</a:t>
            </a:r>
            <a:endParaRPr lang="ka-GE" dirty="0" smtClean="0"/>
          </a:p>
          <a:p>
            <a:r>
              <a:rPr lang="en-US" dirty="0" smtClean="0"/>
              <a:t>IT </a:t>
            </a:r>
            <a:r>
              <a:rPr lang="en-US" dirty="0" err="1"/>
              <a:t>პროექტების</a:t>
            </a:r>
            <a:r>
              <a:rPr lang="en-US" dirty="0"/>
              <a:t> </a:t>
            </a:r>
            <a:r>
              <a:rPr lang="en-US" dirty="0" err="1" smtClean="0"/>
              <a:t>მენეჯმენტი</a:t>
            </a:r>
            <a:endParaRPr lang="ka-GE" dirty="0" smtClean="0"/>
          </a:p>
          <a:p>
            <a:r>
              <a:rPr lang="en-US" dirty="0" smtClean="0"/>
              <a:t>DevOps </a:t>
            </a:r>
            <a:r>
              <a:rPr lang="en-US" dirty="0" err="1" smtClean="0"/>
              <a:t>ტექნოლოგიები</a:t>
            </a:r>
            <a:endParaRPr lang="ka-GE" dirty="0" smtClean="0"/>
          </a:p>
          <a:p>
            <a:r>
              <a:rPr lang="ka-GE" dirty="0" smtClean="0"/>
              <a:t>დამამთავრებელი კურსის </a:t>
            </a:r>
            <a:r>
              <a:rPr lang="en-US" dirty="0" err="1" smtClean="0"/>
              <a:t>დიზაინის</a:t>
            </a:r>
            <a:r>
              <a:rPr lang="en-US" dirty="0" smtClean="0"/>
              <a:t> </a:t>
            </a:r>
            <a:r>
              <a:rPr lang="en-US" dirty="0" err="1" smtClean="0"/>
              <a:t>პროექტი</a:t>
            </a:r>
            <a:endParaRPr lang="ka-GE" dirty="0" smtClean="0"/>
          </a:p>
        </p:txBody>
      </p:sp>
    </p:spTree>
    <p:extLst>
      <p:ext uri="{BB962C8B-B14F-4D97-AF65-F5344CB8AC3E}">
        <p14:creationId xmlns:p14="http://schemas.microsoft.com/office/powerpoint/2010/main" val="156966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51186"/>
            <a:ext cx="7848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 err="1" smtClean="0"/>
              <a:t>კიბერსამართალი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 smtClean="0"/>
              <a:t>ეთიკა</a:t>
            </a:r>
            <a:endParaRPr lang="en-US" dirty="0" smtClean="0"/>
          </a:p>
          <a:p>
            <a:r>
              <a:rPr lang="en-US" dirty="0" err="1" smtClean="0"/>
              <a:t>ობიექტზე</a:t>
            </a:r>
            <a:r>
              <a:rPr lang="en-US" dirty="0" smtClean="0"/>
              <a:t> </a:t>
            </a:r>
            <a:r>
              <a:rPr lang="en-US" dirty="0" err="1"/>
              <a:t>ორიენტირებული</a:t>
            </a:r>
            <a:r>
              <a:rPr lang="en-US" dirty="0"/>
              <a:t> </a:t>
            </a:r>
            <a:r>
              <a:rPr lang="en-US" dirty="0" err="1" smtClean="0"/>
              <a:t>პროგრამირება</a:t>
            </a:r>
            <a:endParaRPr lang="ka-GE" dirty="0" smtClean="0"/>
          </a:p>
          <a:p>
            <a:r>
              <a:rPr lang="en-US" dirty="0" err="1" smtClean="0"/>
              <a:t>კომპიუტერ</a:t>
            </a:r>
            <a:r>
              <a:rPr lang="ka-GE" dirty="0" smtClean="0"/>
              <a:t>ის</a:t>
            </a:r>
            <a:r>
              <a:rPr lang="en-US" dirty="0" smtClean="0"/>
              <a:t> </a:t>
            </a:r>
            <a:r>
              <a:rPr lang="en-US" dirty="0" err="1" smtClean="0"/>
              <a:t>ორგანიზაცია</a:t>
            </a:r>
            <a:endParaRPr lang="ka-GE" dirty="0" smtClean="0"/>
          </a:p>
          <a:p>
            <a:r>
              <a:rPr lang="ka-GE" dirty="0" smtClean="0"/>
              <a:t>დაპროგრამების</a:t>
            </a:r>
            <a:r>
              <a:rPr lang="en-US" dirty="0" smtClean="0"/>
              <a:t> </a:t>
            </a:r>
            <a:r>
              <a:rPr lang="en-US" dirty="0" err="1" smtClean="0"/>
              <a:t>ენები</a:t>
            </a:r>
            <a:endParaRPr lang="ka-GE" dirty="0" smtClean="0"/>
          </a:p>
          <a:p>
            <a:r>
              <a:rPr lang="en-US" dirty="0" err="1" smtClean="0"/>
              <a:t>გამოთვლითი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სტატისტიკური</a:t>
            </a:r>
            <a:r>
              <a:rPr lang="en-US" dirty="0"/>
              <a:t> </a:t>
            </a:r>
            <a:r>
              <a:rPr lang="en-US" dirty="0" err="1" smtClean="0"/>
              <a:t>მეთოდები</a:t>
            </a:r>
            <a:endParaRPr lang="ka-GE" dirty="0" smtClean="0"/>
          </a:p>
          <a:p>
            <a:r>
              <a:rPr lang="en-US" dirty="0" err="1" smtClean="0"/>
              <a:t>კომპიუტერული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მონაცემთა</a:t>
            </a:r>
            <a:r>
              <a:rPr lang="en-US" dirty="0"/>
              <a:t> </a:t>
            </a:r>
            <a:r>
              <a:rPr lang="en-US" dirty="0" err="1" smtClean="0"/>
              <a:t>ქსელები</a:t>
            </a:r>
            <a:endParaRPr lang="ka-GE" dirty="0" smtClean="0"/>
          </a:p>
          <a:p>
            <a:r>
              <a:rPr lang="en-US" dirty="0" err="1" smtClean="0"/>
              <a:t>ალგორითმები</a:t>
            </a:r>
            <a:r>
              <a:rPr lang="en-US" dirty="0" smtClean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მონაცემთა</a:t>
            </a:r>
            <a:r>
              <a:rPr lang="en-US" dirty="0"/>
              <a:t> </a:t>
            </a:r>
            <a:r>
              <a:rPr lang="en-US" dirty="0" err="1" smtClean="0"/>
              <a:t>სტრუქტურები</a:t>
            </a:r>
            <a:endParaRPr lang="ka-GE" dirty="0" smtClean="0"/>
          </a:p>
          <a:p>
            <a:r>
              <a:rPr lang="en-US" dirty="0" err="1" smtClean="0"/>
              <a:t>რიცხვითი</a:t>
            </a:r>
            <a:r>
              <a:rPr lang="en-US" dirty="0" smtClean="0"/>
              <a:t> </a:t>
            </a:r>
            <a:r>
              <a:rPr lang="en-US" dirty="0" err="1"/>
              <a:t>მეთოდების</a:t>
            </a:r>
            <a:r>
              <a:rPr lang="en-US" dirty="0"/>
              <a:t> </a:t>
            </a:r>
            <a:r>
              <a:rPr lang="en-US" dirty="0" err="1" smtClean="0"/>
              <a:t>პრინციპები</a:t>
            </a:r>
            <a:endParaRPr lang="ka-GE" dirty="0" smtClean="0"/>
          </a:p>
          <a:p>
            <a:r>
              <a:rPr lang="en-US" dirty="0" err="1" smtClean="0"/>
              <a:t>კიბერუსაფრთხოების</a:t>
            </a:r>
            <a:r>
              <a:rPr lang="en-US" dirty="0" smtClean="0"/>
              <a:t> </a:t>
            </a:r>
            <a:r>
              <a:rPr lang="en-US" dirty="0" err="1" smtClean="0"/>
              <a:t>შესავალი</a:t>
            </a:r>
            <a:endParaRPr lang="ka-GE" dirty="0" smtClean="0"/>
          </a:p>
          <a:p>
            <a:r>
              <a:rPr lang="en-US" dirty="0" err="1" smtClean="0"/>
              <a:t>ოპერაციული</a:t>
            </a:r>
            <a:r>
              <a:rPr lang="en-US" dirty="0" smtClean="0"/>
              <a:t> </a:t>
            </a:r>
            <a:r>
              <a:rPr lang="en-US" dirty="0" err="1"/>
              <a:t>სისტემების</a:t>
            </a:r>
            <a:r>
              <a:rPr lang="en-US" dirty="0"/>
              <a:t> </a:t>
            </a:r>
            <a:r>
              <a:rPr lang="en-US" dirty="0" err="1" smtClean="0"/>
              <a:t>შესავალი</a:t>
            </a:r>
            <a:endParaRPr lang="ka-GE" dirty="0" smtClean="0"/>
          </a:p>
          <a:p>
            <a:r>
              <a:rPr lang="en-US" dirty="0" err="1" smtClean="0"/>
              <a:t>შესავალი</a:t>
            </a:r>
            <a:r>
              <a:rPr lang="en-US" dirty="0" smtClean="0"/>
              <a:t> </a:t>
            </a:r>
            <a:r>
              <a:rPr lang="ka-GE" dirty="0" smtClean="0"/>
              <a:t>მანქანურ სწავლებაში</a:t>
            </a:r>
          </a:p>
          <a:p>
            <a:r>
              <a:rPr lang="en-US" dirty="0" err="1" smtClean="0"/>
              <a:t>მონაცემთა</a:t>
            </a:r>
            <a:r>
              <a:rPr lang="en-US" dirty="0" smtClean="0"/>
              <a:t> </a:t>
            </a:r>
            <a:r>
              <a:rPr lang="en-US" dirty="0" err="1"/>
              <a:t>ბაზები</a:t>
            </a:r>
            <a:r>
              <a:rPr lang="en-US" dirty="0"/>
              <a:t> </a:t>
            </a:r>
            <a:r>
              <a:rPr lang="en-US" dirty="0" err="1"/>
              <a:t>და</a:t>
            </a:r>
            <a:r>
              <a:rPr lang="en-US" dirty="0"/>
              <a:t> </a:t>
            </a:r>
            <a:r>
              <a:rPr lang="en-US" dirty="0" err="1"/>
              <a:t>საინფორმაციო</a:t>
            </a:r>
            <a:r>
              <a:rPr lang="en-US" dirty="0"/>
              <a:t> </a:t>
            </a:r>
            <a:r>
              <a:rPr lang="en-US" dirty="0" err="1" smtClean="0"/>
              <a:t>სისტემები</a:t>
            </a:r>
            <a:endParaRPr lang="ka-GE" dirty="0" smtClean="0"/>
          </a:p>
          <a:p>
            <a:r>
              <a:rPr lang="en-US" dirty="0" err="1" smtClean="0"/>
              <a:t>დიზაინის</a:t>
            </a:r>
            <a:r>
              <a:rPr lang="en-US" dirty="0" smtClean="0"/>
              <a:t> </a:t>
            </a:r>
            <a:r>
              <a:rPr lang="en-US" dirty="0" err="1" smtClean="0"/>
              <a:t>ნიმუშები</a:t>
            </a:r>
            <a:endParaRPr lang="ka-GE" dirty="0" smtClean="0"/>
          </a:p>
          <a:p>
            <a:r>
              <a:rPr lang="en-US" dirty="0" err="1" smtClean="0"/>
              <a:t>ვებ</a:t>
            </a:r>
            <a:r>
              <a:rPr lang="en-US" dirty="0" smtClean="0"/>
              <a:t> </a:t>
            </a:r>
            <a:r>
              <a:rPr lang="en-US" dirty="0" err="1" smtClean="0"/>
              <a:t>პროგრამირება</a:t>
            </a:r>
            <a:endParaRPr lang="ka-GE" dirty="0" smtClean="0"/>
          </a:p>
          <a:p>
            <a:r>
              <a:rPr lang="en-US" dirty="0" smtClean="0"/>
              <a:t>IT </a:t>
            </a:r>
            <a:r>
              <a:rPr lang="en-US" dirty="0" err="1"/>
              <a:t>პროექტების</a:t>
            </a:r>
            <a:r>
              <a:rPr lang="en-US" dirty="0"/>
              <a:t> </a:t>
            </a:r>
            <a:r>
              <a:rPr lang="en-US" dirty="0" err="1" smtClean="0"/>
              <a:t>მენეჯმენტი</a:t>
            </a:r>
            <a:endParaRPr lang="ka-GE" dirty="0" smtClean="0"/>
          </a:p>
          <a:p>
            <a:r>
              <a:rPr lang="en-US" dirty="0" smtClean="0"/>
              <a:t>DevOps </a:t>
            </a:r>
            <a:r>
              <a:rPr lang="en-US" dirty="0" err="1" smtClean="0"/>
              <a:t>ტექნოლოგიები</a:t>
            </a:r>
            <a:endParaRPr lang="ka-GE" dirty="0" smtClean="0"/>
          </a:p>
          <a:p>
            <a:r>
              <a:rPr lang="ka-GE" dirty="0" smtClean="0"/>
              <a:t>დამამთავრებელი კურსის </a:t>
            </a:r>
            <a:r>
              <a:rPr lang="en-US" dirty="0" err="1" smtClean="0"/>
              <a:t>დიზაინის</a:t>
            </a:r>
            <a:r>
              <a:rPr lang="en-US" dirty="0" smtClean="0"/>
              <a:t> </a:t>
            </a:r>
            <a:r>
              <a:rPr lang="en-US" dirty="0" err="1" smtClean="0"/>
              <a:t>პროექტი</a:t>
            </a:r>
            <a:endParaRPr lang="ka-GE" dirty="0" smtClean="0"/>
          </a:p>
        </p:txBody>
      </p:sp>
      <p:sp>
        <p:nvSpPr>
          <p:cNvPr id="4" name="TextBox 3"/>
          <p:cNvSpPr txBox="1"/>
          <p:nvPr/>
        </p:nvSpPr>
        <p:spPr>
          <a:xfrm rot="17443413">
            <a:off x="5289278" y="1593614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 smtClean="0"/>
              <a:t>დრონები</a:t>
            </a:r>
          </a:p>
          <a:p>
            <a:r>
              <a:rPr lang="ka-GE" dirty="0" smtClean="0"/>
              <a:t>ხელოვნური ნეირონული ქსელები</a:t>
            </a:r>
          </a:p>
          <a:p>
            <a:r>
              <a:rPr lang="ka-GE" dirty="0" smtClean="0"/>
              <a:t>კომპიუტერული ხედვა</a:t>
            </a:r>
          </a:p>
          <a:p>
            <a:r>
              <a:rPr lang="ka-GE" dirty="0" smtClean="0"/>
              <a:t>სისტემის დაპროგრამება</a:t>
            </a:r>
          </a:p>
          <a:p>
            <a:r>
              <a:rPr lang="ka-GE" dirty="0" smtClean="0"/>
              <a:t>ბუნებრივი ენების დამუშავება</a:t>
            </a:r>
          </a:p>
          <a:p>
            <a:r>
              <a:rPr lang="ka-GE" dirty="0" smtClean="0"/>
              <a:t>მობილური აპლიკაციების შემუშავება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7800" y="2038350"/>
            <a:ext cx="7406640" cy="685800"/>
          </a:xfrm>
        </p:spPr>
        <p:txBody>
          <a:bodyPr>
            <a:noAutofit/>
          </a:bodyPr>
          <a:lstStyle/>
          <a:p>
            <a:r>
              <a:rPr lang="ka-G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კომპიუტერული ინჟინერია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89535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/>
              <a:t>ფიზიკის საფუძვლები </a:t>
            </a:r>
            <a:r>
              <a:rPr lang="en-US" dirty="0"/>
              <a:t>I (</a:t>
            </a:r>
            <a:r>
              <a:rPr lang="ka-GE" dirty="0" err="1"/>
              <a:t>ლაბორატორიულით</a:t>
            </a:r>
            <a:r>
              <a:rPr lang="ka-GE" dirty="0"/>
              <a:t>)</a:t>
            </a:r>
          </a:p>
          <a:p>
            <a:r>
              <a:rPr lang="ka-GE" dirty="0"/>
              <a:t>პროცედურული დაპროგრამება </a:t>
            </a:r>
            <a:r>
              <a:rPr lang="en-US" dirty="0"/>
              <a:t>C-</a:t>
            </a:r>
            <a:r>
              <a:rPr lang="ka-GE" dirty="0"/>
              <a:t>ზე</a:t>
            </a:r>
          </a:p>
          <a:p>
            <a:r>
              <a:rPr lang="ka-GE" dirty="0"/>
              <a:t>წრედების ანალიზი</a:t>
            </a:r>
          </a:p>
          <a:p>
            <a:r>
              <a:rPr lang="ka-GE" dirty="0"/>
              <a:t>ჩაშენებული სისტემები</a:t>
            </a:r>
          </a:p>
          <a:p>
            <a:r>
              <a:rPr lang="ka-GE" dirty="0"/>
              <a:t>შესავალი ოპერაციულ სისტემებში</a:t>
            </a:r>
          </a:p>
          <a:p>
            <a:r>
              <a:rPr lang="ka-GE" dirty="0"/>
              <a:t>ციფრული წრედები</a:t>
            </a:r>
          </a:p>
          <a:p>
            <a:r>
              <a:rPr lang="ka-GE" dirty="0"/>
              <a:t>სიგნალები და სისტემები</a:t>
            </a:r>
          </a:p>
          <a:p>
            <a:r>
              <a:rPr lang="ka-GE" dirty="0"/>
              <a:t>მიკროპროცესორების არქიტექტურა და დაპროგრამება</a:t>
            </a:r>
          </a:p>
          <a:p>
            <a:r>
              <a:rPr lang="en-US" dirty="0"/>
              <a:t>IT </a:t>
            </a:r>
            <a:r>
              <a:rPr lang="ka-GE" dirty="0"/>
              <a:t>პროექტების მენეჯმენტი</a:t>
            </a:r>
          </a:p>
          <a:p>
            <a:endParaRPr lang="ka-GE" dirty="0"/>
          </a:p>
          <a:p>
            <a:r>
              <a:rPr lang="ka-GE" dirty="0"/>
              <a:t>დამამთავრებელი კურსის დიზაინის პროექტი</a:t>
            </a:r>
            <a:endParaRPr lang="ka-GE" dirty="0" smtClean="0"/>
          </a:p>
        </p:txBody>
      </p:sp>
    </p:spTree>
    <p:extLst>
      <p:ext uri="{BB962C8B-B14F-4D97-AF65-F5344CB8AC3E}">
        <p14:creationId xmlns:p14="http://schemas.microsoft.com/office/powerpoint/2010/main" val="190165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70587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დრონები</a:t>
            </a:r>
          </a:p>
          <a:p>
            <a:r>
              <a:rPr lang="ka-GE" dirty="0"/>
              <a:t>ციფრული ლოგიკის ლაბორატორია</a:t>
            </a:r>
          </a:p>
          <a:p>
            <a:r>
              <a:rPr lang="ka-GE" dirty="0"/>
              <a:t>კომპიუტერული მოდელირების შესავალი</a:t>
            </a:r>
          </a:p>
          <a:p>
            <a:r>
              <a:rPr lang="ka-GE" dirty="0"/>
              <a:t>პროგრამული უზრუნველყოფის არქიტექტურა და ინჟინერია</a:t>
            </a:r>
          </a:p>
          <a:p>
            <a:r>
              <a:rPr lang="ka-GE" dirty="0"/>
              <a:t>კიბერ სამართალი და ეთიკა</a:t>
            </a:r>
          </a:p>
          <a:p>
            <a:r>
              <a:rPr lang="ka-GE" dirty="0"/>
              <a:t>კომპიუტერული გრაფიკა</a:t>
            </a:r>
          </a:p>
          <a:p>
            <a:r>
              <a:rPr lang="ka-GE" dirty="0"/>
              <a:t>ელექტრო ენერგიის </a:t>
            </a:r>
            <a:r>
              <a:rPr lang="ka-GE" dirty="0" err="1"/>
              <a:t>გარდქმნა</a:t>
            </a:r>
            <a:endParaRPr lang="ka-GE" dirty="0"/>
          </a:p>
          <a:p>
            <a:r>
              <a:rPr lang="ka-GE" dirty="0" smtClean="0"/>
              <a:t>განაწილებული </a:t>
            </a:r>
            <a:r>
              <a:rPr lang="ka-GE" dirty="0"/>
              <a:t>და პარალელური გამოთვლები</a:t>
            </a:r>
          </a:p>
          <a:p>
            <a:r>
              <a:rPr lang="ka-GE" dirty="0"/>
              <a:t>მონაცემთა ბაზები და საინფორმაციო სისტემები</a:t>
            </a:r>
          </a:p>
          <a:p>
            <a:r>
              <a:rPr lang="ka-GE" dirty="0" err="1"/>
              <a:t>ვებპროგრამირება</a:t>
            </a:r>
            <a:endParaRPr lang="ka-GE" dirty="0"/>
          </a:p>
          <a:p>
            <a:r>
              <a:rPr lang="ka-GE" dirty="0"/>
              <a:t>შესავალი ბუნებრივი ენის დამუშავების ტექნოლოგიებში</a:t>
            </a:r>
          </a:p>
          <a:p>
            <a:r>
              <a:rPr lang="ka-GE" dirty="0" smtClean="0"/>
              <a:t>ენერგო </a:t>
            </a:r>
            <a:r>
              <a:rPr lang="ka-GE" dirty="0"/>
              <a:t>სისტემების ანალიზი</a:t>
            </a:r>
          </a:p>
          <a:p>
            <a:r>
              <a:rPr lang="ka-GE" dirty="0" err="1"/>
              <a:t>მყარსხეულიანი</a:t>
            </a:r>
            <a:r>
              <a:rPr lang="ka-GE" dirty="0"/>
              <a:t> მოწყობილობები</a:t>
            </a:r>
          </a:p>
          <a:p>
            <a:r>
              <a:rPr lang="ka-GE" dirty="0" smtClean="0"/>
              <a:t>შესავალი </a:t>
            </a:r>
            <a:r>
              <a:rPr lang="ka-GE" dirty="0"/>
              <a:t>მანქანურ სწავლებაში</a:t>
            </a:r>
          </a:p>
          <a:p>
            <a:r>
              <a:rPr lang="ka-GE" dirty="0"/>
              <a:t>ხელოვნური ნეირონული ქსელები</a:t>
            </a:r>
          </a:p>
          <a:p>
            <a:r>
              <a:rPr lang="en-US" dirty="0"/>
              <a:t>DevOps </a:t>
            </a:r>
            <a:r>
              <a:rPr lang="ka-GE" dirty="0"/>
              <a:t>ტექნოლოგიები</a:t>
            </a:r>
          </a:p>
        </p:txBody>
      </p:sp>
      <p:sp>
        <p:nvSpPr>
          <p:cNvPr id="6" name="TextBox 5"/>
          <p:cNvSpPr txBox="1"/>
          <p:nvPr/>
        </p:nvSpPr>
        <p:spPr>
          <a:xfrm rot="17443413">
            <a:off x="6740619" y="3095668"/>
            <a:ext cx="2548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b="1" dirty="0" smtClean="0"/>
              <a:t>არჩევითი საგნები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82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392197"/>
            <a:ext cx="7406640" cy="1752600"/>
          </a:xfrm>
        </p:spPr>
        <p:txBody>
          <a:bodyPr>
            <a:noAutofit/>
          </a:bodyPr>
          <a:lstStyle/>
          <a:p>
            <a:pPr algn="ctr"/>
            <a:r>
              <a:rPr lang="ka-GE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ელექტრული და ელექტრონული ინჟინერია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1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5821</TotalTime>
  <Words>342</Words>
  <Application>Microsoft Office PowerPoint</Application>
  <PresentationFormat>On-screen Show (16:9)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BPG WEB 001 Caps</vt:lpstr>
      <vt:lpstr>BPG Web 002</vt:lpstr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ტექნოლოგიის სკოლა</vt:lpstr>
      <vt:lpstr>საგანმანათლებლო პროგრამები</vt:lpstr>
      <vt:lpstr>კომპიუტერული მეცნიერება</vt:lpstr>
      <vt:lpstr>PowerPoint Presentation</vt:lpstr>
      <vt:lpstr>PowerPoint Presentation</vt:lpstr>
      <vt:lpstr>კომპიუტერული ინჟინერია</vt:lpstr>
      <vt:lpstr>PowerPoint Presentation</vt:lpstr>
      <vt:lpstr>PowerPoint Presentation</vt:lpstr>
      <vt:lpstr>ელექტრული და ელექტრონული ინჟინერია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719</cp:revision>
  <dcterms:created xsi:type="dcterms:W3CDTF">2016-09-13T18:38:05Z</dcterms:created>
  <dcterms:modified xsi:type="dcterms:W3CDTF">2024-06-20T10:23:54Z</dcterms:modified>
</cp:coreProperties>
</file>