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323" r:id="rId2"/>
    <p:sldId id="345" r:id="rId3"/>
    <p:sldId id="348" r:id="rId4"/>
    <p:sldId id="349" r:id="rId5"/>
    <p:sldId id="350" r:id="rId6"/>
    <p:sldId id="351" r:id="rId7"/>
    <p:sldId id="352" r:id="rId8"/>
    <p:sldId id="353" r:id="rId9"/>
    <p:sldId id="354" r:id="rId10"/>
    <p:sldId id="355" r:id="rId11"/>
    <p:sldId id="356" r:id="rId12"/>
    <p:sldId id="357" r:id="rId13"/>
    <p:sldId id="358" r:id="rId14"/>
    <p:sldId id="359"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AFF"/>
    <a:srgbClr val="CAD0FE"/>
    <a:srgbClr val="B3BCFD"/>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6/10/2023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6/10/2023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6/10/2023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smtClean="0">
                <a:latin typeface="BPG Web 002" panose="020B0603030804020204" pitchFamily="34" charset="0"/>
                <a:cs typeface="BPG Web 002" panose="020B0603030804020204" pitchFamily="34" charset="0"/>
              </a:rPr>
              <a:t>June 10,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a:latin typeface="Arial" panose="020B0604020202020204" pitchFamily="34" charset="0"/>
                <a:cs typeface="Arial" panose="020B0604020202020204" pitchFamily="34" charset="0"/>
              </a:rPr>
              <a:t>Logging and Reporting</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Firewalls often provide logging and reporting capabilities to help administrators analyze network traffic, identify potential security incidents, and generate reports for compliance or auditing purposes. These logs can be used for troubleshooting, forensic analysis, or monitoring network activity.</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7065760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The network</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646331"/>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Organizations have the local networks. The local network needs the firewall to be protected from outside attacks. </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0785" y="1890442"/>
            <a:ext cx="6591215" cy="2814908"/>
          </a:xfrm>
          <a:prstGeom prst="rect">
            <a:avLst/>
          </a:prstGeom>
        </p:spPr>
      </p:pic>
    </p:spTree>
    <p:extLst>
      <p:ext uri="{BB962C8B-B14F-4D97-AF65-F5344CB8AC3E}">
        <p14:creationId xmlns:p14="http://schemas.microsoft.com/office/powerpoint/2010/main" val="18556209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Only outbound traffic allowed</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646331"/>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In simple cases only outbound connections are needed for LANs. All inbound traffic should be blocked in this case. </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0785" y="1890442"/>
            <a:ext cx="6591215" cy="2814907"/>
          </a:xfrm>
          <a:prstGeom prst="rect">
            <a:avLst/>
          </a:prstGeom>
        </p:spPr>
      </p:pic>
    </p:spTree>
    <p:extLst>
      <p:ext uri="{BB962C8B-B14F-4D97-AF65-F5344CB8AC3E}">
        <p14:creationId xmlns:p14="http://schemas.microsoft.com/office/powerpoint/2010/main" val="31690642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smtClean="0">
                <a:latin typeface="Arial" panose="020B0604020202020204" pitchFamily="34" charset="0"/>
                <a:cs typeface="Arial" panose="020B0604020202020204" pitchFamily="34" charset="0"/>
              </a:rPr>
              <a:t>Some inbound connections are allowed</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646331"/>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In some cases the organization needs some inbound traffic to be allowed. For example if the organization hosts the web server. </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0786" y="1890442"/>
            <a:ext cx="6591213" cy="2814907"/>
          </a:xfrm>
          <a:prstGeom prst="rect">
            <a:avLst/>
          </a:prstGeom>
        </p:spPr>
      </p:pic>
    </p:spTree>
    <p:extLst>
      <p:ext uri="{BB962C8B-B14F-4D97-AF65-F5344CB8AC3E}">
        <p14:creationId xmlns:p14="http://schemas.microsoft.com/office/powerpoint/2010/main" val="1732511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fontScale="90000"/>
          </a:bodyPr>
          <a:lstStyle/>
          <a:p>
            <a:r>
              <a:rPr lang="en-US" sz="3000" b="1" dirty="0" smtClean="0">
                <a:latin typeface="Arial" panose="020B0604020202020204" pitchFamily="34" charset="0"/>
                <a:cs typeface="Arial" panose="020B0604020202020204" pitchFamily="34" charset="0"/>
              </a:rPr>
              <a:t>Connections are controlled by the Firewall</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369332"/>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Firewall can be standalone device or the part of another device.</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90786" y="2027895"/>
            <a:ext cx="6591213" cy="2540000"/>
          </a:xfrm>
          <a:prstGeom prst="rect">
            <a:avLst/>
          </a:prstGeom>
        </p:spPr>
      </p:pic>
    </p:spTree>
    <p:extLst>
      <p:ext uri="{BB962C8B-B14F-4D97-AF65-F5344CB8AC3E}">
        <p14:creationId xmlns:p14="http://schemas.microsoft.com/office/powerpoint/2010/main" val="4105537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a:t>
            </a:r>
            <a:r>
              <a:rPr lang="en-US" sz="3000" b="1" dirty="0" smtClean="0">
                <a:latin typeface="Arial" panose="020B0604020202020204" pitchFamily="34" charset="0"/>
                <a:cs typeface="Arial" panose="020B0604020202020204" pitchFamily="34" charset="0"/>
              </a:rPr>
              <a:t>Topic</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95400" y="1504652"/>
            <a:ext cx="7620000" cy="461665"/>
          </a:xfrm>
          <a:prstGeom prst="rect">
            <a:avLst/>
          </a:prstGeom>
          <a:noFill/>
        </p:spPr>
        <p:txBody>
          <a:bodyPr wrap="square" rtlCol="0">
            <a:spAutoFit/>
          </a:bodyPr>
          <a:lstStyle/>
          <a:p>
            <a:pPr algn="just"/>
            <a:r>
              <a:rPr lang="en-US" sz="2400" dirty="0" smtClean="0">
                <a:latin typeface="Arial" panose="020B0604020202020204" pitchFamily="34" charset="0"/>
                <a:cs typeface="Arial" panose="020B0604020202020204" pitchFamily="34" charset="0"/>
              </a:rPr>
              <a:t>Firewall</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Arial" panose="020B0604020202020204" pitchFamily="34" charset="0"/>
                <a:cs typeface="Arial" panose="020B0604020202020204" pitchFamily="34" charset="0"/>
              </a:rPr>
              <a:t>Introduction</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1051128"/>
            <a:ext cx="7772400" cy="2139047"/>
          </a:xfrm>
          <a:prstGeom prst="rect">
            <a:avLst/>
          </a:prstGeom>
          <a:noFill/>
        </p:spPr>
        <p:txBody>
          <a:bodyPr wrap="square" rtlCol="0">
            <a:spAutoFit/>
          </a:bodyPr>
          <a:lstStyle/>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A firewall is a network security device </a:t>
            </a:r>
            <a:r>
              <a:rPr lang="en-US" sz="1900" smtClean="0">
                <a:latin typeface="Arial" panose="020B0604020202020204" pitchFamily="34" charset="0"/>
                <a:cs typeface="Arial" panose="020B0604020202020204" pitchFamily="34" charset="0"/>
              </a:rPr>
              <a:t>or software that </a:t>
            </a:r>
            <a:r>
              <a:rPr lang="en-US" sz="1900" dirty="0">
                <a:latin typeface="Arial" panose="020B0604020202020204" pitchFamily="34" charset="0"/>
                <a:cs typeface="Arial" panose="020B0604020202020204" pitchFamily="34" charset="0"/>
              </a:rPr>
              <a:t>acts as a barrier between an internal network and external networks, such as the internet. It monitors and controls incoming and outgoing network traffic based on predetermined security rules. The primary purpose of a firewall is to protect a network from unauthorized access and potential threats.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78346014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a:latin typeface="Arial" panose="020B0604020202020204" pitchFamily="34" charset="0"/>
                <a:cs typeface="Arial" panose="020B0604020202020204" pitchFamily="34" charset="0"/>
              </a:rPr>
              <a:t>Network Segmentation</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1200329"/>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Firewalls </a:t>
            </a:r>
            <a:r>
              <a:rPr lang="en-US" dirty="0">
                <a:latin typeface="Arial" panose="020B0604020202020204" pitchFamily="34" charset="0"/>
                <a:cs typeface="Arial" panose="020B0604020202020204" pitchFamily="34" charset="0"/>
              </a:rPr>
              <a:t>allow network administrators to divide a network into separate segments or zones, often referred to as security zones. This helps in isolating different parts of the network, allowing granular control over the flow of traffic between them.</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163084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a:latin typeface="Arial" panose="020B0604020202020204" pitchFamily="34" charset="0"/>
                <a:cs typeface="Arial" panose="020B0604020202020204" pitchFamily="34" charset="0"/>
              </a:rPr>
              <a:t>Packet Filtering</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Firewalls use packet filtering techniques to inspect individual network packets and make decisions about whether to allow or block them based on predefined rules. These rules typically consider factors such as source and destination IP addresses, port numbers, protocols, and other packet attributes.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7135170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a:latin typeface="Arial" panose="020B0604020202020204" pitchFamily="34" charset="0"/>
                <a:cs typeface="Arial" panose="020B0604020202020204" pitchFamily="34" charset="0"/>
              </a:rPr>
              <a:t>Access Control</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Firewalls enforce access control policies to determine which network traffic is allowed to pass through. By defining rules, administrators can specify which services, applications, or ports are permitted or denied, thus restricting access to certain resources and reducing the attack surface.</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5007033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err="1">
                <a:latin typeface="Arial" panose="020B0604020202020204" pitchFamily="34" charset="0"/>
                <a:cs typeface="Arial" panose="020B0604020202020204" pitchFamily="34" charset="0"/>
              </a:rPr>
              <a:t>Stateful</a:t>
            </a:r>
            <a:r>
              <a:rPr lang="en-US" sz="3000" b="1" dirty="0">
                <a:latin typeface="Arial" panose="020B0604020202020204" pitchFamily="34" charset="0"/>
                <a:cs typeface="Arial" panose="020B0604020202020204" pitchFamily="34" charset="0"/>
              </a:rPr>
              <a:t> Inspection</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1477328"/>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Stateful</a:t>
            </a:r>
            <a:r>
              <a:rPr lang="en-US" dirty="0">
                <a:latin typeface="Arial" panose="020B0604020202020204" pitchFamily="34" charset="0"/>
                <a:cs typeface="Arial" panose="020B0604020202020204" pitchFamily="34" charset="0"/>
              </a:rPr>
              <a:t> firewalls maintain awareness of the state of network connections. They keep track of the context and state of each connection, allowing them to make more intelligent decisions about allowing or blocking traffic. This helps prevent unauthorized connections and various types of network attacks, including session hijacking and </a:t>
            </a:r>
            <a:r>
              <a:rPr lang="en-US" dirty="0" smtClean="0">
                <a:latin typeface="Arial" panose="020B0604020202020204" pitchFamily="34" charset="0"/>
                <a:cs typeface="Arial" panose="020B0604020202020204" pitchFamily="34" charset="0"/>
              </a:rPr>
              <a:t>spoofing.</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6941725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a:latin typeface="Arial" panose="020B0604020202020204" pitchFamily="34" charset="0"/>
                <a:cs typeface="Arial" panose="020B0604020202020204" pitchFamily="34" charset="0"/>
              </a:rPr>
              <a:t>Application-Level Filtering</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Some advanced firewalls perform deep packet inspection, allowing them to inspect the contents of network packets beyond just the packet headers. This enables them to identify and block specific types of application-layer attacks, such as malware, viruses, and certain network protocols that may pose a security risk.</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482431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57150"/>
            <a:ext cx="7406640" cy="685800"/>
          </a:xfrm>
        </p:spPr>
        <p:txBody>
          <a:bodyPr>
            <a:normAutofit/>
          </a:bodyPr>
          <a:lstStyle/>
          <a:p>
            <a:r>
              <a:rPr lang="en-US" sz="3000" b="1" dirty="0">
                <a:latin typeface="Arial" panose="020B0604020202020204" pitchFamily="34" charset="0"/>
                <a:cs typeface="Arial" panose="020B0604020202020204" pitchFamily="34" charset="0"/>
              </a:rPr>
              <a:t>Virtual Private Network (VPN) Support</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285" y="819150"/>
            <a:ext cx="7772400"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Many firewalls include VPN functionality to create secure encrypted tunnels for remote users or branch offices to connect to the internal network securely over the internet. This adds an extra layer of protection, ensuring that sensitive data transmitted over the VPN remains secure and private.</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7840529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7207</TotalTime>
  <Words>581</Words>
  <Application>Microsoft Office PowerPoint</Application>
  <PresentationFormat>On-screen Show (16:9)</PresentationFormat>
  <Paragraphs>48</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BPG WEB 001 Caps</vt:lpstr>
      <vt:lpstr>BPG Web 002</vt:lpstr>
      <vt:lpstr>BPG Web 002 Caps</vt:lpstr>
      <vt:lpstr>Calibri</vt:lpstr>
      <vt:lpstr>Gill Sans MT</vt:lpstr>
      <vt:lpstr>Verdana</vt:lpstr>
      <vt:lpstr>Wingdings 2</vt:lpstr>
      <vt:lpstr>Solstice</vt:lpstr>
      <vt:lpstr>Introduction to Operating Systems</vt:lpstr>
      <vt:lpstr>Lecture Topic</vt:lpstr>
      <vt:lpstr>Introduction</vt:lpstr>
      <vt:lpstr>Network Segmentation</vt:lpstr>
      <vt:lpstr>Packet Filtering</vt:lpstr>
      <vt:lpstr>Access Control</vt:lpstr>
      <vt:lpstr>Stateful Inspection</vt:lpstr>
      <vt:lpstr>Application-Level Filtering</vt:lpstr>
      <vt:lpstr>Virtual Private Network (VPN) Support</vt:lpstr>
      <vt:lpstr>Logging and Reporting</vt:lpstr>
      <vt:lpstr>The network</vt:lpstr>
      <vt:lpstr>Only outbound traffic allowed</vt:lpstr>
      <vt:lpstr>Some inbound connections are allowed</vt:lpstr>
      <vt:lpstr>Connections are controlled by the Firewall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User</cp:lastModifiedBy>
  <cp:revision>809</cp:revision>
  <dcterms:created xsi:type="dcterms:W3CDTF">2016-09-13T18:38:05Z</dcterms:created>
  <dcterms:modified xsi:type="dcterms:W3CDTF">2023-06-10T09:37:44Z</dcterms:modified>
</cp:coreProperties>
</file>