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323" r:id="rId2"/>
    <p:sldId id="345" r:id="rId3"/>
    <p:sldId id="348" r:id="rId4"/>
    <p:sldId id="349" r:id="rId5"/>
    <p:sldId id="350" r:id="rId6"/>
    <p:sldId id="351" r:id="rId7"/>
    <p:sldId id="352" r:id="rId8"/>
    <p:sldId id="353" r:id="rId9"/>
    <p:sldId id="354" r:id="rId10"/>
    <p:sldId id="356" r:id="rId11"/>
    <p:sldId id="357" r:id="rId12"/>
    <p:sldId id="355"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AFF"/>
    <a:srgbClr val="CAD0FE"/>
    <a:srgbClr val="B3BCFD"/>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3/25/2023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3/25/2023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3/25/2023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a:t>
            </a:r>
            <a:r>
              <a:rPr lang="en-US" sz="1400" dirty="0">
                <a:latin typeface="BPG Web 002" panose="020B0603030804020204" pitchFamily="34" charset="0"/>
                <a:cs typeface="BPG Web 002" panose="020B0603030804020204" pitchFamily="34" charset="0"/>
              </a:rPr>
              <a:t>2</a:t>
            </a:r>
            <a:r>
              <a:rPr lang="en-US" sz="1400" dirty="0" smtClean="0">
                <a:latin typeface="BPG Web 002" panose="020B0603030804020204" pitchFamily="34" charset="0"/>
                <a:cs typeface="BPG Web 002" panose="020B0603030804020204" pitchFamily="34" charset="0"/>
              </a:rPr>
              <a:t>5</a:t>
            </a:r>
            <a:r>
              <a:rPr lang="en-US" sz="1400" dirty="0" smtClean="0">
                <a:latin typeface="BPG Web 002" panose="020B0603030804020204" pitchFamily="34" charset="0"/>
                <a:cs typeface="BPG Web 002" panose="020B0603030804020204" pitchFamily="34" charset="0"/>
              </a:rPr>
              <a:t>,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953951" y="133350"/>
            <a:ext cx="8418649" cy="5016758"/>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/bin</a:t>
            </a:r>
            <a:r>
              <a:rPr lang="en-US" sz="1600" dirty="0">
                <a:latin typeface="Calibri" panose="020F0502020204030204" pitchFamily="34" charset="0"/>
                <a:cs typeface="Calibri" panose="020F0502020204030204" pitchFamily="34" charset="0"/>
              </a:rPr>
              <a:t>: Contains essential binary files (executable programs) that are necessary for system operation, such as the ls and </a:t>
            </a:r>
            <a:r>
              <a:rPr lang="en-US" sz="1600" dirty="0" err="1">
                <a:latin typeface="Calibri" panose="020F0502020204030204" pitchFamily="34" charset="0"/>
                <a:cs typeface="Calibri" panose="020F0502020204030204" pitchFamily="34" charset="0"/>
              </a:rPr>
              <a:t>cp</a:t>
            </a:r>
            <a:r>
              <a:rPr lang="en-US" sz="1600" dirty="0">
                <a:latin typeface="Calibri" panose="020F0502020204030204" pitchFamily="34" charset="0"/>
                <a:cs typeface="Calibri" panose="020F0502020204030204" pitchFamily="34" charset="0"/>
              </a:rPr>
              <a:t> commands.</a:t>
            </a:r>
          </a:p>
          <a:p>
            <a:r>
              <a:rPr lang="en-US" sz="1600" b="1" dirty="0">
                <a:latin typeface="Calibri" panose="020F0502020204030204" pitchFamily="34" charset="0"/>
                <a:cs typeface="Calibri" panose="020F0502020204030204" pitchFamily="34" charset="0"/>
              </a:rPr>
              <a:t>/boot</a:t>
            </a:r>
            <a:r>
              <a:rPr lang="en-US" sz="1600" dirty="0">
                <a:latin typeface="Calibri" panose="020F0502020204030204" pitchFamily="34" charset="0"/>
                <a:cs typeface="Calibri" panose="020F0502020204030204" pitchFamily="34" charset="0"/>
              </a:rPr>
              <a:t>: Contains files necessary for booting the system, including the kernel, boot loader, and boot configuration files.</a:t>
            </a:r>
          </a:p>
          <a:p>
            <a:r>
              <a:rPr lang="en-US" sz="1600" b="1" dirty="0">
                <a:latin typeface="Calibri" panose="020F0502020204030204" pitchFamily="34" charset="0"/>
                <a:cs typeface="Calibri" panose="020F0502020204030204" pitchFamily="34" charset="0"/>
              </a:rPr>
              <a:t>/dev</a:t>
            </a:r>
            <a:r>
              <a:rPr lang="en-US" sz="1600" dirty="0">
                <a:latin typeface="Calibri" panose="020F0502020204030204" pitchFamily="34" charset="0"/>
                <a:cs typeface="Calibri" panose="020F0502020204030204" pitchFamily="34" charset="0"/>
              </a:rPr>
              <a:t>: Contains files representing devices, such as hard drives, USB drives, and printers.</a:t>
            </a:r>
          </a:p>
          <a:p>
            <a:r>
              <a:rPr lang="en-US" sz="1600" b="1" dirty="0" smtClean="0">
                <a:latin typeface="Calibri" panose="020F0502020204030204" pitchFamily="34" charset="0"/>
                <a:cs typeface="Calibri" panose="020F0502020204030204" pitchFamily="34" charset="0"/>
              </a:rPr>
              <a:t>/</a:t>
            </a:r>
            <a:r>
              <a:rPr lang="en-US" sz="1600" b="1" dirty="0" err="1" smtClean="0">
                <a:latin typeface="Calibri" panose="020F0502020204030204" pitchFamily="34" charset="0"/>
                <a:cs typeface="Calibri" panose="020F0502020204030204" pitchFamily="34" charset="0"/>
              </a:rPr>
              <a:t>etc</a:t>
            </a:r>
            <a:r>
              <a:rPr lang="en-US" sz="1600" dirty="0" smtClean="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Contains system-wide configuration files, such as network settings, user account information, and startup scripts.</a:t>
            </a:r>
          </a:p>
          <a:p>
            <a:r>
              <a:rPr lang="en-US" sz="1600" b="1" dirty="0">
                <a:latin typeface="Calibri" panose="020F0502020204030204" pitchFamily="34" charset="0"/>
                <a:cs typeface="Calibri" panose="020F0502020204030204" pitchFamily="34" charset="0"/>
              </a:rPr>
              <a:t>/home</a:t>
            </a:r>
            <a:r>
              <a:rPr lang="en-US" sz="1600" dirty="0">
                <a:latin typeface="Calibri" panose="020F0502020204030204" pitchFamily="34" charset="0"/>
                <a:cs typeface="Calibri" panose="020F0502020204030204" pitchFamily="34" charset="0"/>
              </a:rPr>
              <a:t>: Contains home directories for individual users.</a:t>
            </a:r>
          </a:p>
          <a:p>
            <a:r>
              <a:rPr lang="en-US" sz="1600" b="1" dirty="0">
                <a:latin typeface="Calibri" panose="020F0502020204030204" pitchFamily="34" charset="0"/>
                <a:cs typeface="Calibri" panose="020F0502020204030204" pitchFamily="34" charset="0"/>
              </a:rPr>
              <a:t>/lib</a:t>
            </a:r>
            <a:r>
              <a:rPr lang="en-US" sz="1600" dirty="0">
                <a:latin typeface="Calibri" panose="020F0502020204030204" pitchFamily="34" charset="0"/>
                <a:cs typeface="Calibri" panose="020F0502020204030204" pitchFamily="34" charset="0"/>
              </a:rPr>
              <a:t>: Contains shared library files used by system programs and libraries.</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mnt</a:t>
            </a:r>
            <a:r>
              <a:rPr lang="en-US" sz="1600" dirty="0">
                <a:latin typeface="Calibri" panose="020F0502020204030204" pitchFamily="34" charset="0"/>
                <a:cs typeface="Calibri" panose="020F0502020204030204" pitchFamily="34" charset="0"/>
              </a:rPr>
              <a:t>: A mount point directory for temporarily mounting file systems.</a:t>
            </a:r>
          </a:p>
          <a:p>
            <a:r>
              <a:rPr lang="en-US" sz="1600" b="1" dirty="0">
                <a:latin typeface="Calibri" panose="020F0502020204030204" pitchFamily="34" charset="0"/>
                <a:cs typeface="Calibri" panose="020F0502020204030204" pitchFamily="34" charset="0"/>
              </a:rPr>
              <a:t>/opt</a:t>
            </a:r>
            <a:r>
              <a:rPr lang="en-US" sz="1600" dirty="0">
                <a:latin typeface="Calibri" panose="020F0502020204030204" pitchFamily="34" charset="0"/>
                <a:cs typeface="Calibri" panose="020F0502020204030204" pitchFamily="34" charset="0"/>
              </a:rPr>
              <a:t>: Contains optional software packages that are not installed by default.</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proc</a:t>
            </a:r>
            <a:r>
              <a:rPr lang="en-US" sz="1600" dirty="0">
                <a:latin typeface="Calibri" panose="020F0502020204030204" pitchFamily="34" charset="0"/>
                <a:cs typeface="Calibri" panose="020F0502020204030204" pitchFamily="34" charset="0"/>
              </a:rPr>
              <a:t>: </a:t>
            </a:r>
            <a:r>
              <a:rPr lang="en-US" sz="1500" dirty="0">
                <a:latin typeface="Calibri" panose="020F0502020204030204" pitchFamily="34" charset="0"/>
                <a:cs typeface="Calibri" panose="020F0502020204030204" pitchFamily="34" charset="0"/>
              </a:rPr>
              <a:t>Contains a virtual file system that provides information about system processes and configuration.</a:t>
            </a:r>
          </a:p>
          <a:p>
            <a:r>
              <a:rPr lang="en-US" sz="1600" b="1" dirty="0">
                <a:latin typeface="Calibri" panose="020F0502020204030204" pitchFamily="34" charset="0"/>
                <a:cs typeface="Calibri" panose="020F0502020204030204" pitchFamily="34" charset="0"/>
              </a:rPr>
              <a:t>/root</a:t>
            </a:r>
            <a:r>
              <a:rPr lang="en-US" sz="1600" dirty="0">
                <a:latin typeface="Calibri" panose="020F0502020204030204" pitchFamily="34" charset="0"/>
                <a:cs typeface="Calibri" panose="020F0502020204030204" pitchFamily="34" charset="0"/>
              </a:rPr>
              <a:t>: The home directory for the root user.</a:t>
            </a:r>
          </a:p>
          <a:p>
            <a:r>
              <a:rPr lang="en-US" sz="1600" b="1" dirty="0">
                <a:latin typeface="Calibri" panose="020F0502020204030204" pitchFamily="34" charset="0"/>
                <a:cs typeface="Calibri" panose="020F0502020204030204" pitchFamily="34" charset="0"/>
              </a:rPr>
              <a:t>/run</a:t>
            </a:r>
            <a:r>
              <a:rPr lang="en-US" sz="1600" dirty="0">
                <a:latin typeface="Calibri" panose="020F0502020204030204" pitchFamily="34" charset="0"/>
                <a:cs typeface="Calibri" panose="020F0502020204030204" pitchFamily="34" charset="0"/>
              </a:rPr>
              <a:t>: Contains temporary runtime files that are created during system boot and shutdown.</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sbin</a:t>
            </a:r>
            <a:r>
              <a:rPr lang="en-US" sz="1600" dirty="0">
                <a:latin typeface="Calibri" panose="020F0502020204030204" pitchFamily="34" charset="0"/>
                <a:cs typeface="Calibri" panose="020F0502020204030204" pitchFamily="34" charset="0"/>
              </a:rPr>
              <a:t>: Contains essential system administration binaries.</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srv</a:t>
            </a:r>
            <a:r>
              <a:rPr lang="en-US" sz="1600" dirty="0">
                <a:latin typeface="Calibri" panose="020F0502020204030204" pitchFamily="34" charset="0"/>
                <a:cs typeface="Calibri" panose="020F0502020204030204" pitchFamily="34" charset="0"/>
              </a:rPr>
              <a:t>: Contains site-specific data served by the system.</a:t>
            </a:r>
          </a:p>
          <a:p>
            <a:r>
              <a:rPr lang="en-US" sz="1600" b="1" dirty="0">
                <a:latin typeface="Calibri" panose="020F0502020204030204" pitchFamily="34" charset="0"/>
                <a:cs typeface="Calibri" panose="020F0502020204030204" pitchFamily="34" charset="0"/>
              </a:rPr>
              <a:t>/sys</a:t>
            </a:r>
            <a:r>
              <a:rPr lang="en-US" sz="1600" dirty="0">
                <a:latin typeface="Calibri" panose="020F0502020204030204" pitchFamily="34" charset="0"/>
                <a:cs typeface="Calibri" panose="020F0502020204030204" pitchFamily="34" charset="0"/>
              </a:rPr>
              <a:t>: Contains files representing system devices and configuration.</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tmp</a:t>
            </a:r>
            <a:r>
              <a:rPr lang="en-US" sz="1600" dirty="0">
                <a:latin typeface="Calibri" panose="020F0502020204030204" pitchFamily="34" charset="0"/>
                <a:cs typeface="Calibri" panose="020F0502020204030204" pitchFamily="34" charset="0"/>
              </a:rPr>
              <a:t>: Contains temporary files that are not needed permanently.</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usr</a:t>
            </a:r>
            <a:r>
              <a:rPr lang="en-US" sz="1600" dirty="0">
                <a:latin typeface="Calibri" panose="020F0502020204030204" pitchFamily="34" charset="0"/>
                <a:cs typeface="Calibri" panose="020F0502020204030204" pitchFamily="34" charset="0"/>
              </a:rPr>
              <a:t>: Contains non-essential binaries, libraries, and documentation files.</a:t>
            </a:r>
          </a:p>
          <a:p>
            <a:r>
              <a:rPr lang="en-US" sz="1600" b="1" dirty="0">
                <a:latin typeface="Calibri" panose="020F0502020204030204" pitchFamily="34" charset="0"/>
                <a:cs typeface="Calibri" panose="020F0502020204030204" pitchFamily="34" charset="0"/>
              </a:rPr>
              <a:t>/</a:t>
            </a:r>
            <a:r>
              <a:rPr lang="en-US" sz="1600" b="1" dirty="0" err="1">
                <a:latin typeface="Calibri" panose="020F0502020204030204" pitchFamily="34" charset="0"/>
                <a:cs typeface="Calibri" panose="020F0502020204030204" pitchFamily="34" charset="0"/>
              </a:rPr>
              <a:t>var</a:t>
            </a:r>
            <a:r>
              <a:rPr lang="en-US" sz="1600" dirty="0">
                <a:latin typeface="Calibri" panose="020F0502020204030204" pitchFamily="34" charset="0"/>
                <a:cs typeface="Calibri" panose="020F0502020204030204" pitchFamily="34" charset="0"/>
              </a:rPr>
              <a:t>: Contains variable data files, such as log files and temporary spool directories.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1870305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7"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Windows File System</a:t>
            </a:r>
            <a:endParaRPr lang="en-US" sz="30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91378"/>
            <a:ext cx="5867400" cy="4187379"/>
          </a:xfrm>
          <a:prstGeom prst="rect">
            <a:avLst/>
          </a:prstGeom>
        </p:spPr>
      </p:pic>
    </p:spTree>
    <p:extLst>
      <p:ext uri="{BB962C8B-B14F-4D97-AF65-F5344CB8AC3E}">
        <p14:creationId xmlns:p14="http://schemas.microsoft.com/office/powerpoint/2010/main" val="34217331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953951" y="133350"/>
            <a:ext cx="8037649" cy="452431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C:\Windows</a:t>
            </a:r>
            <a:r>
              <a:rPr lang="en-US" sz="1600" dirty="0">
                <a:latin typeface="Calibri" panose="020F0502020204030204" pitchFamily="34" charset="0"/>
                <a:cs typeface="Calibri" panose="020F0502020204030204" pitchFamily="34" charset="0"/>
              </a:rPr>
              <a:t>: Contains the operating system files, including the Windows registry, system files, and device drivers.</a:t>
            </a:r>
          </a:p>
          <a:p>
            <a:r>
              <a:rPr lang="en-US" sz="1600" b="1" dirty="0">
                <a:latin typeface="Calibri" panose="020F0502020204030204" pitchFamily="34" charset="0"/>
                <a:cs typeface="Calibri" panose="020F0502020204030204" pitchFamily="34" charset="0"/>
              </a:rPr>
              <a:t>C:\Program Files</a:t>
            </a:r>
            <a:r>
              <a:rPr lang="en-US" sz="1600" dirty="0">
                <a:latin typeface="Calibri" panose="020F0502020204030204" pitchFamily="34" charset="0"/>
                <a:cs typeface="Calibri" panose="020F0502020204030204" pitchFamily="34" charset="0"/>
              </a:rPr>
              <a:t>: Contains installed software programs.</a:t>
            </a:r>
          </a:p>
          <a:p>
            <a:r>
              <a:rPr lang="en-US" sz="1600" b="1" dirty="0">
                <a:latin typeface="Calibri" panose="020F0502020204030204" pitchFamily="34" charset="0"/>
                <a:cs typeface="Calibri" panose="020F0502020204030204" pitchFamily="34" charset="0"/>
              </a:rPr>
              <a:t>C:\Users</a:t>
            </a:r>
            <a:r>
              <a:rPr lang="en-US" sz="1600" dirty="0">
                <a:latin typeface="Calibri" panose="020F0502020204030204" pitchFamily="34" charset="0"/>
                <a:cs typeface="Calibri" panose="020F0502020204030204" pitchFamily="34" charset="0"/>
              </a:rPr>
              <a:t>: Contains user profiles and user-specific data.</a:t>
            </a:r>
          </a:p>
          <a:p>
            <a:r>
              <a:rPr lang="en-US" sz="1600" b="1" dirty="0">
                <a:latin typeface="Calibri" panose="020F0502020204030204" pitchFamily="34" charset="0"/>
                <a:cs typeface="Calibri" panose="020F0502020204030204" pitchFamily="34" charset="0"/>
              </a:rPr>
              <a:t>C:\ProgramData</a:t>
            </a:r>
            <a:r>
              <a:rPr lang="en-US" sz="1600" dirty="0">
                <a:latin typeface="Calibri" panose="020F0502020204030204" pitchFamily="34" charset="0"/>
                <a:cs typeface="Calibri" panose="020F0502020204030204" pitchFamily="34" charset="0"/>
              </a:rPr>
              <a:t>: Contains data that is shared by all users and programs.</a:t>
            </a:r>
          </a:p>
          <a:p>
            <a:r>
              <a:rPr lang="en-US" sz="1600" b="1" dirty="0">
                <a:latin typeface="Calibri" panose="020F0502020204030204" pitchFamily="34" charset="0"/>
                <a:cs typeface="Calibri" panose="020F0502020204030204" pitchFamily="34" charset="0"/>
              </a:rPr>
              <a:t>C:\Users\Public</a:t>
            </a:r>
            <a:r>
              <a:rPr lang="en-US" sz="1600" dirty="0">
                <a:latin typeface="Calibri" panose="020F0502020204030204" pitchFamily="34" charset="0"/>
                <a:cs typeface="Calibri" panose="020F0502020204030204" pitchFamily="34" charset="0"/>
              </a:rPr>
              <a:t>: Contains files and folders that are accessible to all users on the computer.</a:t>
            </a:r>
          </a:p>
          <a:p>
            <a:r>
              <a:rPr lang="en-US" sz="1600" b="1" dirty="0">
                <a:latin typeface="Calibri" panose="020F0502020204030204" pitchFamily="34" charset="0"/>
                <a:cs typeface="Calibri" panose="020F0502020204030204" pitchFamily="34" charset="0"/>
              </a:rPr>
              <a:t>C:\Documents and Settings</a:t>
            </a:r>
            <a:r>
              <a:rPr lang="en-US" sz="1600" dirty="0">
                <a:latin typeface="Calibri" panose="020F0502020204030204" pitchFamily="34" charset="0"/>
                <a:cs typeface="Calibri" panose="020F0502020204030204" pitchFamily="34" charset="0"/>
              </a:rPr>
              <a:t>: This directory is used in older versions of Windows (such as Windows XP) to store user profiles and user-specific data.</a:t>
            </a:r>
          </a:p>
          <a:p>
            <a:r>
              <a:rPr lang="en-US" sz="1600" b="1" dirty="0">
                <a:latin typeface="Calibri" panose="020F0502020204030204" pitchFamily="34" charset="0"/>
                <a:cs typeface="Calibri" panose="020F0502020204030204" pitchFamily="34" charset="0"/>
              </a:rPr>
              <a:t>C:\Temp</a:t>
            </a:r>
            <a:r>
              <a:rPr lang="en-US" sz="1600" dirty="0">
                <a:latin typeface="Calibri" panose="020F0502020204030204" pitchFamily="34" charset="0"/>
                <a:cs typeface="Calibri" panose="020F0502020204030204" pitchFamily="34" charset="0"/>
              </a:rPr>
              <a:t>: A directory used for temporary files.</a:t>
            </a:r>
          </a:p>
          <a:p>
            <a:r>
              <a:rPr lang="en-US" sz="1600" b="1" dirty="0">
                <a:latin typeface="Calibri" panose="020F0502020204030204" pitchFamily="34" charset="0"/>
                <a:cs typeface="Calibri" panose="020F0502020204030204" pitchFamily="34" charset="0"/>
              </a:rPr>
              <a:t>C:\Windows\System32</a:t>
            </a:r>
            <a:r>
              <a:rPr lang="en-US" sz="1600" dirty="0">
                <a:latin typeface="Calibri" panose="020F0502020204030204" pitchFamily="34" charset="0"/>
                <a:cs typeface="Calibri" panose="020F0502020204030204" pitchFamily="34" charset="0"/>
              </a:rPr>
              <a:t>: Contains essential system files and libraries used by Windows.</a:t>
            </a:r>
          </a:p>
          <a:p>
            <a:r>
              <a:rPr lang="en-US" sz="1600" b="1" dirty="0">
                <a:latin typeface="Calibri" panose="020F0502020204030204" pitchFamily="34" charset="0"/>
                <a:cs typeface="Calibri" panose="020F0502020204030204" pitchFamily="34" charset="0"/>
              </a:rPr>
              <a:t>C:\Windows\System32\drivers</a:t>
            </a:r>
            <a:r>
              <a:rPr lang="en-US" sz="1600" dirty="0">
                <a:latin typeface="Calibri" panose="020F0502020204030204" pitchFamily="34" charset="0"/>
                <a:cs typeface="Calibri" panose="020F0502020204030204" pitchFamily="34" charset="0"/>
              </a:rPr>
              <a:t>: Contains device driver files.</a:t>
            </a:r>
          </a:p>
          <a:p>
            <a:r>
              <a:rPr lang="en-US" sz="1600" b="1" dirty="0">
                <a:latin typeface="Calibri" panose="020F0502020204030204" pitchFamily="34" charset="0"/>
                <a:cs typeface="Calibri" panose="020F0502020204030204" pitchFamily="34" charset="0"/>
              </a:rPr>
              <a:t>C:\Windows\Fonts</a:t>
            </a:r>
            <a:r>
              <a:rPr lang="en-US" sz="1600" dirty="0">
                <a:latin typeface="Calibri" panose="020F0502020204030204" pitchFamily="34" charset="0"/>
                <a:cs typeface="Calibri" panose="020F0502020204030204" pitchFamily="34" charset="0"/>
              </a:rPr>
              <a:t>: Contains installed fonts.</a:t>
            </a:r>
          </a:p>
          <a:p>
            <a:r>
              <a:rPr lang="en-US" sz="1600" b="1" dirty="0">
                <a:latin typeface="Calibri" panose="020F0502020204030204" pitchFamily="34" charset="0"/>
                <a:cs typeface="Calibri" panose="020F0502020204030204" pitchFamily="34" charset="0"/>
              </a:rPr>
              <a:t>C:\Windows\Installer</a:t>
            </a:r>
            <a:r>
              <a:rPr lang="en-US" sz="1600" dirty="0">
                <a:latin typeface="Calibri" panose="020F0502020204030204" pitchFamily="34" charset="0"/>
                <a:cs typeface="Calibri" panose="020F0502020204030204" pitchFamily="34" charset="0"/>
              </a:rPr>
              <a:t>: Contains installer files for installed software programs.</a:t>
            </a:r>
          </a:p>
          <a:p>
            <a:r>
              <a:rPr lang="en-US" sz="1600" b="1" dirty="0">
                <a:latin typeface="Calibri" panose="020F0502020204030204" pitchFamily="34" charset="0"/>
                <a:cs typeface="Calibri" panose="020F0502020204030204" pitchFamily="34" charset="0"/>
              </a:rPr>
              <a:t>C:\Windows\Temp</a:t>
            </a:r>
            <a:r>
              <a:rPr lang="en-US" sz="1600" dirty="0">
                <a:latin typeface="Calibri" panose="020F0502020204030204" pitchFamily="34" charset="0"/>
                <a:cs typeface="Calibri" panose="020F0502020204030204" pitchFamily="34" charset="0"/>
              </a:rPr>
              <a:t>: A directory used for temporary files specific to the operating system.</a:t>
            </a:r>
          </a:p>
          <a:p>
            <a:r>
              <a:rPr lang="en-US" sz="1600" b="1" dirty="0">
                <a:latin typeface="Calibri" panose="020F0502020204030204" pitchFamily="34" charset="0"/>
                <a:cs typeface="Calibri" panose="020F0502020204030204" pitchFamily="34" charset="0"/>
              </a:rPr>
              <a:t>C:\Program Files (x86)</a:t>
            </a:r>
            <a:r>
              <a:rPr lang="en-US" sz="1600" dirty="0">
                <a:latin typeface="Calibri" panose="020F0502020204030204" pitchFamily="34" charset="0"/>
                <a:cs typeface="Calibri" panose="020F0502020204030204" pitchFamily="34" charset="0"/>
              </a:rPr>
              <a:t>: Contains installed 32-bit software programs on 64-bit Windows operating systems.</a:t>
            </a:r>
          </a:p>
          <a:p>
            <a:r>
              <a:rPr lang="en-US" sz="1600" b="1" dirty="0">
                <a:latin typeface="Calibri" panose="020F0502020204030204" pitchFamily="34" charset="0"/>
                <a:cs typeface="Calibri" panose="020F0502020204030204" pitchFamily="34" charset="0"/>
              </a:rPr>
              <a:t>C:\Recovery</a:t>
            </a:r>
            <a:r>
              <a:rPr lang="en-US" sz="1600" dirty="0">
                <a:latin typeface="Calibri" panose="020F0502020204030204" pitchFamily="34" charset="0"/>
                <a:cs typeface="Calibri" panose="020F0502020204030204" pitchFamily="34" charset="0"/>
              </a:rPr>
              <a:t>: Contains system recovery information.</a:t>
            </a:r>
          </a:p>
          <a:p>
            <a:r>
              <a:rPr lang="en-US" sz="1600" b="1" dirty="0">
                <a:latin typeface="Calibri" panose="020F0502020204030204" pitchFamily="34" charset="0"/>
                <a:cs typeface="Calibri" panose="020F0502020204030204" pitchFamily="34" charset="0"/>
              </a:rPr>
              <a:t>C:$Recycle.Bin</a:t>
            </a:r>
            <a:r>
              <a:rPr lang="en-US" sz="1600" dirty="0">
                <a:latin typeface="Calibri" panose="020F0502020204030204" pitchFamily="34" charset="0"/>
                <a:cs typeface="Calibri" panose="020F0502020204030204" pitchFamily="34" charset="0"/>
              </a:rPr>
              <a:t>: Contains deleted files and folders that can be restored from the recycle </a:t>
            </a:r>
            <a:r>
              <a:rPr lang="en-US" sz="1600" dirty="0" smtClean="0">
                <a:latin typeface="Calibri" panose="020F0502020204030204" pitchFamily="34" charset="0"/>
                <a:cs typeface="Calibri" panose="020F0502020204030204" pitchFamily="34" charset="0"/>
              </a:rPr>
              <a:t>bin</a:t>
            </a:r>
            <a:endParaRPr lang="en-US" sz="16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47785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1066800" y="1504652"/>
            <a:ext cx="7848600"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Shell - basic commands and file permissions, File System Basics, Soft Link, Hard Link, File, </a:t>
            </a:r>
            <a:r>
              <a:rPr lang="en-US" sz="2400" dirty="0" smtClean="0">
                <a:latin typeface="Arial" panose="020B0604020202020204" pitchFamily="34" charset="0"/>
                <a:cs typeface="Arial" panose="020B0604020202020204" pitchFamily="34" charset="0"/>
              </a:rPr>
              <a:t>Folder/Directory, </a:t>
            </a:r>
            <a:r>
              <a:rPr lang="en-US" sz="2400" dirty="0">
                <a:latin typeface="Arial" panose="020B0604020202020204" pitchFamily="34" charset="0"/>
                <a:cs typeface="Arial" panose="020B0604020202020204" pitchFamily="34" charset="0"/>
              </a:rPr>
              <a:t>Sticky </a:t>
            </a:r>
            <a:r>
              <a:rPr lang="en-US" sz="2400" dirty="0" smtClean="0">
                <a:latin typeface="Arial" panose="020B0604020202020204" pitchFamily="34" charset="0"/>
                <a:cs typeface="Arial" panose="020B0604020202020204" pitchFamily="34" charset="0"/>
              </a:rPr>
              <a:t>Bit</a:t>
            </a:r>
          </a:p>
          <a:p>
            <a:pPr marL="285750" indent="-285750" algn="just">
              <a:buFont typeface="Arial" panose="020B0604020202020204" pitchFamily="34" charset="0"/>
              <a:buChar char="•"/>
            </a:pPr>
            <a:r>
              <a:rPr lang="en-US" sz="2400" dirty="0" smtClean="0">
                <a:latin typeface="Arial" panose="020B0604020202020204" pitchFamily="34" charset="0"/>
                <a:cs typeface="Arial" panose="020B0604020202020204" pitchFamily="34" charset="0"/>
              </a:rPr>
              <a:t>Linux Installation on KVM</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File System</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1051128"/>
            <a:ext cx="7772400" cy="2431435"/>
          </a:xfrm>
          <a:prstGeom prst="rect">
            <a:avLst/>
          </a:prstGeom>
          <a:noFill/>
        </p:spPr>
        <p:txBody>
          <a:bodyPr wrap="square" rtlCol="0">
            <a:spAutoFit/>
          </a:bodyPr>
          <a:lstStyle/>
          <a:p>
            <a:pPr algn="just"/>
            <a:endParaRPr lang="en-US" sz="1900" dirty="0">
              <a:latin typeface="Arial" panose="020B0604020202020204" pitchFamily="34" charset="0"/>
              <a:cs typeface="Arial" panose="020B0604020202020204" pitchFamily="34" charset="0"/>
            </a:endParaRPr>
          </a:p>
          <a:p>
            <a:pPr algn="just"/>
            <a:r>
              <a:rPr lang="en-US" sz="1900" dirty="0" smtClean="0">
                <a:latin typeface="Arial" panose="020B0604020202020204" pitchFamily="34" charset="0"/>
                <a:cs typeface="Arial" panose="020B0604020202020204" pitchFamily="34" charset="0"/>
              </a:rPr>
              <a:t>In </a:t>
            </a:r>
            <a:r>
              <a:rPr lang="en-US" sz="1900" dirty="0">
                <a:latin typeface="Arial" panose="020B0604020202020204" pitchFamily="34" charset="0"/>
                <a:cs typeface="Arial" panose="020B0604020202020204" pitchFamily="34" charset="0"/>
              </a:rPr>
              <a:t>a computer, a file system </a:t>
            </a:r>
            <a:r>
              <a:rPr lang="en-US" sz="1900" dirty="0" smtClean="0">
                <a:latin typeface="Arial" panose="020B0604020202020204" pitchFamily="34" charset="0"/>
                <a:cs typeface="Arial" panose="020B0604020202020204" pitchFamily="34" charset="0"/>
              </a:rPr>
              <a:t>is </a:t>
            </a:r>
            <a:r>
              <a:rPr lang="en-US" sz="1900" dirty="0">
                <a:latin typeface="Arial" panose="020B0604020202020204" pitchFamily="34" charset="0"/>
                <a:cs typeface="Arial" panose="020B0604020202020204" pitchFamily="34" charset="0"/>
              </a:rPr>
              <a:t>the way in which files are named and where they are placed logically for storage and retrieval. Without a file system, stored information wouldn't be isolated into individual files and would be difficult to identify and retrieve</a:t>
            </a:r>
            <a:r>
              <a:rPr lang="en-US" sz="1900" dirty="0" smtClean="0">
                <a:latin typeface="Arial" panose="020B0604020202020204" pitchFamily="34" charset="0"/>
                <a:cs typeface="Arial" panose="020B0604020202020204" pitchFamily="34" charset="0"/>
              </a:rPr>
              <a:t>.</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The file, as we already know, is an abstraction of the OS. The hardware is not aware of the files.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783460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How File Systems Work</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4247317"/>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A </a:t>
            </a:r>
            <a:r>
              <a:rPr lang="en-US" dirty="0">
                <a:latin typeface="Arial" panose="020B0604020202020204" pitchFamily="34" charset="0"/>
                <a:cs typeface="Arial" panose="020B0604020202020204" pitchFamily="34" charset="0"/>
              </a:rPr>
              <a:t>file system stores and organizes data and can be thought of as a type of index for all the data contained in a storage device. These devices can include hard drives, optical drives and flash drives.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File systems specify conventions for naming files, including the maximum number of characters in a name, which characters can be used and, in some systems, how long the file name suffix can be. In many file systems, file names are not case sensitive</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Before files and directories are created on the storage medium, partitions should be put into place. A partition is a region of the hard disk or other storage that the OS manages separately. One file system is contained in the primary partition, and some OSes allow for multiple partitions on one disk. In this situation, if one file system gets corrupted, the data in a different partition will be safe.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6308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Meta Data of The File System</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File systems use metadata to store and retrieve files. Examples of metadata tags include</a:t>
            </a:r>
            <a:r>
              <a:rPr lang="en-US"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Date </a:t>
            </a:r>
            <a:r>
              <a:rPr lang="en-US" dirty="0">
                <a:latin typeface="Arial" panose="020B0604020202020204" pitchFamily="34" charset="0"/>
                <a:cs typeface="Arial" panose="020B0604020202020204" pitchFamily="34" charset="0"/>
              </a:rPr>
              <a:t>created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Date modified</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Last date of access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Last backup</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User ID of the file creator</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Access permissions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File </a:t>
            </a:r>
            <a:r>
              <a:rPr lang="en-US" dirty="0" smtClean="0">
                <a:latin typeface="Arial" panose="020B0604020202020204" pitchFamily="34" charset="0"/>
                <a:cs typeface="Arial" panose="020B0604020202020204" pitchFamily="34" charset="0"/>
              </a:rPr>
              <a:t>size</a:t>
            </a:r>
          </a:p>
          <a:p>
            <a:pPr algn="just"/>
            <a:r>
              <a:rPr lang="en-US" dirty="0">
                <a:latin typeface="Arial" panose="020B0604020202020204" pitchFamily="34" charset="0"/>
                <a:cs typeface="Arial" panose="020B0604020202020204" pitchFamily="34" charset="0"/>
              </a:rPr>
              <a:t>Metadata is stored separately from the contents of the file, with many file systems storing the file names in separate directory entries. Some metadata may be kept in the directory, whereas other metadata may be kept in a structure called an </a:t>
            </a:r>
            <a:r>
              <a:rPr lang="en-US" dirty="0" err="1">
                <a:latin typeface="Arial" panose="020B0604020202020204" pitchFamily="34" charset="0"/>
                <a:cs typeface="Arial" panose="020B0604020202020204" pitchFamily="34" charset="0"/>
              </a:rPr>
              <a:t>inode</a:t>
            </a:r>
            <a:r>
              <a:rPr lang="en-US" dirty="0">
                <a:latin typeface="Arial" panose="020B0604020202020204" pitchFamily="34" charset="0"/>
                <a:cs typeface="Arial" panose="020B0604020202020204" pitchFamily="34" charset="0"/>
              </a:rPr>
              <a: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528481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The File Access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File systems can also restrict read and write access to a particular group of users. Passwords are the easiest way to do this. Along with controlling who can modify or read files, restricting access can ensure that data modification is controlled and limited.</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File permissions such as access or capability control lists can also be used to moderate file system access. These types of mechanisms are useful to prevent access by regular users, but not as effective against outside intruders.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9795008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File Systems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FAT (File Allocation Table): This is a simple file system commonly used on USB drives and memory cards. It is widely supported on many different operating systems, including Windows, Linux, and </a:t>
            </a:r>
            <a:r>
              <a:rPr lang="en-US" dirty="0" err="1">
                <a:latin typeface="Arial" panose="020B0604020202020204" pitchFamily="34" charset="0"/>
                <a:cs typeface="Arial" panose="020B0604020202020204" pitchFamily="34" charset="0"/>
              </a:rPr>
              <a:t>macOS</a:t>
            </a:r>
            <a:r>
              <a:rPr lang="en-US" dirty="0">
                <a:latin typeface="Arial" panose="020B0604020202020204" pitchFamily="34" charset="0"/>
                <a:cs typeface="Arial" panose="020B0604020202020204" pitchFamily="34" charset="0"/>
              </a:rPr>
              <a:t>. However, it has limitations in terms of maximum file size and partition size.</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NTFS (New Technology File System): This is a file system used by Windows operating systems. It supports large file sizes, long file names, and file compression. It also has advanced features such as file permissions, encryption, and disk quotas.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exFAT</a:t>
            </a:r>
            <a:r>
              <a:rPr lang="en-US" dirty="0">
                <a:latin typeface="Arial" panose="020B0604020202020204" pitchFamily="34" charset="0"/>
                <a:cs typeface="Arial" panose="020B0604020202020204" pitchFamily="34" charset="0"/>
              </a:rPr>
              <a:t> (Extended File Allocation Table): This is a file system designed for use on flash drives and other removable storage devices. It supports larger file sizes than FAT and is compatible with both Windows and </a:t>
            </a:r>
            <a:r>
              <a:rPr lang="en-US" dirty="0" err="1">
                <a:latin typeface="Arial" panose="020B0604020202020204" pitchFamily="34" charset="0"/>
                <a:cs typeface="Arial" panose="020B0604020202020204" pitchFamily="34" charset="0"/>
              </a:rPr>
              <a:t>macOS</a:t>
            </a:r>
            <a:r>
              <a:rPr lang="en-US" dirty="0">
                <a:latin typeface="Arial" panose="020B0604020202020204" pitchFamily="34" charset="0"/>
                <a:cs typeface="Arial" panose="020B0604020202020204" pitchFamily="34" charset="0"/>
              </a:rPr>
              <a: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882893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File Systems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HFS+ (Hierarchical File System Plus): This is a file system used on </a:t>
            </a:r>
            <a:r>
              <a:rPr lang="en-US" dirty="0" err="1">
                <a:latin typeface="Arial" panose="020B0604020202020204" pitchFamily="34" charset="0"/>
                <a:cs typeface="Arial" panose="020B0604020202020204" pitchFamily="34" charset="0"/>
              </a:rPr>
              <a:t>macOS</a:t>
            </a:r>
            <a:r>
              <a:rPr lang="en-US" dirty="0">
                <a:latin typeface="Arial" panose="020B0604020202020204" pitchFamily="34" charset="0"/>
                <a:cs typeface="Arial" panose="020B0604020202020204" pitchFamily="34" charset="0"/>
              </a:rPr>
              <a:t>. It supports file metadata such as resource forks and file permissions. It also has support for file compression and encryption.</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APFS (Apple File System): This is a newer file system used on </a:t>
            </a:r>
            <a:r>
              <a:rPr lang="en-US" dirty="0" err="1">
                <a:latin typeface="Arial" panose="020B0604020202020204" pitchFamily="34" charset="0"/>
                <a:cs typeface="Arial" panose="020B0604020202020204" pitchFamily="34" charset="0"/>
              </a:rPr>
              <a:t>macOS</a:t>
            </a:r>
            <a:r>
              <a:rPr lang="en-US" dirty="0">
                <a:latin typeface="Arial" panose="020B0604020202020204" pitchFamily="34" charset="0"/>
                <a:cs typeface="Arial" panose="020B0604020202020204" pitchFamily="34" charset="0"/>
              </a:rPr>
              <a:t> and iOS devices. It is designed for solid-state drives and offers features such as file cloning, snapshotting, and encryption.</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ext4 (Fourth Extended File System): This is a file system commonly used on Linux systems. It supports large file sizes and partitions, as well as features such as journaling for improved reliability.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76746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7"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Linux File System</a:t>
            </a:r>
            <a:endParaRPr lang="en-US" sz="30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5956" y="1047750"/>
            <a:ext cx="7389969" cy="2528525"/>
          </a:xfrm>
          <a:prstGeom prst="rect">
            <a:avLst/>
          </a:prstGeom>
        </p:spPr>
      </p:pic>
    </p:spTree>
    <p:extLst>
      <p:ext uri="{BB962C8B-B14F-4D97-AF65-F5344CB8AC3E}">
        <p14:creationId xmlns:p14="http://schemas.microsoft.com/office/powerpoint/2010/main" val="17415564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7127</TotalTime>
  <Words>1259</Words>
  <Application>Microsoft Office PowerPoint</Application>
  <PresentationFormat>On-screen Show (16:9)</PresentationFormat>
  <Paragraphs>93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Topics</vt:lpstr>
      <vt:lpstr>File System</vt:lpstr>
      <vt:lpstr>How File Systems Work</vt:lpstr>
      <vt:lpstr>Meta Data of The File System</vt:lpstr>
      <vt:lpstr>The File Access</vt:lpstr>
      <vt:lpstr>File Systems</vt:lpstr>
      <vt:lpstr>File Systems</vt:lpstr>
      <vt:lpstr>Linux File System</vt:lpstr>
      <vt:lpstr>PowerPoint Presentation</vt:lpstr>
      <vt:lpstr>Windows File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792</cp:revision>
  <dcterms:created xsi:type="dcterms:W3CDTF">2016-09-13T18:38:05Z</dcterms:created>
  <dcterms:modified xsi:type="dcterms:W3CDTF">2023-03-25T10:29:57Z</dcterms:modified>
</cp:coreProperties>
</file>