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4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pPr marL="398463" indent="-371475">
              <a:buFont typeface="Wingdings" panose="05000000000000000000" pitchFamily="2" charset="2"/>
              <a:buChar char="§"/>
            </a:pPr>
            <a:r>
              <a:rPr lang="ka-GE" sz="2800" dirty="0">
                <a:solidFill>
                  <a:schemeClr val="tx1"/>
                </a:solidFill>
              </a:rPr>
              <a:t>სტრუქტურული დაპროგრამება.</a:t>
            </a:r>
          </a:p>
          <a:p>
            <a:pPr marL="398463" indent="-371475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Goto</a:t>
            </a:r>
            <a:r>
              <a:rPr lang="en-US" sz="2800" dirty="0">
                <a:solidFill>
                  <a:schemeClr val="tx1"/>
                </a:solidFill>
              </a:rPr>
              <a:t>-</a:t>
            </a:r>
            <a:r>
              <a:rPr lang="ka-GE" sz="2800" dirty="0">
                <a:solidFill>
                  <a:schemeClr val="tx1"/>
                </a:solidFill>
              </a:rPr>
              <a:t>ების გარეშე.</a:t>
            </a:r>
          </a:p>
          <a:p>
            <a:pPr marL="0" indent="0">
              <a:buNone/>
            </a:pPr>
            <a:endParaRPr lang="ka-GE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pPr marL="398463" indent="-371475">
              <a:buFont typeface="Wingdings" panose="05000000000000000000" pitchFamily="2" charset="2"/>
              <a:buChar char="§"/>
            </a:pPr>
            <a:r>
              <a:rPr lang="ka-GE" sz="2800" dirty="0">
                <a:solidFill>
                  <a:schemeClr val="tx1"/>
                </a:solidFill>
              </a:rPr>
              <a:t>სტატიკური სტრუქტურა</a:t>
            </a:r>
          </a:p>
          <a:p>
            <a:pPr marL="398463" indent="-371475">
              <a:buFont typeface="Wingdings" panose="05000000000000000000" pitchFamily="2" charset="2"/>
              <a:buChar char="§"/>
            </a:pPr>
            <a:r>
              <a:rPr lang="ka-GE" sz="2800" dirty="0">
                <a:solidFill>
                  <a:schemeClr val="tx1"/>
                </a:solidFill>
              </a:rPr>
              <a:t>დინამიური სტრუქტურა</a:t>
            </a:r>
          </a:p>
          <a:p>
            <a:endParaRPr lang="ka-GE" sz="3200" dirty="0">
              <a:solidFill>
                <a:schemeClr val="tx1"/>
              </a:solidFill>
            </a:endParaRPr>
          </a:p>
          <a:p>
            <a:r>
              <a:rPr lang="ka-GE" sz="3200" dirty="0">
                <a:solidFill>
                  <a:schemeClr val="tx1"/>
                </a:solidFill>
              </a:rPr>
              <a:t>კარგია, როცა ახლოსაა ერთმანეთთან</a:t>
            </a:r>
          </a:p>
          <a:p>
            <a:pPr marL="0" indent="0">
              <a:buNone/>
            </a:pPr>
            <a:endParaRPr lang="ka-GE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შესვლის და გამოსვლის ერთი ცალსახა წერტილი</a:t>
            </a:r>
          </a:p>
          <a:p>
            <a:pPr marL="0" indent="0">
              <a:buNone/>
            </a:pPr>
            <a:endParaRPr lang="ka-GE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მომხმარებლის მიერ ახალი ტიპების განსაზღვრა</a:t>
            </a:r>
          </a:p>
          <a:p>
            <a:pPr marL="0" indent="0">
              <a:buNone/>
            </a:pP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621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მოვერიდოთ ბევრ ჩადგმულ </a:t>
            </a:r>
            <a:r>
              <a:rPr lang="ka-GE" sz="2800" dirty="0" smtClean="0">
                <a:solidFill>
                  <a:schemeClr val="tx1"/>
                </a:solidFill>
              </a:rPr>
              <a:t>შედარებას</a:t>
            </a:r>
            <a:endParaRPr lang="ka-G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ვაკონტროლოთ მოდულის ზომა</a:t>
            </a:r>
          </a:p>
        </p:txBody>
      </p:sp>
    </p:spTree>
    <p:extLst>
      <p:ext uri="{BB962C8B-B14F-4D97-AF65-F5344CB8AC3E}">
        <p14:creationId xmlns:p14="http://schemas.microsoft.com/office/powerpoint/2010/main" val="14978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ვაკონტროლოთ მოდულის ინტერფეისი</a:t>
            </a:r>
          </a:p>
        </p:txBody>
      </p:sp>
    </p:spTree>
    <p:extLst>
      <p:ext uri="{BB962C8B-B14F-4D97-AF65-F5344CB8AC3E}">
        <p14:creationId xmlns:p14="http://schemas.microsoft.com/office/powerpoint/2010/main" val="1332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Switch</a:t>
            </a:r>
            <a:r>
              <a:rPr lang="ka-GE" sz="2800" dirty="0">
                <a:solidFill>
                  <a:schemeClr val="tx1"/>
                </a:solidFill>
              </a:rPr>
              <a:t> ოპერატორს ყოველთვის დავუწეროთ </a:t>
            </a:r>
            <a:r>
              <a:rPr lang="en-US" sz="2800" dirty="0">
                <a:solidFill>
                  <a:schemeClr val="tx1"/>
                </a:solidFill>
              </a:rPr>
              <a:t>default</a:t>
            </a:r>
            <a:endParaRPr lang="ka-G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გამონაკლისი შემთხვევების „ჩაყლაპვა“</a:t>
            </a:r>
          </a:p>
        </p:txBody>
      </p:sp>
    </p:spTree>
    <p:extLst>
      <p:ext uri="{BB962C8B-B14F-4D97-AF65-F5344CB8AC3E}">
        <p14:creationId xmlns:p14="http://schemas.microsoft.com/office/powerpoint/2010/main" val="40748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ცარიელი </a:t>
            </a:r>
            <a:r>
              <a:rPr lang="en-US" sz="2800" dirty="0">
                <a:solidFill>
                  <a:schemeClr val="tx1"/>
                </a:solidFill>
              </a:rPr>
              <a:t>if </a:t>
            </a:r>
            <a:r>
              <a:rPr lang="ka-GE" sz="2800" dirty="0">
                <a:solidFill>
                  <a:schemeClr val="tx1"/>
                </a:solidFill>
              </a:rPr>
              <a:t>ან </a:t>
            </a:r>
            <a:r>
              <a:rPr lang="en-US" sz="2800" dirty="0">
                <a:solidFill>
                  <a:schemeClr val="tx1"/>
                </a:solidFill>
              </a:rPr>
              <a:t>else </a:t>
            </a:r>
            <a:r>
              <a:rPr lang="ka-GE" sz="2800" dirty="0">
                <a:solidFill>
                  <a:schemeClr val="tx1"/>
                </a:solidFill>
              </a:rPr>
              <a:t>ბლოკი</a:t>
            </a:r>
          </a:p>
        </p:txBody>
      </p:sp>
    </p:spTree>
    <p:extLst>
      <p:ext uri="{BB962C8B-B14F-4D97-AF65-F5344CB8AC3E}">
        <p14:creationId xmlns:p14="http://schemas.microsoft.com/office/powerpoint/2010/main" val="30314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8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dirty="0" smtClean="0"/>
              <a:t>2022 </a:t>
            </a:r>
            <a:r>
              <a:rPr lang="ka-GE" sz="1400" dirty="0" smtClean="0"/>
              <a:t>წლის </a:t>
            </a:r>
            <a:r>
              <a:rPr lang="en-US" sz="1400" dirty="0" smtClean="0"/>
              <a:t>16</a:t>
            </a:r>
            <a:r>
              <a:rPr lang="ka-GE" sz="1400" dirty="0" smtClean="0"/>
              <a:t> </a:t>
            </a:r>
            <a:r>
              <a:rPr lang="ka-GE" sz="1400" dirty="0" smtClean="0"/>
              <a:t>ნოემბერი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ყოველთვის შევამოწმოთ წაკითხული მონაცემები.</a:t>
            </a:r>
          </a:p>
        </p:txBody>
      </p:sp>
    </p:spTree>
    <p:extLst>
      <p:ext uri="{BB962C8B-B14F-4D97-AF65-F5344CB8AC3E}">
        <p14:creationId xmlns:p14="http://schemas.microsoft.com/office/powerpoint/2010/main" val="30128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Finally</a:t>
            </a:r>
            <a:r>
              <a:rPr lang="ka-GE" sz="2800" dirty="0">
                <a:solidFill>
                  <a:schemeClr val="tx1"/>
                </a:solidFill>
              </a:rPr>
              <a:t> ბლოკიდან </a:t>
            </a:r>
            <a:r>
              <a:rPr lang="ka-GE" sz="2800" dirty="0" smtClean="0">
                <a:solidFill>
                  <a:schemeClr val="tx1"/>
                </a:solidFill>
              </a:rPr>
              <a:t>გამოსვლა.</a:t>
            </a:r>
            <a:endParaRPr lang="ka-G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819150"/>
            <a:ext cx="7951284" cy="4191000"/>
          </a:xfrm>
          <a:prstGeom prst="rect">
            <a:avLst/>
          </a:prstGeom>
        </p:spPr>
        <p:txBody>
          <a:bodyPr vert="horz" lIns="0" tIns="45720" rIns="0" bIns="45720" rtlCol="0">
            <a:normAutofit fontScale="4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6600" dirty="0">
                <a:solidFill>
                  <a:schemeClr val="tx1"/>
                </a:solidFill>
              </a:rPr>
              <a:t>კოდის სტანდარტები</a:t>
            </a:r>
          </a:p>
          <a:p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პაკეტის სახლი უნდა დაიწყოს პატარა ასოთი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კლასის სახელი უნდა დაიწყოს დიდი ასოთი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ცვლადის სახელი უნდა დაიწყოს პატარა ასოთი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კონსტანტა უნდა დავწეროთ დიდი ასოებით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ფუნქციის სახელი უნდა იყოს ზმნა და დაიწყოს პატარა ასოთი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მეტი ხედვის ცვლადების სახელები შეიძლება იყოს უფრო დიდი. ციკლებში რეკომენდირებულია </a:t>
            </a:r>
            <a:r>
              <a:rPr lang="en-US" sz="2800" dirty="0">
                <a:solidFill>
                  <a:schemeClr val="tx1"/>
                </a:solidFill>
              </a:rPr>
              <a:t>I, j, k, ..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IsCorrect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MyException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კლასის ფაილს უნდა ჰქონდეს </a:t>
            </a:r>
            <a:r>
              <a:rPr lang="en-US" sz="2800" dirty="0">
                <a:solidFill>
                  <a:schemeClr val="tx1"/>
                </a:solidFill>
              </a:rPr>
              <a:t>.java </a:t>
            </a:r>
            <a:r>
              <a:rPr lang="ka-GE" sz="2800" dirty="0">
                <a:solidFill>
                  <a:schemeClr val="tx1"/>
                </a:solidFill>
              </a:rPr>
              <a:t>გაფართოება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ჯავას ყველა კლასი უნდა იყოს ჩაწერილი </a:t>
            </a:r>
            <a:r>
              <a:rPr lang="ka-GE" sz="2800" dirty="0" err="1">
                <a:solidFill>
                  <a:schemeClr val="tx1"/>
                </a:solidFill>
              </a:rPr>
              <a:t>შესაბამისსახელიან</a:t>
            </a:r>
            <a:r>
              <a:rPr lang="ka-GE" sz="2800" dirty="0">
                <a:solidFill>
                  <a:schemeClr val="tx1"/>
                </a:solidFill>
              </a:rPr>
              <a:t> ფაილში.</a:t>
            </a:r>
          </a:p>
          <a:p>
            <a:endParaRPr lang="ka-GE" sz="2800" dirty="0"/>
          </a:p>
        </p:txBody>
      </p:sp>
    </p:spTree>
    <p:extLst>
      <p:ext uri="{BB962C8B-B14F-4D97-AF65-F5344CB8AC3E}">
        <p14:creationId xmlns:p14="http://schemas.microsoft.com/office/powerpoint/2010/main" val="9828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819150"/>
            <a:ext cx="7951284" cy="419100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6600" dirty="0">
                <a:solidFill>
                  <a:schemeClr val="tx1"/>
                </a:solidFill>
              </a:rPr>
              <a:t>კოდის სტანდარტები</a:t>
            </a:r>
          </a:p>
          <a:p>
            <a:endParaRPr lang="ka-GE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ცვლადების გამოცხადება უნდა მოხდეს შესაბამისი ხედვის ბლოკში.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ერთი ტიპის ცვლადები გამოცხადდეს ერთად, სხვადასხვა ტიპის ცვლადები კი ცალკე ბრძანებით.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კლასის ცვლადები არ უნდა იყოს საჯარო.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ციკლის ცვლადები ციკლშივე უნდა გამოცხადდეს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brake </a:t>
            </a:r>
            <a:r>
              <a:rPr lang="ka-GE" sz="2800" dirty="0">
                <a:solidFill>
                  <a:schemeClr val="tx1"/>
                </a:solidFill>
              </a:rPr>
              <a:t>და </a:t>
            </a:r>
            <a:r>
              <a:rPr lang="en-US" sz="2800" dirty="0">
                <a:solidFill>
                  <a:schemeClr val="tx1"/>
                </a:solidFill>
              </a:rPr>
              <a:t>continue</a:t>
            </a:r>
            <a:r>
              <a:rPr lang="ka-GE" sz="2800" dirty="0">
                <a:solidFill>
                  <a:schemeClr val="tx1"/>
                </a:solidFill>
              </a:rPr>
              <a:t>-ს მოვერიდოთ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მოვერიდოთ </a:t>
            </a:r>
            <a:r>
              <a:rPr lang="en-US" sz="2800" dirty="0">
                <a:solidFill>
                  <a:schemeClr val="tx1"/>
                </a:solidFill>
              </a:rPr>
              <a:t>do-while </a:t>
            </a:r>
            <a:r>
              <a:rPr lang="ka-GE" sz="2800" dirty="0">
                <a:solidFill>
                  <a:schemeClr val="tx1"/>
                </a:solidFill>
              </a:rPr>
              <a:t>კონსტრუქციას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მოვერიდოთ რთულ იერარქიულ შედარების ოპერატორებს.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კომენტარები ვწეროთ სტანდარტების მიხედვით.</a:t>
            </a:r>
          </a:p>
          <a:p>
            <a:endParaRPr lang="ka-GE" sz="2800" dirty="0"/>
          </a:p>
        </p:txBody>
      </p:sp>
    </p:spTree>
    <p:extLst>
      <p:ext uri="{BB962C8B-B14F-4D97-AF65-F5344CB8AC3E}">
        <p14:creationId xmlns:p14="http://schemas.microsoft.com/office/powerpoint/2010/main" val="29405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850984"/>
            <a:ext cx="5486400" cy="65396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3600" dirty="0" smtClean="0"/>
              <a:t>სტანდარტული მიდგომა</a:t>
            </a:r>
          </a:p>
          <a:p>
            <a:endParaRPr lang="ka-GE" sz="1200" dirty="0" smtClean="0"/>
          </a:p>
          <a:p>
            <a:endParaRPr lang="ka-GE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51" y="742950"/>
            <a:ext cx="2835949" cy="36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25809" y="742950"/>
            <a:ext cx="5824884" cy="71220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3600" dirty="0" smtClean="0"/>
              <a:t>Test Driven</a:t>
            </a:r>
            <a:r>
              <a:rPr lang="ka-GE" sz="3600" dirty="0" smtClean="0"/>
              <a:t> მიდგომა</a:t>
            </a:r>
          </a:p>
          <a:p>
            <a:endParaRPr lang="ka-GE" sz="1200" dirty="0" smtClean="0"/>
          </a:p>
          <a:p>
            <a:endParaRPr lang="ka-GE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23550"/>
            <a:ext cx="3033822" cy="40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 smtClean="0">
                <a:solidFill>
                  <a:schemeClr val="tx1"/>
                </a:solidFill>
              </a:rPr>
              <a:t>წყვილებში მუშაობა</a:t>
            </a:r>
            <a:endParaRPr lang="ka-G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1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კოდის კონტროლის </a:t>
            </a:r>
            <a:r>
              <a:rPr lang="ka-GE" sz="2800" dirty="0" smtClean="0">
                <a:solidFill>
                  <a:schemeClr val="tx1"/>
                </a:solidFill>
              </a:rPr>
              <a:t>სისტემების გამოყენება</a:t>
            </a:r>
            <a:endParaRPr lang="ka-G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0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6516" y="1200150"/>
            <a:ext cx="7505235" cy="3276600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6600" dirty="0">
                <a:solidFill>
                  <a:schemeClr val="tx1"/>
                </a:solidFill>
              </a:rPr>
              <a:t>კოდის გადახედვა (</a:t>
            </a:r>
            <a:r>
              <a:rPr lang="en-US" sz="6600" dirty="0">
                <a:solidFill>
                  <a:schemeClr val="tx1"/>
                </a:solidFill>
              </a:rPr>
              <a:t>refactoring</a:t>
            </a:r>
            <a:r>
              <a:rPr lang="ka-GE" sz="6600" dirty="0">
                <a:solidFill>
                  <a:schemeClr val="tx1"/>
                </a:solidFill>
              </a:rPr>
              <a:t>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ka-GE" sz="2800" dirty="0">
                <a:solidFill>
                  <a:schemeClr val="tx1"/>
                </a:solidFill>
              </a:rPr>
              <a:t>განმეორებადი კოდი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დიდი ფუნქცია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დიდი კლასი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პარამეტრთა დიდი სია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ზედმეტი </a:t>
            </a:r>
            <a:r>
              <a:rPr lang="ka-GE" sz="2800" dirty="0" err="1">
                <a:solidFill>
                  <a:schemeClr val="tx1"/>
                </a:solidFill>
              </a:rPr>
              <a:t>ზოგადობა</a:t>
            </a:r>
            <a:r>
              <a:rPr lang="ka-GE" sz="2800" dirty="0">
                <a:solidFill>
                  <a:schemeClr val="tx1"/>
                </a:solidFill>
              </a:rPr>
              <a:t>, კლასების გაერთიანება</a:t>
            </a:r>
          </a:p>
          <a:p>
            <a:r>
              <a:rPr lang="ka-GE" sz="2800" dirty="0">
                <a:solidFill>
                  <a:schemeClr val="tx1"/>
                </a:solidFill>
              </a:rPr>
              <a:t>ობიექტთა დიდი ოდენობით კომუნიკაცია</a:t>
            </a:r>
          </a:p>
          <a:p>
            <a:endParaRPr lang="ka-GE" sz="2800" dirty="0"/>
          </a:p>
        </p:txBody>
      </p:sp>
    </p:spTree>
    <p:extLst>
      <p:ext uri="{BB962C8B-B14F-4D97-AF65-F5344CB8AC3E}">
        <p14:creationId xmlns:p14="http://schemas.microsoft.com/office/powerpoint/2010/main" val="36635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962150"/>
            <a:ext cx="7887183" cy="1295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პროგრამული უზრუნველყოფის კოდი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/>
              <a:t>პროგრამული უზრუნველყოფის კოდის კითხვა ხშირად უწევს კოდის ავტორს და სხვა პროგრამისტებს. </a:t>
            </a:r>
          </a:p>
          <a:p>
            <a:pPr marL="0" indent="0">
              <a:buNone/>
            </a:pPr>
            <a:r>
              <a:rPr lang="ka-GE" sz="2800" dirty="0"/>
              <a:t>სხვა პროგრამისტებისთვის განსაკუთრებით რთულია უცხო კოდის გარჩევა.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/>
              <a:t>პროგრამული უზრუნველყოფის კოდი უნდა იყოს კარგად კითხვადი და ადვილად გასაგები.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6652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/>
              <a:t>კითხვადი და ადვილად გასაგები კოდის წერა შესაძლებელია თუ მოვინდომებთ.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25147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1200150"/>
            <a:ext cx="7315200" cy="685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3600" dirty="0" smtClean="0"/>
              <a:t>ექსპერიმენტი</a:t>
            </a:r>
          </a:p>
          <a:p>
            <a:endParaRPr lang="ka-GE" sz="3600" dirty="0" smtClean="0"/>
          </a:p>
          <a:p>
            <a:endParaRPr lang="ka-GE" sz="4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8" y="2067045"/>
            <a:ext cx="7757532" cy="21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9200" y="1200150"/>
            <a:ext cx="7315200" cy="685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3600" dirty="0" smtClean="0"/>
              <a:t>ექსპერიმენტი</a:t>
            </a:r>
          </a:p>
          <a:p>
            <a:endParaRPr lang="ka-GE" sz="3600" dirty="0" smtClean="0"/>
          </a:p>
          <a:p>
            <a:endParaRPr lang="ka-GE" sz="4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4" y="2038350"/>
            <a:ext cx="7813314" cy="22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კოდი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19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a-GE" sz="2800" dirty="0">
                <a:solidFill>
                  <a:schemeClr val="tx1"/>
                </a:solidFill>
              </a:rPr>
              <a:t>დაპროგრამების პრინციპები (</a:t>
            </a:r>
            <a:r>
              <a:rPr lang="en-US" sz="2800" dirty="0">
                <a:solidFill>
                  <a:schemeClr val="tx1"/>
                </a:solidFill>
              </a:rPr>
              <a:t>Guideline</a:t>
            </a:r>
            <a:r>
              <a:rPr lang="ka-GE" sz="2800" dirty="0">
                <a:solidFill>
                  <a:schemeClr val="tx1"/>
                </a:solidFill>
              </a:rPr>
              <a:t>) </a:t>
            </a:r>
            <a:endParaRPr lang="ka-GE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a-GE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a-GE" sz="2800" dirty="0" smtClean="0">
                <a:solidFill>
                  <a:schemeClr val="tx1"/>
                </a:solidFill>
              </a:rPr>
              <a:t>კარგად </a:t>
            </a:r>
            <a:r>
              <a:rPr lang="ka-GE" sz="2800" dirty="0">
                <a:solidFill>
                  <a:schemeClr val="tx1"/>
                </a:solidFill>
              </a:rPr>
              <a:t>კითხვადი და მარტივად აღქმადი პროგრამის სწრაფად დაწერას დიდი პრაქტიკა სჭირდება, თუმცა მაინც შეიძლება გამოგვადგეს დაპროგრამების მზა რეცეპტები.</a:t>
            </a:r>
            <a:endParaRPr lang="ka-GE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2598</TotalTime>
  <Words>535</Words>
  <Application>Microsoft Office PowerPoint</Application>
  <PresentationFormat>On-screen Show (16:9)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BPG Web 002 Caps</vt:lpstr>
      <vt:lpstr>Calibri</vt:lpstr>
      <vt:lpstr>Gill Sans MT</vt:lpstr>
      <vt:lpstr>Sylfaen</vt:lpstr>
      <vt:lpstr>Verdana</vt:lpstr>
      <vt:lpstr>Wingdings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266</cp:revision>
  <dcterms:created xsi:type="dcterms:W3CDTF">2016-09-13T18:38:05Z</dcterms:created>
  <dcterms:modified xsi:type="dcterms:W3CDTF">2022-11-16T07:40:07Z</dcterms:modified>
</cp:coreProperties>
</file>