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23" r:id="rId2"/>
    <p:sldId id="345" r:id="rId3"/>
    <p:sldId id="337" r:id="rId4"/>
    <p:sldId id="346" r:id="rId5"/>
    <p:sldId id="352" r:id="rId6"/>
    <p:sldId id="351" r:id="rId7"/>
    <p:sldId id="348" r:id="rId8"/>
    <p:sldId id="350" r:id="rId9"/>
    <p:sldId id="349" r:id="rId10"/>
    <p:sldId id="354" r:id="rId11"/>
    <p:sldId id="355" r:id="rId12"/>
    <p:sldId id="362" r:id="rId13"/>
    <p:sldId id="363" r:id="rId14"/>
    <p:sldId id="364" r:id="rId15"/>
    <p:sldId id="353" r:id="rId16"/>
    <p:sldId id="357" r:id="rId17"/>
    <p:sldId id="358" r:id="rId18"/>
    <p:sldId id="347"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00B050"/>
    <a:srgbClr val="B2DAFF"/>
    <a:srgbClr val="C9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979" autoAdjust="0"/>
  </p:normalViewPr>
  <p:slideViewPr>
    <p:cSldViewPr>
      <p:cViewPr varScale="1">
        <p:scale>
          <a:sx n="80" d="100"/>
          <a:sy n="80" d="100"/>
        </p:scale>
        <p:origin x="808"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20177E6E-5A08-415B-BB67-7F521B2F416A}" type="datetimeFigureOut">
              <a:rPr lang="en-US" smtClean="0"/>
              <a:t>9/24/2023</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AE413CA9-1EA5-407F-97A8-FFFB03D72574}" type="slidenum">
              <a:rPr lang="en-US" smtClean="0"/>
              <a:t>‹#›</a:t>
            </a:fld>
            <a:endParaRPr lang="en-US" dirty="0"/>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05980"/>
            <a:ext cx="55626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0177E6E-5A08-415B-BB67-7F521B2F416A}" type="datetimeFigureOut">
              <a:rPr lang="en-US" smtClean="0"/>
              <a:t>9/24/2023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p>
            <a:r>
              <a:rPr kumimoji="0" lang="en-US"/>
              <a:t>Click to edit Master title style</a:t>
            </a:r>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9/24/2023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20177E6E-5A08-415B-BB67-7F521B2F416A}" type="datetimeFigureOut">
              <a:rPr lang="en-US" smtClean="0"/>
              <a:t>9/24/2023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20177E6E-5A08-415B-BB67-7F521B2F416A}" type="datetimeFigureOut">
              <a:rPr lang="en-US" smtClean="0"/>
              <a:t>9/24/2023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413CA9-1EA5-407F-97A8-FFFB03D72574}" type="slidenum">
              <a:rPr lang="en-US" smtClean="0"/>
              <a:t>‹#›</a:t>
            </a:fld>
            <a:endParaRPr lang="en-US" dirty="0"/>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20177E6E-5A08-415B-BB67-7F521B2F416A}" type="datetimeFigureOut">
              <a:rPr lang="en-US" smtClean="0"/>
              <a:t>9/24/2023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a:t>Click icon to add picture</a:t>
            </a:r>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177E6E-5A08-415B-BB67-7F521B2F416A}" type="datetimeFigureOut">
              <a:rPr lang="en-US" smtClean="0"/>
              <a:t>9/24/2023</a:t>
            </a:fld>
            <a:endParaRPr lang="en-US" dirty="0"/>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E413CA9-1EA5-407F-97A8-FFFB03D72574}" type="slidenum">
              <a:rPr lang="en-US" smtClean="0"/>
              <a:t>‹#›</a:t>
            </a:fld>
            <a:endParaRPr lang="en-US" dirty="0"/>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5972" y="285749"/>
            <a:ext cx="7406640" cy="762001"/>
          </a:xfrm>
        </p:spPr>
        <p:txBody>
          <a:bodyPr>
            <a:normAutofit/>
          </a:bodyPr>
          <a:lstStyle/>
          <a:p>
            <a:r>
              <a:rPr lang="en-US" sz="4000" b="1" dirty="0">
                <a:latin typeface="BPG WEB 001 Caps" panose="020B0603030804020204" pitchFamily="34" charset="0"/>
                <a:cs typeface="BPG Web 002" panose="020B0603030804020204" pitchFamily="34" charset="0"/>
              </a:rPr>
              <a:t>Introduction to Cybersecurity</a:t>
            </a:r>
          </a:p>
        </p:txBody>
      </p:sp>
      <p:sp>
        <p:nvSpPr>
          <p:cNvPr id="3" name="Subtitle 2"/>
          <p:cNvSpPr>
            <a:spLocks noGrp="1"/>
          </p:cNvSpPr>
          <p:nvPr>
            <p:ph type="subTitle" idx="1"/>
          </p:nvPr>
        </p:nvSpPr>
        <p:spPr>
          <a:xfrm>
            <a:off x="1166344" y="2952750"/>
            <a:ext cx="7406640" cy="555552"/>
          </a:xfrm>
        </p:spPr>
        <p:txBody>
          <a:bodyPr>
            <a:normAutofit/>
          </a:bodyPr>
          <a:lstStyle/>
          <a:p>
            <a:r>
              <a:rPr lang="en-US" sz="3000" dirty="0" err="1">
                <a:latin typeface="BPG WEB 001 Caps" panose="020B0603030804020204" pitchFamily="34" charset="0"/>
              </a:rPr>
              <a:t>Paata</a:t>
            </a:r>
            <a:r>
              <a:rPr lang="en-US" sz="3000" dirty="0">
                <a:latin typeface="BPG WEB 001 Caps" panose="020B0603030804020204" pitchFamily="34" charset="0"/>
              </a:rPr>
              <a:t> Gogishvili</a:t>
            </a:r>
          </a:p>
        </p:txBody>
      </p:sp>
      <p:sp>
        <p:nvSpPr>
          <p:cNvPr id="6" name="Subtitle 2"/>
          <p:cNvSpPr txBox="1">
            <a:spLocks/>
          </p:cNvSpPr>
          <p:nvPr/>
        </p:nvSpPr>
        <p:spPr>
          <a:xfrm>
            <a:off x="1186543" y="3502098"/>
            <a:ext cx="7406640" cy="6698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800" dirty="0">
                <a:latin typeface="BPG Web 002" panose="020B0603030804020204" pitchFamily="34" charset="0"/>
                <a:cs typeface="BPG Web 002" panose="020B0603030804020204" pitchFamily="34" charset="0"/>
              </a:rPr>
              <a:t>Doctor of Informatics</a:t>
            </a:r>
          </a:p>
          <a:p>
            <a:r>
              <a:rPr lang="en-US" sz="1400" dirty="0">
                <a:latin typeface="BPG Web 002" panose="020B0603030804020204" pitchFamily="34" charset="0"/>
                <a:cs typeface="BPG Web 002" panose="020B0603030804020204" pitchFamily="34" charset="0"/>
              </a:rPr>
              <a:t>Associate Professor</a:t>
            </a:r>
          </a:p>
        </p:txBody>
      </p:sp>
      <p:sp>
        <p:nvSpPr>
          <p:cNvPr id="8" name="Subtitle 2"/>
          <p:cNvSpPr txBox="1">
            <a:spLocks/>
          </p:cNvSpPr>
          <p:nvPr/>
        </p:nvSpPr>
        <p:spPr>
          <a:xfrm>
            <a:off x="1215972" y="4721298"/>
            <a:ext cx="2136828" cy="3650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400" dirty="0">
                <a:latin typeface="BPG Web 002" panose="020B0603030804020204" pitchFamily="34" charset="0"/>
                <a:cs typeface="BPG Web 002" panose="020B0603030804020204" pitchFamily="34" charset="0"/>
              </a:rPr>
              <a:t>March 20, </a:t>
            </a:r>
            <a:r>
              <a:rPr lang="ka-GE" sz="1400" dirty="0">
                <a:latin typeface="BPG Web 002" panose="020B0603030804020204" pitchFamily="34" charset="0"/>
                <a:cs typeface="BPG Web 002" panose="020B0603030804020204" pitchFamily="34" charset="0"/>
              </a:rPr>
              <a:t>20</a:t>
            </a:r>
            <a:r>
              <a:rPr lang="en-US" sz="1400" dirty="0">
                <a:latin typeface="BPG Web 002" panose="020B0603030804020204" pitchFamily="34" charset="0"/>
                <a:cs typeface="BPG Web 002" panose="020B0603030804020204" pitchFamily="34" charset="0"/>
              </a:rPr>
              <a:t>2</a:t>
            </a:r>
            <a:r>
              <a:rPr lang="ka-GE" sz="1400" dirty="0">
                <a:latin typeface="BPG Web 002" panose="020B0603030804020204" pitchFamily="34" charset="0"/>
                <a:cs typeface="BPG Web 002" panose="020B0603030804020204" pitchFamily="34" charset="0"/>
              </a:rPr>
              <a:t>3</a:t>
            </a:r>
            <a:endParaRPr lang="en-US" sz="1400" dirty="0">
              <a:latin typeface="BPG Web 002" panose="020B0603030804020204" pitchFamily="34" charset="0"/>
              <a:cs typeface="BPG Web 002" panose="020B0603030804020204" pitchFamily="34" charset="0"/>
            </a:endParaRPr>
          </a:p>
        </p:txBody>
      </p:sp>
      <p:sp>
        <p:nvSpPr>
          <p:cNvPr id="10" name="Title 1"/>
          <p:cNvSpPr txBox="1">
            <a:spLocks/>
          </p:cNvSpPr>
          <p:nvPr/>
        </p:nvSpPr>
        <p:spPr>
          <a:xfrm>
            <a:off x="1268499" y="1123266"/>
            <a:ext cx="7616133" cy="686484"/>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endParaRPr lang="ka-GE" sz="2500" dirty="0">
              <a:latin typeface="BPG WEB 001 Caps" panose="020B0603030804020204" pitchFamily="34" charset="0"/>
              <a:cs typeface="BPG Web 002" panose="020B06030308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11" name="TextBox 10"/>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2876550"/>
            <a:ext cx="1368118" cy="1368118"/>
          </a:xfrm>
          <a:prstGeom prst="rect">
            <a:avLst/>
          </a:prstGeom>
        </p:spPr>
      </p:pic>
      <p:sp>
        <p:nvSpPr>
          <p:cNvPr id="13" name="TextBox 12"/>
          <p:cNvSpPr txBox="1"/>
          <p:nvPr/>
        </p:nvSpPr>
        <p:spPr>
          <a:xfrm>
            <a:off x="6402613" y="4331313"/>
            <a:ext cx="2712232" cy="338554"/>
          </a:xfrm>
          <a:prstGeom prst="rect">
            <a:avLst/>
          </a:prstGeom>
          <a:noFill/>
        </p:spPr>
        <p:txBody>
          <a:bodyPr wrap="square" rtlCol="0">
            <a:spAutoFit/>
          </a:bodyPr>
          <a:lstStyle/>
          <a:p>
            <a:pPr algn="ctr"/>
            <a:r>
              <a:rPr lang="en-US" sz="1600" dirty="0">
                <a:latin typeface="BPG Web 002 Caps" panose="020B0603030804020204" pitchFamily="34" charset="0"/>
                <a:cs typeface="BPG Web 002 Caps" panose="020B0603030804020204" pitchFamily="34" charset="0"/>
              </a:rPr>
              <a:t>School of Technology</a:t>
            </a:r>
          </a:p>
        </p:txBody>
      </p:sp>
      <p:sp>
        <p:nvSpPr>
          <p:cNvPr id="14" name="TextBox 13"/>
          <p:cNvSpPr txBox="1"/>
          <p:nvPr/>
        </p:nvSpPr>
        <p:spPr>
          <a:xfrm>
            <a:off x="4419600" y="4685265"/>
            <a:ext cx="4416118" cy="276999"/>
          </a:xfrm>
          <a:prstGeom prst="rect">
            <a:avLst/>
          </a:prstGeom>
          <a:noFill/>
        </p:spPr>
        <p:txBody>
          <a:bodyPr wrap="square" rtlCol="0">
            <a:spAutoFit/>
          </a:bodyPr>
          <a:lstStyle/>
          <a:p>
            <a:pPr algn="r"/>
            <a:r>
              <a:rPr lang="en-US" sz="1200" dirty="0">
                <a:latin typeface="BPG Web 002 Caps" panose="020B0603030804020204" pitchFamily="34" charset="0"/>
                <a:cs typeface="BPG Web 002 Caps" panose="020B0603030804020204" pitchFamily="34" charset="0"/>
              </a:rPr>
              <a:t>Faculty of Business, Technology and Education</a:t>
            </a:r>
          </a:p>
        </p:txBody>
      </p:sp>
    </p:spTree>
    <p:extLst>
      <p:ext uri="{BB962C8B-B14F-4D97-AF65-F5344CB8AC3E}">
        <p14:creationId xmlns:p14="http://schemas.microsoft.com/office/powerpoint/2010/main" val="1265681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err="1">
                <a:effectLst/>
                <a:latin typeface="Arial" panose="020B0604020202020204" pitchFamily="34" charset="0"/>
                <a:cs typeface="Arial" panose="020B0604020202020204" pitchFamily="34" charset="0"/>
              </a:rPr>
              <a:t>Sockpuppet</a:t>
            </a:r>
            <a:r>
              <a:rPr lang="en-US" sz="3200" b="1" dirty="0">
                <a:effectLst/>
                <a:latin typeface="Arial" panose="020B0604020202020204" pitchFamily="34" charset="0"/>
                <a:cs typeface="Arial" panose="020B0604020202020204" pitchFamily="34" charset="0"/>
              </a:rPr>
              <a:t> Account</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1477328"/>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An online identity created, and used, for purposes of deception. A </a:t>
            </a:r>
            <a:r>
              <a:rPr lang="en-US" dirty="0" err="1">
                <a:latin typeface="Arial" panose="020B0604020202020204" pitchFamily="34" charset="0"/>
                <a:cs typeface="Arial" panose="020B0604020202020204" pitchFamily="34" charset="0"/>
              </a:rPr>
              <a:t>sockpuppet</a:t>
            </a:r>
            <a:r>
              <a:rPr lang="en-US" dirty="0">
                <a:latin typeface="Arial" panose="020B0604020202020204" pitchFamily="34" charset="0"/>
                <a:cs typeface="Arial" panose="020B0604020202020204" pitchFamily="34" charset="0"/>
              </a:rPr>
              <a:t> purports to be an independent party that supports, approves of, or agrees with some agent (a person, organization, agency, or state), but is in fact created and controlled by that agent, and has no independent existence. </a:t>
            </a: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2975227"/>
            <a:ext cx="2590800" cy="1943100"/>
          </a:xfrm>
          <a:prstGeom prst="rect">
            <a:avLst/>
          </a:prstGeom>
        </p:spPr>
      </p:pic>
      <p:sp>
        <p:nvSpPr>
          <p:cNvPr id="2" name="Rectangle 1"/>
          <p:cNvSpPr/>
          <p:nvPr/>
        </p:nvSpPr>
        <p:spPr>
          <a:xfrm>
            <a:off x="4114800" y="2838658"/>
            <a:ext cx="4572000" cy="1200329"/>
          </a:xfrm>
          <a:prstGeom prst="rect">
            <a:avLst/>
          </a:prstGeom>
        </p:spPr>
        <p:txBody>
          <a:bodyPr>
            <a:spAutoFit/>
          </a:bodyPr>
          <a:lstStyle/>
          <a:p>
            <a:r>
              <a:rPr lang="en-US" dirty="0"/>
              <a:t>Facebook trolls can be considered as a kind of puppet</a:t>
            </a:r>
            <a:r>
              <a:rPr lang="en-US" dirty="0" smtClean="0"/>
              <a:t>.</a:t>
            </a:r>
            <a:r>
              <a:rPr lang="ka-GE" smtClean="0"/>
              <a:t> </a:t>
            </a:r>
            <a:r>
              <a:rPr lang="en-US" smtClean="0"/>
              <a:t>They </a:t>
            </a:r>
            <a:r>
              <a:rPr lang="en-US" dirty="0"/>
              <a:t>are mainly created for political purposes and are tasked with praising their patrons and criticizing their opponents.</a:t>
            </a:r>
          </a:p>
        </p:txBody>
      </p:sp>
    </p:spTree>
    <p:extLst>
      <p:ext uri="{BB962C8B-B14F-4D97-AF65-F5344CB8AC3E}">
        <p14:creationId xmlns:p14="http://schemas.microsoft.com/office/powerpoint/2010/main" val="3947150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err="1">
                <a:effectLst/>
                <a:latin typeface="Arial" panose="020B0604020202020204" pitchFamily="34" charset="0"/>
                <a:cs typeface="Arial" panose="020B0604020202020204" pitchFamily="34" charset="0"/>
              </a:rPr>
              <a:t>Sockpuppet</a:t>
            </a:r>
            <a:r>
              <a:rPr lang="en-US" sz="3200" b="1" dirty="0">
                <a:effectLst/>
                <a:latin typeface="Arial" panose="020B0604020202020204" pitchFamily="34" charset="0"/>
                <a:cs typeface="Arial" panose="020B0604020202020204" pitchFamily="34" charset="0"/>
              </a:rPr>
              <a:t> Requirements</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3139321"/>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These items are used to better ensure your privacy and make it more difficult for organizations, other sock puppeteers, or sock puppet hunters to connect your sock puppet to you. You can always choose to remove these items or add others.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separate, dedicated computer</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set of virtual machines (VMs)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virtual private network (VPN)</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separate email address for your sock puppet account</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profile picture</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separate “burner” phone</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A blog</a:t>
            </a:r>
            <a:r>
              <a:rPr lang="ka-GE"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a social media accounts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2164086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err="1">
                <a:effectLst/>
                <a:latin typeface="Arial" panose="020B0604020202020204" pitchFamily="34" charset="0"/>
                <a:cs typeface="Arial" panose="020B0604020202020204" pitchFamily="34" charset="0"/>
              </a:rPr>
              <a:t>Sockpuppet</a:t>
            </a:r>
            <a:r>
              <a:rPr lang="en-US" sz="3200" b="1" dirty="0">
                <a:effectLst/>
                <a:latin typeface="Arial" panose="020B0604020202020204" pitchFamily="34" charset="0"/>
                <a:cs typeface="Arial" panose="020B0604020202020204" pitchFamily="34" charset="0"/>
              </a:rPr>
              <a:t> Requirements</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3693319"/>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Choose a sock puppet style. There are two options 1. fake identity and 2. fake idea/avatar.</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The first option entails creating a person with a name and an entire identity around them in order to make the account feel authentic. In the worst case, if your cover is blown, you will have to delete everything and start over. This option is the most effective way to operate.</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Option 2 is creating an avatar that’s focused around an idea rather than a unique identity. The second option is probably the easiest approach for most.</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https://this-person-does-not-exist.com</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5077358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a:effectLst/>
                <a:latin typeface="Arial" panose="020B0604020202020204" pitchFamily="34" charset="0"/>
                <a:cs typeface="Arial" panose="020B0604020202020204" pitchFamily="34" charset="0"/>
              </a:rPr>
              <a:t>Check Your Account</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2308324"/>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Constantly collect OSINT on your sock puppet and reverse engineer your own creation, have a friend or colleague take a look at it and see if they can find a way </a:t>
            </a:r>
            <a:r>
              <a:rPr lang="en-US">
                <a:latin typeface="Arial" panose="020B0604020202020204" pitchFamily="34" charset="0"/>
                <a:cs typeface="Arial" panose="020B0604020202020204" pitchFamily="34" charset="0"/>
              </a:rPr>
              <a:t>in</a:t>
            </a:r>
            <a:r>
              <a:rPr lang="en-US" smtClean="0">
                <a:latin typeface="Arial" panose="020B0604020202020204" pitchFamily="34" charset="0"/>
                <a:cs typeface="Arial" panose="020B0604020202020204" pitchFamily="34" charset="0"/>
              </a:rPr>
              <a:t>. </a:t>
            </a:r>
            <a:endParaRPr lang="en-US" dirty="0">
              <a:latin typeface="Arial" panose="020B0604020202020204" pitchFamily="34" charset="0"/>
              <a:cs typeface="Arial" panose="020B0604020202020204" pitchFamily="34" charset="0"/>
            </a:endParaRP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And don’t forget to check the big giveaways like your image data and domain registration. </a:t>
            </a:r>
            <a:endParaRPr lang="ka-GE" dirty="0">
              <a:latin typeface="Arial" panose="020B0604020202020204" pitchFamily="34" charset="0"/>
              <a:cs typeface="Arial" panose="020B0604020202020204" pitchFamily="34" charset="0"/>
            </a:endParaRPr>
          </a:p>
          <a:p>
            <a:pPr algn="just"/>
            <a:endParaRPr lang="ka-GE"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Google search for name and photo. Travel to that region, street.</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241773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a:effectLst/>
                <a:latin typeface="Arial" panose="020B0604020202020204" pitchFamily="34" charset="0"/>
                <a:cs typeface="Arial" panose="020B0604020202020204" pitchFamily="34" charset="0"/>
              </a:rPr>
              <a:t>Stay Active But Grow Authentically</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2031325"/>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Once your tools are in place and you’ve ensured your identity is untraceable, you can let your sock out in public. It’s time to create your social media profiles and start posting unique content and status updates, as well as interacting with people in your target group niche.</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But in order to build trust and maintain credibility, it’s important to start slow.</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41053104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a:effectLst/>
                <a:latin typeface="Arial" panose="020B0604020202020204" pitchFamily="34" charset="0"/>
                <a:cs typeface="Arial" panose="020B0604020202020204" pitchFamily="34" charset="0"/>
              </a:rPr>
              <a:t>Active Information Gathering</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3139321"/>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Vulnerability Scanning: This involves using automated tools to scan networks and systems for vulnerabilities. Vulnerability scanning can help identify weaknesses that could be exploited by attackers.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Penetration Testing: This involves simulating an attack on a network or system to identify vulnerabilities and weaknesses. Penetration testing can help identify potential security gaps before they can be exploited by attackers.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Social Engineering: This involves using tactics such as phishing emails or phone calls to trick users into providing sensitive information. Social engineering can be used to gain access to systems or networks that may be otherwise difficult to penetrate.</a:t>
            </a: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29280579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a:effectLst/>
                <a:latin typeface="Arial" panose="020B0604020202020204" pitchFamily="34" charset="0"/>
                <a:cs typeface="Arial" panose="020B0604020202020204" pitchFamily="34" charset="0"/>
              </a:rPr>
              <a:t>Active Information Gathering</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3970318"/>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Search Engines: Search engines like Google, Bing, and DuckDuckGo are the most commonly used tools for active information gathering. They allow you to search for information using specific keywords, phrases, or questions.</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Social Media: Social media platforms like Twitter, Facebook, LinkedIn, and Instagram can also be useful for gathering information. You can search for relevant posts, hashtags, or people and follow them to stay updated.</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Online Forums and Communities: Online forums and communities like Reddit, Quora, and Stack Overflow are great places to find answers to specific questions and gather information on particular topics.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27175231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a:effectLst/>
                <a:latin typeface="Arial" panose="020B0604020202020204" pitchFamily="34" charset="0"/>
                <a:cs typeface="Arial" panose="020B0604020202020204" pitchFamily="34" charset="0"/>
              </a:rPr>
              <a:t>Active Information Gathering</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Web Scrapers: Web scrapers like Scrapy, Beautiful Soup, and Puppeteer allow you to extract data from websites automatically. You can use them to scrape data from websites that don't offer an API.</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OSINT Tools: Open Source Intelligence (OSINT) tools like </a:t>
            </a:r>
            <a:r>
              <a:rPr lang="en-US" dirty="0" err="1">
                <a:latin typeface="Arial" panose="020B0604020202020204" pitchFamily="34" charset="0"/>
                <a:cs typeface="Arial" panose="020B0604020202020204" pitchFamily="34" charset="0"/>
              </a:rPr>
              <a:t>Maltego</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SpiderFoot</a:t>
            </a:r>
            <a:r>
              <a:rPr lang="en-US" dirty="0">
                <a:latin typeface="Arial" panose="020B0604020202020204" pitchFamily="34" charset="0"/>
                <a:cs typeface="Arial" panose="020B0604020202020204" pitchFamily="34" charset="0"/>
              </a:rPr>
              <a:t>, and Shodan can help you gather information from public sources like government databases, social media, and other online sources.</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Reconnaissance Tools: Reconnaissance tools like Nmap, </a:t>
            </a:r>
            <a:r>
              <a:rPr lang="en-US" dirty="0" err="1">
                <a:latin typeface="Arial" panose="020B0604020202020204" pitchFamily="34" charset="0"/>
                <a:cs typeface="Arial" panose="020B0604020202020204" pitchFamily="34" charset="0"/>
              </a:rPr>
              <a:t>Netcraft</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Whois</a:t>
            </a:r>
            <a:r>
              <a:rPr lang="en-US" dirty="0">
                <a:latin typeface="Arial" panose="020B0604020202020204" pitchFamily="34" charset="0"/>
                <a:cs typeface="Arial" panose="020B0604020202020204" pitchFamily="34" charset="0"/>
              </a:rPr>
              <a:t> can help you identify and gather information about network infrastructure, domains, IP addresses, and other online assets.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4178714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err="1">
                <a:effectLst/>
                <a:latin typeface="Arial" panose="020B0604020202020204" pitchFamily="34" charset="0"/>
                <a:cs typeface="Arial" panose="020B0604020202020204" pitchFamily="34" charset="0"/>
              </a:rPr>
              <a:t>Footprinting</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2431435"/>
          </a:xfrm>
          <a:prstGeom prst="rect">
            <a:avLst/>
          </a:prstGeom>
          <a:noFill/>
        </p:spPr>
        <p:txBody>
          <a:bodyPr wrap="square" rtlCol="0">
            <a:spAutoFit/>
          </a:bodyPr>
          <a:lstStyle/>
          <a:p>
            <a:pPr algn="just"/>
            <a:r>
              <a:rPr lang="en-US" dirty="0" err="1">
                <a:latin typeface="Arial" panose="020B0604020202020204" pitchFamily="34" charset="0"/>
                <a:cs typeface="Arial" panose="020B0604020202020204" pitchFamily="34" charset="0"/>
              </a:rPr>
              <a:t>Footprinting</a:t>
            </a:r>
            <a:r>
              <a:rPr lang="en-US" dirty="0">
                <a:latin typeface="Arial" panose="020B0604020202020204" pitchFamily="34" charset="0"/>
                <a:cs typeface="Arial" panose="020B0604020202020204" pitchFamily="34" charset="0"/>
              </a:rPr>
              <a:t> is the process of gathering information about the target's digital footprint, such as its IP addresses, domain names, and other identifying information. This information can be used to identify potential attack vectors and weak points in the target's digital defenses.</a:t>
            </a:r>
          </a:p>
          <a:p>
            <a:pPr algn="just"/>
            <a:endParaRPr lang="en-US" sz="2000"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Information gathering can done for many purposes, for example, risk mitigation, vulnerability estimation, … however, </a:t>
            </a:r>
            <a:r>
              <a:rPr lang="en-US" dirty="0" err="1">
                <a:latin typeface="Arial" panose="020B0604020202020204" pitchFamily="34" charset="0"/>
                <a:cs typeface="Arial" panose="020B0604020202020204" pitchFamily="34" charset="0"/>
              </a:rPr>
              <a:t>footprintng</a:t>
            </a:r>
            <a:r>
              <a:rPr lang="en-US" dirty="0">
                <a:latin typeface="Arial" panose="020B0604020202020204" pitchFamily="34" charset="0"/>
                <a:cs typeface="Arial" panose="020B0604020202020204" pitchFamily="34" charset="0"/>
              </a:rPr>
              <a:t> is the prelude for cyber attack.</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2207531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BPG WEB 001 Caps" panose="020B0603030804020204" pitchFamily="34" charset="0"/>
                <a:cs typeface="BPG Web 002" panose="020B0603030804020204" pitchFamily="34" charset="0"/>
              </a:rPr>
              <a:t>Lecture Topics</a:t>
            </a:r>
          </a:p>
        </p:txBody>
      </p:sp>
      <p:sp>
        <p:nvSpPr>
          <p:cNvPr id="5" name="TextBox 4"/>
          <p:cNvSpPr txBox="1"/>
          <p:nvPr/>
        </p:nvSpPr>
        <p:spPr>
          <a:xfrm>
            <a:off x="1234525" y="1504652"/>
            <a:ext cx="7470828" cy="1200329"/>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Information Collection</a:t>
            </a:r>
          </a:p>
          <a:p>
            <a:pPr marL="285750" indent="-285750" algn="just">
              <a:buFont typeface="Arial" panose="020B0604020202020204" pitchFamily="34" charset="0"/>
              <a:buChar char="•"/>
            </a:pPr>
            <a:r>
              <a:rPr lang="en-US" sz="2400" dirty="0">
                <a:latin typeface="Calibri" panose="020F0502020204030204" pitchFamily="34" charset="0"/>
                <a:cs typeface="Calibri" panose="020F0502020204030204" pitchFamily="34" charset="0"/>
              </a:rPr>
              <a:t>Research of Weaknesses</a:t>
            </a:r>
          </a:p>
          <a:p>
            <a:pPr marL="285750" indent="-285750" algn="just">
              <a:buFont typeface="Arial" panose="020B0604020202020204" pitchFamily="34" charset="0"/>
              <a:buChar char="•"/>
            </a:pPr>
            <a:r>
              <a:rPr lang="en-US" sz="2400" dirty="0" err="1">
                <a:latin typeface="Calibri" panose="020F0502020204030204" pitchFamily="34" charset="0"/>
                <a:cs typeface="Calibri" panose="020F0502020204030204" pitchFamily="34" charset="0"/>
              </a:rPr>
              <a:t>Footprinting</a:t>
            </a:r>
            <a:r>
              <a:rPr lang="en-US" sz="2400" dirty="0">
                <a:latin typeface="Calibri" panose="020F0502020204030204" pitchFamily="34" charset="0"/>
                <a:cs typeface="Calibri" panose="020F0502020204030204" pitchFamily="34" charset="0"/>
              </a:rPr>
              <a:t> </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8192948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09550"/>
            <a:ext cx="7772400" cy="646375"/>
          </a:xfrm>
        </p:spPr>
        <p:txBody>
          <a:bodyPr>
            <a:normAutofit/>
          </a:bodyPr>
          <a:lstStyle/>
          <a:p>
            <a:r>
              <a:rPr lang="en-US" sz="3200" b="1" dirty="0">
                <a:effectLst/>
                <a:latin typeface="Arial" panose="020B0604020202020204" pitchFamily="34" charset="0"/>
                <a:cs typeface="Arial" panose="020B0604020202020204" pitchFamily="34" charset="0"/>
              </a:rPr>
              <a:t>Information Collection Importance</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047750"/>
            <a:ext cx="7470828" cy="3970318"/>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Information collection is a critical aspect of cybersecurity and plays a crucial role in threat intelligence. Cybersecurity threats can come from various sources, including internal and external attackers, malicious insiders, and even unintentional mistakes by employees. To effectively protect against these threats, cybersecurity professionals must gather and analyze information to understand the current threat landscape and take proactive measures to prevent attacks.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This activity involves gathering data and information about the target entity, such as a company, organization, or individual. The data can be collected from publicly available sources such as social media, news articles, job postings, and company websites. Private data may also be collected through targeted attacks such as phishing, social engineering, or hacking.</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826492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133350"/>
            <a:ext cx="7772400" cy="646375"/>
          </a:xfrm>
        </p:spPr>
        <p:txBody>
          <a:bodyPr>
            <a:normAutofit/>
          </a:bodyPr>
          <a:lstStyle/>
          <a:p>
            <a:r>
              <a:rPr lang="en-US" sz="3200" b="1" dirty="0">
                <a:effectLst/>
                <a:latin typeface="Arial" panose="020B0604020202020204" pitchFamily="34" charset="0"/>
                <a:cs typeface="Arial" panose="020B0604020202020204" pitchFamily="34" charset="0"/>
              </a:rPr>
              <a:t>Types of Information Collection</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819150"/>
            <a:ext cx="7470828" cy="3785652"/>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There are several types of information collection in cybersecurity, and they can be broadly categorized into two main categories: passive and active.</a:t>
            </a:r>
          </a:p>
          <a:p>
            <a:pPr algn="just"/>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Passive information gathering: Here, you acquire as much information as you can about the target without establishing any contact between yourself and the target. The chances of getting discovered here are extremely low, since you will be mostly leveraging information that is publicly available. There are numerous tools that can help you do this</a:t>
            </a:r>
          </a:p>
          <a:p>
            <a:pPr marL="285750" indent="-285750" algn="just">
              <a:buFont typeface="Arial" panose="020B0604020202020204" pitchFamily="34" charset="0"/>
              <a:buChar char="•"/>
            </a:pPr>
            <a:endParaRPr lang="en-US" sz="16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sz="1600" dirty="0">
                <a:latin typeface="Arial" panose="020B0604020202020204" pitchFamily="34" charset="0"/>
                <a:cs typeface="Arial" panose="020B0604020202020204" pitchFamily="34" charset="0"/>
              </a:rPr>
              <a:t>Active information gathering: Here, you acquire as much information as possible, yet establishing contact with the target. The chances of getting discovered here are much higher than when conducting passive information gathering. While using tools here, you need to be careful not to cause too much noise on the network in order to avoid detection by Intrusion Detection Systems and SIEMs</a:t>
            </a:r>
            <a:endParaRPr lang="en-US"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519000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a:effectLst/>
                <a:latin typeface="Arial" panose="020B0604020202020204" pitchFamily="34" charset="0"/>
                <a:cs typeface="Arial" panose="020B0604020202020204" pitchFamily="34" charset="0"/>
              </a:rPr>
              <a:t>Passive Information Gathering</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3447098"/>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Arial" panose="020B0604020202020204" pitchFamily="34" charset="0"/>
                <a:cs typeface="Arial" panose="020B0604020202020204" pitchFamily="34" charset="0"/>
              </a:rPr>
              <a:t>Net</a:t>
            </a:r>
            <a:r>
              <a:rPr lang="en-US" dirty="0">
                <a:latin typeface="Arial" panose="020B0604020202020204" pitchFamily="34" charset="0"/>
                <a:cs typeface="Arial" panose="020B0604020202020204" pitchFamily="34" charset="0"/>
              </a:rPr>
              <a:t>work Traffic Analysis: This involves analyzing network traffic to identify potential threats. This can be done by monitoring network traffic using tools such as Intrusion Detection Systems (IDS) or Intrusion Prevention Systems (IPS).</a:t>
            </a:r>
          </a:p>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Open Source Intelligence (OSINT): This involves collecting information from publicly available sources such as social media, blogs, and news articles. OSINT can provide valuable insights into potential threats and help identify trends in the threat landscape.</a:t>
            </a:r>
          </a:p>
          <a:p>
            <a:pPr marL="342900" indent="-342900" algn="just">
              <a:buFont typeface="Arial" panose="020B0604020202020204" pitchFamily="34" charset="0"/>
              <a:buChar char="•"/>
            </a:pPr>
            <a:r>
              <a:rPr lang="en-US" dirty="0">
                <a:latin typeface="Arial" panose="020B0604020202020204" pitchFamily="34" charset="0"/>
                <a:cs typeface="Arial" panose="020B0604020202020204" pitchFamily="34" charset="0"/>
              </a:rPr>
              <a:t>System and application logging: This involves collecting data from system and application logs. System and application logs can provide valuable information about potential security breaches or attacks.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404942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a:effectLst/>
                <a:latin typeface="Arial" panose="020B0604020202020204" pitchFamily="34" charset="0"/>
                <a:cs typeface="Arial" panose="020B0604020202020204" pitchFamily="34" charset="0"/>
              </a:rPr>
              <a:t>Passive Information Gathering Tools</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123950"/>
            <a:ext cx="7470828" cy="3693319"/>
          </a:xfrm>
          <a:prstGeom prst="rect">
            <a:avLst/>
          </a:prstGeom>
          <a:noFill/>
        </p:spPr>
        <p:txBody>
          <a:bodyPr wrap="square" rtlCol="0">
            <a:spAutoFit/>
          </a:bodyPr>
          <a:lstStyle/>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Search Engines, Automatic Alerts, Forums, Internet Archive</a:t>
            </a:r>
          </a:p>
          <a:p>
            <a:pPr marL="285750" indent="-285750" algn="just">
              <a:buFont typeface="Arial" panose="020B0604020202020204" pitchFamily="34" charset="0"/>
              <a:buChar char="•"/>
            </a:pPr>
            <a:r>
              <a:rPr lang="en-US" dirty="0" err="1">
                <a:latin typeface="Arial" panose="020B0604020202020204" pitchFamily="34" charset="0"/>
                <a:cs typeface="Arial" panose="020B0604020202020204" pitchFamily="34" charset="0"/>
              </a:rPr>
              <a:t>Maltego</a:t>
            </a: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err="1">
                <a:latin typeface="Arial" panose="020B0604020202020204" pitchFamily="34" charset="0"/>
                <a:cs typeface="Arial" panose="020B0604020202020204" pitchFamily="34" charset="0"/>
              </a:rPr>
              <a:t>whois</a:t>
            </a: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Intercepting Proxies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Web Spiders</a:t>
            </a:r>
          </a:p>
          <a:p>
            <a:pPr marL="285750" indent="-285750" algn="just">
              <a:buFont typeface="Arial" panose="020B0604020202020204" pitchFamily="34" charset="0"/>
              <a:buChar char="•"/>
            </a:pPr>
            <a:r>
              <a:rPr lang="en-US" dirty="0" err="1">
                <a:latin typeface="Arial" panose="020B0604020202020204" pitchFamily="34" charset="0"/>
                <a:cs typeface="Arial" panose="020B0604020202020204" pitchFamily="34" charset="0"/>
              </a:rPr>
              <a:t>Netcraft</a:t>
            </a: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Pastebin.com</a:t>
            </a:r>
          </a:p>
          <a:p>
            <a:pPr marL="285750" indent="-285750" algn="just">
              <a:buFont typeface="Arial" panose="020B0604020202020204" pitchFamily="34" charset="0"/>
              <a:buChar char="•"/>
            </a:pPr>
            <a:r>
              <a:rPr lang="en-US" dirty="0" err="1">
                <a:latin typeface="Arial" panose="020B0604020202020204" pitchFamily="34" charset="0"/>
                <a:cs typeface="Arial" panose="020B0604020202020204" pitchFamily="34" charset="0"/>
              </a:rPr>
              <a:t>PassiveTotal</a:t>
            </a:r>
            <a:r>
              <a:rPr lang="en-US" dirty="0">
                <a:latin typeface="Arial" panose="020B0604020202020204" pitchFamily="34" charset="0"/>
                <a:cs typeface="Arial" panose="020B0604020202020204" pitchFamily="34" charset="0"/>
              </a:rPr>
              <a:t>: </a:t>
            </a:r>
            <a:r>
              <a:rPr lang="en-US" dirty="0" err="1">
                <a:latin typeface="Arial" panose="020B0604020202020204" pitchFamily="34" charset="0"/>
                <a:cs typeface="Arial" panose="020B0604020202020204" pitchFamily="34" charset="0"/>
              </a:rPr>
              <a:t>PassiveTotal</a:t>
            </a:r>
            <a:r>
              <a:rPr lang="en-US" dirty="0">
                <a:latin typeface="Arial" panose="020B0604020202020204" pitchFamily="34" charset="0"/>
                <a:cs typeface="Arial" panose="020B0604020202020204" pitchFamily="34" charset="0"/>
              </a:rPr>
              <a:t> is a paid tool that allows you to passively monitor and investigate malicious activity across various data sources, including DNS, IP, and WHOIS.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Shodan: Shodan is a search engine for internet-connected devices. It allows you to discover the types of devices and systems connected to the internet, along with information about their configuration.</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4209385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a:effectLst/>
                <a:latin typeface="Arial" panose="020B0604020202020204" pitchFamily="34" charset="0"/>
                <a:cs typeface="Arial" panose="020B0604020202020204" pitchFamily="34" charset="0"/>
              </a:rPr>
              <a:t>Why Ethical Hacking?</a:t>
            </a:r>
            <a:endParaRPr lang="en-US" sz="3000" b="1" dirty="0">
              <a:effectLst/>
              <a:latin typeface="Arial" panose="020B0604020202020204" pitchFamily="34" charset="0"/>
              <a:cs typeface="Arial" panose="020B0604020202020204" pitchFamily="34" charset="0"/>
            </a:endParaRPr>
          </a:p>
        </p:txBody>
      </p:sp>
      <p:sp>
        <p:nvSpPr>
          <p:cNvPr id="5" name="TextBox 4"/>
          <p:cNvSpPr txBox="1"/>
          <p:nvPr/>
        </p:nvSpPr>
        <p:spPr>
          <a:xfrm>
            <a:off x="1144325" y="1047750"/>
            <a:ext cx="7470828" cy="3970318"/>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For self-defense, it is necessary to have proper tools and know how to use these tools.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After obtaining permission, an ethical hacker conducts a system defense test to discover its weaknesses.</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Obviously, hacking can be used to commit malicious acts, however, we should know that such actions are punishable by law. Therefore, hacking should be carried out only for the purpose of checking the defense capability of the system and with the presence of proper permission!</a:t>
            </a:r>
          </a:p>
          <a:p>
            <a:pPr algn="just"/>
            <a:endParaRPr lang="en-US" dirty="0">
              <a:latin typeface="Arial" panose="020B0604020202020204" pitchFamily="34" charset="0"/>
              <a:cs typeface="Arial" panose="020B0604020202020204" pitchFamily="34" charset="0"/>
            </a:endParaRPr>
          </a:p>
          <a:p>
            <a:pPr algn="just"/>
            <a:r>
              <a:rPr lang="en-US" dirty="0">
                <a:latin typeface="Arial" panose="020B0604020202020204" pitchFamily="34" charset="0"/>
                <a:cs typeface="Arial" panose="020B0604020202020204" pitchFamily="34" charset="0"/>
              </a:rPr>
              <a:t>You can't become a cyber security expert without knowing ethical hacking!</a:t>
            </a:r>
            <a:endParaRPr lang="en-US" sz="20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415006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a:bodyPr>
          <a:lstStyle/>
          <a:p>
            <a:r>
              <a:rPr lang="en-US" sz="3200" b="1" dirty="0">
                <a:effectLst/>
                <a:latin typeface="Arial" panose="020B0604020202020204" pitchFamily="34" charset="0"/>
                <a:cs typeface="Arial" panose="020B0604020202020204" pitchFamily="34" charset="0"/>
              </a:rPr>
              <a:t>Types of Hackers</a:t>
            </a:r>
            <a:endParaRPr lang="en-US" sz="3000" b="1" dirty="0">
              <a:effectLs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2" name="Picture 1">
            <a:extLst>
              <a:ext uri="{FF2B5EF4-FFF2-40B4-BE49-F238E27FC236}">
                <a16:creationId xmlns:a16="http://schemas.microsoft.com/office/drawing/2014/main" id="{8B8AEEE9-77CF-F9FB-84D9-B6BB9DF429C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78333" y="1584960"/>
            <a:ext cx="1457560" cy="1748790"/>
          </a:xfrm>
          <a:prstGeom prst="rect">
            <a:avLst/>
          </a:prstGeom>
        </p:spPr>
      </p:pic>
      <p:pic>
        <p:nvPicPr>
          <p:cNvPr id="3" name="Picture 2">
            <a:extLst>
              <a:ext uri="{FF2B5EF4-FFF2-40B4-BE49-F238E27FC236}">
                <a16:creationId xmlns:a16="http://schemas.microsoft.com/office/drawing/2014/main" id="{9C79C8A8-1295-0AB4-D32B-74D532E2D90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43555" y="1581150"/>
            <a:ext cx="1455207" cy="1748790"/>
          </a:xfrm>
          <a:prstGeom prst="rect">
            <a:avLst/>
          </a:prstGeom>
        </p:spPr>
      </p:pic>
      <p:pic>
        <p:nvPicPr>
          <p:cNvPr id="4" name="Picture 3">
            <a:extLst>
              <a:ext uri="{FF2B5EF4-FFF2-40B4-BE49-F238E27FC236}">
                <a16:creationId xmlns:a16="http://schemas.microsoft.com/office/drawing/2014/main" id="{43170B6A-B71D-B29B-69FD-267768B56B0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705600" y="1581150"/>
            <a:ext cx="1457560" cy="1748790"/>
          </a:xfrm>
          <a:prstGeom prst="rect">
            <a:avLst/>
          </a:prstGeom>
        </p:spPr>
      </p:pic>
      <p:sp>
        <p:nvSpPr>
          <p:cNvPr id="7" name="TextBox 6">
            <a:extLst>
              <a:ext uri="{FF2B5EF4-FFF2-40B4-BE49-F238E27FC236}">
                <a16:creationId xmlns:a16="http://schemas.microsoft.com/office/drawing/2014/main" id="{CAF0A218-966F-053F-D872-873BEC204C86}"/>
              </a:ext>
            </a:extLst>
          </p:cNvPr>
          <p:cNvSpPr txBox="1"/>
          <p:nvPr/>
        </p:nvSpPr>
        <p:spPr>
          <a:xfrm>
            <a:off x="1456983" y="3506048"/>
            <a:ext cx="1651407" cy="338554"/>
          </a:xfrm>
          <a:prstGeom prst="rect">
            <a:avLst/>
          </a:prstGeom>
          <a:noFill/>
        </p:spPr>
        <p:txBody>
          <a:bodyPr wrap="square" rtlCol="0">
            <a:spAutoFit/>
          </a:bodyPr>
          <a:lstStyle/>
          <a:p>
            <a:pPr algn="ctr"/>
            <a:r>
              <a:rPr lang="en-US" sz="1600" dirty="0">
                <a:latin typeface="Calibri" panose="020F0502020204030204" pitchFamily="34" charset="0"/>
                <a:cs typeface="Calibri" panose="020F0502020204030204" pitchFamily="34" charset="0"/>
              </a:rPr>
              <a:t>Black Hat Hackers</a:t>
            </a:r>
          </a:p>
        </p:txBody>
      </p:sp>
      <p:sp>
        <p:nvSpPr>
          <p:cNvPr id="8" name="TextBox 7">
            <a:extLst>
              <a:ext uri="{FF2B5EF4-FFF2-40B4-BE49-F238E27FC236}">
                <a16:creationId xmlns:a16="http://schemas.microsoft.com/office/drawing/2014/main" id="{E87DF15B-D76C-9308-0686-E3C249DF4F3A}"/>
              </a:ext>
            </a:extLst>
          </p:cNvPr>
          <p:cNvSpPr txBox="1"/>
          <p:nvPr/>
        </p:nvSpPr>
        <p:spPr>
          <a:xfrm>
            <a:off x="4020615" y="3506047"/>
            <a:ext cx="1651407" cy="584775"/>
          </a:xfrm>
          <a:prstGeom prst="rect">
            <a:avLst/>
          </a:prstGeom>
          <a:noFill/>
        </p:spPr>
        <p:txBody>
          <a:bodyPr wrap="square" rtlCol="0">
            <a:spAutoFit/>
          </a:bodyPr>
          <a:lstStyle/>
          <a:p>
            <a:pPr algn="ctr"/>
            <a:r>
              <a:rPr lang="en-US" sz="1600" dirty="0">
                <a:latin typeface="Calibri" panose="020F0502020204030204" pitchFamily="34" charset="0"/>
                <a:cs typeface="Calibri" panose="020F0502020204030204" pitchFamily="34" charset="0"/>
              </a:rPr>
              <a:t>White Hat Hackers</a:t>
            </a:r>
          </a:p>
        </p:txBody>
      </p:sp>
      <p:sp>
        <p:nvSpPr>
          <p:cNvPr id="11" name="TextBox 10">
            <a:extLst>
              <a:ext uri="{FF2B5EF4-FFF2-40B4-BE49-F238E27FC236}">
                <a16:creationId xmlns:a16="http://schemas.microsoft.com/office/drawing/2014/main" id="{F5776EBC-3659-2794-5D39-5E2924B63926}"/>
              </a:ext>
            </a:extLst>
          </p:cNvPr>
          <p:cNvSpPr txBox="1"/>
          <p:nvPr/>
        </p:nvSpPr>
        <p:spPr>
          <a:xfrm>
            <a:off x="6601091" y="3506046"/>
            <a:ext cx="1651407" cy="338554"/>
          </a:xfrm>
          <a:prstGeom prst="rect">
            <a:avLst/>
          </a:prstGeom>
          <a:noFill/>
        </p:spPr>
        <p:txBody>
          <a:bodyPr wrap="square" rtlCol="0">
            <a:spAutoFit/>
          </a:bodyPr>
          <a:lstStyle/>
          <a:p>
            <a:pPr algn="ctr"/>
            <a:r>
              <a:rPr lang="en-US" sz="1600" dirty="0">
                <a:latin typeface="Calibri" panose="020F0502020204030204" pitchFamily="34" charset="0"/>
                <a:cs typeface="Calibri" panose="020F0502020204030204" pitchFamily="34" charset="0"/>
              </a:rPr>
              <a:t>Grey Hat Hackers</a:t>
            </a:r>
          </a:p>
        </p:txBody>
      </p:sp>
      <p:pic>
        <p:nvPicPr>
          <p:cNvPr id="12" name="Picture 11">
            <a:extLst>
              <a:ext uri="{FF2B5EF4-FFF2-40B4-BE49-F238E27FC236}">
                <a16:creationId xmlns:a16="http://schemas.microsoft.com/office/drawing/2014/main" id="{F801BA0A-B9A9-6F02-A414-7598EF47D504}"/>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8077200" y="3786414"/>
            <a:ext cx="970641" cy="1164582"/>
          </a:xfrm>
          <a:prstGeom prst="rect">
            <a:avLst/>
          </a:prstGeom>
        </p:spPr>
      </p:pic>
    </p:spTree>
    <p:extLst>
      <p:ext uri="{BB962C8B-B14F-4D97-AF65-F5344CB8AC3E}">
        <p14:creationId xmlns:p14="http://schemas.microsoft.com/office/powerpoint/2010/main" val="3911925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646375"/>
          </a:xfrm>
        </p:spPr>
        <p:txBody>
          <a:bodyPr>
            <a:normAutofit fontScale="90000"/>
          </a:bodyPr>
          <a:lstStyle/>
          <a:p>
            <a:r>
              <a:rPr lang="en-US" sz="3200" b="1" dirty="0">
                <a:effectLst/>
                <a:latin typeface="Arial" panose="020B0604020202020204" pitchFamily="34" charset="0"/>
                <a:cs typeface="Arial" panose="020B0604020202020204" pitchFamily="34" charset="0"/>
              </a:rPr>
              <a:t>Unauthorized hacking is a punishable act!</a:t>
            </a:r>
            <a:endParaRPr lang="en-US" sz="3000" b="1" dirty="0">
              <a:effectLs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2" name="Picture 1">
            <a:extLst>
              <a:ext uri="{FF2B5EF4-FFF2-40B4-BE49-F238E27FC236}">
                <a16:creationId xmlns:a16="http://schemas.microsoft.com/office/drawing/2014/main" id="{6D338FEE-1199-6574-F9C8-AB984CF33EF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52948" y="2351911"/>
            <a:ext cx="1816751" cy="1289307"/>
          </a:xfrm>
          <a:prstGeom prst="rect">
            <a:avLst/>
          </a:prstGeom>
        </p:spPr>
      </p:pic>
      <p:pic>
        <p:nvPicPr>
          <p:cNvPr id="3" name="Picture 2">
            <a:extLst>
              <a:ext uri="{FF2B5EF4-FFF2-40B4-BE49-F238E27FC236}">
                <a16:creationId xmlns:a16="http://schemas.microsoft.com/office/drawing/2014/main" id="{6D16AA84-2C3A-257F-D03D-FAFE3B81BE1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7800" y="1657350"/>
            <a:ext cx="1913164" cy="2678430"/>
          </a:xfrm>
          <a:prstGeom prst="rect">
            <a:avLst/>
          </a:prstGeom>
        </p:spPr>
      </p:pic>
    </p:spTree>
    <p:extLst>
      <p:ext uri="{BB962C8B-B14F-4D97-AF65-F5344CB8AC3E}">
        <p14:creationId xmlns:p14="http://schemas.microsoft.com/office/powerpoint/2010/main" val="16142074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5992</TotalTime>
  <Words>1544</Words>
  <Application>Microsoft Office PowerPoint</Application>
  <PresentationFormat>On-screen Show (16:9)</PresentationFormat>
  <Paragraphs>116</Paragraphs>
  <Slides>18</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BPG WEB 001 Caps</vt:lpstr>
      <vt:lpstr>BPG Web 002</vt:lpstr>
      <vt:lpstr>BPG Web 002 Caps</vt:lpstr>
      <vt:lpstr>Calibri</vt:lpstr>
      <vt:lpstr>Gill Sans MT</vt:lpstr>
      <vt:lpstr>Sylfaen</vt:lpstr>
      <vt:lpstr>Verdana</vt:lpstr>
      <vt:lpstr>Wingdings 2</vt:lpstr>
      <vt:lpstr>Solstice</vt:lpstr>
      <vt:lpstr>Introduction to Cybersecurity</vt:lpstr>
      <vt:lpstr>Lecture Topics</vt:lpstr>
      <vt:lpstr>Information Collection Importance</vt:lpstr>
      <vt:lpstr>Types of Information Collection</vt:lpstr>
      <vt:lpstr>Passive Information Gathering</vt:lpstr>
      <vt:lpstr>Passive Information Gathering Tools</vt:lpstr>
      <vt:lpstr>Why Ethical Hacking?</vt:lpstr>
      <vt:lpstr>Types of Hackers</vt:lpstr>
      <vt:lpstr>Unauthorized hacking is a punishable act!</vt:lpstr>
      <vt:lpstr>Sockpuppet Account</vt:lpstr>
      <vt:lpstr>Sockpuppet Requirements</vt:lpstr>
      <vt:lpstr>Sockpuppet Requirements</vt:lpstr>
      <vt:lpstr>Check Your Account</vt:lpstr>
      <vt:lpstr>Stay Active But Grow Authentically</vt:lpstr>
      <vt:lpstr>Active Information Gathering</vt:lpstr>
      <vt:lpstr>Active Information Gathering</vt:lpstr>
      <vt:lpstr>Active Information Gathering</vt:lpstr>
      <vt:lpstr>Footprinting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ხელოვნური ინტელექტი</dc:title>
  <dc:creator>amigo</dc:creator>
  <cp:lastModifiedBy>User</cp:lastModifiedBy>
  <cp:revision>701</cp:revision>
  <dcterms:created xsi:type="dcterms:W3CDTF">2016-09-13T18:38:05Z</dcterms:created>
  <dcterms:modified xsi:type="dcterms:W3CDTF">2023-09-24T09:33:47Z</dcterms:modified>
</cp:coreProperties>
</file>