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2" r:id="rId2"/>
    <p:sldId id="323" r:id="rId3"/>
    <p:sldId id="327" r:id="rId4"/>
    <p:sldId id="324" r:id="rId5"/>
    <p:sldId id="326" r:id="rId6"/>
    <p:sldId id="325" r:id="rId7"/>
    <p:sldId id="330" r:id="rId8"/>
    <p:sldId id="329" r:id="rId9"/>
    <p:sldId id="331" r:id="rId10"/>
    <p:sldId id="332" r:id="rId11"/>
    <p:sldId id="333" r:id="rId12"/>
    <p:sldId id="328" r:id="rId13"/>
    <p:sldId id="334" r:id="rId14"/>
    <p:sldId id="335" r:id="rId15"/>
    <p:sldId id="336" r:id="rId16"/>
    <p:sldId id="338" r:id="rId17"/>
    <p:sldId id="339" r:id="rId18"/>
    <p:sldId id="340" r:id="rId19"/>
    <p:sldId id="337" r:id="rId20"/>
    <p:sldId id="341" r:id="rId21"/>
    <p:sldId id="343"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9/25/2022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0177E6E-5A08-415B-BB67-7F521B2F416A}" type="datetimeFigureOut">
              <a:rPr lang="en-US" smtClean="0"/>
              <a:t>9/25/2022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20177E6E-5A08-415B-BB67-7F521B2F416A}" type="datetimeFigureOut">
              <a:rPr lang="en-US" smtClean="0"/>
              <a:t>9/25/2022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9/25/2022</a:t>
            </a:fld>
            <a:endParaRPr lang="en-US"/>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en.wikipedia.org/wiki/Pixel"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2573" y="742950"/>
            <a:ext cx="2680215" cy="1419876"/>
          </a:xfrm>
          <a:prstGeom prst="rect">
            <a:avLst/>
          </a:prstGeom>
        </p:spPr>
      </p:pic>
      <p:sp>
        <p:nvSpPr>
          <p:cNvPr id="11" name="TextBox 10"/>
          <p:cNvSpPr txBox="1"/>
          <p:nvPr/>
        </p:nvSpPr>
        <p:spPr>
          <a:xfrm>
            <a:off x="4634344" y="3327631"/>
            <a:ext cx="4114800" cy="707886"/>
          </a:xfrm>
          <a:prstGeom prst="rect">
            <a:avLst/>
          </a:prstGeom>
          <a:noFill/>
        </p:spPr>
        <p:txBody>
          <a:bodyPr wrap="square" rtlCol="0">
            <a:spAutoFit/>
          </a:bodyPr>
          <a:lstStyle/>
          <a:p>
            <a:r>
              <a:rPr lang="ka-GE" sz="2000" dirty="0" smtClean="0">
                <a:latin typeface="BPG Web 002 Caps" panose="020B0603030804020204" pitchFamily="34" charset="0"/>
                <a:cs typeface="BPG Web 002 Caps" panose="020B0603030804020204" pitchFamily="34" charset="0"/>
              </a:rPr>
              <a:t>კომპიუტერული მეცნიერების მიმართულება</a:t>
            </a:r>
            <a:endParaRPr lang="en-US" sz="2000" dirty="0">
              <a:latin typeface="BPG Web 002 Caps" panose="020B0603030804020204" pitchFamily="34" charset="0"/>
              <a:cs typeface="BPG Web 002 Caps" panose="020B0603030804020204" pitchFamily="34"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0165" y="3028950"/>
            <a:ext cx="2125029" cy="1195329"/>
          </a:xfrm>
          <a:prstGeom prst="rect">
            <a:avLst/>
          </a:prstGeom>
        </p:spPr>
      </p:pic>
      <p:sp>
        <p:nvSpPr>
          <p:cNvPr id="13" name="TextBox 12"/>
          <p:cNvSpPr txBox="1"/>
          <p:nvPr/>
        </p:nvSpPr>
        <p:spPr>
          <a:xfrm>
            <a:off x="4634344" y="1047750"/>
            <a:ext cx="4114800" cy="1015663"/>
          </a:xfrm>
          <a:prstGeom prst="rect">
            <a:avLst/>
          </a:prstGeom>
          <a:noFill/>
        </p:spPr>
        <p:txBody>
          <a:bodyPr wrap="square" rtlCol="0">
            <a:spAutoFit/>
          </a:bodyPr>
          <a:lstStyle/>
          <a:p>
            <a:r>
              <a:rPr lang="ka-GE" sz="2000" dirty="0" smtClean="0">
                <a:latin typeface="BPG Web 002 Caps" panose="020B0603030804020204" pitchFamily="34" charset="0"/>
                <a:cs typeface="BPG Web 002 Caps" panose="020B0603030804020204" pitchFamily="34" charset="0"/>
              </a:rPr>
              <a:t>ბიზნესის, კომპიუტინგის და სოციალურ მეცნიერებათა სკოლა</a:t>
            </a:r>
            <a:endParaRPr lang="en-US" sz="2000" dirty="0">
              <a:latin typeface="BPG Web 002 Caps" panose="020B0603030804020204" pitchFamily="34" charset="0"/>
              <a:cs typeface="BPG Web 002 Caps" panose="020B0603030804020204" pitchFamily="34" charset="0"/>
            </a:endParaRPr>
          </a:p>
        </p:txBody>
      </p:sp>
    </p:spTree>
    <p:extLst>
      <p:ext uri="{BB962C8B-B14F-4D97-AF65-F5344CB8AC3E}">
        <p14:creationId xmlns:p14="http://schemas.microsoft.com/office/powerpoint/2010/main" val="419077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6"/>
            <a:ext cx="7406640" cy="861663"/>
          </a:xfrm>
        </p:spPr>
        <p:txBody>
          <a:bodyPr>
            <a:normAutofit/>
          </a:bodyPr>
          <a:lstStyle/>
          <a:p>
            <a:r>
              <a:rPr lang="ka-GE" sz="2500" b="1" dirty="0" smtClean="0">
                <a:latin typeface="BPG WEB 001 Caps" panose="020B0603030804020204" pitchFamily="34" charset="0"/>
                <a:cs typeface="BPG Web 002" panose="020B0603030804020204" pitchFamily="34" charset="0"/>
              </a:rPr>
              <a:t>დახარისხება უახლოესი მეზობლით</a:t>
            </a:r>
            <a:br>
              <a:rPr lang="ka-GE" sz="2500" b="1" dirty="0" smtClean="0">
                <a:latin typeface="BPG WEB 001 Caps" panose="020B0603030804020204" pitchFamily="34" charset="0"/>
                <a:cs typeface="BPG Web 002" panose="020B0603030804020204" pitchFamily="34" charset="0"/>
              </a:rPr>
            </a:br>
            <a:r>
              <a:rPr lang="en-US" sz="2500" b="1" dirty="0" smtClean="0">
                <a:latin typeface="BPG WEB 001 Caps" panose="020B0603030804020204" pitchFamily="34" charset="0"/>
                <a:cs typeface="BPG Web 002" panose="020B0603030804020204" pitchFamily="34" charset="0"/>
              </a:rPr>
              <a:t>Nearest Neighbor Classification</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183888" y="1504950"/>
            <a:ext cx="7731512" cy="1754326"/>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მოცემული გამოსახულება უნდა შევადაროთ ჩვენს ხელთ არსებულ ყველა გამოსახულებას და დავადგინოთ რომელ მათგანს „ჰგავს“ ყველაზე მეტად.</a:t>
            </a:r>
          </a:p>
          <a:p>
            <a:pPr algn="just"/>
            <a:endParaRPr lang="ka-GE" dirty="0">
              <a:latin typeface="BPG Web 002" panose="020B0603030804020204" pitchFamily="34" charset="0"/>
              <a:cs typeface="BPG Web 002" panose="020B0603030804020204" pitchFamily="34" charset="0"/>
            </a:endParaRPr>
          </a:p>
          <a:p>
            <a:pPr algn="just"/>
            <a:r>
              <a:rPr lang="ka-GE" dirty="0" smtClean="0">
                <a:latin typeface="BPG Web 002" panose="020B0603030804020204" pitchFamily="34" charset="0"/>
                <a:cs typeface="BPG Web 002" panose="020B0603030804020204" pitchFamily="34" charset="0"/>
              </a:rPr>
              <a:t>ყველაზე მეტად მსგავსი გამოსახულების კატეგორია მივიჩნიოთ განსახილველი გამოსახულების კატეგორიად.</a:t>
            </a:r>
            <a:endParaRPr lang="ka-GE"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012598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რას ნიშნავს </a:t>
            </a:r>
            <a:r>
              <a:rPr lang="en-US" sz="2500" b="1" dirty="0" smtClean="0">
                <a:latin typeface="BPG WEB 001 Caps" panose="020B0603030804020204" pitchFamily="34" charset="0"/>
                <a:cs typeface="BPG Web 002" panose="020B0603030804020204" pitchFamily="34" charset="0"/>
              </a:rPr>
              <a:t>“</a:t>
            </a:r>
            <a:r>
              <a:rPr lang="ka-GE" sz="2500" b="1" dirty="0" smtClean="0">
                <a:latin typeface="BPG WEB 001 Caps" panose="020B0603030804020204" pitchFamily="34" charset="0"/>
                <a:cs typeface="BPG Web 002" panose="020B0603030804020204" pitchFamily="34" charset="0"/>
              </a:rPr>
              <a:t>ჰგავს</a:t>
            </a:r>
            <a:r>
              <a:rPr lang="en-US" sz="2500" b="1" dirty="0" smtClean="0">
                <a:latin typeface="BPG WEB 001 Caps" panose="020B0603030804020204" pitchFamily="34" charset="0"/>
                <a:cs typeface="BPG Web 002" panose="020B0603030804020204" pitchFamily="34" charset="0"/>
              </a:rPr>
              <a:t>”</a:t>
            </a:r>
            <a:r>
              <a:rPr lang="ka-GE" sz="2500" b="1" dirty="0" smtClean="0">
                <a:latin typeface="BPG WEB 001 Caps" panose="020B0603030804020204" pitchFamily="34" charset="0"/>
                <a:cs typeface="BPG Web 002" panose="020B0603030804020204" pitchFamily="34" charset="0"/>
              </a:rPr>
              <a:t>?</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183888" y="1504950"/>
            <a:ext cx="7731512" cy="1754326"/>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როგორ შევაფასოთ ორი გამოსახულების მსგავსების დონე?</a:t>
            </a:r>
          </a:p>
          <a:p>
            <a:pPr algn="just"/>
            <a:endParaRPr lang="ka-GE" dirty="0">
              <a:latin typeface="BPG Web 002" panose="020B0603030804020204" pitchFamily="34" charset="0"/>
              <a:cs typeface="BPG Web 002" panose="020B0603030804020204" pitchFamily="34" charset="0"/>
            </a:endParaRPr>
          </a:p>
          <a:p>
            <a:pPr algn="just"/>
            <a:r>
              <a:rPr lang="ka-GE" dirty="0" smtClean="0">
                <a:latin typeface="BPG Web 002" panose="020B0603030804020204" pitchFamily="34" charset="0"/>
                <a:cs typeface="BPG Web 002" panose="020B0603030804020204" pitchFamily="34" charset="0"/>
              </a:rPr>
              <a:t>ეს ამოცანა არ არის მარტივი და არც პასუხი არის ტრივიალური.</a:t>
            </a:r>
          </a:p>
          <a:p>
            <a:pPr algn="just"/>
            <a:endParaRPr lang="ka-GE" dirty="0">
              <a:latin typeface="BPG Web 002" panose="020B0603030804020204" pitchFamily="34" charset="0"/>
              <a:cs typeface="BPG Web 002" panose="020B0603030804020204" pitchFamily="34" charset="0"/>
            </a:endParaRPr>
          </a:p>
          <a:p>
            <a:pPr algn="just"/>
            <a:r>
              <a:rPr lang="ka-GE" dirty="0" smtClean="0">
                <a:latin typeface="BPG Web 002" panose="020B0603030804020204" pitchFamily="34" charset="0"/>
                <a:cs typeface="BPG Web 002" panose="020B0603030804020204" pitchFamily="34" charset="0"/>
              </a:rPr>
              <a:t>შედარების მრავალი გზა არსებობს და ყველა მათგანს აქვს თავისი უპირატესობა და ნაკლი.</a:t>
            </a:r>
            <a:endParaRPr lang="ka-GE"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10414368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გამოსახულების წარმოდგენა კომპიუტერში</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183888" y="1504950"/>
            <a:ext cx="7731512" cy="646331"/>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კომპიუტერისთვის გამოსახულება წარმოდგენილია მისი შემადგენელი წერტილების (</a:t>
            </a:r>
            <a:r>
              <a:rPr lang="en-US" u="sng" dirty="0" smtClean="0">
                <a:latin typeface="BPG Web 002" panose="020B0603030804020204" pitchFamily="34" charset="0"/>
                <a:cs typeface="BPG Web 002" panose="020B0603030804020204" pitchFamily="34" charset="0"/>
                <a:hlinkClick r:id="rId2"/>
              </a:rPr>
              <a:t>Pixel</a:t>
            </a:r>
            <a:r>
              <a:rPr lang="en-US" dirty="0" smtClean="0">
                <a:latin typeface="BPG Web 002" panose="020B0603030804020204" pitchFamily="34" charset="0"/>
                <a:cs typeface="BPG Web 002" panose="020B0603030804020204" pitchFamily="34" charset="0"/>
              </a:rPr>
              <a:t>) </a:t>
            </a:r>
            <a:r>
              <a:rPr lang="ka-GE" dirty="0" smtClean="0">
                <a:latin typeface="BPG Web 002" panose="020B0603030804020204" pitchFamily="34" charset="0"/>
                <a:cs typeface="BPG Web 002" panose="020B0603030804020204" pitchFamily="34" charset="0"/>
              </a:rPr>
              <a:t>ების საშუალებით.</a:t>
            </a:r>
            <a:endParaRPr lang="ka-GE" dirty="0">
              <a:latin typeface="BPG Web 002" panose="020B0603030804020204" pitchFamily="34" charset="0"/>
              <a:cs typeface="BPG Web 002" panose="020B060303080402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0" y="2542133"/>
            <a:ext cx="5899552" cy="2064452"/>
          </a:xfrm>
          <a:prstGeom prst="rect">
            <a:avLst/>
          </a:prstGeom>
        </p:spPr>
      </p:pic>
    </p:spTree>
    <p:extLst>
      <p:ext uri="{BB962C8B-B14F-4D97-AF65-F5344CB8AC3E}">
        <p14:creationId xmlns:p14="http://schemas.microsoft.com/office/powerpoint/2010/main" val="844346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6"/>
            <a:ext cx="7406640" cy="785463"/>
          </a:xfrm>
        </p:spPr>
        <p:txBody>
          <a:bodyPr>
            <a:normAutofit fontScale="90000"/>
          </a:bodyPr>
          <a:lstStyle/>
          <a:p>
            <a:r>
              <a:rPr lang="ka-GE" sz="2500" b="1" dirty="0" smtClean="0">
                <a:latin typeface="BPG WEB 001 Caps" panose="020B0603030804020204" pitchFamily="34" charset="0"/>
                <a:cs typeface="BPG Web 002" panose="020B0603030804020204" pitchFamily="34" charset="0"/>
              </a:rPr>
              <a:t>გამოსახულება ერთ ტონში</a:t>
            </a:r>
            <a:br>
              <a:rPr lang="ka-GE" sz="2500" b="1" dirty="0" smtClean="0">
                <a:latin typeface="BPG WEB 001 Caps" panose="020B0603030804020204" pitchFamily="34" charset="0"/>
                <a:cs typeface="BPG Web 002" panose="020B0603030804020204" pitchFamily="34" charset="0"/>
              </a:rPr>
            </a:br>
            <a:r>
              <a:rPr lang="en-US" sz="2500" b="1" dirty="0" smtClean="0">
                <a:latin typeface="BPG WEB 001 Caps" panose="020B0603030804020204" pitchFamily="34" charset="0"/>
                <a:cs typeface="BPG Web 002" panose="020B0603030804020204" pitchFamily="34" charset="0"/>
              </a:rPr>
              <a:t>Grayscale Image</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183888" y="1018222"/>
            <a:ext cx="7731512" cy="1477328"/>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მსჯელობის გასამარტივებლად, ამ ეტაპზე, ვიგულისხმოთ, რომ გამოსახულება არის თეთრის და შავის ტონებში მოცემული. თითოეული წერტილი არის რიცხვი 0-დან 255-ის ჩათვლით. 0 არის თეთრი, 255 შავი, ხოლო მათ შორის რიცხვები შეესაბამება თეთრსა და შავს შორის ტონს.</a:t>
            </a:r>
            <a:endParaRPr lang="ka-GE" dirty="0">
              <a:latin typeface="BPG Web 002" panose="020B0603030804020204" pitchFamily="34" charset="0"/>
              <a:cs typeface="BPG Web 002" panose="020B0603030804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2571751"/>
            <a:ext cx="5991089" cy="2096483"/>
          </a:xfrm>
          <a:prstGeom prst="rect">
            <a:avLst/>
          </a:prstGeom>
        </p:spPr>
      </p:pic>
    </p:spTree>
    <p:extLst>
      <p:ext uri="{BB962C8B-B14F-4D97-AF65-F5344CB8AC3E}">
        <p14:creationId xmlns:p14="http://schemas.microsoft.com/office/powerpoint/2010/main" val="3247918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6"/>
            <a:ext cx="7406640" cy="861663"/>
          </a:xfrm>
        </p:spPr>
        <p:txBody>
          <a:bodyPr>
            <a:normAutofit/>
          </a:bodyPr>
          <a:lstStyle/>
          <a:p>
            <a:r>
              <a:rPr lang="ka-GE" sz="2500" b="1" dirty="0" smtClean="0">
                <a:latin typeface="BPG WEB 001 Caps" panose="020B0603030804020204" pitchFamily="34" charset="0"/>
                <a:cs typeface="BPG Web 002" panose="020B0603030804020204" pitchFamily="34" charset="0"/>
              </a:rPr>
              <a:t>გამოსახულება ერთ ტონში</a:t>
            </a:r>
            <a:br>
              <a:rPr lang="ka-GE" sz="2500" b="1" dirty="0" smtClean="0">
                <a:latin typeface="BPG WEB 001 Caps" panose="020B0603030804020204" pitchFamily="34" charset="0"/>
                <a:cs typeface="BPG Web 002" panose="020B0603030804020204" pitchFamily="34" charset="0"/>
              </a:rPr>
            </a:br>
            <a:r>
              <a:rPr lang="en-US" sz="2500" b="1" dirty="0" smtClean="0">
                <a:latin typeface="BPG WEB 001 Caps" panose="020B0603030804020204" pitchFamily="34" charset="0"/>
                <a:cs typeface="BPG Web 002" panose="020B0603030804020204" pitchFamily="34" charset="0"/>
              </a:rPr>
              <a:t>Grayscale Image</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183888" y="1239619"/>
            <a:ext cx="7731512" cy="646331"/>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ფაქტობრივად, გამოსახულება წარმოადგენს მატრიცას, სადაც ჩაწერილია რიცხვები 0-დან 255-ის ჩათვლით.</a:t>
            </a:r>
            <a:endParaRPr lang="ka-GE" dirty="0">
              <a:latin typeface="BPG Web 002" panose="020B0603030804020204" pitchFamily="34" charset="0"/>
              <a:cs typeface="BPG Web 002" panose="020B0603030804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045970"/>
            <a:ext cx="7430682" cy="2811780"/>
          </a:xfrm>
          <a:prstGeom prst="rect">
            <a:avLst/>
          </a:prstGeom>
        </p:spPr>
      </p:pic>
    </p:spTree>
    <p:extLst>
      <p:ext uri="{BB962C8B-B14F-4D97-AF65-F5344CB8AC3E}">
        <p14:creationId xmlns:p14="http://schemas.microsoft.com/office/powerpoint/2010/main" val="9948576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itle 1"/>
              <p:cNvSpPr>
                <a:spLocks noGrp="1"/>
              </p:cNvSpPr>
              <p:nvPr>
                <p:ph type="ctrTitle"/>
              </p:nvPr>
            </p:nvSpPr>
            <p:spPr>
              <a:xfrm>
                <a:off x="1183888" y="186087"/>
                <a:ext cx="7406640" cy="633064"/>
              </a:xfrm>
            </p:spPr>
            <p:txBody>
              <a:bodyPr>
                <a:normAutofit/>
              </a:bodyPr>
              <a:lstStyle/>
              <a:p>
                <a:r>
                  <a:rPr lang="ka-GE" sz="2500" b="1" dirty="0" err="1" smtClean="0">
                    <a:latin typeface="BPG WEB 001 Caps" panose="020B0603030804020204" pitchFamily="34" charset="0"/>
                    <a:cs typeface="BPG Web 002" panose="020B0603030804020204" pitchFamily="34" charset="0"/>
                  </a:rPr>
                  <a:t>ევკლიდური</a:t>
                </a:r>
                <a:r>
                  <a:rPr lang="ka-GE" sz="2500" b="1" dirty="0" smtClean="0">
                    <a:latin typeface="BPG WEB 001 Caps" panose="020B0603030804020204" pitchFamily="34" charset="0"/>
                    <a:cs typeface="BPG Web 002" panose="020B0603030804020204" pitchFamily="34" charset="0"/>
                  </a:rPr>
                  <a:t> მანძილი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i="1">
                            <a:latin typeface="Cambria Math" panose="02040503050406030204" pitchFamily="18" charset="0"/>
                          </a:rPr>
                          <m:t>2</m:t>
                        </m:r>
                      </m:sub>
                    </m:sSub>
                  </m:oMath>
                </a14:m>
                <a:r>
                  <a:rPr lang="ka-GE" sz="2500" b="1" dirty="0" smtClean="0">
                    <a:latin typeface="BPG WEB 001 Caps" panose="020B0603030804020204" pitchFamily="34" charset="0"/>
                    <a:cs typeface="BPG Web 002" panose="020B0603030804020204" pitchFamily="34" charset="0"/>
                  </a:rPr>
                  <a:t>)</a:t>
                </a:r>
                <a:endParaRPr lang="en-US" sz="2500" b="1" dirty="0">
                  <a:latin typeface="BPG WEB 001 Caps" panose="020B0603030804020204" pitchFamily="34" charset="0"/>
                  <a:cs typeface="BPG Web 002" panose="020B0603030804020204" pitchFamily="34" charset="0"/>
                </a:endParaRPr>
              </a:p>
            </p:txBody>
          </p:sp>
        </mc:Choice>
        <mc:Fallback xmlns="">
          <p:sp>
            <p:nvSpPr>
              <p:cNvPr id="12" name="Title 1"/>
              <p:cNvSpPr>
                <a:spLocks noGrp="1" noRot="1" noChangeAspect="1" noMove="1" noResize="1" noEditPoints="1" noAdjustHandles="1" noChangeArrowheads="1" noChangeShapeType="1" noTextEdit="1"/>
              </p:cNvSpPr>
              <p:nvPr>
                <p:ph type="ctrTitle"/>
              </p:nvPr>
            </p:nvSpPr>
            <p:spPr>
              <a:xfrm>
                <a:off x="1183888" y="186087"/>
                <a:ext cx="7406640" cy="633064"/>
              </a:xfrm>
              <a:blipFill>
                <a:blip r:embed="rId2"/>
                <a:stretch>
                  <a:fillRect l="-1646" b="-31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183888" y="1047750"/>
                <a:ext cx="7731512" cy="369332"/>
              </a:xfrm>
              <a:prstGeom prst="rect">
                <a:avLst/>
              </a:prstGeom>
              <a:noFill/>
            </p:spPr>
            <p:txBody>
              <a:bodyPr wrap="square" rtlCol="0">
                <a:spAutoFit/>
              </a:bodyPr>
              <a:lstStyle/>
              <a:p>
                <a:pPr algn="just"/>
                <a14:m>
                  <m:oMath xmlns:m="http://schemas.openxmlformats.org/officeDocument/2006/math">
                    <m:r>
                      <a:rPr lang="en-US" b="0" i="1" smtClean="0">
                        <a:latin typeface="Cambria Math" panose="02040503050406030204" pitchFamily="18" charset="0"/>
                      </a:rPr>
                      <m:t>𝑢</m:t>
                    </m:r>
                  </m:oMath>
                </a14:m>
                <a:r>
                  <a:rPr lang="en-US" dirty="0" smtClean="0">
                    <a:latin typeface="BPG Web 002" panose="020B0603030804020204" pitchFamily="34" charset="0"/>
                    <a:cs typeface="BPG Web 002" panose="020B0603030804020204" pitchFamily="34" charset="0"/>
                  </a:rPr>
                  <a:t> </a:t>
                </a:r>
                <a:r>
                  <a:rPr lang="ka-GE" dirty="0" smtClean="0">
                    <a:latin typeface="BPG Web 002" panose="020B0603030804020204" pitchFamily="34" charset="0"/>
                    <a:cs typeface="BPG Web 002" panose="020B0603030804020204" pitchFamily="34" charset="0"/>
                  </a:rPr>
                  <a:t>და</a:t>
                </a:r>
                <a:r>
                  <a:rPr lang="en-US" dirty="0" smtClean="0">
                    <a:latin typeface="BPG Web 002" panose="020B0603030804020204" pitchFamily="34" charset="0"/>
                    <a:cs typeface="BPG Web 002" panose="020B0603030804020204" pitchFamily="34" charset="0"/>
                  </a:rPr>
                  <a:t> </a:t>
                </a:r>
                <a14:m>
                  <m:oMath xmlns:m="http://schemas.openxmlformats.org/officeDocument/2006/math">
                    <m:r>
                      <a:rPr lang="en-US" i="1">
                        <a:latin typeface="Cambria Math" panose="02040503050406030204" pitchFamily="18" charset="0"/>
                      </a:rPr>
                      <m:t>𝑣</m:t>
                    </m:r>
                  </m:oMath>
                </a14:m>
                <a:r>
                  <a:rPr lang="en-US" dirty="0" smtClean="0">
                    <a:latin typeface="BPG Web 002" panose="020B0603030804020204" pitchFamily="34" charset="0"/>
                    <a:cs typeface="BPG Web 002" panose="020B0603030804020204" pitchFamily="34" charset="0"/>
                  </a:rPr>
                  <a:t> </a:t>
                </a:r>
                <a:r>
                  <a:rPr lang="ka-GE" dirty="0" smtClean="0">
                    <a:latin typeface="BPG Web 002" panose="020B0603030804020204" pitchFamily="34" charset="0"/>
                    <a:cs typeface="BPG Web 002" panose="020B0603030804020204" pitchFamily="34" charset="0"/>
                  </a:rPr>
                  <a:t>ვექტორს</a:t>
                </a:r>
                <a:r>
                  <a:rPr lang="en-US" dirty="0" smtClean="0">
                    <a:latin typeface="BPG Web 002" panose="020B0603030804020204" pitchFamily="34" charset="0"/>
                    <a:cs typeface="BPG Web 002" panose="020B0603030804020204" pitchFamily="34" charset="0"/>
                  </a:rPr>
                  <a:t> </a:t>
                </a:r>
                <a:r>
                  <a:rPr lang="ka-GE" dirty="0" smtClean="0">
                    <a:latin typeface="BPG Web 002" panose="020B0603030804020204" pitchFamily="34" charset="0"/>
                    <a:cs typeface="BPG Web 002" panose="020B0603030804020204" pitchFamily="34" charset="0"/>
                  </a:rPr>
                  <a:t>შორის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r>
                  <a:rPr lang="ka-GE" dirty="0" smtClean="0">
                    <a:latin typeface="BPG Web 002" panose="020B0603030804020204" pitchFamily="34" charset="0"/>
                    <a:cs typeface="BPG Web 002" panose="020B0603030804020204" pitchFamily="34" charset="0"/>
                  </a:rPr>
                  <a:t> მანძილი შემდეგნაირად გამოითვლება</a:t>
                </a:r>
                <a:endParaRPr lang="en-US" dirty="0">
                  <a:latin typeface="BPG Web 002" panose="020B0603030804020204" pitchFamily="34" charset="0"/>
                  <a:cs typeface="BPG Web 002" panose="020B06030308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83888" y="1047750"/>
                <a:ext cx="7731512" cy="369332"/>
              </a:xfrm>
              <a:prstGeom prst="rect">
                <a:avLst/>
              </a:prstGeom>
              <a:blipFill>
                <a:blip r:embed="rId3"/>
                <a:stretch>
                  <a:fillRect t="-10000" b="-26667"/>
                </a:stretch>
              </a:blipFill>
            </p:spPr>
            <p:txBody>
              <a:bodyPr/>
              <a:lstStyle/>
              <a:p>
                <a:r>
                  <a:rPr lang="en-US">
                    <a:noFill/>
                  </a:rPr>
                  <a:t> </a:t>
                </a:r>
              </a:p>
            </p:txBody>
          </p:sp>
        </mc:Fallback>
      </mc:AlternateContent>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8800" y="1504950"/>
            <a:ext cx="5199932" cy="3443240"/>
          </a:xfrm>
          <a:prstGeom prst="rect">
            <a:avLst/>
          </a:prstGeom>
        </p:spPr>
      </p:pic>
      <mc:AlternateContent xmlns:mc="http://schemas.openxmlformats.org/markup-compatibility/2006" xmlns:a14="http://schemas.microsoft.com/office/drawing/2010/main">
        <mc:Choice Requires="a14">
          <p:sp>
            <p:nvSpPr>
              <p:cNvPr id="3" name="Rectangle 2"/>
              <p:cNvSpPr/>
              <p:nvPr/>
            </p:nvSpPr>
            <p:spPr>
              <a:xfrm>
                <a:off x="5600200" y="1626631"/>
                <a:ext cx="2857064"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b="0" i="1" smtClean="0">
                              <a:latin typeface="Cambria Math" panose="02040503050406030204" pitchFamily="18" charset="0"/>
                            </a:rPr>
                            <m:t>𝑢</m:t>
                          </m:r>
                          <m:r>
                            <a:rPr lang="en-US" i="1">
                              <a:latin typeface="Cambria Math" panose="02040503050406030204" pitchFamily="18" charset="0"/>
                            </a:rPr>
                            <m:t>,</m:t>
                          </m:r>
                          <m:r>
                            <a:rPr lang="en-US" b="0" i="1" smtClean="0">
                              <a:latin typeface="Cambria Math" panose="02040503050406030204" pitchFamily="18" charset="0"/>
                            </a:rPr>
                            <m:t>𝑣</m:t>
                          </m:r>
                        </m:e>
                      </m:d>
                      <m:r>
                        <a:rPr lang="en-US" i="1">
                          <a:latin typeface="Cambria Math" panose="02040503050406030204" pitchFamily="18" charset="0"/>
                        </a:rPr>
                        <m:t>=</m:t>
                      </m:r>
                      <m:rad>
                        <m:radPr>
                          <m:degHide m:val="on"/>
                          <m:ctrlPr>
                            <a:rPr lang="en-US" i="1" smtClean="0">
                              <a:latin typeface="Cambria Math" panose="02040503050406030204" pitchFamily="18" charset="0"/>
                            </a:rPr>
                          </m:ctrlPr>
                        </m:radPr>
                        <m:deg/>
                        <m:e>
                          <m:nary>
                            <m:naryPr>
                              <m:chr m:val="∑"/>
                              <m:limLoc m:val="subSup"/>
                              <m:supHide m:val="on"/>
                              <m:ctrlPr>
                                <a:rPr lang="en-US" i="1">
                                  <a:latin typeface="Cambria Math" panose="02040503050406030204" pitchFamily="18" charset="0"/>
                                </a:rPr>
                              </m:ctrlPr>
                            </m:naryPr>
                            <m:sub>
                              <m:r>
                                <m:rPr>
                                  <m:brk m:alnAt="1"/>
                                </m:rPr>
                                <a:rPr lang="en-US" i="1">
                                  <a:latin typeface="Cambria Math" panose="02040503050406030204" pitchFamily="18" charset="0"/>
                                </a:rPr>
                                <m:t>𝑖</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d>
                                </m:e>
                                <m:sup>
                                  <m:r>
                                    <a:rPr lang="en-US" i="1">
                                      <a:latin typeface="Cambria Math" panose="02040503050406030204" pitchFamily="18" charset="0"/>
                                    </a:rPr>
                                    <m:t>2</m:t>
                                  </m:r>
                                </m:sup>
                              </m:sSup>
                            </m:e>
                          </m:nary>
                        </m:e>
                      </m:rad>
                    </m:oMath>
                  </m:oMathPara>
                </a14:m>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5600200" y="1626631"/>
                <a:ext cx="2857064" cy="91069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80399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მანჰეტენური მანძილი </a:t>
                </a:r>
                <a:r>
                  <a:rPr lang="ka-GE" sz="2400" b="1" dirty="0">
                    <a:latin typeface="BPG WEB 001 Caps" panose="020B0603030804020204" pitchFamily="34" charset="0"/>
                    <a:cs typeface="BPG Web 002" panose="020B0603030804020204" pitchFamily="34" charset="0"/>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ka-GE" sz="2400" b="0" i="1" smtClean="0">
                            <a:latin typeface="Cambria Math" panose="02040503050406030204" pitchFamily="18" charset="0"/>
                          </a:rPr>
                          <m:t>1</m:t>
                        </m:r>
                      </m:sub>
                    </m:sSub>
                  </m:oMath>
                </a14:m>
                <a:r>
                  <a:rPr lang="ka-GE" sz="2400" b="1" dirty="0">
                    <a:latin typeface="BPG WEB 001 Caps" panose="020B0603030804020204" pitchFamily="34" charset="0"/>
                    <a:cs typeface="BPG Web 002" panose="020B0603030804020204" pitchFamily="34" charset="0"/>
                  </a:rPr>
                  <a:t>)</a:t>
                </a:r>
                <a:endParaRPr lang="en-US" sz="2500" b="1" dirty="0">
                  <a:latin typeface="BPG WEB 001 Caps" panose="020B0603030804020204" pitchFamily="34" charset="0"/>
                  <a:cs typeface="BPG Web 002" panose="020B0603030804020204" pitchFamily="34" charset="0"/>
                </a:endParaRPr>
              </a:p>
            </p:txBody>
          </p:sp>
        </mc:Choice>
        <mc:Fallback xmlns="">
          <p:sp>
            <p:nvSpPr>
              <p:cNvPr id="12" name="Title 1"/>
              <p:cNvSpPr>
                <a:spLocks noGrp="1" noRot="1" noChangeAspect="1" noMove="1" noResize="1" noEditPoints="1" noAdjustHandles="1" noChangeArrowheads="1" noChangeShapeType="1" noTextEdit="1"/>
              </p:cNvSpPr>
              <p:nvPr>
                <p:ph type="ctrTitle"/>
              </p:nvPr>
            </p:nvSpPr>
            <p:spPr>
              <a:xfrm>
                <a:off x="1183888" y="186087"/>
                <a:ext cx="7406640" cy="633064"/>
              </a:xfrm>
              <a:blipFill>
                <a:blip r:embed="rId2"/>
                <a:stretch>
                  <a:fillRect l="-1646" b="-291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183888" y="1047750"/>
                <a:ext cx="7731512" cy="646331"/>
              </a:xfrm>
              <a:prstGeom prst="rect">
                <a:avLst/>
              </a:prstGeom>
              <a:noFill/>
            </p:spPr>
            <p:txBody>
              <a:bodyPr wrap="square" rtlCol="0">
                <a:spAutoFit/>
              </a:bodyPr>
              <a:lstStyle/>
              <a:p>
                <a:pPr algn="just"/>
                <a14:m>
                  <m:oMath xmlns:m="http://schemas.openxmlformats.org/officeDocument/2006/math">
                    <m:r>
                      <a:rPr lang="en-US" i="1">
                        <a:latin typeface="Cambria Math" panose="02040503050406030204" pitchFamily="18" charset="0"/>
                      </a:rPr>
                      <m:t>𝑢</m:t>
                    </m:r>
                  </m:oMath>
                </a14:m>
                <a:r>
                  <a:rPr lang="en-US" dirty="0">
                    <a:latin typeface="BPG Web 002" panose="020B0603030804020204" pitchFamily="34" charset="0"/>
                    <a:cs typeface="BPG Web 002" panose="020B0603030804020204" pitchFamily="34" charset="0"/>
                  </a:rPr>
                  <a:t> </a:t>
                </a:r>
                <a:r>
                  <a:rPr lang="ka-GE" dirty="0">
                    <a:latin typeface="BPG Web 002" panose="020B0603030804020204" pitchFamily="34" charset="0"/>
                    <a:cs typeface="BPG Web 002" panose="020B0603030804020204" pitchFamily="34" charset="0"/>
                  </a:rPr>
                  <a:t>და</a:t>
                </a:r>
                <a:r>
                  <a:rPr lang="en-US" dirty="0">
                    <a:latin typeface="BPG Web 002" panose="020B0603030804020204" pitchFamily="34" charset="0"/>
                    <a:cs typeface="BPG Web 002" panose="020B0603030804020204" pitchFamily="34" charset="0"/>
                  </a:rPr>
                  <a:t> </a:t>
                </a:r>
                <a14:m>
                  <m:oMath xmlns:m="http://schemas.openxmlformats.org/officeDocument/2006/math">
                    <m:r>
                      <a:rPr lang="en-US" i="1">
                        <a:latin typeface="Cambria Math" panose="02040503050406030204" pitchFamily="18" charset="0"/>
                      </a:rPr>
                      <m:t>𝑣</m:t>
                    </m:r>
                  </m:oMath>
                </a14:m>
                <a:r>
                  <a:rPr lang="en-US" dirty="0">
                    <a:latin typeface="BPG Web 002" panose="020B0603030804020204" pitchFamily="34" charset="0"/>
                    <a:cs typeface="BPG Web 002" panose="020B0603030804020204" pitchFamily="34" charset="0"/>
                  </a:rPr>
                  <a:t> </a:t>
                </a:r>
                <a:r>
                  <a:rPr lang="ka-GE" dirty="0">
                    <a:latin typeface="BPG Web 002" panose="020B0603030804020204" pitchFamily="34" charset="0"/>
                    <a:cs typeface="BPG Web 002" panose="020B0603030804020204" pitchFamily="34" charset="0"/>
                  </a:rPr>
                  <a:t>ვექტორს</a:t>
                </a:r>
                <a:r>
                  <a:rPr lang="en-US" dirty="0">
                    <a:latin typeface="BPG Web 002" panose="020B0603030804020204" pitchFamily="34" charset="0"/>
                    <a:cs typeface="BPG Web 002" panose="020B0603030804020204" pitchFamily="34" charset="0"/>
                  </a:rPr>
                  <a:t> </a:t>
                </a:r>
                <a:r>
                  <a:rPr lang="ka-GE" dirty="0">
                    <a:latin typeface="BPG Web 002" panose="020B0603030804020204" pitchFamily="34" charset="0"/>
                    <a:cs typeface="BPG Web 002" panose="020B0603030804020204" pitchFamily="34" charset="0"/>
                  </a:rPr>
                  <a:t>შორის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1</m:t>
                        </m:r>
                      </m:sub>
                    </m:sSub>
                  </m:oMath>
                </a14:m>
                <a:r>
                  <a:rPr lang="ka-GE" dirty="0">
                    <a:latin typeface="BPG Web 002" panose="020B0603030804020204" pitchFamily="34" charset="0"/>
                    <a:cs typeface="BPG Web 002" panose="020B0603030804020204" pitchFamily="34" charset="0"/>
                  </a:rPr>
                  <a:t> მანძილი შემდეგნაირად </a:t>
                </a:r>
                <a:r>
                  <a:rPr lang="ka-GE" dirty="0" smtClean="0">
                    <a:latin typeface="BPG Web 002" panose="020B0603030804020204" pitchFamily="34" charset="0"/>
                    <a:cs typeface="BPG Web 002" panose="020B0603030804020204" pitchFamily="34" charset="0"/>
                  </a:rPr>
                  <a:t>გამოითვლება</a:t>
                </a:r>
                <a:endParaRPr lang="en-US" dirty="0"/>
              </a:p>
              <a:p>
                <a:pPr algn="just"/>
                <a:endParaRPr lang="ka-GE" dirty="0">
                  <a:latin typeface="BPG Web 002" panose="020B0603030804020204" pitchFamily="34" charset="0"/>
                  <a:cs typeface="BPG Web 002" panose="020B06030308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83888" y="1047750"/>
                <a:ext cx="7731512" cy="646331"/>
              </a:xfrm>
              <a:prstGeom prst="rect">
                <a:avLst/>
              </a:prstGeom>
              <a:blipFill>
                <a:blip r:embed="rId3"/>
                <a:stretch>
                  <a:fillRect t="-5660"/>
                </a:stretch>
              </a:blipFill>
            </p:spPr>
            <p:txBody>
              <a:bodyPr/>
              <a:lstStyle/>
              <a:p>
                <a:r>
                  <a:rPr lang="en-US">
                    <a:noFill/>
                  </a:rPr>
                  <a:t> </a:t>
                </a:r>
              </a:p>
            </p:txBody>
          </p:sp>
        </mc:Fallback>
      </mc:AlternateContent>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8800" y="1531024"/>
            <a:ext cx="5199932" cy="3443240"/>
          </a:xfrm>
          <a:prstGeom prst="rect">
            <a:avLst/>
          </a:prstGeom>
        </p:spPr>
      </p:pic>
      <mc:AlternateContent xmlns:mc="http://schemas.openxmlformats.org/markup-compatibility/2006" xmlns:a14="http://schemas.microsoft.com/office/drawing/2010/main">
        <mc:Choice Requires="a14">
          <p:sp>
            <p:nvSpPr>
              <p:cNvPr id="2" name="Rectangle 1"/>
              <p:cNvSpPr/>
              <p:nvPr/>
            </p:nvSpPr>
            <p:spPr>
              <a:xfrm>
                <a:off x="4495800" y="2038350"/>
                <a:ext cx="2674001" cy="6044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i="1">
                              <a:latin typeface="Cambria Math" panose="02040503050406030204" pitchFamily="18" charset="0"/>
                            </a:rPr>
                          </m:ctrlPr>
                        </m:dPr>
                        <m:e>
                          <m:r>
                            <a:rPr lang="en-US" b="0" i="1" smtClean="0">
                              <a:latin typeface="Cambria Math" panose="02040503050406030204" pitchFamily="18" charset="0"/>
                            </a:rPr>
                            <m:t>𝑢</m:t>
                          </m:r>
                          <m:r>
                            <a:rPr lang="en-US" i="1">
                              <a:latin typeface="Cambria Math" panose="02040503050406030204" pitchFamily="18" charset="0"/>
                            </a:rPr>
                            <m:t>,</m:t>
                          </m:r>
                          <m:r>
                            <a:rPr lang="en-US" b="0" i="1" smtClean="0">
                              <a:latin typeface="Cambria Math" panose="02040503050406030204" pitchFamily="18" charset="0"/>
                            </a:rPr>
                            <m:t>𝑣</m:t>
                          </m:r>
                          <m:r>
                            <a:rPr lang="en-US" i="1" smtClean="0">
                              <a:latin typeface="Cambria Math" panose="02040503050406030204" pitchFamily="18" charset="0"/>
                            </a:rPr>
                            <m:t> </m:t>
                          </m:r>
                        </m:e>
                      </m:d>
                      <m:r>
                        <a:rPr lang="en-US" i="1">
                          <a:latin typeface="Cambria Math" panose="02040503050406030204" pitchFamily="18" charset="0"/>
                        </a:rPr>
                        <m:t>=</m:t>
                      </m:r>
                      <m:nary>
                        <m:naryPr>
                          <m:chr m:val="∑"/>
                          <m:limLoc m:val="subSup"/>
                          <m:supHide m:val="on"/>
                          <m:ctrlPr>
                            <a:rPr lang="en-US" i="1">
                              <a:latin typeface="Cambria Math" panose="02040503050406030204" pitchFamily="18" charset="0"/>
                            </a:rPr>
                          </m:ctrlPr>
                        </m:naryPr>
                        <m:sub>
                          <m:r>
                            <m:rPr>
                              <m:brk m:alnAt="1"/>
                            </m:rPr>
                            <a:rPr lang="en-US" b="0" i="1" smtClean="0">
                              <a:latin typeface="Cambria Math" panose="02040503050406030204" pitchFamily="18" charset="0"/>
                            </a:rPr>
                            <m:t>𝑖</m:t>
                          </m:r>
                        </m:sub>
                        <m:sup/>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e>
                      </m:nary>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495800" y="2038350"/>
                <a:ext cx="2674001" cy="60446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419392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პოლინომიური მანძილი</a:t>
                </a:r>
                <a:r>
                  <a:rPr lang="ka-GE" sz="2400" b="1" dirty="0" smtClean="0">
                    <a:latin typeface="BPG WEB 001 Caps" panose="020B0603030804020204" pitchFamily="34" charset="0"/>
                    <a:cs typeface="BPG Web 002" panose="020B0603030804020204" pitchFamily="34" charset="0"/>
                  </a:rPr>
                  <a:t> </a:t>
                </a:r>
                <a:r>
                  <a:rPr lang="ka-GE" sz="2400" b="1" dirty="0">
                    <a:latin typeface="BPG WEB 001 Caps" panose="020B0603030804020204" pitchFamily="34" charset="0"/>
                    <a:cs typeface="BPG Web 002" panose="020B0603030804020204" pitchFamily="34" charset="0"/>
                  </a:rPr>
                  <a:t>(</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𝐿</m:t>
                        </m:r>
                      </m:e>
                      <m:sub>
                        <m:r>
                          <a:rPr lang="ka-GE" sz="2400" b="0" i="1" smtClean="0">
                            <a:latin typeface="Cambria Math" panose="02040503050406030204" pitchFamily="18" charset="0"/>
                          </a:rPr>
                          <m:t>1</m:t>
                        </m:r>
                      </m:sub>
                    </m:sSub>
                  </m:oMath>
                </a14:m>
                <a:r>
                  <a:rPr lang="ka-GE" sz="2400" b="1" dirty="0">
                    <a:latin typeface="BPG WEB 001 Caps" panose="020B0603030804020204" pitchFamily="34" charset="0"/>
                    <a:cs typeface="BPG Web 002" panose="020B0603030804020204" pitchFamily="34" charset="0"/>
                  </a:rPr>
                  <a:t>)</a:t>
                </a:r>
                <a:endParaRPr lang="en-US" sz="2500" b="1" dirty="0">
                  <a:latin typeface="BPG WEB 001 Caps" panose="020B0603030804020204" pitchFamily="34" charset="0"/>
                  <a:cs typeface="BPG Web 002" panose="020B0603030804020204" pitchFamily="34" charset="0"/>
                </a:endParaRPr>
              </a:p>
            </p:txBody>
          </p:sp>
        </mc:Choice>
        <mc:Fallback xmlns="">
          <p:sp>
            <p:nvSpPr>
              <p:cNvPr id="12" name="Title 1"/>
              <p:cNvSpPr>
                <a:spLocks noGrp="1" noRot="1" noChangeAspect="1" noMove="1" noResize="1" noEditPoints="1" noAdjustHandles="1" noChangeArrowheads="1" noChangeShapeType="1" noTextEdit="1"/>
              </p:cNvSpPr>
              <p:nvPr>
                <p:ph type="ctrTitle"/>
              </p:nvPr>
            </p:nvSpPr>
            <p:spPr>
              <a:xfrm>
                <a:off x="1183888" y="186087"/>
                <a:ext cx="7406640" cy="633064"/>
              </a:xfrm>
              <a:blipFill>
                <a:blip r:embed="rId2"/>
                <a:stretch>
                  <a:fillRect l="-1646" b="-291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1183888" y="1047750"/>
                <a:ext cx="7731512" cy="667747"/>
              </a:xfrm>
              <a:prstGeom prst="rect">
                <a:avLst/>
              </a:prstGeom>
              <a:noFill/>
            </p:spPr>
            <p:txBody>
              <a:bodyPr wrap="square" rtlCol="0">
                <a:spAutoFit/>
              </a:bodyPr>
              <a:lstStyle/>
              <a:p>
                <a:pPr algn="just"/>
                <a14:m>
                  <m:oMath xmlns:m="http://schemas.openxmlformats.org/officeDocument/2006/math">
                    <m:r>
                      <a:rPr lang="en-US" i="1">
                        <a:latin typeface="Cambria Math" panose="02040503050406030204" pitchFamily="18" charset="0"/>
                      </a:rPr>
                      <m:t>𝑢</m:t>
                    </m:r>
                  </m:oMath>
                </a14:m>
                <a:r>
                  <a:rPr lang="en-US" dirty="0">
                    <a:latin typeface="BPG Web 002" panose="020B0603030804020204" pitchFamily="34" charset="0"/>
                    <a:cs typeface="BPG Web 002" panose="020B0603030804020204" pitchFamily="34" charset="0"/>
                  </a:rPr>
                  <a:t> </a:t>
                </a:r>
                <a:r>
                  <a:rPr lang="ka-GE" dirty="0">
                    <a:latin typeface="BPG Web 002" panose="020B0603030804020204" pitchFamily="34" charset="0"/>
                    <a:cs typeface="BPG Web 002" panose="020B0603030804020204" pitchFamily="34" charset="0"/>
                  </a:rPr>
                  <a:t>და</a:t>
                </a:r>
                <a:r>
                  <a:rPr lang="en-US" dirty="0">
                    <a:latin typeface="BPG Web 002" panose="020B0603030804020204" pitchFamily="34" charset="0"/>
                    <a:cs typeface="BPG Web 002" panose="020B0603030804020204" pitchFamily="34" charset="0"/>
                  </a:rPr>
                  <a:t> </a:t>
                </a:r>
                <a14:m>
                  <m:oMath xmlns:m="http://schemas.openxmlformats.org/officeDocument/2006/math">
                    <m:r>
                      <a:rPr lang="en-US" i="1">
                        <a:latin typeface="Cambria Math" panose="02040503050406030204" pitchFamily="18" charset="0"/>
                      </a:rPr>
                      <m:t>𝑣</m:t>
                    </m:r>
                  </m:oMath>
                </a14:m>
                <a:r>
                  <a:rPr lang="en-US" dirty="0">
                    <a:latin typeface="BPG Web 002" panose="020B0603030804020204" pitchFamily="34" charset="0"/>
                    <a:cs typeface="BPG Web 002" panose="020B0603030804020204" pitchFamily="34" charset="0"/>
                  </a:rPr>
                  <a:t> </a:t>
                </a:r>
                <a:r>
                  <a:rPr lang="ka-GE" dirty="0">
                    <a:latin typeface="BPG Web 002" panose="020B0603030804020204" pitchFamily="34" charset="0"/>
                    <a:cs typeface="BPG Web 002" panose="020B0603030804020204" pitchFamily="34" charset="0"/>
                  </a:rPr>
                  <a:t>ვექტორს</a:t>
                </a:r>
                <a:r>
                  <a:rPr lang="en-US" dirty="0">
                    <a:latin typeface="BPG Web 002" panose="020B0603030804020204" pitchFamily="34" charset="0"/>
                    <a:cs typeface="BPG Web 002" panose="020B0603030804020204" pitchFamily="34" charset="0"/>
                  </a:rPr>
                  <a:t> </a:t>
                </a:r>
                <a:r>
                  <a:rPr lang="ka-GE" dirty="0">
                    <a:latin typeface="BPG Web 002" panose="020B0603030804020204" pitchFamily="34" charset="0"/>
                    <a:cs typeface="BPG Web 002" panose="020B0603030804020204" pitchFamily="34" charset="0"/>
                  </a:rPr>
                  <a:t>შორის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𝑝</m:t>
                        </m:r>
                      </m:sub>
                    </m:sSub>
                  </m:oMath>
                </a14:m>
                <a:r>
                  <a:rPr lang="ka-GE" dirty="0">
                    <a:latin typeface="BPG Web 002" panose="020B0603030804020204" pitchFamily="34" charset="0"/>
                    <a:cs typeface="BPG Web 002" panose="020B0603030804020204" pitchFamily="34" charset="0"/>
                  </a:rPr>
                  <a:t> მანძილი შემდეგნაირად </a:t>
                </a:r>
                <a:r>
                  <a:rPr lang="ka-GE" dirty="0" smtClean="0">
                    <a:latin typeface="BPG Web 002" panose="020B0603030804020204" pitchFamily="34" charset="0"/>
                    <a:cs typeface="BPG Web 002" panose="020B0603030804020204" pitchFamily="34" charset="0"/>
                  </a:rPr>
                  <a:t>გამოითვლება</a:t>
                </a:r>
                <a:endParaRPr lang="en-US" dirty="0"/>
              </a:p>
              <a:p>
                <a:pPr algn="just"/>
                <a:endParaRPr lang="ka-GE" dirty="0">
                  <a:latin typeface="BPG Web 002" panose="020B0603030804020204" pitchFamily="34" charset="0"/>
                  <a:cs typeface="BPG Web 002" panose="020B06030308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83888" y="1047750"/>
                <a:ext cx="7731512" cy="667747"/>
              </a:xfrm>
              <a:prstGeom prst="rect">
                <a:avLst/>
              </a:prstGeom>
              <a:blipFill>
                <a:blip r:embed="rId3"/>
                <a:stretch>
                  <a:fillRect t="-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2743200" y="1809750"/>
                <a:ext cx="3185231"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d>
                        <m:dPr>
                          <m:ctrlPr>
                            <a:rPr lang="en-US" i="1">
                              <a:latin typeface="Cambria Math" panose="02040503050406030204" pitchFamily="18" charset="0"/>
                            </a:rPr>
                          </m:ctrlPr>
                        </m:dPr>
                        <m:e>
                          <m:r>
                            <a:rPr lang="en-US" b="0" i="1" smtClean="0">
                              <a:latin typeface="Cambria Math" panose="02040503050406030204" pitchFamily="18" charset="0"/>
                            </a:rPr>
                            <m:t>𝑢</m:t>
                          </m:r>
                          <m:r>
                            <a:rPr lang="en-US" i="1">
                              <a:latin typeface="Cambria Math" panose="02040503050406030204" pitchFamily="18" charset="0"/>
                            </a:rPr>
                            <m:t>,</m:t>
                          </m:r>
                          <m:r>
                            <a:rPr lang="en-US" b="0" i="1" smtClean="0">
                              <a:latin typeface="Cambria Math" panose="02040503050406030204" pitchFamily="18" charset="0"/>
                            </a:rPr>
                            <m:t>𝑣</m:t>
                          </m:r>
                          <m:r>
                            <a:rPr lang="en-US" i="1" smtClean="0">
                              <a:latin typeface="Cambria Math" panose="02040503050406030204" pitchFamily="18" charset="0"/>
                            </a:rPr>
                            <m:t> </m:t>
                          </m:r>
                        </m:e>
                      </m:d>
                      <m:r>
                        <a:rPr lang="en-US" i="1">
                          <a:latin typeface="Cambria Math" panose="02040503050406030204" pitchFamily="18" charset="0"/>
                        </a:rPr>
                        <m:t>=</m:t>
                      </m:r>
                      <m:rad>
                        <m:radPr>
                          <m:ctrlPr>
                            <a:rPr lang="en-US" i="1" smtClean="0">
                              <a:latin typeface="Cambria Math" panose="02040503050406030204" pitchFamily="18" charset="0"/>
                            </a:rPr>
                          </m:ctrlPr>
                        </m:radPr>
                        <m:deg>
                          <m:r>
                            <m:rPr>
                              <m:brk m:alnAt="7"/>
                            </m:rPr>
                            <a:rPr lang="en-US" b="0" i="1" smtClean="0">
                              <a:latin typeface="Cambria Math" panose="02040503050406030204" pitchFamily="18" charset="0"/>
                            </a:rPr>
                            <m:t>𝑝</m:t>
                          </m:r>
                        </m:deg>
                        <m:e>
                          <m:d>
                            <m:dPr>
                              <m:ctrlPr>
                                <a:rPr lang="en-US" i="1" smtClean="0">
                                  <a:latin typeface="Cambria Math" panose="02040503050406030204" pitchFamily="18" charset="0"/>
                                </a:rPr>
                              </m:ctrlPr>
                            </m:dPr>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𝑖</m:t>
                                  </m:r>
                                </m:sub>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d>
                                    </m:e>
                                    <m:sup>
                                      <m:r>
                                        <a:rPr lang="en-US" i="1">
                                          <a:latin typeface="Cambria Math" panose="02040503050406030204" pitchFamily="18" charset="0"/>
                                        </a:rPr>
                                        <m:t>𝑝</m:t>
                                      </m:r>
                                    </m:sup>
                                  </m:sSup>
                                </m:e>
                              </m:nary>
                            </m:e>
                          </m:d>
                        </m:e>
                      </m:rad>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2743200" y="1809750"/>
                <a:ext cx="3185231" cy="9106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83888" y="3105150"/>
                <a:ext cx="7731512" cy="667747"/>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ძალიან საინტერესო სახეს იღებს მანძილი, როცა </a:t>
                </a:r>
                <a14:m>
                  <m:oMath xmlns:m="http://schemas.openxmlformats.org/officeDocument/2006/math">
                    <m:r>
                      <a:rPr lang="en-US" b="0" i="1" smtClean="0">
                        <a:latin typeface="Cambria Math" panose="02040503050406030204" pitchFamily="18" charset="0"/>
                        <a:cs typeface="BPG Web 002" panose="020B0603030804020204" pitchFamily="34" charset="0"/>
                      </a:rPr>
                      <m:t>𝑃</m:t>
                    </m:r>
                    <m:r>
                      <a:rPr lang="en-US" b="0" i="1" smtClean="0">
                        <a:latin typeface="Cambria Math" panose="02040503050406030204" pitchFamily="18" charset="0"/>
                        <a:cs typeface="BPG Web 002" panose="020B0603030804020204" pitchFamily="34" charset="0"/>
                      </a:rPr>
                      <m:t>→ ∞</m:t>
                    </m:r>
                  </m:oMath>
                </a14:m>
                <a:endParaRPr lang="en-US" dirty="0"/>
              </a:p>
              <a:p>
                <a:pPr algn="just"/>
                <a:endParaRPr lang="ka-GE" dirty="0">
                  <a:latin typeface="BPG Web 002" panose="020B0603030804020204" pitchFamily="34" charset="0"/>
                  <a:cs typeface="BPG Web 002" panose="020B0603030804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183888" y="3105150"/>
                <a:ext cx="7731512" cy="667747"/>
              </a:xfrm>
              <a:prstGeom prst="rect">
                <a:avLst/>
              </a:prstGeom>
              <a:blipFill>
                <a:blip r:embed="rId5"/>
                <a:stretch>
                  <a:fillRect l="-630" t="-4545"/>
                </a:stretch>
              </a:blipFill>
            </p:spPr>
            <p:txBody>
              <a:bodyPr/>
              <a:lstStyle/>
              <a:p>
                <a:r>
                  <a:rPr lang="en-US">
                    <a:noFill/>
                  </a:rPr>
                  <a:t> </a:t>
                </a:r>
              </a:p>
            </p:txBody>
          </p:sp>
        </mc:Fallback>
      </mc:AlternateContent>
    </p:spTree>
    <p:extLst>
      <p:ext uri="{BB962C8B-B14F-4D97-AF65-F5344CB8AC3E}">
        <p14:creationId xmlns:p14="http://schemas.microsoft.com/office/powerpoint/2010/main" val="705074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err="1" smtClean="0">
                <a:latin typeface="BPG WEB 001 Caps" panose="020B0603030804020204" pitchFamily="34" charset="0"/>
                <a:cs typeface="BPG Web 002" panose="020B0603030804020204" pitchFamily="34" charset="0"/>
              </a:rPr>
              <a:t>ერთეულოვანი</a:t>
            </a:r>
            <a:r>
              <a:rPr lang="ka-GE" sz="2500" b="1" dirty="0" smtClean="0">
                <a:latin typeface="BPG WEB 001 Caps" panose="020B0603030804020204" pitchFamily="34" charset="0"/>
                <a:cs typeface="BPG Web 002" panose="020B0603030804020204" pitchFamily="34" charset="0"/>
              </a:rPr>
              <a:t> წრეწირი</a:t>
            </a:r>
            <a:endParaRPr lang="en-US" sz="2500" b="1" dirty="0">
              <a:latin typeface="BPG WEB 001 Caps" panose="020B0603030804020204" pitchFamily="34" charset="0"/>
              <a:cs typeface="BPG Web 002" panose="020B0603030804020204" pitchFamily="34" charset="0"/>
            </a:endParaRPr>
          </a:p>
        </p:txBody>
      </p:sp>
      <mc:AlternateContent xmlns:mc="http://schemas.openxmlformats.org/markup-compatibility/2006" xmlns:a14="http://schemas.microsoft.com/office/drawing/2010/main">
        <mc:Choice Requires="a14">
          <p:sp>
            <p:nvSpPr>
              <p:cNvPr id="13" name="TextBox 12"/>
              <p:cNvSpPr txBox="1"/>
              <p:nvPr/>
            </p:nvSpPr>
            <p:spPr>
              <a:xfrm>
                <a:off x="1183888" y="1047750"/>
                <a:ext cx="7731512" cy="369332"/>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როგორი სახე აქვს </a:t>
                </a:r>
                <a:r>
                  <a:rPr lang="ka-GE" dirty="0" err="1" smtClean="0">
                    <a:latin typeface="BPG Web 002" panose="020B0603030804020204" pitchFamily="34" charset="0"/>
                    <a:cs typeface="BPG Web 002" panose="020B0603030804020204" pitchFamily="34" charset="0"/>
                  </a:rPr>
                  <a:t>ერთეულოვან</a:t>
                </a:r>
                <a:r>
                  <a:rPr lang="ka-GE" dirty="0" smtClean="0">
                    <a:latin typeface="BPG Web 002" panose="020B0603030804020204" pitchFamily="34" charset="0"/>
                    <a:cs typeface="BPG Web 002" panose="020B0603030804020204" pitchFamily="34" charset="0"/>
                  </a:rPr>
                  <a:t> წრეწირს </a:t>
                </a:r>
                <a14:m>
                  <m:oMath xmlns:m="http://schemas.openxmlformats.org/officeDocument/2006/math">
                    <m:r>
                      <a:rPr lang="en-US" b="0" i="1" smtClean="0">
                        <a:latin typeface="Cambria Math" panose="02040503050406030204" pitchFamily="18" charset="0"/>
                        <a:cs typeface="BPG Web 002" panose="020B0603030804020204" pitchFamily="34" charset="0"/>
                      </a:rPr>
                      <m:t>𝑝</m:t>
                    </m:r>
                    <m:r>
                      <a:rPr lang="en-US" b="0" i="1" smtClean="0">
                        <a:latin typeface="Cambria Math" panose="02040503050406030204" pitchFamily="18" charset="0"/>
                        <a:cs typeface="BPG Web 002" panose="020B0603030804020204" pitchFamily="34" charset="0"/>
                      </a:rPr>
                      <m:t>=1, 2, ∞</m:t>
                    </m:r>
                  </m:oMath>
                </a14:m>
                <a:r>
                  <a:rPr lang="ka-GE" dirty="0" smtClean="0">
                    <a:latin typeface="BPG Web 002" panose="020B0603030804020204" pitchFamily="34" charset="0"/>
                    <a:cs typeface="BPG Web 002" panose="020B0603030804020204" pitchFamily="34" charset="0"/>
                  </a:rPr>
                  <a:t>-ის შემთხვევაში? </a:t>
                </a:r>
                <a:endParaRPr lang="ka-GE" dirty="0">
                  <a:latin typeface="BPG Web 002" panose="020B0603030804020204" pitchFamily="34" charset="0"/>
                  <a:cs typeface="BPG Web 002" panose="020B0603030804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83888" y="1047750"/>
                <a:ext cx="7731512" cy="369332"/>
              </a:xfrm>
              <a:prstGeom prst="rect">
                <a:avLst/>
              </a:prstGeom>
              <a:blipFill>
                <a:blip r:embed="rId2"/>
                <a:stretch>
                  <a:fillRect l="-630" t="-10000" b="-26667"/>
                </a:stretch>
              </a:blipFill>
            </p:spPr>
            <p:txBody>
              <a:bodyPr/>
              <a:lstStyle/>
              <a:p>
                <a:r>
                  <a:rPr lang="en-US">
                    <a:noFill/>
                  </a:rPr>
                  <a:t> </a:t>
                </a:r>
              </a:p>
            </p:txBody>
          </p:sp>
        </mc:Fallback>
      </mc:AlternateContent>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2038350"/>
            <a:ext cx="6974924" cy="1967130"/>
          </a:xfrm>
          <a:prstGeom prst="rect">
            <a:avLst/>
          </a:prstGeom>
        </p:spPr>
      </p:pic>
    </p:spTree>
    <p:extLst>
      <p:ext uri="{BB962C8B-B14F-4D97-AF65-F5344CB8AC3E}">
        <p14:creationId xmlns:p14="http://schemas.microsoft.com/office/powerpoint/2010/main" val="11335602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en-US" sz="2500" b="1" dirty="0" smtClean="0">
                <a:latin typeface="BPG WEB 001 Caps" panose="020B0603030804020204" pitchFamily="34" charset="0"/>
                <a:cs typeface="BPG Web 002" panose="020B0603030804020204" pitchFamily="34" charset="0"/>
              </a:rPr>
              <a:t>L1 </a:t>
            </a:r>
            <a:r>
              <a:rPr lang="ka-GE" sz="2500" b="1" dirty="0" smtClean="0">
                <a:latin typeface="BPG WEB 001 Caps" panose="020B0603030804020204" pitchFamily="34" charset="0"/>
                <a:cs typeface="BPG Web 002" panose="020B0603030804020204" pitchFamily="34" charset="0"/>
              </a:rPr>
              <a:t>მანძილი</a:t>
            </a:r>
            <a:endParaRPr lang="en-US" sz="2500" b="1" dirty="0">
              <a:latin typeface="BPG WEB 001 Caps" panose="020B0603030804020204" pitchFamily="34" charset="0"/>
              <a:cs typeface="BPG Web 002" panose="020B0603030804020204" pitchFamily="34" charset="0"/>
            </a:endParaRPr>
          </a:p>
        </p:txBody>
      </p:sp>
      <mc:AlternateContent xmlns:mc="http://schemas.openxmlformats.org/markup-compatibility/2006" xmlns:a14="http://schemas.microsoft.com/office/drawing/2010/main">
        <mc:Choice Requires="a14">
          <p:sp>
            <p:nvSpPr>
              <p:cNvPr id="13" name="TextBox 12"/>
              <p:cNvSpPr txBox="1"/>
              <p:nvPr/>
            </p:nvSpPr>
            <p:spPr>
              <a:xfrm>
                <a:off x="1183888" y="1239619"/>
                <a:ext cx="7731512" cy="646331"/>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სურათების ერთმანეთთან შედარება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𝐿</m:t>
                        </m:r>
                      </m:e>
                      <m:sub>
                        <m:r>
                          <a:rPr lang="en-US" i="1">
                            <a:latin typeface="Cambria Math" panose="02040503050406030204" pitchFamily="18" charset="0"/>
                          </a:rPr>
                          <m:t>1</m:t>
                        </m:r>
                      </m:sub>
                    </m:sSub>
                  </m:oMath>
                </a14:m>
                <a:r>
                  <a:rPr lang="ka-GE" dirty="0" smtClean="0">
                    <a:latin typeface="BPG Web 002" panose="020B0603030804020204" pitchFamily="34" charset="0"/>
                    <a:cs typeface="BPG Web 002" panose="020B0603030804020204" pitchFamily="34" charset="0"/>
                  </a:rPr>
                  <a:t> მანძილით შემდეგნაირად შეიძლება</a:t>
                </a:r>
              </a:p>
            </p:txBody>
          </p:sp>
        </mc:Choice>
        <mc:Fallback xmlns="">
          <p:sp>
            <p:nvSpPr>
              <p:cNvPr id="13" name="TextBox 12"/>
              <p:cNvSpPr txBox="1">
                <a:spLocks noRot="1" noChangeAspect="1" noMove="1" noResize="1" noEditPoints="1" noAdjustHandles="1" noChangeArrowheads="1" noChangeShapeType="1" noTextEdit="1"/>
              </p:cNvSpPr>
              <p:nvPr/>
            </p:nvSpPr>
            <p:spPr>
              <a:xfrm>
                <a:off x="1183888" y="1239619"/>
                <a:ext cx="7731512" cy="646331"/>
              </a:xfrm>
              <a:prstGeom prst="rect">
                <a:avLst/>
              </a:prstGeom>
              <a:blipFill>
                <a:blip r:embed="rId2"/>
                <a:stretch>
                  <a:fillRect l="-630" t="-4717" r="-630" b="-14151"/>
                </a:stretch>
              </a:blipFill>
            </p:spPr>
            <p:txBody>
              <a:bodyPr/>
              <a:lstStyle/>
              <a:p>
                <a:r>
                  <a:rPr lang="en-US">
                    <a:noFill/>
                  </a:rPr>
                  <a:t> </a:t>
                </a:r>
              </a:p>
            </p:txBody>
          </p:sp>
        </mc:Fallback>
      </mc:AlternateContent>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1" y="2372682"/>
            <a:ext cx="7543800" cy="2149788"/>
          </a:xfrm>
          <a:prstGeom prst="rect">
            <a:avLst/>
          </a:prstGeom>
        </p:spPr>
      </p:pic>
    </p:spTree>
    <p:extLst>
      <p:ext uri="{BB962C8B-B14F-4D97-AF65-F5344CB8AC3E}">
        <p14:creationId xmlns:p14="http://schemas.microsoft.com/office/powerpoint/2010/main" val="38229447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50"/>
            <a:ext cx="7406640" cy="685800"/>
          </a:xfrm>
        </p:spPr>
        <p:txBody>
          <a:bodyPr>
            <a:normAutofit fontScale="90000"/>
          </a:bodyPr>
          <a:lstStyle/>
          <a:p>
            <a:r>
              <a:rPr lang="ka-GE" sz="4800" b="1" dirty="0" err="1" smtClean="0">
                <a:latin typeface="BPG WEB 001 Caps" panose="020B0603030804020204" pitchFamily="34" charset="0"/>
                <a:cs typeface="BPG Web 002" panose="020B0603030804020204" pitchFamily="34" charset="0"/>
              </a:rPr>
              <a:t>ნეირონული</a:t>
            </a:r>
            <a:r>
              <a:rPr lang="ka-GE" sz="4800" b="1" dirty="0" smtClean="0">
                <a:latin typeface="BPG WEB 001 Caps" panose="020B0603030804020204" pitchFamily="34" charset="0"/>
                <a:cs typeface="BPG Web 002" panose="020B0603030804020204" pitchFamily="34" charset="0"/>
              </a:rPr>
              <a:t> ქსელები</a:t>
            </a:r>
            <a:endParaRPr lang="en-US" sz="4800" b="1" dirty="0">
              <a:latin typeface="BPG WEB 001 Caps" panose="020B0603030804020204" pitchFamily="34" charset="0"/>
              <a:cs typeface="BPG Web 002" panose="020B0603030804020204" pitchFamily="34" charset="0"/>
            </a:endParaRPr>
          </a:p>
        </p:txBody>
      </p:sp>
      <p:sp>
        <p:nvSpPr>
          <p:cNvPr id="3" name="Subtitle 2"/>
          <p:cNvSpPr>
            <a:spLocks noGrp="1"/>
          </p:cNvSpPr>
          <p:nvPr>
            <p:ph type="subTitle" idx="1"/>
          </p:nvPr>
        </p:nvSpPr>
        <p:spPr>
          <a:xfrm>
            <a:off x="1166344" y="2952750"/>
            <a:ext cx="7406640" cy="555552"/>
          </a:xfrm>
        </p:spPr>
        <p:txBody>
          <a:bodyPr>
            <a:normAutofit/>
          </a:bodyPr>
          <a:lstStyle/>
          <a:p>
            <a:r>
              <a:rPr lang="ka-GE" sz="3000" dirty="0" smtClean="0">
                <a:latin typeface="BPG WEB 001 Caps" panose="020B0603030804020204" pitchFamily="34" charset="0"/>
              </a:rPr>
              <a:t>პაატა გოგიშვილი</a:t>
            </a:r>
            <a:endParaRPr lang="en-US" sz="3000" dirty="0">
              <a:latin typeface="BPG WEB 001 Caps" panose="020B0603030804020204" pitchFamily="34" charset="0"/>
            </a:endParaRP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ka-GE" sz="1800" dirty="0" smtClean="0">
                <a:latin typeface="BPG Web 002" panose="020B0603030804020204" pitchFamily="34" charset="0"/>
                <a:cs typeface="BPG Web 002" panose="020B0603030804020204" pitchFamily="34" charset="0"/>
              </a:rPr>
              <a:t>ინფორმატიკის დოქტორი</a:t>
            </a:r>
            <a:endParaRPr lang="en-US" sz="1800" dirty="0" smtClean="0">
              <a:latin typeface="BPG Web 002" panose="020B0603030804020204" pitchFamily="34" charset="0"/>
              <a:cs typeface="BPG Web 002" panose="020B0603030804020204" pitchFamily="34" charset="0"/>
            </a:endParaRPr>
          </a:p>
          <a:p>
            <a:r>
              <a:rPr lang="ka-GE" sz="1400" dirty="0" smtClean="0">
                <a:latin typeface="BPG Web 002" panose="020B0603030804020204" pitchFamily="34" charset="0"/>
                <a:cs typeface="BPG Web 002" panose="020B0603030804020204" pitchFamily="34" charset="0"/>
              </a:rPr>
              <a:t>ასოცირებული პროფესორი</a:t>
            </a:r>
            <a:endParaRPr lang="en-US" sz="1400" dirty="0">
              <a:latin typeface="BPG Web 002" panose="020B0603030804020204" pitchFamily="34" charset="0"/>
              <a:cs typeface="BPG Web 002" panose="020B0603030804020204" pitchFamily="34" charset="0"/>
            </a:endParaRPr>
          </a:p>
        </p:txBody>
      </p:sp>
      <p:sp>
        <p:nvSpPr>
          <p:cNvPr id="7" name="Title 1"/>
          <p:cNvSpPr txBox="1">
            <a:spLocks/>
          </p:cNvSpPr>
          <p:nvPr/>
        </p:nvSpPr>
        <p:spPr>
          <a:xfrm>
            <a:off x="1221548" y="2077301"/>
            <a:ext cx="1295400" cy="342049"/>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2200" dirty="0" smtClean="0">
                <a:latin typeface="BPG Web 002" panose="020B0603030804020204" pitchFamily="34" charset="0"/>
                <a:cs typeface="BPG Web 002" panose="020B0603030804020204" pitchFamily="34" charset="0"/>
              </a:rPr>
              <a:t>კვირა 2</a:t>
            </a:r>
            <a:endParaRPr lang="en-US" sz="2200" dirty="0">
              <a:latin typeface="BPG Web 002" panose="020B0603030804020204" pitchFamily="34" charset="0"/>
              <a:cs typeface="BPG Web 002" panose="020B0603030804020204" pitchFamily="34" charset="0"/>
            </a:endParaRPr>
          </a:p>
        </p:txBody>
      </p:sp>
      <p:sp>
        <p:nvSpPr>
          <p:cNvPr id="8" name="Subtitle 2"/>
          <p:cNvSpPr txBox="1">
            <a:spLocks/>
          </p:cNvSpPr>
          <p:nvPr/>
        </p:nvSpPr>
        <p:spPr>
          <a:xfrm>
            <a:off x="1215972" y="4552950"/>
            <a:ext cx="7406640"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ka-GE" sz="1400" dirty="0" smtClean="0">
                <a:latin typeface="BPG Web 002" panose="020B0603030804020204" pitchFamily="34" charset="0"/>
                <a:cs typeface="BPG Web 002" panose="020B0603030804020204" pitchFamily="34" charset="0"/>
              </a:rPr>
              <a:t>20</a:t>
            </a:r>
            <a:r>
              <a:rPr lang="en-US" sz="1400" dirty="0" smtClean="0">
                <a:latin typeface="BPG Web 002" panose="020B0603030804020204" pitchFamily="34" charset="0"/>
                <a:cs typeface="BPG Web 002" panose="020B0603030804020204" pitchFamily="34" charset="0"/>
              </a:rPr>
              <a:t>22</a:t>
            </a:r>
            <a:r>
              <a:rPr lang="ka-GE" sz="1400" dirty="0" smtClean="0">
                <a:latin typeface="BPG Web 002" panose="020B0603030804020204" pitchFamily="34" charset="0"/>
                <a:cs typeface="BPG Web 002" panose="020B0603030804020204" pitchFamily="34" charset="0"/>
              </a:rPr>
              <a:t> </a:t>
            </a:r>
            <a:r>
              <a:rPr lang="ka-GE" sz="1400" dirty="0" smtClean="0">
                <a:latin typeface="BPG Web 002" panose="020B0603030804020204" pitchFamily="34" charset="0"/>
                <a:cs typeface="BPG Web 002" panose="020B0603030804020204" pitchFamily="34" charset="0"/>
              </a:rPr>
              <a:t>წლის </a:t>
            </a:r>
            <a:r>
              <a:rPr lang="en-US" sz="1400" dirty="0" smtClean="0">
                <a:latin typeface="BPG Web 002" panose="020B0603030804020204" pitchFamily="34" charset="0"/>
                <a:cs typeface="BPG Web 002" panose="020B0603030804020204" pitchFamily="34" charset="0"/>
              </a:rPr>
              <a:t>17 </a:t>
            </a:r>
            <a:r>
              <a:rPr lang="ka-GE" sz="1400" smtClean="0">
                <a:latin typeface="BPG Web 002" panose="020B0603030804020204" pitchFamily="34" charset="0"/>
                <a:cs typeface="BPG Web 002" panose="020B0603030804020204" pitchFamily="34" charset="0"/>
              </a:rPr>
              <a:t>სექტემბერი</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500" y="970866"/>
            <a:ext cx="7424184" cy="804326"/>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ka-GE" sz="2500" dirty="0" smtClean="0">
                <a:latin typeface="BPG WEB 001 Caps" panose="020B0603030804020204" pitchFamily="34" charset="0"/>
                <a:cs typeface="BPG Web 002" panose="020B0603030804020204" pitchFamily="34" charset="0"/>
              </a:rPr>
              <a:t>გამოსახულებათა დახარისხება</a:t>
            </a:r>
          </a:p>
          <a:p>
            <a:r>
              <a:rPr lang="en-US" sz="2500" dirty="0" smtClean="0">
                <a:latin typeface="BPG WEB 001 Caps" panose="020B0603030804020204" pitchFamily="34" charset="0"/>
                <a:cs typeface="BPG Web 002" panose="020B0603030804020204" pitchFamily="34" charset="0"/>
              </a:rPr>
              <a:t>Image Classification</a:t>
            </a:r>
            <a:endParaRPr lang="en-US" sz="2500" dirty="0">
              <a:latin typeface="BPG WEB 001 Caps"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უახლოესი მეზობლის ალგორითმი</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215483" y="1581150"/>
            <a:ext cx="3845312" cy="2308324"/>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ვიპოვოთ მანძილი ყველა მეზობელთან და ავარჩიოთ უახლოესი.</a:t>
            </a:r>
          </a:p>
          <a:p>
            <a:pPr algn="just"/>
            <a:endParaRPr lang="ka-GE" dirty="0">
              <a:latin typeface="BPG Web 002" panose="020B0603030804020204" pitchFamily="34" charset="0"/>
              <a:cs typeface="BPG Web 002" panose="020B0603030804020204" pitchFamily="34" charset="0"/>
            </a:endParaRPr>
          </a:p>
          <a:p>
            <a:pPr algn="just"/>
            <a:r>
              <a:rPr lang="ka-GE" dirty="0" smtClean="0">
                <a:latin typeface="BPG Web 002" panose="020B0603030804020204" pitchFamily="34" charset="0"/>
                <a:cs typeface="BPG Web 002" panose="020B0603030804020204" pitchFamily="34" charset="0"/>
              </a:rPr>
              <a:t>შეგვიძლია ვივარაუდოთ, რომ განსახილველ წერტილსაც უახლოესი მეზობელი წერტილის კლასი ექნება.</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79357" y="1581150"/>
            <a:ext cx="3602589" cy="3089053"/>
          </a:xfrm>
          <a:prstGeom prst="rect">
            <a:avLst/>
          </a:prstGeom>
        </p:spPr>
      </p:pic>
    </p:spTree>
    <p:extLst>
      <p:ext uri="{BB962C8B-B14F-4D97-AF65-F5344CB8AC3E}">
        <p14:creationId xmlns:p14="http://schemas.microsoft.com/office/powerpoint/2010/main" val="936160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6"/>
            <a:ext cx="7406640" cy="937863"/>
          </a:xfrm>
        </p:spPr>
        <p:txBody>
          <a:bodyPr>
            <a:normAutofit/>
          </a:bodyPr>
          <a:lstStyle/>
          <a:p>
            <a:r>
              <a:rPr lang="en-US" sz="2500" b="1" dirty="0" smtClean="0">
                <a:latin typeface="BPG WEB 001 Caps" panose="020B0603030804020204" pitchFamily="34" charset="0"/>
                <a:cs typeface="BPG Web 002" panose="020B0603030804020204" pitchFamily="34" charset="0"/>
              </a:rPr>
              <a:t>K </a:t>
            </a:r>
            <a:r>
              <a:rPr lang="ka-GE" sz="2500" b="1" dirty="0" smtClean="0">
                <a:latin typeface="BPG WEB 001 Caps" panose="020B0603030804020204" pitchFamily="34" charset="0"/>
                <a:cs typeface="BPG Web 002" panose="020B0603030804020204" pitchFamily="34" charset="0"/>
              </a:rPr>
              <a:t>უახლოესი მეზობლის ალგორითმი</a:t>
            </a:r>
            <a:r>
              <a:rPr lang="en-US" sz="2500" b="1" dirty="0" smtClean="0">
                <a:latin typeface="BPG WEB 001 Caps" panose="020B0603030804020204" pitchFamily="34" charset="0"/>
                <a:cs typeface="BPG Web 002" panose="020B0603030804020204" pitchFamily="34" charset="0"/>
              </a:rPr>
              <a:t/>
            </a:r>
            <a:br>
              <a:rPr lang="en-US" sz="2500" b="1" dirty="0" smtClean="0">
                <a:latin typeface="BPG WEB 001 Caps" panose="020B0603030804020204" pitchFamily="34" charset="0"/>
                <a:cs typeface="BPG Web 002" panose="020B0603030804020204" pitchFamily="34" charset="0"/>
              </a:rPr>
            </a:br>
            <a:r>
              <a:rPr lang="en-US" sz="2500" b="1" dirty="0" smtClean="0">
                <a:latin typeface="BPG WEB 001 Caps" panose="020B0603030804020204" pitchFamily="34" charset="0"/>
                <a:cs typeface="BPG Web 002" panose="020B0603030804020204" pitchFamily="34" charset="0"/>
              </a:rPr>
              <a:t>KNN</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066800" y="1321296"/>
            <a:ext cx="3769112" cy="3231654"/>
          </a:xfrm>
          <a:prstGeom prst="rect">
            <a:avLst/>
          </a:prstGeom>
          <a:noFill/>
        </p:spPr>
        <p:txBody>
          <a:bodyPr wrap="square" rtlCol="0">
            <a:spAutoFit/>
          </a:bodyPr>
          <a:lstStyle/>
          <a:p>
            <a:pPr algn="just"/>
            <a:r>
              <a:rPr lang="ka-GE" sz="1700" dirty="0" smtClean="0">
                <a:latin typeface="BPG Web 002" panose="020B0603030804020204" pitchFamily="34" charset="0"/>
                <a:cs typeface="BPG Web 002" panose="020B0603030804020204" pitchFamily="34" charset="0"/>
              </a:rPr>
              <a:t>ვიპოვოთ მანძილი ყველა მეზობელთან და ავარჩიოთ </a:t>
            </a:r>
            <a:r>
              <a:rPr lang="en-US" sz="1700" i="1" dirty="0">
                <a:latin typeface="Times New Roman" panose="02020603050405020304" pitchFamily="18" charset="0"/>
                <a:cs typeface="Times New Roman" panose="02020603050405020304" pitchFamily="18" charset="0"/>
              </a:rPr>
              <a:t>K </a:t>
            </a:r>
            <a:r>
              <a:rPr lang="ka-GE" sz="1700" dirty="0" smtClean="0">
                <a:latin typeface="BPG Web 002" panose="020B0603030804020204" pitchFamily="34" charset="0"/>
                <a:cs typeface="BPG Web 002" panose="020B0603030804020204" pitchFamily="34" charset="0"/>
              </a:rPr>
              <a:t>უახლოესი.</a:t>
            </a:r>
          </a:p>
          <a:p>
            <a:pPr algn="just"/>
            <a:endParaRPr lang="en-US" sz="1700" dirty="0" smtClean="0">
              <a:latin typeface="BPG Web 002" panose="020B0603030804020204" pitchFamily="34" charset="0"/>
              <a:cs typeface="BPG Web 002" panose="020B0603030804020204" pitchFamily="34" charset="0"/>
            </a:endParaRPr>
          </a:p>
          <a:p>
            <a:pPr algn="just"/>
            <a:r>
              <a:rPr lang="ka-GE" sz="1700" dirty="0" smtClean="0">
                <a:latin typeface="BPG Web 002" panose="020B0603030804020204" pitchFamily="34" charset="0"/>
                <a:cs typeface="BPG Web 002" panose="020B0603030804020204" pitchFamily="34" charset="0"/>
              </a:rPr>
              <a:t>უახლოეს წერტილებს შორის ვნახოთ ყველაზე მეტი წერტილი, რომელთაც ერთი კლასი აქვს. და ვივარაუდოთ, რომ განსახილველი წერტილიც იმავე კლასის იქნება.</a:t>
            </a:r>
          </a:p>
          <a:p>
            <a:pPr algn="just"/>
            <a:endParaRPr lang="ka-GE" sz="1700" dirty="0">
              <a:latin typeface="BPG Web 002" panose="020B0603030804020204" pitchFamily="34" charset="0"/>
              <a:cs typeface="BPG Web 002" panose="020B0603030804020204" pitchFamily="34" charset="0"/>
            </a:endParaRPr>
          </a:p>
          <a:p>
            <a:pPr algn="just"/>
            <a:r>
              <a:rPr lang="ka-GE" sz="1700" dirty="0" smtClean="0">
                <a:latin typeface="BPG Web 002" panose="020B0603030804020204" pitchFamily="34" charset="0"/>
                <a:cs typeface="BPG Web 002" panose="020B0603030804020204" pitchFamily="34" charset="0"/>
              </a:rPr>
              <a:t>ეს მეთოდი უფრო საიმედოა ვიდრე ერთი მეზობლით მსჯელობა.</a:t>
            </a:r>
            <a:endParaRPr lang="en-US" sz="1700" dirty="0">
              <a:latin typeface="BPG Web 002" panose="020B0603030804020204" pitchFamily="34" charset="0"/>
              <a:cs typeface="BPG Web 002" panose="020B0603030804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0" y="1276350"/>
            <a:ext cx="4012878" cy="3440857"/>
          </a:xfrm>
          <a:prstGeom prst="rect">
            <a:avLst/>
          </a:prstGeom>
        </p:spPr>
      </p:pic>
    </p:spTree>
    <p:extLst>
      <p:ext uri="{BB962C8B-B14F-4D97-AF65-F5344CB8AC3E}">
        <p14:creationId xmlns:p14="http://schemas.microsoft.com/office/powerpoint/2010/main" val="870880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გამოსახულებათა დახარისხება</a:t>
            </a:r>
            <a:endParaRPr lang="en-US" sz="2500" b="1" dirty="0">
              <a:latin typeface="BPG WEB 001 Caps" panose="020B0603030804020204" pitchFamily="34" charset="0"/>
              <a:cs typeface="BPG Web 002" panose="020B0603030804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888163"/>
            <a:ext cx="6241868" cy="4121987"/>
          </a:xfrm>
          <a:prstGeom prst="rect">
            <a:avLst/>
          </a:prstGeom>
        </p:spPr>
      </p:pic>
    </p:spTree>
    <p:extLst>
      <p:ext uri="{BB962C8B-B14F-4D97-AF65-F5344CB8AC3E}">
        <p14:creationId xmlns:p14="http://schemas.microsoft.com/office/powerpoint/2010/main" val="12585555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განმარტება</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183888" y="1047750"/>
            <a:ext cx="7406640" cy="3693319"/>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გამოსახულებათა დახარისხება (</a:t>
            </a:r>
            <a:r>
              <a:rPr lang="en-US" dirty="0" smtClean="0">
                <a:latin typeface="BPG Web 002" panose="020B0603030804020204" pitchFamily="34" charset="0"/>
                <a:cs typeface="BPG Web 002" panose="020B0603030804020204" pitchFamily="34" charset="0"/>
              </a:rPr>
              <a:t>Image Classification</a:t>
            </a:r>
            <a:r>
              <a:rPr lang="ka-GE" dirty="0" smtClean="0">
                <a:latin typeface="BPG Web 002" panose="020B0603030804020204" pitchFamily="34" charset="0"/>
                <a:cs typeface="BPG Web 002" panose="020B0603030804020204" pitchFamily="34" charset="0"/>
              </a:rPr>
              <a:t>) ნიშნავს გამოსახულებისთვის კატეგორიის მინიჭებას კატეგორიების წინასწარ არსებული სიიდან.</a:t>
            </a:r>
          </a:p>
          <a:p>
            <a:pPr algn="just"/>
            <a:endParaRPr lang="ka-GE" dirty="0">
              <a:latin typeface="BPG Web 002" panose="020B0603030804020204" pitchFamily="34" charset="0"/>
              <a:cs typeface="BPG Web 002" panose="020B0603030804020204" pitchFamily="34" charset="0"/>
            </a:endParaRPr>
          </a:p>
          <a:p>
            <a:pPr algn="just"/>
            <a:r>
              <a:rPr lang="ka-GE" dirty="0" smtClean="0">
                <a:latin typeface="BPG Web 002" panose="020B0603030804020204" pitchFamily="34" charset="0"/>
                <a:cs typeface="BPG Web 002" panose="020B0603030804020204" pitchFamily="34" charset="0"/>
              </a:rPr>
              <a:t>დახარისხება არის კომპიუტერული ხედვის (</a:t>
            </a:r>
            <a:r>
              <a:rPr lang="en-US" dirty="0" smtClean="0">
                <a:latin typeface="BPG Web 002" panose="020B0603030804020204" pitchFamily="34" charset="0"/>
                <a:cs typeface="BPG Web 002" panose="020B0603030804020204" pitchFamily="34" charset="0"/>
              </a:rPr>
              <a:t>Computer Vision</a:t>
            </a:r>
            <a:r>
              <a:rPr lang="ka-GE" dirty="0" smtClean="0">
                <a:latin typeface="BPG Web 002" panose="020B0603030804020204" pitchFamily="34" charset="0"/>
                <a:cs typeface="BPG Web 002" panose="020B0603030804020204" pitchFamily="34" charset="0"/>
              </a:rPr>
              <a:t>) ფუნდამენტური ამოცანა.</a:t>
            </a:r>
            <a:endParaRPr lang="en-US" dirty="0" smtClean="0">
              <a:latin typeface="BPG Web 002" panose="020B0603030804020204" pitchFamily="34" charset="0"/>
              <a:cs typeface="BPG Web 002" panose="020B0603030804020204" pitchFamily="34" charset="0"/>
            </a:endParaRPr>
          </a:p>
          <a:p>
            <a:pPr algn="just"/>
            <a:endParaRPr lang="ka-GE" dirty="0" smtClean="0">
              <a:latin typeface="BPG Web 002" panose="020B0603030804020204" pitchFamily="34" charset="0"/>
              <a:cs typeface="BPG Web 002" panose="020B0603030804020204" pitchFamily="34" charset="0"/>
            </a:endParaRPr>
          </a:p>
          <a:p>
            <a:pPr algn="just"/>
            <a:r>
              <a:rPr lang="ka-GE" dirty="0" smtClean="0">
                <a:latin typeface="BPG Web 002" panose="020B0603030804020204" pitchFamily="34" charset="0"/>
                <a:cs typeface="BPG Web 002" panose="020B0603030804020204" pitchFamily="34" charset="0"/>
              </a:rPr>
              <a:t>ამოცანის, ერთი შეხედვით, სიმარტივის მიუხედავად, მას უამრავი პრაქტიკული გამოყენება აქვს.</a:t>
            </a:r>
          </a:p>
          <a:p>
            <a:pPr algn="just"/>
            <a:endParaRPr lang="ka-GE" dirty="0">
              <a:latin typeface="BPG Web 002" panose="020B0603030804020204" pitchFamily="34" charset="0"/>
              <a:cs typeface="BPG Web 002" panose="020B0603030804020204" pitchFamily="34" charset="0"/>
            </a:endParaRPr>
          </a:p>
          <a:p>
            <a:pPr algn="just"/>
            <a:r>
              <a:rPr lang="ka-GE" dirty="0" smtClean="0">
                <a:latin typeface="BPG Web 002" panose="020B0603030804020204" pitchFamily="34" charset="0"/>
                <a:cs typeface="BPG Web 002" panose="020B0603030804020204" pitchFamily="34" charset="0"/>
              </a:rPr>
              <a:t>საბოლოო ჯამში</a:t>
            </a:r>
            <a:r>
              <a:rPr lang="en-US" dirty="0">
                <a:latin typeface="BPG Web 002" panose="020B0603030804020204" pitchFamily="34" charset="0"/>
                <a:cs typeface="BPG Web 002" panose="020B0603030804020204" pitchFamily="34" charset="0"/>
              </a:rPr>
              <a:t> </a:t>
            </a:r>
            <a:r>
              <a:rPr lang="ka-GE" dirty="0" smtClean="0">
                <a:latin typeface="BPG Web 002" panose="020B0603030804020204" pitchFamily="34" charset="0"/>
                <a:cs typeface="BPG Web 002" panose="020B0603030804020204" pitchFamily="34" charset="0"/>
              </a:rPr>
              <a:t>ნეირონული ქსელების სხვა მრავალი ამოცანა  (მაგალითად სახეთა ამოცნობა, სეგმენტაცია,...) დაიყვანება  ან არსებითად იყენებს დახარისხებას.</a:t>
            </a:r>
            <a:endParaRPr lang="en-US"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2664504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მაგალითი #1</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5334000" y="1047750"/>
            <a:ext cx="3256528" cy="2308324"/>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ერთი კატეგორიის საგნებიც კი ზუსტად ერთნაირი შეიძლება არ იყოს. </a:t>
            </a:r>
          </a:p>
          <a:p>
            <a:pPr algn="just"/>
            <a:endParaRPr lang="ka-GE" dirty="0">
              <a:latin typeface="BPG Web 002" panose="020B0603030804020204" pitchFamily="34" charset="0"/>
              <a:cs typeface="BPG Web 002" panose="020B0603030804020204" pitchFamily="34" charset="0"/>
            </a:endParaRPr>
          </a:p>
          <a:p>
            <a:pPr algn="just"/>
            <a:r>
              <a:rPr lang="ka-GE" dirty="0" smtClean="0">
                <a:latin typeface="BPG Web 002" panose="020B0603030804020204" pitchFamily="34" charset="0"/>
                <a:cs typeface="BPG Web 002" panose="020B0603030804020204" pitchFamily="34" charset="0"/>
              </a:rPr>
              <a:t>განსხვავება შეიძლება არსებობდეს ზომაში, მოდელში, ფერში... </a:t>
            </a:r>
          </a:p>
          <a:p>
            <a:pPr algn="just"/>
            <a:endParaRPr lang="ka-GE" dirty="0">
              <a:latin typeface="BPG Web 002" panose="020B0603030804020204" pitchFamily="34" charset="0"/>
              <a:cs typeface="BPG Web 002" panose="020B0603030804020204" pitchFamily="34" charset="0"/>
            </a:endParaRPr>
          </a:p>
        </p:txBody>
      </p:sp>
      <p:pic>
        <p:nvPicPr>
          <p:cNvPr id="1026" name="Picture 2" descr="https://i.pinimg.com/564x/f2/77/0c/f2770c580dc73d46a9bcb7b758ce0c5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040" y="1081208"/>
            <a:ext cx="3940560" cy="3700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364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მაგალითი #2</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183888" y="3809821"/>
            <a:ext cx="7731512" cy="1200329"/>
          </a:xfrm>
          <a:prstGeom prst="rect">
            <a:avLst/>
          </a:prstGeom>
          <a:noFill/>
        </p:spPr>
        <p:txBody>
          <a:bodyPr wrap="square" rtlCol="0">
            <a:spAutoFit/>
          </a:bodyPr>
          <a:lstStyle/>
          <a:p>
            <a:pPr algn="just"/>
            <a:r>
              <a:rPr lang="ka-GE" dirty="0" smtClean="0">
                <a:latin typeface="BPG Web 002" panose="020B0603030804020204" pitchFamily="34" charset="0"/>
                <a:cs typeface="BPG Web 002" panose="020B0603030804020204" pitchFamily="34" charset="0"/>
              </a:rPr>
              <a:t>რაკურსი, განათება, ჩრდილები, ფონი, დეფორმაცია, ობიექტის ნაწილობრივი არსებობა კადრში, განსხვავებები კლასის ფარგლებში საკმაოდ ართულებს ამოცანას. კარგი დამხარისხებელი უნდა ახერხებდეს ერთი კლასის გამოსახულებების ერთ კლასში მოთავსებას.</a:t>
            </a:r>
            <a:endParaRPr lang="ka-GE" dirty="0">
              <a:latin typeface="BPG Web 002" panose="020B0603030804020204" pitchFamily="34" charset="0"/>
              <a:cs typeface="BPG Web 002" panose="020B0603030804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068" y="895350"/>
            <a:ext cx="7805332" cy="2827591"/>
          </a:xfrm>
          <a:prstGeom prst="rect">
            <a:avLst/>
          </a:prstGeom>
        </p:spPr>
      </p:pic>
    </p:spTree>
    <p:extLst>
      <p:ext uri="{BB962C8B-B14F-4D97-AF65-F5344CB8AC3E}">
        <p14:creationId xmlns:p14="http://schemas.microsoft.com/office/powerpoint/2010/main" val="11635961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მონაცემებზე დაფუძნებული მიდგომა</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183888" y="1026676"/>
            <a:ext cx="7731512" cy="3754874"/>
          </a:xfrm>
          <a:prstGeom prst="rect">
            <a:avLst/>
          </a:prstGeom>
          <a:noFill/>
        </p:spPr>
        <p:txBody>
          <a:bodyPr wrap="square" rtlCol="0">
            <a:spAutoFit/>
          </a:bodyPr>
          <a:lstStyle/>
          <a:p>
            <a:pPr algn="just"/>
            <a:r>
              <a:rPr lang="ka-GE" sz="1700" dirty="0" smtClean="0">
                <a:latin typeface="BPG Web 002" panose="020B0603030804020204" pitchFamily="34" charset="0"/>
                <a:cs typeface="BPG Web 002" panose="020B0603030804020204" pitchFamily="34" charset="0"/>
              </a:rPr>
              <a:t>ტრადიციული მიდგომა გულისხმობს ალგორითმის მოფიქრებას, რომელიც განასხვავებს სურათზე გამოსახულ ობიექტებს ერთმანეთისგან. ეს მიდგომა საკმაოდ რთული აღმოჩნდა და დღემდე არაა ჩამოყალიბებული რომელი ობიექტი როგორ უნდა აღიწეროს ამ ამოცანის გადასაწყვეტად.</a:t>
            </a:r>
          </a:p>
          <a:p>
            <a:pPr algn="just"/>
            <a:endParaRPr lang="ka-GE" sz="1700" dirty="0">
              <a:latin typeface="BPG Web 002" panose="020B0603030804020204" pitchFamily="34" charset="0"/>
              <a:cs typeface="BPG Web 002" panose="020B0603030804020204" pitchFamily="34" charset="0"/>
            </a:endParaRPr>
          </a:p>
          <a:p>
            <a:pPr algn="just"/>
            <a:r>
              <a:rPr lang="ka-GE" sz="1700" dirty="0" smtClean="0">
                <a:latin typeface="BPG Web 002" panose="020B0603030804020204" pitchFamily="34" charset="0"/>
                <a:cs typeface="BPG Web 002" panose="020B0603030804020204" pitchFamily="34" charset="0"/>
              </a:rPr>
              <a:t>არსებობს მეორე მიდგომაც. ეს მიდგომა ბევრი სამაგალითო მონაცემის არსებობაზე არის დაფუძნებული. კერძოდ, უნდა გვქონდეს თითოეული კატეგორიის მრავალი გამოსახულება და კომპიუტერმა უნდა თვითონ მოახდინოს ამ გამოსახულებების მახასიათებელი ნაკვთების გამოკვეთა სამომავლოდ მათი ამოცნობის მიზნით.</a:t>
            </a:r>
          </a:p>
          <a:p>
            <a:pPr algn="just"/>
            <a:endParaRPr lang="ka-GE" sz="1700" dirty="0">
              <a:latin typeface="BPG Web 002" panose="020B0603030804020204" pitchFamily="34" charset="0"/>
              <a:cs typeface="BPG Web 002" panose="020B0603030804020204" pitchFamily="34" charset="0"/>
            </a:endParaRPr>
          </a:p>
          <a:p>
            <a:pPr algn="just"/>
            <a:r>
              <a:rPr lang="ka-GE" sz="1700" dirty="0" smtClean="0">
                <a:latin typeface="BPG Web 002" panose="020B0603030804020204" pitchFamily="34" charset="0"/>
                <a:cs typeface="BPG Web 002" panose="020B0603030804020204" pitchFamily="34" charset="0"/>
              </a:rPr>
              <a:t>აღსანიშნავია, რომ ადამიანი მეორე მიდგომით ახერხებს ამ ამოცანასთან </a:t>
            </a:r>
            <a:r>
              <a:rPr lang="ka-GE" sz="1700" dirty="0" err="1" smtClean="0">
                <a:latin typeface="BPG Web 002" panose="020B0603030804020204" pitchFamily="34" charset="0"/>
                <a:cs typeface="BPG Web 002" panose="020B0603030804020204" pitchFamily="34" charset="0"/>
              </a:rPr>
              <a:t>გამკლავებას</a:t>
            </a:r>
            <a:r>
              <a:rPr lang="ka-GE" sz="1700" dirty="0" smtClean="0">
                <a:latin typeface="BPG Web 002" panose="020B0603030804020204" pitchFamily="34" charset="0"/>
                <a:cs typeface="BPG Web 002" panose="020B0603030804020204" pitchFamily="34" charset="0"/>
              </a:rPr>
              <a:t>. პატარა ბავშვი სწორედ სხვადასხვა ობიექტის ნახვით და უფროსის მიერ ამ ობიექტების სახელების თქმით სწავლობს.</a:t>
            </a:r>
            <a:endParaRPr lang="ka-GE" sz="1700"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3916856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a:bodyPr>
          <a:lstStyle/>
          <a:p>
            <a:r>
              <a:rPr lang="ka-GE" sz="2500" b="1" dirty="0" smtClean="0">
                <a:latin typeface="BPG WEB 001 Caps" panose="020B0603030804020204" pitchFamily="34" charset="0"/>
                <a:cs typeface="BPG Web 002" panose="020B0603030804020204" pitchFamily="34" charset="0"/>
              </a:rPr>
              <a:t>მონაცემებზე დაფუძნებული მიდგომა</a:t>
            </a:r>
            <a:endParaRPr lang="en-US" sz="2500" b="1" dirty="0">
              <a:latin typeface="BPG WEB 001 Caps" panose="020B0603030804020204" pitchFamily="34" charset="0"/>
              <a:cs typeface="BPG Web 002" panose="020B0603030804020204"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3888" y="1200150"/>
            <a:ext cx="7431469" cy="3407314"/>
          </a:xfrm>
          <a:prstGeom prst="rect">
            <a:avLst/>
          </a:prstGeom>
        </p:spPr>
      </p:pic>
    </p:spTree>
    <p:extLst>
      <p:ext uri="{BB962C8B-B14F-4D97-AF65-F5344CB8AC3E}">
        <p14:creationId xmlns:p14="http://schemas.microsoft.com/office/powerpoint/2010/main" val="1658694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ctrTitle"/>
          </p:nvPr>
        </p:nvSpPr>
        <p:spPr>
          <a:xfrm>
            <a:off x="1183888" y="186087"/>
            <a:ext cx="7406640" cy="633064"/>
          </a:xfrm>
        </p:spPr>
        <p:txBody>
          <a:bodyPr>
            <a:normAutofit fontScale="90000"/>
          </a:bodyPr>
          <a:lstStyle/>
          <a:p>
            <a:r>
              <a:rPr lang="ka-GE" sz="2500" b="1" dirty="0" smtClean="0">
                <a:latin typeface="BPG WEB 001 Caps" panose="020B0603030804020204" pitchFamily="34" charset="0"/>
                <a:cs typeface="BPG Web 002" panose="020B0603030804020204" pitchFamily="34" charset="0"/>
              </a:rPr>
              <a:t>მონაცემებზე დაფუძნებული მიდგომის გეგმა</a:t>
            </a:r>
            <a:endParaRPr lang="en-US" sz="2500" b="1" dirty="0">
              <a:latin typeface="BPG WEB 001 Caps" panose="020B0603030804020204" pitchFamily="34" charset="0"/>
              <a:cs typeface="BPG Web 002" panose="020B0603030804020204" pitchFamily="34" charset="0"/>
            </a:endParaRPr>
          </a:p>
        </p:txBody>
      </p:sp>
      <p:sp>
        <p:nvSpPr>
          <p:cNvPr id="13" name="TextBox 12"/>
          <p:cNvSpPr txBox="1"/>
          <p:nvPr/>
        </p:nvSpPr>
        <p:spPr>
          <a:xfrm>
            <a:off x="1183888" y="1026676"/>
            <a:ext cx="7731512" cy="3754874"/>
          </a:xfrm>
          <a:prstGeom prst="rect">
            <a:avLst/>
          </a:prstGeom>
          <a:noFill/>
        </p:spPr>
        <p:txBody>
          <a:bodyPr wrap="square" rtlCol="0">
            <a:spAutoFit/>
          </a:bodyPr>
          <a:lstStyle/>
          <a:p>
            <a:pPr algn="just"/>
            <a:r>
              <a:rPr lang="ka-GE" sz="1700" b="1" u="sng" dirty="0" smtClean="0">
                <a:latin typeface="BPG Web 002" panose="020B0603030804020204" pitchFamily="34" charset="0"/>
                <a:cs typeface="BPG Web 002" panose="020B0603030804020204" pitchFamily="34" charset="0"/>
              </a:rPr>
              <a:t>მონაცემთა მომზადება:</a:t>
            </a:r>
            <a:r>
              <a:rPr lang="ka-GE" sz="1700" dirty="0" smtClean="0">
                <a:latin typeface="BPG Web 002" panose="020B0603030804020204" pitchFamily="34" charset="0"/>
                <a:cs typeface="BPG Web 002" panose="020B0603030804020204" pitchFamily="34" charset="0"/>
              </a:rPr>
              <a:t> უნდა შევაგროვოთ თითოეული (</a:t>
            </a:r>
            <a:r>
              <a:rPr lang="en-US" sz="1700" i="1" dirty="0" smtClean="0">
                <a:latin typeface="Times New Roman" panose="02020603050405020304" pitchFamily="18" charset="0"/>
                <a:cs typeface="Times New Roman" panose="02020603050405020304" pitchFamily="18" charset="0"/>
              </a:rPr>
              <a:t>K</a:t>
            </a:r>
            <a:r>
              <a:rPr lang="ka-GE" sz="1700" dirty="0" smtClean="0">
                <a:latin typeface="BPG Web 002" panose="020B0603030804020204" pitchFamily="34" charset="0"/>
                <a:cs typeface="BPG Web 002" panose="020B0603030804020204" pitchFamily="34" charset="0"/>
              </a:rPr>
              <a:t>) კატეგორიის მრავალი (</a:t>
            </a:r>
            <a:r>
              <a:rPr lang="en-US" sz="1700" i="1" dirty="0" smtClean="0">
                <a:latin typeface="Times New Roman" panose="02020603050405020304" pitchFamily="18" charset="0"/>
                <a:cs typeface="Times New Roman" panose="02020603050405020304" pitchFamily="18" charset="0"/>
              </a:rPr>
              <a:t>N</a:t>
            </a:r>
            <a:r>
              <a:rPr lang="ka-GE" sz="1700" dirty="0" smtClean="0">
                <a:latin typeface="BPG Web 002" panose="020B0603030804020204" pitchFamily="34" charset="0"/>
                <a:cs typeface="BPG Web 002" panose="020B0603030804020204" pitchFamily="34" charset="0"/>
              </a:rPr>
              <a:t>) განსხვავებული სურათი</a:t>
            </a:r>
            <a:r>
              <a:rPr lang="en-US" sz="1700" dirty="0" smtClean="0">
                <a:latin typeface="BPG Web 002" panose="020B0603030804020204" pitchFamily="34" charset="0"/>
                <a:cs typeface="BPG Web 002" panose="020B0603030804020204" pitchFamily="34" charset="0"/>
              </a:rPr>
              <a:t>.</a:t>
            </a:r>
            <a:r>
              <a:rPr lang="ka-GE" sz="1700" dirty="0" smtClean="0">
                <a:latin typeface="BPG Web 002" panose="020B0603030804020204" pitchFamily="34" charset="0"/>
                <a:cs typeface="BPG Web 002" panose="020B0603030804020204" pitchFamily="34" charset="0"/>
              </a:rPr>
              <a:t> თითოეულ სურათს მივუწეროთ კატეგორიის სახელი. ამ სიმრავლეს სასწავლო მონაცემებს (</a:t>
            </a:r>
            <a:r>
              <a:rPr lang="en-US" sz="1700" dirty="0" smtClean="0">
                <a:latin typeface="BPG Web 002" panose="020B0603030804020204" pitchFamily="34" charset="0"/>
                <a:cs typeface="BPG Web 002" panose="020B0603030804020204" pitchFamily="34" charset="0"/>
              </a:rPr>
              <a:t>Training Data</a:t>
            </a:r>
            <a:r>
              <a:rPr lang="ka-GE" sz="1700" dirty="0" smtClean="0">
                <a:latin typeface="BPG Web 002" panose="020B0603030804020204" pitchFamily="34" charset="0"/>
                <a:cs typeface="BPG Web 002" panose="020B0603030804020204" pitchFamily="34" charset="0"/>
              </a:rPr>
              <a:t>) უწოდებენ.</a:t>
            </a:r>
          </a:p>
          <a:p>
            <a:pPr algn="just"/>
            <a:endParaRPr lang="ka-GE" sz="1700" dirty="0">
              <a:latin typeface="BPG Web 002" panose="020B0603030804020204" pitchFamily="34" charset="0"/>
              <a:cs typeface="BPG Web 002" panose="020B0603030804020204" pitchFamily="34" charset="0"/>
            </a:endParaRPr>
          </a:p>
          <a:p>
            <a:pPr algn="just"/>
            <a:r>
              <a:rPr lang="ka-GE" sz="1700" b="1" u="sng" dirty="0" smtClean="0">
                <a:latin typeface="BPG Web 002" panose="020B0603030804020204" pitchFamily="34" charset="0"/>
                <a:cs typeface="BPG Web 002" panose="020B0603030804020204" pitchFamily="34" charset="0"/>
              </a:rPr>
              <a:t>სწავლება:</a:t>
            </a:r>
            <a:r>
              <a:rPr lang="ka-GE" sz="1700" dirty="0" smtClean="0">
                <a:latin typeface="BPG Web 002" panose="020B0603030804020204" pitchFamily="34" charset="0"/>
                <a:cs typeface="BPG Web 002" panose="020B0603030804020204" pitchFamily="34" charset="0"/>
              </a:rPr>
              <a:t> არსებული მონაცემებით უნდა ვასწავლოთ ჩვენ მიერ წინასწარ შემუშავებულ პროგრამას (მოდელს). ამ პროცესს წავლებას (</a:t>
            </a:r>
            <a:r>
              <a:rPr lang="en-US" sz="1700" dirty="0" smtClean="0">
                <a:latin typeface="BPG Web 002" panose="020B0603030804020204" pitchFamily="34" charset="0"/>
                <a:cs typeface="BPG Web 002" panose="020B0603030804020204" pitchFamily="34" charset="0"/>
              </a:rPr>
              <a:t>Learning</a:t>
            </a:r>
            <a:r>
              <a:rPr lang="ka-GE" sz="1700" dirty="0" smtClean="0">
                <a:latin typeface="BPG Web 002" panose="020B0603030804020204" pitchFamily="34" charset="0"/>
                <a:cs typeface="BPG Web 002" panose="020B0603030804020204" pitchFamily="34" charset="0"/>
              </a:rPr>
              <a:t>) ან წვრთნას </a:t>
            </a:r>
            <a:r>
              <a:rPr lang="en-US" sz="1700" dirty="0" smtClean="0">
                <a:latin typeface="BPG Web 002" panose="020B0603030804020204" pitchFamily="34" charset="0"/>
                <a:cs typeface="BPG Web 002" panose="020B0603030804020204" pitchFamily="34" charset="0"/>
              </a:rPr>
              <a:t>(Training) </a:t>
            </a:r>
            <a:r>
              <a:rPr lang="ka-GE" sz="1700" dirty="0" smtClean="0">
                <a:latin typeface="BPG Web 002" panose="020B0603030804020204" pitchFamily="34" charset="0"/>
                <a:cs typeface="BPG Web 002" panose="020B0603030804020204" pitchFamily="34" charset="0"/>
              </a:rPr>
              <a:t>უწოდებენ.</a:t>
            </a:r>
          </a:p>
          <a:p>
            <a:pPr algn="just"/>
            <a:endParaRPr lang="ka-GE" sz="1700" dirty="0">
              <a:latin typeface="BPG Web 002" panose="020B0603030804020204" pitchFamily="34" charset="0"/>
              <a:cs typeface="BPG Web 002" panose="020B0603030804020204" pitchFamily="34" charset="0"/>
            </a:endParaRPr>
          </a:p>
          <a:p>
            <a:pPr algn="just"/>
            <a:r>
              <a:rPr lang="ka-GE" sz="1700" b="1" u="sng" dirty="0" smtClean="0">
                <a:latin typeface="BPG Web 002" panose="020B0603030804020204" pitchFamily="34" charset="0"/>
                <a:cs typeface="BPG Web 002" panose="020B0603030804020204" pitchFamily="34" charset="0"/>
              </a:rPr>
              <a:t>შეფასება:</a:t>
            </a:r>
            <a:r>
              <a:rPr lang="ka-GE" sz="1700" dirty="0" smtClean="0">
                <a:latin typeface="BPG Web 002" panose="020B0603030804020204" pitchFamily="34" charset="0"/>
                <a:cs typeface="BPG Web 002" panose="020B0603030804020204" pitchFamily="34" charset="0"/>
              </a:rPr>
              <a:t> სწავლების შემდეგ, პროგრამას ანახებენ ისეთ გამოსახულებებს, რომლებიც სწავლების (წვრთნის) პროცესში არ ყოფილა გამოყენებული და ითვლიან სწორად ამოცნობის პროცენტს. შეფასება (</a:t>
            </a:r>
            <a:r>
              <a:rPr lang="en-US" sz="1700" dirty="0" smtClean="0">
                <a:latin typeface="BPG Web 002" panose="020B0603030804020204" pitchFamily="34" charset="0"/>
                <a:cs typeface="BPG Web 002" panose="020B0603030804020204" pitchFamily="34" charset="0"/>
              </a:rPr>
              <a:t>Evaluation</a:t>
            </a:r>
            <a:r>
              <a:rPr lang="ka-GE" sz="1700" dirty="0" smtClean="0">
                <a:latin typeface="BPG Web 002" panose="020B0603030804020204" pitchFamily="34" charset="0"/>
                <a:cs typeface="BPG Web 002" panose="020B0603030804020204" pitchFamily="34" charset="0"/>
              </a:rPr>
              <a:t>) არის ძალიან მნიშვნელოვანი, რადგან სწორედ მისი საშუალებით შეიძლება განვსაზღვროთ, თუ რამდენად კარგად ჩაიარა წვრთნამ.</a:t>
            </a:r>
            <a:endParaRPr lang="ka-GE" sz="1700" dirty="0">
              <a:latin typeface="BPG Web 002" panose="020B0603030804020204" pitchFamily="34" charset="0"/>
              <a:cs typeface="BPG Web 002" panose="020B0603030804020204" pitchFamily="34" charset="0"/>
            </a:endParaRPr>
          </a:p>
        </p:txBody>
      </p:sp>
    </p:spTree>
    <p:extLst>
      <p:ext uri="{BB962C8B-B14F-4D97-AF65-F5344CB8AC3E}">
        <p14:creationId xmlns:p14="http://schemas.microsoft.com/office/powerpoint/2010/main" val="12133024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1869</TotalTime>
  <Words>630</Words>
  <Application>Microsoft Office PowerPoint</Application>
  <PresentationFormat>On-screen Show (16:9)</PresentationFormat>
  <Paragraphs>78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BPG WEB 001 Caps</vt:lpstr>
      <vt:lpstr>BPG Web 002</vt:lpstr>
      <vt:lpstr>BPG Web 002 Caps</vt:lpstr>
      <vt:lpstr>Cambria Math</vt:lpstr>
      <vt:lpstr>Gill Sans MT</vt:lpstr>
      <vt:lpstr>Times New Roman</vt:lpstr>
      <vt:lpstr>Verdana</vt:lpstr>
      <vt:lpstr>Wingdings 2</vt:lpstr>
      <vt:lpstr>Solstice</vt:lpstr>
      <vt:lpstr>PowerPoint Presentation</vt:lpstr>
      <vt:lpstr>ნეირონული ქსელები</vt:lpstr>
      <vt:lpstr>გამოსახულებათა დახარისხება</vt:lpstr>
      <vt:lpstr>განმარტება</vt:lpstr>
      <vt:lpstr>მაგალითი #1</vt:lpstr>
      <vt:lpstr>მაგალითი #2</vt:lpstr>
      <vt:lpstr>მონაცემებზე დაფუძნებული მიდგომა</vt:lpstr>
      <vt:lpstr>მონაცემებზე დაფუძნებული მიდგომა</vt:lpstr>
      <vt:lpstr>მონაცემებზე დაფუძნებული მიდგომის გეგმა</vt:lpstr>
      <vt:lpstr>დახარისხება უახლოესი მეზობლით Nearest Neighbor Classification</vt:lpstr>
      <vt:lpstr>რას ნიშნავს “ჰგავს”?</vt:lpstr>
      <vt:lpstr>გამოსახულების წარმოდგენა კომპიუტერში</vt:lpstr>
      <vt:lpstr>გამოსახულება ერთ ტონში Grayscale Image</vt:lpstr>
      <vt:lpstr>გამოსახულება ერთ ტონში Grayscale Image</vt:lpstr>
      <vt:lpstr>ევკლიდური მანძილი (L_2)</vt:lpstr>
      <vt:lpstr>მანჰეტენური მანძილი  (L_1)</vt:lpstr>
      <vt:lpstr>პოლინომიური მანძილი (L_1)</vt:lpstr>
      <vt:lpstr>ერთეულოვანი წრეწირი</vt:lpstr>
      <vt:lpstr>L1 მანძილი</vt:lpstr>
      <vt:lpstr>უახლოესი მეზობლის ალგორითმი</vt:lpstr>
      <vt:lpstr>K უახლოესი მეზობლის ალგორითმი KNN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პაატა გოგიშვილი</cp:lastModifiedBy>
  <cp:revision>164</cp:revision>
  <dcterms:created xsi:type="dcterms:W3CDTF">2016-09-13T18:38:05Z</dcterms:created>
  <dcterms:modified xsi:type="dcterms:W3CDTF">2022-09-25T12:44:50Z</dcterms:modified>
</cp:coreProperties>
</file>