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78" r:id="rId3"/>
    <p:sldId id="258" r:id="rId4"/>
    <p:sldId id="257" r:id="rId5"/>
    <p:sldId id="259" r:id="rId6"/>
    <p:sldId id="261" r:id="rId7"/>
    <p:sldId id="260" r:id="rId8"/>
    <p:sldId id="262" r:id="rId9"/>
    <p:sldId id="266" r:id="rId10"/>
    <p:sldId id="263" r:id="rId11"/>
    <p:sldId id="264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9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F3060-B095-4C60-AE16-B814091926B8}" type="datetimeFigureOut">
              <a:rPr lang="en-US"/>
              <a:t>9/26/2015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AD93D-8F5C-419D-A94D-69EF7B53D1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9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06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20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6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8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26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29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3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7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3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6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0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5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8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1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32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3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7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0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72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1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7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34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4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D93D-8F5C-419D-A94D-69EF7B53D1F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Loop Parallelization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PAAV 2015 Final Project</a:t>
            </a:r>
          </a:p>
          <a:p>
            <a:r>
              <a:rPr lang="en-US" dirty="0"/>
              <a:t>Submitted </a:t>
            </a:r>
            <a:r>
              <a:rPr lang="en-US" dirty="0" smtClean="0"/>
              <a:t>by: </a:t>
            </a:r>
            <a:r>
              <a:rPr lang="en-US" dirty="0" err="1"/>
              <a:t>Yogev</a:t>
            </a:r>
            <a:r>
              <a:rPr lang="en-US" dirty="0"/>
              <a:t> </a:t>
            </a:r>
            <a:r>
              <a:rPr lang="en-US" dirty="0" err="1"/>
              <a:t>Vaknin</a:t>
            </a:r>
            <a:r>
              <a:rPr lang="en-US" dirty="0"/>
              <a:t>, Itay Polack</a:t>
            </a:r>
          </a:p>
          <a:p>
            <a:r>
              <a:rPr lang="en-US" dirty="0" smtClean="0"/>
              <a:t>Lecturer: Noam </a:t>
            </a:r>
            <a:r>
              <a:rPr lang="en-US" dirty="0" err="1"/>
              <a:t>Rinetzky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Dealing with Cross-Iteration </a:t>
            </a:r>
            <a:r>
              <a:rPr lang="en-US" dirty="0" smtClean="0">
                <a:latin typeface="Calibri Light" charset="0"/>
              </a:rPr>
              <a:t>Deps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Replace dependent code with independent code</a:t>
            </a:r>
            <a:endParaRPr lang="en-US" dirty="0"/>
          </a:p>
          <a:p>
            <a:pPr lvl="1"/>
            <a:r>
              <a:rPr lang="en-US"/>
              <a:t>For example: implicit formula for Fibonacci sequence</a:t>
            </a:r>
            <a:endParaRPr lang="en-US" dirty="0"/>
          </a:p>
          <a:p>
            <a:pPr lvl="1"/>
            <a:r>
              <a:rPr lang="en-US"/>
              <a:t>Efficient, but hard to implement and fits very few cases</a:t>
            </a:r>
            <a:endParaRPr lang="en-US" dirty="0"/>
          </a:p>
          <a:p>
            <a:r>
              <a:rPr lang="en-US"/>
              <a:t> Attempt to resolve cross dependencies</a:t>
            </a:r>
            <a:endParaRPr lang="en-US" dirty="0"/>
          </a:p>
          <a:p>
            <a:pPr lvl="1"/>
            <a:r>
              <a:rPr lang="en-US"/>
              <a:t>For example: if a single iteration causes dependence, run it beforehand and parallelize the rest</a:t>
            </a:r>
            <a:endParaRPr lang="en-US" dirty="0"/>
          </a:p>
          <a:p>
            <a:pPr lvl="1"/>
            <a:r>
              <a:rPr lang="en-US"/>
              <a:t>Efficient in many cases, but hard to implement and sometimes risky</a:t>
            </a:r>
            <a:endParaRPr lang="en-US" dirty="0"/>
          </a:p>
          <a:p>
            <a:r>
              <a:rPr lang="en-US" b="1" dirty="0"/>
              <a:t>Ignore dependent loops</a:t>
            </a:r>
          </a:p>
          <a:p>
            <a:pPr lvl="1"/>
            <a:r>
              <a:rPr lang="en-US" dirty="0"/>
              <a:t>Simple!</a:t>
            </a:r>
          </a:p>
        </p:txBody>
      </p:sp>
    </p:spTree>
    <p:extLst>
      <p:ext uri="{BB962C8B-B14F-4D97-AF65-F5344CB8AC3E}">
        <p14:creationId xmlns:p14="http://schemas.microsoft.com/office/powerpoint/2010/main" val="31599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Testing: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Conservative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No dependence" result means: we proved there are no cross iteration dependencies</a:t>
            </a:r>
          </a:p>
          <a:p>
            <a:pPr lvl="1"/>
            <a:r>
              <a:rPr lang="en-US" dirty="0"/>
              <a:t>"Dependence found" result means: there </a:t>
            </a:r>
            <a:r>
              <a:rPr lang="en-US" i="1" dirty="0"/>
              <a:t>might </a:t>
            </a:r>
            <a:r>
              <a:rPr lang="en-US" dirty="0"/>
              <a:t>be a dependency</a:t>
            </a:r>
          </a:p>
          <a:p>
            <a:r>
              <a:rPr lang="en-US" dirty="0" smtClean="0"/>
              <a:t>Practical</a:t>
            </a:r>
          </a:p>
          <a:p>
            <a:pPr lvl="1"/>
            <a:r>
              <a:rPr lang="en-US" dirty="0" smtClean="0"/>
              <a:t>Try to cover </a:t>
            </a:r>
            <a:r>
              <a:rPr lang="en-US" b="1" dirty="0" smtClean="0"/>
              <a:t>most</a:t>
            </a:r>
            <a:r>
              <a:rPr lang="en-US" dirty="0" smtClean="0"/>
              <a:t> cases by focusing on common and easy-to-solve scenarios</a:t>
            </a:r>
          </a:p>
          <a:p>
            <a:pPr lvl="1"/>
            <a:r>
              <a:rPr lang="en-US" dirty="0" smtClean="0"/>
              <a:t>Assume dependency in complex cases</a:t>
            </a:r>
          </a:p>
          <a:p>
            <a:r>
              <a:rPr lang="en-US" dirty="0"/>
              <a:t>Result is correct, but may be less than </a:t>
            </a:r>
            <a:r>
              <a:rPr lang="en-US" dirty="0" smtClean="0"/>
              <a:t>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Testing: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Focus on </a:t>
            </a:r>
            <a:r>
              <a:rPr lang="en-US" b="1" dirty="0"/>
              <a:t>array reference</a:t>
            </a:r>
            <a:r>
              <a:rPr lang="en-US" dirty="0"/>
              <a:t>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Scalar </a:t>
            </a:r>
            <a:r>
              <a:rPr lang="en-US" dirty="0"/>
              <a:t>variables can be treated as a single-element arrays</a:t>
            </a:r>
          </a:p>
          <a:p>
            <a:r>
              <a:rPr lang="en-US" dirty="0"/>
              <a:t>Pointer access can sometimes be handled by alias </a:t>
            </a:r>
            <a:r>
              <a:rPr lang="en-US" dirty="0" smtClean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9722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/>
              <a:t>Index </a:t>
            </a:r>
            <a:r>
              <a:rPr lang="en-US"/>
              <a:t>is a loop variable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For example:</a:t>
            </a:r>
            <a:endParaRPr lang="en-US" dirty="0"/>
          </a:p>
          <a:p>
            <a:pPr marL="0" indent="0">
              <a:buNone/>
            </a:pPr>
            <a:r>
              <a:rPr lang="en-US"/>
              <a:t>for (j = 0; j &lt; 100; ++j) { … }</a:t>
            </a:r>
            <a:endParaRPr lang="en-US" dirty="0"/>
          </a:p>
          <a:p>
            <a:pPr marL="0" indent="0">
              <a:buNone/>
            </a:pPr>
            <a:r>
              <a:rPr lang="en-US"/>
              <a:t>j is the </a:t>
            </a:r>
            <a:r>
              <a:rPr lang="en-US" i="1"/>
              <a:t>index</a:t>
            </a:r>
            <a:endParaRPr lang="en-US" i="1" dirty="0"/>
          </a:p>
          <a:p>
            <a:endParaRPr lang="en-US" dirty="0"/>
          </a:p>
          <a:p>
            <a:r>
              <a:rPr lang="en-US" b="1"/>
              <a:t>Subscript </a:t>
            </a:r>
            <a:r>
              <a:rPr lang="en-US"/>
              <a:t>is a </a:t>
            </a:r>
            <a:r>
              <a:rPr lang="en-US" i="1"/>
              <a:t>pair </a:t>
            </a:r>
            <a:r>
              <a:rPr lang="en-US"/>
              <a:t>of expressions that appear in certain coordinate in a pair of array references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For example:</a:t>
            </a:r>
            <a:endParaRPr lang="en-US" dirty="0"/>
          </a:p>
          <a:p>
            <a:pPr marL="0" indent="0">
              <a:buNone/>
            </a:pPr>
            <a:r>
              <a:rPr lang="en-US"/>
              <a:t>A[i, j, k] = A[i + 1, j, k - 1] + 100;</a:t>
            </a:r>
            <a:endParaRPr lang="en-US" dirty="0"/>
          </a:p>
          <a:p>
            <a:pPr marL="0" indent="0">
              <a:buNone/>
            </a:pPr>
            <a:r>
              <a:rPr lang="en-US"/>
              <a:t>The </a:t>
            </a:r>
            <a:r>
              <a:rPr lang="en-US" i="1"/>
              <a:t>subscripts </a:t>
            </a:r>
            <a:r>
              <a:rPr lang="en-US"/>
              <a:t>are &lt;i, i + 1&gt;, &lt;j, j&gt;, &lt;k, k - 1&gt;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relation between the elements in each subscript pair can be described by </a:t>
            </a:r>
            <a:r>
              <a:rPr lang="en-US" b="1" dirty="0"/>
              <a:t>distance </a:t>
            </a:r>
            <a:r>
              <a:rPr lang="en-US" dirty="0"/>
              <a:t>and </a:t>
            </a:r>
            <a:r>
              <a:rPr lang="en-US" b="1" dirty="0"/>
              <a:t>direction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For the subscript &lt;j, j + 1&gt;, the distance is </a:t>
            </a:r>
            <a:r>
              <a:rPr lang="en-US" b="1" dirty="0"/>
              <a:t>1</a:t>
            </a:r>
            <a:r>
              <a:rPr lang="en-US" dirty="0"/>
              <a:t> and the direction is </a:t>
            </a:r>
            <a:r>
              <a:rPr lang="en-US" b="1" dirty="0"/>
              <a:t>&lt;</a:t>
            </a:r>
          </a:p>
          <a:p>
            <a:endParaRPr lang="en-US" b="1" dirty="0"/>
          </a:p>
          <a:p>
            <a:r>
              <a:rPr lang="en-US" dirty="0"/>
              <a:t>When there are multiple subscripts, we will use a </a:t>
            </a:r>
            <a:r>
              <a:rPr lang="en-US" b="1" dirty="0"/>
              <a:t>direction/distance vector</a:t>
            </a:r>
            <a:r>
              <a:rPr lang="en-US" dirty="0"/>
              <a:t>, where each element matches the corresponding </a:t>
            </a:r>
            <a:r>
              <a:rPr lang="en-US" dirty="0" smtClean="0"/>
              <a:t>subscript</a:t>
            </a:r>
          </a:p>
          <a:p>
            <a:r>
              <a:rPr lang="en-US" dirty="0" smtClean="0"/>
              <a:t>Merging direction vectors (in our domain): Cartesian product</a:t>
            </a:r>
          </a:p>
          <a:p>
            <a:pPr lvl="1"/>
            <a:r>
              <a:rPr lang="en-US" dirty="0" smtClean="0"/>
              <a:t>There might be dependencies in multiple directions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Given a subscript pair - </a:t>
            </a:r>
          </a:p>
          <a:p>
            <a:pPr lvl="1"/>
            <a:r>
              <a:rPr lang="en-US" dirty="0"/>
              <a:t>Is there a dependency?</a:t>
            </a:r>
          </a:p>
          <a:p>
            <a:pPr lvl="1"/>
            <a:r>
              <a:rPr lang="en-US" dirty="0"/>
              <a:t>Can we calculate the dependency direction?</a:t>
            </a:r>
          </a:p>
          <a:p>
            <a:pPr lvl="1"/>
            <a:r>
              <a:rPr lang="en-US" dirty="0"/>
              <a:t>Can we calculate the dependency distance?</a:t>
            </a:r>
          </a:p>
          <a:p>
            <a:r>
              <a:rPr lang="en-US" dirty="0"/>
              <a:t>The general case is </a:t>
            </a:r>
            <a:r>
              <a:rPr lang="en-US" b="1" dirty="0"/>
              <a:t>undecidable</a:t>
            </a:r>
          </a:p>
          <a:p>
            <a:r>
              <a:rPr lang="en-US" dirty="0" smtClean="0"/>
              <a:t>A complex example:</a:t>
            </a:r>
            <a:endParaRPr lang="en-US" dirty="0"/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scanf(</a:t>
            </a:r>
            <a:r>
              <a:rPr lang="en-US" sz="1900" b="1" dirty="0">
                <a:solidFill>
                  <a:srgbClr val="008000"/>
                </a:solidFill>
                <a:latin typeface="DejaVu Sans Mono" charset="0"/>
              </a:rPr>
              <a:t>"%d"</a:t>
            </a:r>
            <a:r>
              <a:rPr lang="en-US" sz="1900" b="1" dirty="0">
                <a:solidFill>
                  <a:srgbClr val="CC7832"/>
                </a:solidFill>
                <a:latin typeface="DejaVu Sans Mono" charset="0"/>
              </a:rPr>
              <a:t>, &amp;</a:t>
            </a: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var)</a:t>
            </a:r>
            <a:r>
              <a:rPr lang="en-US" sz="1900" b="1" dirty="0">
                <a:solidFill>
                  <a:srgbClr val="CC7832"/>
                </a:solidFill>
                <a:latin typeface="DejaVu Sans Mono" charset="0"/>
              </a:rPr>
              <a:t>;</a:t>
            </a:r>
            <a:br>
              <a:rPr lang="en-US" sz="1900" b="1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sz="1900" b="1" dirty="0">
                <a:solidFill>
                  <a:srgbClr val="CC7832"/>
                </a:solidFill>
                <a:latin typeface="DejaVu Sans Mono" charset="0"/>
              </a:rPr>
              <a:t>for </a:t>
            </a: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(i = </a:t>
            </a:r>
            <a:r>
              <a:rPr lang="en-US" sz="1900" b="1" dirty="0">
                <a:solidFill>
                  <a:srgbClr val="0000FF"/>
                </a:solidFill>
                <a:latin typeface="DejaVu Sans Mono" charset="0"/>
              </a:rPr>
              <a:t>0</a:t>
            </a:r>
            <a:r>
              <a:rPr lang="en-US" sz="1900" b="1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i &lt; </a:t>
            </a:r>
            <a:r>
              <a:rPr lang="en-US" sz="1900" b="1" dirty="0">
                <a:solidFill>
                  <a:srgbClr val="0000FF"/>
                </a:solidFill>
                <a:latin typeface="DejaVu Sans Mono" charset="0"/>
              </a:rPr>
              <a:t>100</a:t>
            </a:r>
            <a:r>
              <a:rPr lang="en-US" sz="1900" b="1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++i) {</a:t>
            </a:r>
            <a:br>
              <a:rPr lang="en-US" sz="1900" b="1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  </a:t>
            </a:r>
            <a:r>
              <a:rPr lang="en-US" sz="1900" b="1" dirty="0">
                <a:solidFill>
                  <a:srgbClr val="000080"/>
                </a:solidFill>
                <a:latin typeface="DejaVu Sans Mono" charset="0"/>
              </a:rPr>
              <a:t>for </a:t>
            </a: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(j = </a:t>
            </a:r>
            <a:r>
              <a:rPr lang="en-US" sz="1900" b="1" dirty="0">
                <a:solidFill>
                  <a:srgbClr val="0000FF"/>
                </a:solidFill>
                <a:latin typeface="DejaVu Sans Mono" charset="0"/>
              </a:rPr>
              <a:t>0</a:t>
            </a:r>
            <a:r>
              <a:rPr lang="en-US" sz="1900" b="1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j &lt; </a:t>
            </a:r>
            <a:r>
              <a:rPr lang="en-US" sz="1900" b="1" dirty="0">
                <a:solidFill>
                  <a:srgbClr val="0000FF"/>
                </a:solidFill>
                <a:latin typeface="DejaVu Sans Mono" charset="0"/>
              </a:rPr>
              <a:t>100</a:t>
            </a:r>
            <a:r>
              <a:rPr lang="en-US" sz="1900" b="1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++j) {</a:t>
            </a:r>
            <a:br>
              <a:rPr lang="en-US" sz="1900" b="1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    A[var + pow((i + j)</a:t>
            </a:r>
            <a:r>
              <a:rPr lang="en-US" sz="1900" b="1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1900" b="1" dirty="0">
                <a:solidFill>
                  <a:srgbClr val="0000FF"/>
                </a:solidFill>
                <a:latin typeface="DejaVu Sans Mono" charset="0"/>
              </a:rPr>
              <a:t>5</a:t>
            </a: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)] = A[pow(i</a:t>
            </a:r>
            <a:r>
              <a:rPr lang="en-US" sz="1900" b="1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j) + i * i - </a:t>
            </a:r>
            <a:r>
              <a:rPr lang="en-US" sz="1900" b="1" dirty="0">
                <a:solidFill>
                  <a:srgbClr val="0000FF"/>
                </a:solidFill>
                <a:latin typeface="DejaVu Sans Mono" charset="0"/>
              </a:rPr>
              <a:t>5000</a:t>
            </a:r>
            <a:r>
              <a:rPr lang="en-US" sz="1900" b="1" dirty="0">
                <a:solidFill>
                  <a:srgbClr val="000000"/>
                </a:solidFill>
                <a:latin typeface="DejaVu Sans Mono" charset="0"/>
              </a:rPr>
              <a:t>]</a:t>
            </a:r>
            <a:r>
              <a:rPr lang="en-US" sz="1900" b="1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sz="1900" b="1" dirty="0">
                <a:solidFill>
                  <a:srgbClr val="0000FF"/>
                </a:solidFill>
                <a:latin typeface="DejaVu Sans Mono" charset="0"/>
              </a:rPr>
              <a:t/>
            </a:r>
            <a:br>
              <a:rPr lang="en-US" sz="1900" b="1" dirty="0">
                <a:solidFill>
                  <a:srgbClr val="0000FF"/>
                </a:solidFill>
                <a:latin typeface="DejaVu Sans Mono" charset="0"/>
              </a:rPr>
            </a:br>
            <a:r>
              <a:rPr lang="en-US" sz="1900" b="1" dirty="0">
                <a:solidFill>
                  <a:srgbClr val="CC7832"/>
                </a:solidFill>
                <a:latin typeface="DejaVu Sans Mono" charset="0"/>
              </a:rPr>
              <a:t>  </a:t>
            </a:r>
            <a:r>
              <a:rPr lang="en-US" sz="1900" b="1" dirty="0">
                <a:latin typeface="DejaVu Sans Mono" charset="0"/>
              </a:rPr>
              <a:t>}</a:t>
            </a:r>
            <a:br>
              <a:rPr lang="en-US" sz="1900" b="1" dirty="0">
                <a:latin typeface="DejaVu Sans Mono" charset="0"/>
              </a:rPr>
            </a:br>
            <a:r>
              <a:rPr lang="en-US" sz="1900" b="1" dirty="0">
                <a:latin typeface="DejaVu Sans Mono" charset="0"/>
              </a:rPr>
              <a:t>}</a:t>
            </a:r>
            <a:r>
              <a:rPr lang="en-US" sz="1900" b="1" dirty="0"/>
              <a:t/>
            </a:r>
            <a:br>
              <a:rPr lang="en-US" sz="1900" b="1" dirty="0"/>
            </a:br>
            <a:endParaRPr lang="en-US" sz="19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31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Most programs use simple subscripts</a:t>
            </a:r>
            <a:endParaRPr lang="en-US" dirty="0"/>
          </a:p>
          <a:p>
            <a:pPr lvl="1"/>
            <a:r>
              <a:rPr lang="en-US"/>
              <a:t>Assume integers only</a:t>
            </a:r>
            <a:endParaRPr lang="en-US" dirty="0"/>
          </a:p>
          <a:p>
            <a:pPr lvl="1"/>
            <a:r>
              <a:rPr lang="en-US"/>
              <a:t>Assume linear subscript expressions only</a:t>
            </a:r>
            <a:endParaRPr lang="en-US" dirty="0"/>
          </a:p>
          <a:p>
            <a:pPr lvl="1"/>
            <a:r>
              <a:rPr lang="en-US"/>
              <a:t>For the rest, assume dependency</a:t>
            </a:r>
            <a:endParaRPr lang="en-US" dirty="0"/>
          </a:p>
          <a:p>
            <a:r>
              <a:rPr lang="en-US"/>
              <a:t>Problem can be reduced to solve a simple equation: are there index variables for which the subscript elements get the same value?</a:t>
            </a:r>
            <a:endParaRPr lang="en-US" dirty="0"/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DejaVu Sans Mono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DejaVu Sans Mono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i = 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0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i &lt; 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100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++i) {</a:t>
            </a:r>
            <a:br>
              <a:rPr lang="en-US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  A[i] = A[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2 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* i + 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; </a:t>
            </a:r>
            <a:br>
              <a:rPr lang="en-US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Can be reduced to the following </a:t>
            </a:r>
            <a:r>
              <a:rPr lang="en-US" b="1" dirty="0"/>
              <a:t>Diophantine equation</a:t>
            </a:r>
            <a:r>
              <a:rPr lang="en-US" dirty="0"/>
              <a:t>: i= i' * 2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Tests: GCD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Solving a system of Diophantine equations is NP-complete</a:t>
            </a:r>
            <a:endParaRPr lang="en-US" dirty="0"/>
          </a:p>
          <a:p>
            <a:r>
              <a:rPr lang="en-US"/>
              <a:t>But, we can use a simple algorithm to know if such solution exists: GCD test</a:t>
            </a:r>
            <a:endParaRPr lang="en-US" dirty="0"/>
          </a:p>
          <a:p>
            <a:r>
              <a:rPr lang="en-US"/>
              <a:t>Given an equation of the form a_1 * x_1 + a_2 * x_2 + … + a_n * x_n = c, for x_1 … x_n loop indices, a_1 … a_n coefficients, and c constant, solution exists if and only if the greatest common divisor (GCD) of all coefficients divides c</a:t>
            </a:r>
            <a:endParaRPr lang="en-US" dirty="0"/>
          </a:p>
          <a:p>
            <a:r>
              <a:rPr lang="en-US"/>
              <a:t>Limited</a:t>
            </a:r>
            <a:endParaRPr lang="en-US" dirty="0"/>
          </a:p>
          <a:p>
            <a:pPr lvl="1"/>
            <a:r>
              <a:rPr lang="en-US"/>
              <a:t>Ignores loop bounds, leading to false positives</a:t>
            </a:r>
            <a:endParaRPr lang="en-US" dirty="0"/>
          </a:p>
          <a:p>
            <a:pPr lvl="1"/>
            <a:r>
              <a:rPr lang="en-US"/>
              <a:t>The GCD is 1 in many case, leading to false positives</a:t>
            </a:r>
            <a:endParaRPr lang="en-US" dirty="0"/>
          </a:p>
          <a:p>
            <a:pPr lvl="1"/>
            <a:r>
              <a:rPr lang="en-US"/>
              <a:t>Binary answer, no direction or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</a:t>
            </a:r>
            <a:r>
              <a:rPr lang="en-US" dirty="0" smtClean="0"/>
              <a:t>Test: </a:t>
            </a:r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DejaVu Sans Mono" charset="0"/>
              </a:rPr>
              <a:t>// gcd(5, 10) does not divide 139 - no dependency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DejaVu Sans Mono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(i = </a:t>
            </a:r>
            <a:r>
              <a:rPr lang="en-US" b="1" dirty="0">
                <a:solidFill>
                  <a:srgbClr val="0000FF"/>
                </a:solidFill>
                <a:latin typeface="DejaVu Sans Mono" charset="0"/>
              </a:rPr>
              <a:t>1</a:t>
            </a:r>
            <a:r>
              <a:rPr lang="en-US" b="1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i &lt; </a:t>
            </a:r>
            <a:r>
              <a:rPr lang="en-US" b="1" dirty="0">
                <a:solidFill>
                  <a:srgbClr val="0000FF"/>
                </a:solidFill>
                <a:latin typeface="DejaVu Sans Mono" charset="0"/>
              </a:rPr>
              <a:t>100</a:t>
            </a:r>
            <a:r>
              <a:rPr lang="en-US" b="1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++i) {</a:t>
            </a:r>
            <a:br>
              <a:rPr lang="en-US" b="1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DejaVu Sans Mono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(j = </a:t>
            </a:r>
            <a:r>
              <a:rPr lang="en-US" b="1" dirty="0">
                <a:solidFill>
                  <a:srgbClr val="0000FF"/>
                </a:solidFill>
                <a:latin typeface="DejaVu Sans Mono" charset="0"/>
              </a:rPr>
              <a:t>1</a:t>
            </a:r>
            <a:r>
              <a:rPr lang="en-US" b="1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j &lt; </a:t>
            </a:r>
            <a:r>
              <a:rPr lang="en-US" b="1" dirty="0">
                <a:solidFill>
                  <a:srgbClr val="0000FF"/>
                </a:solidFill>
                <a:latin typeface="DejaVu Sans Mono" charset="0"/>
              </a:rPr>
              <a:t>100</a:t>
            </a:r>
            <a:r>
              <a:rPr lang="en-US" b="1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++j) {</a:t>
            </a:r>
            <a:br>
              <a:rPr lang="en-US" b="1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    A[</a:t>
            </a:r>
            <a:r>
              <a:rPr lang="en-US" b="1" dirty="0">
                <a:solidFill>
                  <a:srgbClr val="0000FF"/>
                </a:solidFill>
                <a:latin typeface="DejaVu Sans Mono" charset="0"/>
              </a:rPr>
              <a:t>5 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* i] = A[-</a:t>
            </a:r>
            <a:r>
              <a:rPr lang="en-US" b="1" dirty="0">
                <a:solidFill>
                  <a:srgbClr val="0000FF"/>
                </a:solidFill>
                <a:latin typeface="DejaVu Sans Mono" charset="0"/>
              </a:rPr>
              <a:t>10 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* j + </a:t>
            </a:r>
            <a:r>
              <a:rPr lang="en-US" b="1" dirty="0">
                <a:solidFill>
                  <a:srgbClr val="0000FF"/>
                </a:solidFill>
                <a:latin typeface="DejaVu Sans Mono" charset="0"/>
              </a:rPr>
              <a:t>139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]</a:t>
            </a:r>
            <a:r>
              <a:rPr lang="en-US" b="1" dirty="0">
                <a:solidFill>
                  <a:srgbClr val="CC7832"/>
                </a:solidFill>
                <a:latin typeface="DejaVu Sans Mono" charset="0"/>
              </a:rPr>
              <a:t>;</a:t>
            </a:r>
            <a:br>
              <a:rPr lang="en-US" b="1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b="1" dirty="0">
                <a:solidFill>
                  <a:srgbClr val="CC7832"/>
                </a:solidFill>
                <a:latin typeface="DejaVu Sans Mono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}</a:t>
            </a:r>
            <a:br>
              <a:rPr lang="en-US" b="1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>}</a:t>
            </a:r>
            <a:endParaRPr lang="en-US" b="1" dirty="0">
              <a:solidFill>
                <a:srgbClr val="000080"/>
              </a:solidFill>
              <a:latin typeface="DejaVu Sans Mono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latin typeface="DejaVu Sans Mon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DejaVu Sans Mono" charset="0"/>
              </a:rPr>
              <a:t>// gcd(1, -1) divides 100, but there is no dependency due to loop bounds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DejaVu Sans Mono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(i = 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0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i &lt; 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10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++i) {</a:t>
            </a:r>
            <a:br>
              <a:rPr lang="en-US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  A[i] = x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x = A[i - 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Tests: More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GCD covers a lot of cases, but is quite limited</a:t>
            </a:r>
          </a:p>
          <a:p>
            <a:r>
              <a:rPr lang="en-US" dirty="0" smtClean="0"/>
              <a:t>Banerjee test is an variation on the GCD test that can imply bounds</a:t>
            </a:r>
          </a:p>
          <a:p>
            <a:r>
              <a:rPr lang="en-US" dirty="0" smtClean="0"/>
              <a:t>When certain constraints are met, specific tests can be used, depending on the </a:t>
            </a:r>
            <a:r>
              <a:rPr lang="en-US" b="1" dirty="0" smtClean="0"/>
              <a:t>subscript complexity</a:t>
            </a:r>
          </a:p>
          <a:p>
            <a:pPr lvl="1"/>
            <a:r>
              <a:rPr lang="en-US" dirty="0" smtClean="0"/>
              <a:t>ZIV subscript is a subscript with no indices</a:t>
            </a:r>
          </a:p>
          <a:p>
            <a:pPr lvl="2"/>
            <a:r>
              <a:rPr lang="en-US" dirty="0" smtClean="0"/>
              <a:t>Both expressions are loop invariants</a:t>
            </a:r>
          </a:p>
          <a:p>
            <a:pPr lvl="1"/>
            <a:r>
              <a:rPr lang="en-US" dirty="0" smtClean="0"/>
              <a:t>SIV subscript contains a single index</a:t>
            </a:r>
          </a:p>
          <a:p>
            <a:pPr lvl="1"/>
            <a:r>
              <a:rPr lang="en-US" dirty="0" smtClean="0"/>
              <a:t>MIV subscript contains multiple indices</a:t>
            </a:r>
          </a:p>
        </p:txBody>
      </p:sp>
    </p:spTree>
    <p:extLst>
      <p:ext uri="{BB962C8B-B14F-4D97-AF65-F5344CB8AC3E}">
        <p14:creationId xmlns:p14="http://schemas.microsoft.com/office/powerpoint/2010/main" val="338407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Introduction: loop parallelization</a:t>
            </a:r>
          </a:p>
          <a:p>
            <a:r>
              <a:rPr lang="en-US" dirty="0" smtClean="0"/>
              <a:t>Short introduction</a:t>
            </a:r>
            <a:r>
              <a:rPr lang="en-US" dirty="0"/>
              <a:t> </a:t>
            </a:r>
            <a:r>
              <a:rPr lang="en-US" dirty="0" smtClean="0"/>
              <a:t>to dependency analysis</a:t>
            </a:r>
          </a:p>
          <a:p>
            <a:r>
              <a:rPr lang="en-US" dirty="0" smtClean="0"/>
              <a:t>Short introduction to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Project 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50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Tests: Specific Tests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ZIV, SIV and MIV tests </a:t>
                </a:r>
                <a:r>
                  <a:rPr lang="en-US" dirty="0"/>
                  <a:t>assume specific subscript form, for which they can sometimes provide </a:t>
                </a:r>
                <a:r>
                  <a:rPr lang="en-US" dirty="0" smtClean="0"/>
                  <a:t>distance and direction vectors</a:t>
                </a:r>
              </a:p>
              <a:p>
                <a:r>
                  <a:rPr lang="en-US" dirty="0" smtClean="0"/>
                  <a:t>For example, the Weak-SIV test assume the subscripts to be in the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2&gt;,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In this case, dependence exists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/>
                  <a:t> exists, is an integer, and within the loop bounds</a:t>
                </a:r>
              </a:p>
              <a:p>
                <a:r>
                  <a:rPr lang="en-US" dirty="0" smtClean="0"/>
                  <a:t>Since most expressions used in real-world programs are simple, those tests cover most of the cases</a:t>
                </a:r>
              </a:p>
              <a:p>
                <a:pPr lvl="1"/>
                <a:r>
                  <a:rPr lang="en-US" dirty="0" smtClean="0"/>
                  <a:t>About 85% according to study performed on many scientific Fortran programs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1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Separable and Coupled Subscripts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A subscript is </a:t>
            </a:r>
            <a:r>
              <a:rPr lang="en-US" b="1" dirty="0"/>
              <a:t>separable</a:t>
            </a:r>
            <a:r>
              <a:rPr lang="en-US" dirty="0"/>
              <a:t> if its indices do not occur in other subscripts</a:t>
            </a:r>
            <a:endParaRPr lang="en-US" dirty="0"/>
          </a:p>
          <a:p>
            <a:r>
              <a:rPr lang="en-US" dirty="0"/>
              <a:t>If two different subscripts contain the same index they are </a:t>
            </a:r>
            <a:r>
              <a:rPr lang="en-US" b="1" dirty="0"/>
              <a:t>coupled</a:t>
            </a:r>
          </a:p>
          <a:p>
            <a:r>
              <a:rPr lang="en-US" dirty="0"/>
              <a:t>Dealing with coupled subscripts requires additional care, as naïve approach could cause imprecision</a:t>
            </a:r>
          </a:p>
          <a:p>
            <a:r>
              <a:rPr lang="en-US" dirty="0"/>
              <a:t>For example, in this code we have multiple subscripts sharing the same index variable: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DejaVu Sans Mono" charset="0"/>
              </a:rPr>
              <a:t>for </a:t>
            </a:r>
            <a:r>
              <a:rPr lang="en-US" dirty="0">
                <a:latin typeface="DejaVu Sans Mono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DejaVu Sans Mono" charset="0"/>
              </a:rPr>
              <a:t>int </a:t>
            </a:r>
            <a:r>
              <a:rPr lang="en-US" dirty="0">
                <a:latin typeface="DejaVu Sans Mono" charset="0"/>
              </a:rPr>
              <a:t>i = 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dirty="0">
                <a:latin typeface="DejaVu Sans Mono" charset="0"/>
              </a:rPr>
              <a:t>i &lt; 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100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dirty="0">
                <a:latin typeface="DejaVu Sans Mono" charset="0"/>
              </a:rPr>
              <a:t>++i)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DejaVu Sans Mono" charset="0"/>
              </a:rPr>
              <a:t>  A[i + 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1</a:t>
            </a:r>
            <a:r>
              <a:rPr lang="en-US" dirty="0">
                <a:latin typeface="DejaVu Sans Mono" charset="0"/>
              </a:rPr>
              <a:t>][i] = B[i] + C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  </a:t>
            </a:r>
            <a:r>
              <a:rPr lang="en-US" dirty="0">
                <a:latin typeface="DejaVu Sans Mono" charset="0"/>
              </a:rPr>
              <a:t>D[i] = A[i][i] * E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latin typeface="DejaVu Sans Mono" charset="0"/>
              </a:rPr>
              <a:t>}</a:t>
            </a:r>
            <a:endParaRPr lang="en-US" dirty="0"/>
          </a:p>
          <a:p>
            <a:r>
              <a:rPr lang="en-US" dirty="0"/>
              <a:t>Separate calculation might lose crucial data and lead to incorrect output</a:t>
            </a:r>
          </a:p>
        </p:txBody>
      </p:sp>
    </p:spTree>
    <p:extLst>
      <p:ext uri="{BB962C8B-B14F-4D97-AF65-F5344CB8AC3E}">
        <p14:creationId xmlns:p14="http://schemas.microsoft.com/office/powerpoint/2010/main" val="2575079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Separable and Coupled Subscripts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All coupled subscripts must be tested together</a:t>
                </a:r>
              </a:p>
              <a:p>
                <a:r>
                  <a:rPr lang="en-US" dirty="0" smtClean="0"/>
                  <a:t>For example: A[j – 1][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+ 1][I + 3][k] = A[j + 2][j][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][k + 1]</a:t>
                </a:r>
              </a:p>
              <a:p>
                <a:r>
                  <a:rPr lang="en-US" dirty="0" smtClean="0"/>
                  <a:t>Separable subscripts: &lt;k, k + 1&gt;</a:t>
                </a:r>
              </a:p>
              <a:p>
                <a:r>
                  <a:rPr lang="en-US" dirty="0" smtClean="0"/>
                  <a:t>Coupled subscripts: &lt;j – 1, j + 2&gt;, &lt;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+ 1, j&gt;, &lt;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+ 3,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&gt;</a:t>
                </a:r>
              </a:p>
              <a:p>
                <a:r>
                  <a:rPr lang="en-US" dirty="0" smtClean="0"/>
                  <a:t>For the coupled subscripts, all group must be tested together: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47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Analysis: Suggested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a pair of array references and loop bounds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Partition subscripts into separable and coupled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Classify each subscript as ZIV, SIV or MIV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separable subscript: apply dependency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independence established, return “no dependence” and halt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coupled group: apply dependency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independence established, return “no dependence” and halt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all direction vectors computed in previous steps into a single step of direction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71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for shared-memory and multithread programming</a:t>
            </a:r>
          </a:p>
          <a:p>
            <a:r>
              <a:rPr lang="en-US" dirty="0" smtClean="0"/>
              <a:t>Simple and flexible interface for developing parallel applications</a:t>
            </a:r>
          </a:p>
          <a:p>
            <a:r>
              <a:rPr lang="en-US" dirty="0" smtClean="0"/>
              <a:t>Supports C, C++ and Fortran</a:t>
            </a:r>
          </a:p>
          <a:p>
            <a:r>
              <a:rPr lang="en-US" dirty="0" smtClean="0"/>
              <a:t>Supports many architecture and operating systems</a:t>
            </a:r>
          </a:p>
          <a:p>
            <a:pPr lvl="1"/>
            <a:r>
              <a:rPr lang="en-US" dirty="0" smtClean="0"/>
              <a:t>Even supercomputers!</a:t>
            </a:r>
          </a:p>
          <a:p>
            <a:r>
              <a:rPr lang="en-US" dirty="0" smtClean="0"/>
              <a:t>Transforms sequential code to parallel code using simple compiler directive and commands</a:t>
            </a:r>
          </a:p>
        </p:txBody>
      </p:sp>
    </p:spTree>
    <p:extLst>
      <p:ext uri="{BB962C8B-B14F-4D97-AF65-F5344CB8AC3E}">
        <p14:creationId xmlns:p14="http://schemas.microsoft.com/office/powerpoint/2010/main" val="2457384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: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Fork-join model</a:t>
            </a:r>
          </a:p>
          <a:p>
            <a:r>
              <a:rPr lang="en-US" dirty="0" smtClean="0"/>
              <a:t>Master </a:t>
            </a:r>
            <a:r>
              <a:rPr lang="en-US" dirty="0"/>
              <a:t>thread, parallel sections</a:t>
            </a:r>
          </a:p>
          <a:p>
            <a:pPr lvl="1"/>
            <a:r>
              <a:rPr lang="en-US" dirty="0"/>
              <a:t>Master thread spawns threads when reaching parallel section</a:t>
            </a:r>
          </a:p>
          <a:p>
            <a:pPr lvl="1"/>
            <a:r>
              <a:rPr lang="en-US" dirty="0"/>
              <a:t>Parallel sections are performed simultaneously</a:t>
            </a:r>
          </a:p>
          <a:p>
            <a:pPr lvl="1"/>
            <a:r>
              <a:rPr lang="en-US" dirty="0"/>
              <a:t>Master thread wait for all threads to finish before proceeding</a:t>
            </a:r>
          </a:p>
          <a:p>
            <a:r>
              <a:rPr lang="en-US" dirty="0"/>
              <a:t>Performance cost</a:t>
            </a:r>
          </a:p>
          <a:p>
            <a:pPr lvl="1"/>
            <a:r>
              <a:rPr lang="en-US" dirty="0"/>
              <a:t>Fork and join operations</a:t>
            </a:r>
          </a:p>
          <a:p>
            <a:pPr lvl="1"/>
            <a:r>
              <a:rPr lang="en-US" dirty="0"/>
              <a:t>Possibly less efficient usage of cache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160" y="3611262"/>
            <a:ext cx="1738640" cy="25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04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: Hello World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291556"/>
            <a:ext cx="41148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6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OpenMP: Loop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7637" y="3124994"/>
            <a:ext cx="4276725" cy="1752600"/>
          </a:xfrm>
        </p:spPr>
      </p:pic>
    </p:spTree>
    <p:extLst>
      <p:ext uri="{BB962C8B-B14F-4D97-AF65-F5344CB8AC3E}">
        <p14:creationId xmlns:p14="http://schemas.microsoft.com/office/powerpoint/2010/main" val="267210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Our tool is putting everything together, aiming for automatic process of parallelizing loops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 a list of target source files, input for profiling the resulting program</a:t>
            </a:r>
          </a:p>
          <a:p>
            <a:r>
              <a:rPr lang="en-US" b="1" dirty="0" smtClean="0"/>
              <a:t>Process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the source code for loops that can be transformed to work in parallel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OpenMP</a:t>
            </a:r>
            <a:r>
              <a:rPr lang="en-US" dirty="0" smtClean="0"/>
              <a:t> for transforming eligible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and profile the transformed programs using the provided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loops to parallel only if the performance improved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5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tool was implemented in Python</a:t>
            </a:r>
          </a:p>
          <a:p>
            <a:r>
              <a:rPr lang="en-US" dirty="0" smtClean="0"/>
              <a:t>Dependency analysis was written as LLVM pass, implemented in C++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Linux-based operating system</a:t>
            </a:r>
            <a:endParaRPr lang="en-US" dirty="0"/>
          </a:p>
          <a:p>
            <a:pPr lvl="1"/>
            <a:r>
              <a:rPr lang="en-US" dirty="0" smtClean="0"/>
              <a:t>LLVM 3.6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C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5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558" y="177903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would like to improve software performance</a:t>
            </a:r>
            <a:endParaRPr lang="en-US" dirty="0"/>
          </a:p>
          <a:p>
            <a:r>
              <a:rPr lang="en-US"/>
              <a:t>We want a </a:t>
            </a:r>
            <a:r>
              <a:rPr lang="en-US" b="1"/>
              <a:t>significant </a:t>
            </a:r>
            <a:r>
              <a:rPr lang="en-US"/>
              <a:t>improvement</a:t>
            </a:r>
            <a:endParaRPr lang="en-US" dirty="0"/>
          </a:p>
          <a:p>
            <a:r>
              <a:rPr lang="en-US"/>
              <a:t>We want </a:t>
            </a:r>
            <a:r>
              <a:rPr lang="en-US" b="1"/>
              <a:t>minimal development effort</a:t>
            </a:r>
            <a:endParaRPr lang="en-US" b="1" dirty="0"/>
          </a:p>
          <a:p>
            <a:r>
              <a:rPr lang="en-US"/>
              <a:t>The program output </a:t>
            </a:r>
            <a:r>
              <a:rPr lang="en-US" b="1"/>
              <a:t>must not change</a:t>
            </a:r>
            <a:endParaRPr lang="en-US" b="1" dirty="0"/>
          </a:p>
          <a:p>
            <a:r>
              <a:rPr lang="en-US"/>
              <a:t>The program performance </a:t>
            </a:r>
            <a:r>
              <a:rPr lang="en-US" b="1"/>
              <a:t>must not degrade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0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Dependency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Written in C++, as LLVM pass</a:t>
            </a:r>
          </a:p>
          <a:p>
            <a:pPr lvl="1"/>
            <a:r>
              <a:rPr lang="en-US" dirty="0" smtClean="0"/>
              <a:t>Analysis only</a:t>
            </a:r>
          </a:p>
          <a:p>
            <a:r>
              <a:rPr lang="en-US" dirty="0" smtClean="0"/>
              <a:t>Uses LLVM’s </a:t>
            </a:r>
            <a:r>
              <a:rPr lang="en-US" dirty="0" err="1" smtClean="0"/>
              <a:t>DependenceAnalysis</a:t>
            </a:r>
            <a:r>
              <a:rPr lang="en-US" dirty="0" smtClean="0"/>
              <a:t> pass for finding dependencies</a:t>
            </a:r>
          </a:p>
          <a:p>
            <a:pPr lvl="1"/>
            <a:r>
              <a:rPr lang="en-US" dirty="0" smtClean="0"/>
              <a:t>For each loop, apply dependence testing for each pair of store/load instructions</a:t>
            </a:r>
          </a:p>
          <a:p>
            <a:r>
              <a:rPr lang="en-US" dirty="0" smtClean="0"/>
              <a:t>Output loops that are eligible to run in parallel</a:t>
            </a:r>
          </a:p>
          <a:p>
            <a:pPr lvl="1"/>
            <a:r>
              <a:rPr lang="en-US" dirty="0" smtClean="0"/>
              <a:t>Meaning: independence was proven</a:t>
            </a:r>
          </a:p>
          <a:p>
            <a:r>
              <a:rPr lang="en-US" dirty="0" smtClean="0"/>
              <a:t>Very cautious</a:t>
            </a:r>
          </a:p>
          <a:p>
            <a:pPr lvl="1"/>
            <a:r>
              <a:rPr lang="en-US" dirty="0" smtClean="0"/>
              <a:t>Skip nested loops</a:t>
            </a:r>
          </a:p>
          <a:p>
            <a:pPr lvl="1"/>
            <a:r>
              <a:rPr lang="en-US" dirty="0" smtClean="0"/>
              <a:t>Only suggest loops it is completely sure about</a:t>
            </a:r>
          </a:p>
        </p:txBody>
      </p:sp>
    </p:spTree>
    <p:extLst>
      <p:ext uri="{BB962C8B-B14F-4D97-AF65-F5344CB8AC3E}">
        <p14:creationId xmlns:p14="http://schemas.microsoft.com/office/powerpoint/2010/main" val="188451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Transforming to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Python</a:t>
            </a:r>
          </a:p>
          <a:p>
            <a:r>
              <a:rPr lang="en-US" dirty="0" smtClean="0"/>
              <a:t>Transformation is done in source level, by injecting special code</a:t>
            </a:r>
          </a:p>
          <a:p>
            <a:r>
              <a:rPr lang="en-US" dirty="0" smtClean="0"/>
              <a:t>Apply transformation for each loop suggested by the LLVM pass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OpenMP’s</a:t>
            </a:r>
            <a:r>
              <a:rPr lang="en-US" dirty="0" smtClean="0"/>
              <a:t> special pragma for the parallelization: “pragma </a:t>
            </a:r>
            <a:r>
              <a:rPr lang="en-US" dirty="0" err="1" smtClean="0"/>
              <a:t>omp</a:t>
            </a:r>
            <a:r>
              <a:rPr lang="en-US" dirty="0" smtClean="0"/>
              <a:t> parallel for”</a:t>
            </a:r>
          </a:p>
        </p:txBody>
      </p:sp>
    </p:spTree>
    <p:extLst>
      <p:ext uri="{BB962C8B-B14F-4D97-AF65-F5344CB8AC3E}">
        <p14:creationId xmlns:p14="http://schemas.microsoft.com/office/powerpoint/2010/main" val="4219409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Python</a:t>
            </a:r>
          </a:p>
          <a:p>
            <a:r>
              <a:rPr lang="en-US" dirty="0" smtClean="0"/>
              <a:t>Inject timing code before and after each loop that is candidate for parallelization</a:t>
            </a:r>
          </a:p>
          <a:p>
            <a:r>
              <a:rPr lang="en-US" dirty="0" smtClean="0"/>
              <a:t>Run each program twice: with and without parallelization</a:t>
            </a:r>
          </a:p>
          <a:p>
            <a:pPr lvl="1"/>
            <a:r>
              <a:rPr lang="en-US" dirty="0" smtClean="0"/>
              <a:t>Rely on user’s input</a:t>
            </a:r>
          </a:p>
          <a:p>
            <a:pPr lvl="1"/>
            <a:r>
              <a:rPr lang="en-US" dirty="0" smtClean="0"/>
              <a:t>Collect timing information and evaluate effect of parallelization</a:t>
            </a:r>
          </a:p>
          <a:p>
            <a:pPr lvl="1"/>
            <a:r>
              <a:rPr lang="en-US" dirty="0" smtClean="0"/>
              <a:t>Effect is evaluated per loop, not per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26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programs we created as part of the development process</a:t>
            </a:r>
          </a:p>
          <a:p>
            <a:r>
              <a:rPr lang="en-US" b="1" dirty="0" err="1" smtClean="0"/>
              <a:t>Starbench</a:t>
            </a:r>
            <a:r>
              <a:rPr lang="en-US" dirty="0" smtClean="0"/>
              <a:t>: parallel benchmark suite</a:t>
            </a:r>
          </a:p>
          <a:p>
            <a:pPr lvl="1"/>
            <a:r>
              <a:rPr lang="en-US" dirty="0" smtClean="0"/>
              <a:t>A collection of numerical programs, covering multiple subjects</a:t>
            </a:r>
          </a:p>
          <a:p>
            <a:pPr lvl="2"/>
            <a:r>
              <a:rPr lang="en-US" dirty="0" smtClean="0"/>
              <a:t>AI algorithms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mage processing</a:t>
            </a:r>
          </a:p>
          <a:p>
            <a:pPr lvl="2"/>
            <a:r>
              <a:rPr lang="en-US" dirty="0" smtClean="0"/>
              <a:t>Compression</a:t>
            </a:r>
          </a:p>
          <a:p>
            <a:pPr lvl="2"/>
            <a:r>
              <a:rPr lang="en-US" dirty="0" smtClean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0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 improvement over the baseline</a:t>
            </a:r>
          </a:p>
          <a:p>
            <a:r>
              <a:rPr lang="en-US" dirty="0" smtClean="0"/>
              <a:t>No significant loops, in terms of performance, were parallelized</a:t>
            </a:r>
          </a:p>
          <a:p>
            <a:pPr lvl="1"/>
            <a:r>
              <a:rPr lang="en-US" dirty="0" smtClean="0"/>
              <a:t>The conservative nature of our dependence analysis made us ignore most loops, and all significant ones</a:t>
            </a:r>
          </a:p>
          <a:p>
            <a:pPr lvl="1"/>
            <a:r>
              <a:rPr lang="en-US" dirty="0" smtClean="0"/>
              <a:t>Due to </a:t>
            </a:r>
            <a:r>
              <a:rPr lang="en-US" dirty="0" err="1" smtClean="0"/>
              <a:t>OpenMP’s</a:t>
            </a:r>
            <a:r>
              <a:rPr lang="en-US" dirty="0" smtClean="0"/>
              <a:t> overhead, there is no gain when trying to parallelize small or insignificant loops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its current form, the automatic process provides little to no benefit for real-world scenarios</a:t>
            </a:r>
          </a:p>
          <a:p>
            <a:pPr lvl="1"/>
            <a:r>
              <a:rPr lang="en-US" dirty="0" smtClean="0"/>
              <a:t>Complex code inside the loop will almost always lead to dependency assumption</a:t>
            </a:r>
          </a:p>
          <a:p>
            <a:r>
              <a:rPr lang="en-US" dirty="0" smtClean="0"/>
              <a:t>Idea: Improve the dependency testing – can we get less false positives?</a:t>
            </a:r>
          </a:p>
          <a:p>
            <a:r>
              <a:rPr lang="en-US" dirty="0" smtClean="0"/>
              <a:t>Idea: Remove dependencies by changing the code</a:t>
            </a:r>
          </a:p>
          <a:p>
            <a:pPr lvl="1"/>
            <a:r>
              <a:rPr lang="en-US" dirty="0" smtClean="0"/>
              <a:t>Very simple in some cases, feasible in many cases</a:t>
            </a:r>
          </a:p>
          <a:p>
            <a:pPr lvl="1"/>
            <a:r>
              <a:rPr lang="en-US" dirty="0" smtClean="0"/>
              <a:t>By applying such changes, we might reduce dependencies</a:t>
            </a:r>
          </a:p>
          <a:p>
            <a:r>
              <a:rPr lang="en-US" dirty="0"/>
              <a:t>Great learning experience</a:t>
            </a:r>
          </a:p>
          <a:p>
            <a:pPr lvl="1"/>
            <a:r>
              <a:rPr lang="en-US" dirty="0"/>
              <a:t>Challenging project</a:t>
            </a:r>
          </a:p>
          <a:p>
            <a:pPr lvl="1"/>
            <a:r>
              <a:rPr lang="en-US" dirty="0"/>
              <a:t>We learned a lot about LLVM, </a:t>
            </a:r>
            <a:r>
              <a:rPr lang="en-US" dirty="0" err="1"/>
              <a:t>OpenMP</a:t>
            </a:r>
            <a:r>
              <a:rPr lang="en-US" dirty="0"/>
              <a:t>, and the subject of dependence analysis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6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Focus on specific program aspects that are -</a:t>
            </a:r>
          </a:p>
          <a:p>
            <a:pPr lvl="1"/>
            <a:r>
              <a:rPr lang="en-US" dirty="0"/>
              <a:t>Common</a:t>
            </a:r>
          </a:p>
          <a:p>
            <a:pPr lvl="1"/>
            <a:r>
              <a:rPr lang="en-US" dirty="0"/>
              <a:t>Resource demanding (usually)</a:t>
            </a:r>
          </a:p>
          <a:p>
            <a:pPr lvl="1"/>
            <a:r>
              <a:rPr lang="en-US" dirty="0"/>
              <a:t>Easy to improve (some times)</a:t>
            </a:r>
          </a:p>
          <a:p>
            <a:r>
              <a:rPr lang="en-US" dirty="0"/>
              <a:t>Loops!</a:t>
            </a:r>
          </a:p>
          <a:p>
            <a:pPr lvl="1"/>
            <a:r>
              <a:rPr lang="en-US" dirty="0"/>
              <a:t>Common structure</a:t>
            </a:r>
          </a:p>
          <a:p>
            <a:pPr lvl="1"/>
            <a:r>
              <a:rPr lang="en-US" dirty="0"/>
              <a:t>Many iterations running the same code</a:t>
            </a:r>
          </a:p>
          <a:p>
            <a:pPr lvl="1"/>
            <a:r>
              <a:rPr lang="en-US" dirty="0"/>
              <a:t>Long loops have significant performance cost</a:t>
            </a:r>
          </a:p>
        </p:txBody>
      </p:sp>
    </p:spTree>
    <p:extLst>
      <p:ext uri="{BB962C8B-B14F-4D97-AF65-F5344CB8AC3E}">
        <p14:creationId xmlns:p14="http://schemas.microsoft.com/office/powerpoint/2010/main" val="29670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Many existing optimizations</a:t>
            </a:r>
            <a:endParaRPr lang="en-US" dirty="0"/>
          </a:p>
          <a:p>
            <a:pPr lvl="1"/>
            <a:r>
              <a:rPr lang="en-US"/>
              <a:t>Extract loop invariant code outside the loop</a:t>
            </a:r>
            <a:endParaRPr lang="en-US" dirty="0"/>
          </a:p>
          <a:p>
            <a:pPr lvl="1"/>
            <a:r>
              <a:rPr lang="en-US"/>
              <a:t>Loop unrolling</a:t>
            </a:r>
            <a:endParaRPr lang="en-US" dirty="0"/>
          </a:p>
          <a:p>
            <a:pPr lvl="1"/>
            <a:r>
              <a:rPr lang="en-US"/>
              <a:t>Perform the loop concurrently</a:t>
            </a:r>
            <a:endParaRPr lang="en-US" dirty="0"/>
          </a:p>
          <a:p>
            <a:pPr lvl="1"/>
            <a:r>
              <a:rPr lang="en-US"/>
              <a:t>… and many more!</a:t>
            </a:r>
            <a:endParaRPr lang="en-US" dirty="0"/>
          </a:p>
          <a:p>
            <a:r>
              <a:rPr lang="en-US"/>
              <a:t> </a:t>
            </a:r>
            <a:r>
              <a:rPr lang="en-US" b="1"/>
              <a:t>Perform the loop concurrently</a:t>
            </a:r>
            <a:endParaRPr lang="en-US" b="1" dirty="0"/>
          </a:p>
          <a:p>
            <a:pPr lvl="1"/>
            <a:r>
              <a:rPr lang="en-US"/>
              <a:t>Many identical threads</a:t>
            </a:r>
            <a:endParaRPr lang="en-US" dirty="0"/>
          </a:p>
          <a:p>
            <a:pPr lvl="1"/>
            <a:r>
              <a:rPr lang="en-US"/>
              <a:t>Each one is running a partition of the loop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Run the loop for N iterations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After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X threads, each one is running N / X iterations</a:t>
            </a:r>
            <a:endParaRPr lang="en-US" dirty="0"/>
          </a:p>
          <a:p>
            <a:r>
              <a:rPr lang="en-US"/>
              <a:t>Wait for all threads to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DejaVu Sans Mono" charset="0"/>
              </a:rPr>
              <a:t>for </a:t>
            </a:r>
            <a:r>
              <a:rPr lang="en-US" sz="1600" b="1" dirty="0">
                <a:solidFill>
                  <a:srgbClr val="000000"/>
                </a:solidFill>
                <a:latin typeface="DejaVu Sans Mono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DejaVu Sans Mono" charset="0"/>
              </a:rPr>
              <a:t>int </a:t>
            </a:r>
            <a:r>
              <a:rPr lang="en-US" sz="1600" dirty="0">
                <a:solidFill>
                  <a:srgbClr val="000000"/>
                </a:solidFill>
                <a:latin typeface="DejaVu Sans Mono" charset="0"/>
              </a:rPr>
              <a:t>i = </a:t>
            </a:r>
            <a:r>
              <a:rPr lang="en-US" sz="1600" dirty="0">
                <a:solidFill>
                  <a:srgbClr val="0000FF"/>
                </a:solidFill>
                <a:latin typeface="DejaVu Sans Mono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DejaVu Sans Mono" charset="0"/>
              </a:rPr>
              <a:t>i &lt; </a:t>
            </a:r>
            <a:r>
              <a:rPr lang="en-US" sz="1600" dirty="0">
                <a:solidFill>
                  <a:srgbClr val="0000FF"/>
                </a:solidFill>
                <a:latin typeface="DejaVu Sans Mono" charset="0"/>
              </a:rPr>
              <a:t>100000</a:t>
            </a:r>
            <a:r>
              <a:rPr lang="en-US" sz="1600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DejaVu Sans Mono" charset="0"/>
              </a:rPr>
              <a:t>++i) {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sz="1600" dirty="0">
                <a:solidFill>
                  <a:srgbClr val="000000"/>
                </a:solidFill>
                <a:latin typeface="DejaVu Sans Mono" charset="0"/>
              </a:rPr>
              <a:t>   A[i] = B[i] / </a:t>
            </a:r>
            <a:r>
              <a:rPr lang="en-US" sz="1600" dirty="0">
                <a:solidFill>
                  <a:srgbClr val="0000FF"/>
                </a:solidFill>
                <a:latin typeface="DejaVu Sans Mono" charset="0"/>
              </a:rPr>
              <a:t>2</a:t>
            </a:r>
            <a:r>
              <a:rPr lang="en-US" sz="1600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/>
            </a:r>
            <a:br>
              <a:rPr lang="en-US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sz="1600" dirty="0">
                <a:solidFill>
                  <a:srgbClr val="CC7832"/>
                </a:solidFill>
                <a:latin typeface="DejaVu Sans Mono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After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DejaVu Sans Mono" charset="0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DejaVu Sans Mono" charset="0"/>
              </a:rPr>
              <a:t>loop_thread(</a:t>
            </a:r>
            <a:r>
              <a:rPr lang="en-US" sz="1600" b="1" dirty="0">
                <a:solidFill>
                  <a:srgbClr val="000080"/>
                </a:solidFill>
                <a:latin typeface="DejaVu Sans Mono" charset="0"/>
              </a:rPr>
              <a:t>int </a:t>
            </a:r>
            <a:r>
              <a:rPr lang="en-US" sz="1600" b="1" dirty="0">
                <a:solidFill>
                  <a:srgbClr val="000000"/>
                </a:solidFill>
                <a:latin typeface="DejaVu Sans Mono" charset="0"/>
              </a:rPr>
              <a:t>start</a:t>
            </a:r>
            <a:r>
              <a:rPr lang="en-US" sz="1600" b="1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DejaVu Sans Mono" charset="0"/>
              </a:rPr>
              <a:t>int </a:t>
            </a:r>
            <a:r>
              <a:rPr lang="en-US" sz="1600" b="1" dirty="0">
                <a:solidFill>
                  <a:srgbClr val="000000"/>
                </a:solidFill>
                <a:latin typeface="DejaVu Sans Mono" charset="0"/>
              </a:rPr>
              <a:t>end)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sz="1600" b="1" dirty="0">
                <a:solidFill>
                  <a:srgbClr val="000000"/>
                </a:solidFill>
                <a:latin typeface="DejaVu Sans Mono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DejaVu Sans Mono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sz="1600" b="1" dirty="0">
                <a:solidFill>
                  <a:srgbClr val="000000"/>
                </a:solidFill>
                <a:latin typeface="DejaVu Sans Mono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latin typeface="DejaVu Sans Mono" charset="0"/>
              </a:rPr>
              <a:t>for </a:t>
            </a:r>
            <a:r>
              <a:rPr lang="en-US" sz="1600" b="1" dirty="0">
                <a:solidFill>
                  <a:srgbClr val="000000"/>
                </a:solidFill>
                <a:latin typeface="DejaVu Sans Mono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DejaVu Sans Mono" charset="0"/>
              </a:rPr>
              <a:t>int </a:t>
            </a:r>
            <a:r>
              <a:rPr lang="en-US" sz="1600" dirty="0">
                <a:solidFill>
                  <a:srgbClr val="000000"/>
                </a:solidFill>
                <a:latin typeface="DejaVu Sans Mono" charset="0"/>
              </a:rPr>
              <a:t>i = start</a:t>
            </a:r>
            <a:r>
              <a:rPr lang="en-US" sz="1600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DejaVu Sans Mono" charset="0"/>
              </a:rPr>
              <a:t>i &lt; end</a:t>
            </a:r>
            <a:r>
              <a:rPr lang="en-US" sz="1600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DejaVu Sans Mono" charset="0"/>
              </a:rPr>
              <a:t>++i) {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sz="1600" dirty="0">
                <a:solidFill>
                  <a:srgbClr val="000000"/>
                </a:solidFill>
                <a:latin typeface="DejaVu Sans Mono" charset="0"/>
              </a:rPr>
              <a:t>     A[i] = B[i] / </a:t>
            </a:r>
            <a:r>
              <a:rPr lang="en-US" sz="1600" dirty="0">
                <a:solidFill>
                  <a:srgbClr val="0000FF"/>
                </a:solidFill>
                <a:latin typeface="DejaVu Sans Mono" charset="0"/>
              </a:rPr>
              <a:t>2</a:t>
            </a:r>
            <a:r>
              <a:rPr lang="en-US" sz="1600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/>
            </a:r>
            <a:br>
              <a:rPr lang="en-US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sz="1600" dirty="0">
                <a:solidFill>
                  <a:srgbClr val="CC7832"/>
                </a:solidFill>
                <a:latin typeface="DejaVu Sans Mono" charset="0"/>
              </a:rPr>
              <a:t>   </a:t>
            </a:r>
            <a:r>
              <a:rPr lang="en-US" sz="1600" dirty="0">
                <a:latin typeface="DejaVu Sans Mono" charset="0"/>
              </a:rPr>
              <a:t>}</a:t>
            </a:r>
            <a:r>
              <a:rPr lang="en-US" dirty="0">
                <a:latin typeface="DejaVu Sans Mono" charset="0"/>
              </a:rPr>
              <a:t/>
            </a:r>
            <a:br>
              <a:rPr lang="en-US" dirty="0">
                <a:latin typeface="DejaVu Sans Mono" charset="0"/>
              </a:rPr>
            </a:br>
            <a:r>
              <a:rPr lang="en-US" sz="1600" dirty="0">
                <a:latin typeface="DejaVu Sans Mono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pthread_create( &amp;thread1</a:t>
            </a:r>
            <a:r>
              <a:rPr lang="en-US" sz="1400" b="1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NULL</a:t>
            </a:r>
            <a:r>
              <a:rPr lang="en-US" sz="1400" b="1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loop_thread</a:t>
            </a:r>
            <a:r>
              <a:rPr lang="en-US" sz="1400" b="1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DejaVu Sans Mono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*) { .start = </a:t>
            </a:r>
            <a:r>
              <a:rPr lang="en-US" sz="1400" b="1" dirty="0">
                <a:solidFill>
                  <a:srgbClr val="0000FF"/>
                </a:solidFill>
                <a:latin typeface="DejaVu Sans Mono" charset="0"/>
              </a:rPr>
              <a:t>0</a:t>
            </a:r>
            <a:r>
              <a:rPr lang="en-US" sz="1400" b="1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.end = </a:t>
            </a:r>
            <a:r>
              <a:rPr lang="en-US" sz="1400" b="1" dirty="0">
                <a:solidFill>
                  <a:srgbClr val="0000FF"/>
                </a:solidFill>
                <a:latin typeface="DejaVu Sans Mono" charset="0"/>
              </a:rPr>
              <a:t>10000 </a:t>
            </a: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})</a:t>
            </a:r>
            <a:r>
              <a:rPr lang="en-US" sz="1400" b="1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sz="1600" b="1" dirty="0">
                <a:solidFill>
                  <a:srgbClr val="CC7832"/>
                </a:solidFill>
                <a:latin typeface="DejaVu Sans Mono" charset="0"/>
              </a:rPr>
              <a:t/>
            </a:r>
            <a:br>
              <a:rPr lang="en-US" sz="1600" b="1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pthread_create( &amp;thread2</a:t>
            </a:r>
            <a:r>
              <a:rPr lang="en-US" sz="1400" b="1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NULL</a:t>
            </a:r>
            <a:r>
              <a:rPr lang="en-US" sz="1400" b="1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loop_thread</a:t>
            </a:r>
            <a:r>
              <a:rPr lang="en-US" sz="1400" b="1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DejaVu Sans Mono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DejaVu Sans Mono" charset="0"/>
              </a:rPr>
              <a:t>*) { .start = </a:t>
            </a:r>
            <a:r>
              <a:rPr lang="en-US" sz="1400" dirty="0">
                <a:solidFill>
                  <a:srgbClr val="0000FF"/>
                </a:solidFill>
                <a:latin typeface="DejaVu Sans Mono" charset="0"/>
              </a:rPr>
              <a:t>10001</a:t>
            </a:r>
            <a:r>
              <a:rPr lang="en-US" sz="1400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DejaVu Sans Mono" charset="0"/>
              </a:rPr>
              <a:t>.end = </a:t>
            </a:r>
            <a:r>
              <a:rPr lang="en-US" sz="1400" dirty="0">
                <a:solidFill>
                  <a:srgbClr val="0000FF"/>
                </a:solidFill>
                <a:latin typeface="DejaVu Sans Mono" charset="0"/>
              </a:rPr>
              <a:t>20000 </a:t>
            </a:r>
            <a:r>
              <a:rPr lang="en-US" sz="1400" dirty="0">
                <a:solidFill>
                  <a:srgbClr val="000000"/>
                </a:solidFill>
                <a:latin typeface="DejaVu Sans Mono" charset="0"/>
              </a:rPr>
              <a:t>})</a:t>
            </a:r>
            <a:r>
              <a:rPr lang="en-US" sz="1400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sz="1600" dirty="0">
                <a:solidFill>
                  <a:srgbClr val="CC7832"/>
                </a:solidFill>
                <a:latin typeface="DejaVu Sans Mono" charset="0"/>
              </a:rPr>
              <a:t/>
            </a:r>
            <a:br>
              <a:rPr lang="en-US" sz="1600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sz="1400" dirty="0">
                <a:solidFill>
                  <a:srgbClr val="CC7832"/>
                </a:solidFill>
                <a:latin typeface="DejaVu Sans Mono" charset="0"/>
              </a:rPr>
              <a:t>// ... Open as many threads as required ...</a:t>
            </a:r>
            <a:br>
              <a:rPr lang="en-US" sz="1400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pthread_join</a:t>
            </a:r>
            <a:r>
              <a:rPr lang="en-US" sz="1400" dirty="0">
                <a:solidFill>
                  <a:srgbClr val="CC7832"/>
                </a:solidFill>
                <a:latin typeface="DejaVu Sans Mono" charset="0"/>
              </a:rPr>
              <a:t>( thread1, </a:t>
            </a:r>
            <a:r>
              <a:rPr lang="en-US" sz="1400" dirty="0">
                <a:solidFill>
                  <a:srgbClr val="000000"/>
                </a:solidFill>
                <a:latin typeface="DejaVu Sans Mono" charset="0"/>
              </a:rPr>
              <a:t>NULL)</a:t>
            </a:r>
            <a:r>
              <a:rPr lang="en-US" sz="1400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sz="1600" dirty="0">
                <a:solidFill>
                  <a:srgbClr val="CC7832"/>
                </a:solidFill>
                <a:latin typeface="DejaVu Sans Mono" charset="0"/>
              </a:rPr>
              <a:t/>
            </a:r>
            <a:br>
              <a:rPr lang="en-US" sz="1600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sz="1400" b="1" dirty="0">
                <a:solidFill>
                  <a:srgbClr val="000000"/>
                </a:solidFill>
                <a:latin typeface="DejaVu Sans Mono" charset="0"/>
              </a:rPr>
              <a:t>pthread_join</a:t>
            </a:r>
            <a:r>
              <a:rPr lang="en-US" sz="1400" dirty="0">
                <a:solidFill>
                  <a:srgbClr val="CC7832"/>
                </a:solidFill>
                <a:latin typeface="DejaVu Sans Mono" charset="0"/>
              </a:rPr>
              <a:t>( thread2, </a:t>
            </a:r>
            <a:r>
              <a:rPr lang="en-US" sz="1400" dirty="0">
                <a:latin typeface="DejaVu Sans Mono" charset="0"/>
              </a:rPr>
              <a:t>NULL)</a:t>
            </a:r>
            <a:r>
              <a:rPr lang="en-US" sz="1400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1600" dirty="0"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162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Dependency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Many loops have cross-iteration dependencies</a:t>
            </a:r>
            <a:endParaRPr lang="en-US" dirty="0"/>
          </a:p>
          <a:p>
            <a:r>
              <a:rPr lang="en-US"/>
              <a:t>Example: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DejaVu Sans Mono" charset="0"/>
              </a:rPr>
              <a:t>int </a:t>
            </a: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i</a:t>
            </a:r>
            <a:r>
              <a:rPr lang="en-US" sz="2000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fib[</a:t>
            </a:r>
            <a:r>
              <a:rPr lang="en-US" sz="2000" dirty="0">
                <a:solidFill>
                  <a:srgbClr val="0000FF"/>
                </a:solidFill>
                <a:latin typeface="DejaVu Sans Mono" charset="0"/>
              </a:rPr>
              <a:t>1000</a:t>
            </a: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]</a:t>
            </a:r>
            <a:r>
              <a:rPr lang="en-US" sz="2000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/>
            </a:r>
            <a:br>
              <a:rPr lang="en-US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sz="2000" dirty="0">
                <a:solidFill>
                  <a:srgbClr val="CC7832"/>
                </a:solidFill>
                <a:latin typeface="DejaVu Sans Mono" charset="0"/>
              </a:rPr>
              <a:t>fib[</a:t>
            </a:r>
            <a:r>
              <a:rPr lang="en-US" sz="2000" dirty="0">
                <a:solidFill>
                  <a:srgbClr val="0000FF"/>
                </a:solidFill>
                <a:latin typeface="DejaVu Sans Mono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DejaVu Sans Mono" charset="0"/>
              </a:rPr>
              <a:t>1</a:t>
            </a:r>
            <a:r>
              <a:rPr lang="en-US" sz="2000" dirty="0">
                <a:solidFill>
                  <a:srgbClr val="CC7832"/>
                </a:solidFill>
                <a:latin typeface="DejaVu Sans Mono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fib[</a:t>
            </a:r>
            <a:r>
              <a:rPr lang="en-US" sz="2000" dirty="0">
                <a:solidFill>
                  <a:srgbClr val="0000FF"/>
                </a:solidFill>
                <a:latin typeface="DejaVu Sans Mono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DejaVu Sans Mono" charset="0"/>
              </a:rPr>
              <a:t>1</a:t>
            </a:r>
            <a:r>
              <a:rPr lang="en-US" sz="2000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/>
            </a:r>
            <a:br>
              <a:rPr lang="en-US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sz="2000" dirty="0">
                <a:solidFill>
                  <a:srgbClr val="CC7832"/>
                </a:solidFill>
                <a:latin typeface="DejaVu Sans Mono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(i = </a:t>
            </a:r>
            <a:r>
              <a:rPr lang="en-US" sz="2000" dirty="0">
                <a:solidFill>
                  <a:srgbClr val="0000FF"/>
                </a:solidFill>
                <a:latin typeface="DejaVu Sans Mono" charset="0"/>
              </a:rPr>
              <a:t>2</a:t>
            </a:r>
            <a:r>
              <a:rPr lang="en-US" sz="2000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i &lt; </a:t>
            </a:r>
            <a:r>
              <a:rPr lang="en-US" sz="2000" dirty="0">
                <a:solidFill>
                  <a:srgbClr val="0000FF"/>
                </a:solidFill>
                <a:latin typeface="DejaVu Sans Mono" charset="0"/>
              </a:rPr>
              <a:t>1000</a:t>
            </a:r>
            <a:r>
              <a:rPr lang="en-US" sz="2000" dirty="0">
                <a:solidFill>
                  <a:srgbClr val="CC7832"/>
                </a:solidFill>
                <a:latin typeface="DejaVu Sans Mono" charset="0"/>
              </a:rPr>
              <a:t>; </a:t>
            </a: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++i) {</a:t>
            </a:r>
            <a:r>
              <a:rPr lang="en-US" dirty="0">
                <a:solidFill>
                  <a:srgbClr val="000000"/>
                </a:solidFill>
                <a:latin typeface="DejaVu Sans Mon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DejaVu Sans Mono" charset="0"/>
              </a:rPr>
            </a:b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   fib[i] = fib[i - </a:t>
            </a:r>
            <a:r>
              <a:rPr lang="en-US" sz="2000" dirty="0">
                <a:solidFill>
                  <a:srgbClr val="0000FF"/>
                </a:solidFill>
                <a:latin typeface="DejaVu Sans Mono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] + fib[i - </a:t>
            </a:r>
            <a:r>
              <a:rPr lang="en-US" sz="2000" dirty="0">
                <a:solidFill>
                  <a:srgbClr val="0000FF"/>
                </a:solidFill>
                <a:latin typeface="DejaVu Sans Mono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DejaVu Sans Mono" charset="0"/>
              </a:rPr>
              <a:t>]</a:t>
            </a:r>
            <a:r>
              <a:rPr lang="en-US" sz="2000" dirty="0">
                <a:solidFill>
                  <a:srgbClr val="CC7832"/>
                </a:solidFill>
                <a:latin typeface="DejaVu Sans Mono" charset="0"/>
              </a:rPr>
              <a:t>;</a:t>
            </a:r>
            <a:r>
              <a:rPr lang="en-US" dirty="0">
                <a:solidFill>
                  <a:srgbClr val="CC7832"/>
                </a:solidFill>
                <a:latin typeface="DejaVu Sans Mono" charset="0"/>
              </a:rPr>
              <a:t/>
            </a:r>
            <a:br>
              <a:rPr lang="en-US" dirty="0">
                <a:solidFill>
                  <a:srgbClr val="CC7832"/>
                </a:solidFill>
                <a:latin typeface="DejaVu Sans Mono" charset="0"/>
              </a:rPr>
            </a:br>
            <a:r>
              <a:rPr lang="en-US" sz="2000" dirty="0">
                <a:solidFill>
                  <a:srgbClr val="CC7832"/>
                </a:solidFill>
                <a:latin typeface="DejaVu Sans Mono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Each iteration depends on the previous two iterations</a:t>
            </a:r>
          </a:p>
          <a:p>
            <a:r>
              <a:rPr lang="en-US" dirty="0"/>
              <a:t>What happens if we try to parallelize this loop?</a:t>
            </a:r>
          </a:p>
        </p:txBody>
      </p:sp>
    </p:spTree>
    <p:extLst>
      <p:ext uri="{BB962C8B-B14F-4D97-AF65-F5344CB8AC3E}">
        <p14:creationId xmlns:p14="http://schemas.microsoft.com/office/powerpoint/2010/main" val="33524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Dependency?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 different instructions accessing the same memory means there is a </a:t>
            </a:r>
            <a:r>
              <a:rPr lang="en-US" b="1"/>
              <a:t>dependence </a:t>
            </a:r>
            <a:r>
              <a:rPr lang="en-US"/>
              <a:t>between them</a:t>
            </a:r>
            <a:endParaRPr lang="en-US" dirty="0"/>
          </a:p>
          <a:p>
            <a:r>
              <a:rPr lang="en-US"/>
              <a:t>Given two program instructions, T and S, that access the same memory location:</a:t>
            </a:r>
            <a:endParaRPr lang="en-US" dirty="0"/>
          </a:p>
          <a:p>
            <a:pPr lvl="1"/>
            <a:r>
              <a:rPr lang="en-US"/>
              <a:t>If S is a write and T is a read, this is a </a:t>
            </a:r>
            <a:r>
              <a:rPr lang="en-US" b="1"/>
              <a:t>flow dependence</a:t>
            </a:r>
            <a:endParaRPr lang="en-US" b="1" dirty="0"/>
          </a:p>
          <a:p>
            <a:pPr lvl="1"/>
            <a:r>
              <a:rPr lang="en-US"/>
              <a:t>If S is a read and T is a write, this is an </a:t>
            </a:r>
            <a:r>
              <a:rPr lang="en-US" b="1"/>
              <a:t>anti-dependence</a:t>
            </a:r>
            <a:endParaRPr lang="en-US" b="1" dirty="0"/>
          </a:p>
          <a:p>
            <a:pPr lvl="1"/>
            <a:r>
              <a:rPr lang="en-US"/>
              <a:t>If S is a write and T is a write, this is an </a:t>
            </a:r>
            <a:r>
              <a:rPr lang="en-US" b="1"/>
              <a:t>output dependence</a:t>
            </a:r>
            <a:endParaRPr lang="en-US" b="1" dirty="0"/>
          </a:p>
          <a:p>
            <a:pPr lvl="1"/>
            <a:r>
              <a:rPr lang="en-US"/>
              <a:t>If S is a read and T is a read, this is an </a:t>
            </a:r>
            <a:r>
              <a:rPr lang="en-US" b="1"/>
              <a:t>input dependence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1792</Words>
  <Application>Microsoft Office PowerPoint</Application>
  <PresentationFormat>Widescreen</PresentationFormat>
  <Paragraphs>269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Automatic Loop Parallelization</vt:lpstr>
      <vt:lpstr>Agenda</vt:lpstr>
      <vt:lpstr>Motivation</vt:lpstr>
      <vt:lpstr>Idea</vt:lpstr>
      <vt:lpstr>How?</vt:lpstr>
      <vt:lpstr>Loop Parallelization</vt:lpstr>
      <vt:lpstr>Example - Code</vt:lpstr>
      <vt:lpstr>The Dependency Challenge</vt:lpstr>
      <vt:lpstr>What is a Dependency?</vt:lpstr>
      <vt:lpstr>Dealing with Cross-Iteration Deps</vt:lpstr>
      <vt:lpstr>Dependency Testing: Approach</vt:lpstr>
      <vt:lpstr>Dependency Testing: Method</vt:lpstr>
      <vt:lpstr>Basic Definitions</vt:lpstr>
      <vt:lpstr>Basic Definitions</vt:lpstr>
      <vt:lpstr>Dependency Tests</vt:lpstr>
      <vt:lpstr>Dependency Tests</vt:lpstr>
      <vt:lpstr>Dependency Tests: GCD Test</vt:lpstr>
      <vt:lpstr>GCD Test: Examples</vt:lpstr>
      <vt:lpstr>Dependency Tests: More Tests</vt:lpstr>
      <vt:lpstr>Dependency Tests: Specific Tests</vt:lpstr>
      <vt:lpstr>Separable and Coupled Subscripts</vt:lpstr>
      <vt:lpstr>Separable and Coupled Subscripts</vt:lpstr>
      <vt:lpstr>Dependence Analysis: Suggested Algorithm</vt:lpstr>
      <vt:lpstr>OpenMP: Introduction</vt:lpstr>
      <vt:lpstr>OpenMP: Model</vt:lpstr>
      <vt:lpstr>OpenMP: Hello World Example</vt:lpstr>
      <vt:lpstr>OpenMP: Loop Example</vt:lpstr>
      <vt:lpstr>Putting It All Together</vt:lpstr>
      <vt:lpstr>Implementation: Technical Details</vt:lpstr>
      <vt:lpstr>Implementation: Dependency Analysis</vt:lpstr>
      <vt:lpstr>Implementation: Transforming to Parallel</vt:lpstr>
      <vt:lpstr>Implementation: Profiling</vt:lpstr>
      <vt:lpstr>Evaluation</vt:lpstr>
      <vt:lpstr>Evaluation 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Itay Pk</cp:lastModifiedBy>
  <cp:revision>186</cp:revision>
  <dcterms:created xsi:type="dcterms:W3CDTF">2013-07-15T20:26:40Z</dcterms:created>
  <dcterms:modified xsi:type="dcterms:W3CDTF">2015-09-26T19:54:06Z</dcterms:modified>
</cp:coreProperties>
</file>