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2" r:id="rId4"/>
    <p:sldId id="257" r:id="rId5"/>
    <p:sldId id="261" r:id="rId6"/>
    <p:sldId id="260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2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1F6E16-6AF0-43CC-963E-A19C6A8647A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64C5B-2419-4FB3-B70A-7702039AD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Ocean </a:t>
            </a:r>
            <a:r>
              <a:rPr lang="en-US" dirty="0"/>
              <a:t>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Paavan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Sirigiri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Paper chosen is “Realistic </a:t>
            </a:r>
            <a:r>
              <a:rPr lang="en-US" dirty="0"/>
              <a:t>Ocean </a:t>
            </a:r>
            <a:r>
              <a:rPr lang="en-US" dirty="0" smtClean="0"/>
              <a:t>Lighting using </a:t>
            </a:r>
            <a:r>
              <a:rPr lang="en-US" dirty="0"/>
              <a:t>Seamless Transitions from Geometry to </a:t>
            </a:r>
            <a:r>
              <a:rPr lang="en-US" dirty="0" smtClean="0"/>
              <a:t>BRDF” by Eric </a:t>
            </a:r>
            <a:r>
              <a:rPr lang="en-US" dirty="0" err="1" smtClean="0"/>
              <a:t>Bruneton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algorithm </a:t>
            </a:r>
            <a:r>
              <a:rPr lang="en-US" dirty="0"/>
              <a:t>is based on a </a:t>
            </a:r>
            <a:r>
              <a:rPr lang="en-US" dirty="0" smtClean="0"/>
              <a:t>hierarchical representation</a:t>
            </a:r>
            <a:r>
              <a:rPr lang="en-US" dirty="0"/>
              <a:t>, combining geometry, </a:t>
            </a:r>
            <a:r>
              <a:rPr lang="en-US" dirty="0" smtClean="0"/>
              <a:t> </a:t>
            </a:r>
            <a:r>
              <a:rPr lang="en-US" dirty="0" err="1" smtClean="0"/>
              <a:t>normals</a:t>
            </a:r>
            <a:r>
              <a:rPr lang="en-US" dirty="0" smtClean="0"/>
              <a:t> </a:t>
            </a:r>
            <a:r>
              <a:rPr lang="en-US" dirty="0"/>
              <a:t>and BRDF(Bi-directional Reflectance Distribution </a:t>
            </a:r>
            <a:r>
              <a:rPr lang="en-US" dirty="0" smtClean="0"/>
              <a:t>Functions).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paper is based on the </a:t>
            </a:r>
            <a:r>
              <a:rPr lang="en-US" dirty="0"/>
              <a:t>deep water waves model of </a:t>
            </a:r>
            <a:r>
              <a:rPr lang="en-US" dirty="0" smtClean="0"/>
              <a:t>Pierson and </a:t>
            </a:r>
            <a:r>
              <a:rPr lang="en-US" dirty="0"/>
              <a:t>Moskowitz </a:t>
            </a:r>
            <a:r>
              <a:rPr lang="en-US" dirty="0" smtClean="0"/>
              <a:t>, </a:t>
            </a:r>
            <a:r>
              <a:rPr lang="en-US" dirty="0"/>
              <a:t>and shares the limitations of </a:t>
            </a:r>
            <a:r>
              <a:rPr lang="en-US" dirty="0" smtClean="0"/>
              <a:t>this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Their geometric </a:t>
            </a:r>
            <a:r>
              <a:rPr lang="en-US" dirty="0"/>
              <a:t>model is a finite sum of wave trains of all </a:t>
            </a:r>
            <a:r>
              <a:rPr lang="en-US" dirty="0" smtClean="0"/>
              <a:t>wavelengths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transition from geometry to normal to </a:t>
            </a:r>
            <a:r>
              <a:rPr lang="en-US" dirty="0" smtClean="0"/>
              <a:t>BRDF depends </a:t>
            </a:r>
            <a:r>
              <a:rPr lang="en-US" dirty="0"/>
              <a:t>on the wavelength, for each wave train</a:t>
            </a:r>
          </a:p>
        </p:txBody>
      </p:sp>
    </p:spTree>
    <p:extLst>
      <p:ext uri="{BB962C8B-B14F-4D97-AF65-F5344CB8AC3E}">
        <p14:creationId xmlns:p14="http://schemas.microsoft.com/office/powerpoint/2010/main" val="4128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the ocean surface with a sum of n </a:t>
            </a:r>
            <a:r>
              <a:rPr lang="en-US" dirty="0" err="1"/>
              <a:t>trochoid</a:t>
            </a:r>
            <a:r>
              <a:rPr lang="en-US" dirty="0"/>
              <a:t> </a:t>
            </a:r>
            <a:r>
              <a:rPr lang="en-US" dirty="0" smtClean="0"/>
              <a:t>wave trains </a:t>
            </a:r>
            <a:r>
              <a:rPr lang="en-US" dirty="0"/>
              <a:t>of amplitude </a:t>
            </a:r>
            <a:r>
              <a:rPr lang="en-US" dirty="0" smtClean="0"/>
              <a:t>h </a:t>
            </a:r>
            <a:r>
              <a:rPr lang="en-US" dirty="0"/>
              <a:t>, wavenumber </a:t>
            </a:r>
            <a:r>
              <a:rPr lang="en-US" dirty="0" smtClean="0"/>
              <a:t>k and </a:t>
            </a:r>
            <a:r>
              <a:rPr lang="en-US" dirty="0"/>
              <a:t>angular </a:t>
            </a:r>
            <a:r>
              <a:rPr lang="en-US" dirty="0" smtClean="0"/>
              <a:t>frequency ω sampled </a:t>
            </a:r>
            <a:r>
              <a:rPr lang="en-US" dirty="0"/>
              <a:t>from the Pierson-Moskowitz and </a:t>
            </a:r>
            <a:r>
              <a:rPr lang="en-US" dirty="0" err="1" smtClean="0"/>
              <a:t>Hasselman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regular grid in screen space </a:t>
            </a:r>
            <a:r>
              <a:rPr lang="en-US" dirty="0" smtClean="0"/>
              <a:t>is projected </a:t>
            </a:r>
            <a:r>
              <a:rPr lang="en-US" dirty="0"/>
              <a:t>on the horizontal plane, displaced by waves and</a:t>
            </a:r>
          </a:p>
          <a:p>
            <a:pPr marL="0" indent="0">
              <a:buNone/>
            </a:pPr>
            <a:r>
              <a:rPr lang="en-US" dirty="0"/>
              <a:t>projected back to </a:t>
            </a:r>
            <a:r>
              <a:rPr lang="en-US" dirty="0" smtClean="0"/>
              <a:t>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 </a:t>
            </a:r>
            <a:r>
              <a:rPr lang="en-US" dirty="0"/>
              <a:t>pixel </a:t>
            </a:r>
            <a:r>
              <a:rPr lang="en-US" dirty="0" err="1"/>
              <a:t>normals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are computed and attenuated independently </a:t>
            </a:r>
            <a:r>
              <a:rPr lang="en-US" dirty="0" smtClean="0"/>
              <a:t>. </a:t>
            </a:r>
            <a:r>
              <a:rPr lang="en-US" dirty="0"/>
              <a:t>They are eventually replaced</a:t>
            </a:r>
          </a:p>
          <a:p>
            <a:pPr marL="0" indent="0">
              <a:buNone/>
            </a:pPr>
            <a:r>
              <a:rPr lang="en-US" dirty="0"/>
              <a:t>with a distribution of </a:t>
            </a:r>
            <a:r>
              <a:rPr lang="en-US" dirty="0" smtClean="0"/>
              <a:t>normal, </a:t>
            </a:r>
            <a:r>
              <a:rPr lang="en-US" dirty="0" err="1" smtClean="0"/>
              <a:t>i.e</a:t>
            </a:r>
            <a:r>
              <a:rPr lang="en-US" dirty="0" smtClean="0"/>
              <a:t> BRDF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Gaussian distribution of slope variances is used to form the ocean waves.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cean waves  and BRDF lighting has been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Grid Based  Mesh is generated based on </a:t>
            </a:r>
            <a:r>
              <a:rPr lang="en-US" dirty="0"/>
              <a:t>the work </a:t>
            </a:r>
            <a:r>
              <a:rPr lang="en-US" dirty="0" smtClean="0"/>
              <a:t>of </a:t>
            </a:r>
            <a:r>
              <a:rPr lang="en-US" dirty="0" err="1" smtClean="0"/>
              <a:t>Hinsinger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Vertex and Fragment </a:t>
            </a:r>
            <a:r>
              <a:rPr lang="en-US" dirty="0" err="1" smtClean="0"/>
              <a:t>Shaders</a:t>
            </a:r>
            <a:r>
              <a:rPr lang="en-US" dirty="0" smtClean="0"/>
              <a:t> attached to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vertex </a:t>
            </a:r>
            <a:r>
              <a:rPr lang="en-US" dirty="0" err="1"/>
              <a:t>shader</a:t>
            </a:r>
            <a:r>
              <a:rPr lang="en-US" dirty="0"/>
              <a:t> projects the screen space </a:t>
            </a:r>
            <a:r>
              <a:rPr lang="en-US" dirty="0" smtClean="0"/>
              <a:t>regular grid</a:t>
            </a:r>
            <a:r>
              <a:rPr lang="en-US" dirty="0"/>
              <a:t>, </a:t>
            </a:r>
            <a:r>
              <a:rPr lang="en-US" dirty="0" smtClean="0"/>
              <a:t>displaces it according to average position of vertices  </a:t>
            </a:r>
            <a:r>
              <a:rPr lang="en-US" dirty="0"/>
              <a:t>and projects it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fragment </a:t>
            </a:r>
            <a:r>
              <a:rPr lang="en-US" dirty="0" err="1"/>
              <a:t>shader</a:t>
            </a:r>
            <a:r>
              <a:rPr lang="en-US" dirty="0"/>
              <a:t> computes the per pixel </a:t>
            </a:r>
            <a:r>
              <a:rPr lang="en-US" dirty="0" err="1"/>
              <a:t>normals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and then the Sun, sky and refracted </a:t>
            </a:r>
            <a:r>
              <a:rPr lang="en-US" dirty="0" smtClean="0"/>
              <a:t>light.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Frame buffers are formed based on the output of these </a:t>
            </a:r>
            <a:r>
              <a:rPr lang="en-US" dirty="0" err="1" smtClean="0"/>
              <a:t>shaders</a:t>
            </a:r>
            <a:r>
              <a:rPr lang="en-US" dirty="0" smtClean="0"/>
              <a:t> as per the normal OpenGL Rendering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9144000" cy="42298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062720" cy="4262437"/>
          </a:xfrm>
        </p:spPr>
      </p:pic>
    </p:spTree>
    <p:extLst>
      <p:ext uri="{BB962C8B-B14F-4D97-AF65-F5344CB8AC3E}">
        <p14:creationId xmlns:p14="http://schemas.microsoft.com/office/powerpoint/2010/main" val="4569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846263"/>
            <a:ext cx="6791995" cy="4022725"/>
          </a:xfrm>
        </p:spPr>
      </p:pic>
    </p:spTree>
    <p:extLst>
      <p:ext uri="{BB962C8B-B14F-4D97-AF65-F5344CB8AC3E}">
        <p14:creationId xmlns:p14="http://schemas.microsoft.com/office/powerpoint/2010/main" val="14917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89" y="1846263"/>
            <a:ext cx="7232720" cy="4300537"/>
          </a:xfrm>
        </p:spPr>
      </p:pic>
    </p:spTree>
    <p:extLst>
      <p:ext uri="{BB962C8B-B14F-4D97-AF65-F5344CB8AC3E}">
        <p14:creationId xmlns:p14="http://schemas.microsoft.com/office/powerpoint/2010/main" val="24451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355" y="1971711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1782</TotalTime>
  <Words>280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Ocean Lighting</vt:lpstr>
      <vt:lpstr>Overview</vt:lpstr>
      <vt:lpstr>Implementation</vt:lpstr>
      <vt:lpstr>Implementation </vt:lpstr>
      <vt:lpstr>Results</vt:lpstr>
      <vt:lpstr>Results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Realistic Ocean Lighting</dc:title>
  <dc:creator>Paavan Account</dc:creator>
  <cp:lastModifiedBy>Paavan Account</cp:lastModifiedBy>
  <cp:revision>24</cp:revision>
  <dcterms:created xsi:type="dcterms:W3CDTF">2014-11-02T01:03:17Z</dcterms:created>
  <dcterms:modified xsi:type="dcterms:W3CDTF">2014-12-05T03:43:21Z</dcterms:modified>
</cp:coreProperties>
</file>