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60" r:id="rId4"/>
    <p:sldId id="261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22"/>
    <p:restoredTop sz="94679"/>
  </p:normalViewPr>
  <p:slideViewPr>
    <p:cSldViewPr snapToGrid="0" snapToObjects="1">
      <p:cViewPr>
        <p:scale>
          <a:sx n="123" d="100"/>
          <a:sy n="123" d="100"/>
        </p:scale>
        <p:origin x="-336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A14CD-848F-AD41-81C7-621FEDDEB0BA}" type="datetimeFigureOut">
              <a:rPr lang="en-US" smtClean="0"/>
              <a:t>8/8/17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5FE0-D9B0-2044-B99A-561C5A91F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01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A14CD-848F-AD41-81C7-621FEDDEB0BA}" type="datetimeFigureOut">
              <a:rPr lang="en-US" smtClean="0"/>
              <a:t>8/8/17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5FE0-D9B0-2044-B99A-561C5A91F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08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A14CD-848F-AD41-81C7-621FEDDEB0BA}" type="datetimeFigureOut">
              <a:rPr lang="en-US" smtClean="0"/>
              <a:t>8/8/17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5FE0-D9B0-2044-B99A-561C5A91F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3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A14CD-848F-AD41-81C7-621FEDDEB0BA}" type="datetimeFigureOut">
              <a:rPr lang="en-US" smtClean="0"/>
              <a:t>8/8/17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5FE0-D9B0-2044-B99A-561C5A91F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16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A14CD-848F-AD41-81C7-621FEDDEB0BA}" type="datetimeFigureOut">
              <a:rPr lang="en-US" smtClean="0"/>
              <a:t>8/8/17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5FE0-D9B0-2044-B99A-561C5A91F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38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A14CD-848F-AD41-81C7-621FEDDEB0BA}" type="datetimeFigureOut">
              <a:rPr lang="en-US" smtClean="0"/>
              <a:t>8/8/17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5FE0-D9B0-2044-B99A-561C5A91F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8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A14CD-848F-AD41-81C7-621FEDDEB0BA}" type="datetimeFigureOut">
              <a:rPr lang="en-US" smtClean="0"/>
              <a:t>8/8/17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5FE0-D9B0-2044-B99A-561C5A91F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0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A14CD-848F-AD41-81C7-621FEDDEB0BA}" type="datetimeFigureOut">
              <a:rPr lang="en-US" smtClean="0"/>
              <a:t>8/8/17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5FE0-D9B0-2044-B99A-561C5A91F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13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A14CD-848F-AD41-81C7-621FEDDEB0BA}" type="datetimeFigureOut">
              <a:rPr lang="en-US" smtClean="0"/>
              <a:t>8/8/17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5FE0-D9B0-2044-B99A-561C5A91F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42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A14CD-848F-AD41-81C7-621FEDDEB0BA}" type="datetimeFigureOut">
              <a:rPr lang="en-US" smtClean="0"/>
              <a:t>8/8/17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5FE0-D9B0-2044-B99A-561C5A91F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25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A14CD-848F-AD41-81C7-621FEDDEB0BA}" type="datetimeFigureOut">
              <a:rPr lang="en-US" smtClean="0"/>
              <a:t>8/8/17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5FE0-D9B0-2044-B99A-561C5A91F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48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A14CD-848F-AD41-81C7-621FEDDEB0BA}" type="datetimeFigureOut">
              <a:rPr lang="en-US" smtClean="0"/>
              <a:t>8/8/17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A5FE0-D9B0-2044-B99A-561C5A91F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95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jpg"/><Relationship Id="rId14" Type="http://schemas.openxmlformats.org/officeDocument/2006/relationships/image" Target="../media/image14.png"/><Relationship Id="rId15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7042" y="431903"/>
            <a:ext cx="4602996" cy="470011"/>
          </a:xfrm>
        </p:spPr>
        <p:txBody>
          <a:bodyPr>
            <a:normAutofit fontScale="90000"/>
          </a:bodyPr>
          <a:lstStyle/>
          <a:p>
            <a:r>
              <a:rPr lang="en-US" smtClean="0"/>
              <a:t>Network Architecture</a:t>
            </a:r>
            <a:endParaRPr lang="en-US" dirty="0"/>
          </a:p>
        </p:txBody>
      </p:sp>
      <p:sp>
        <p:nvSpPr>
          <p:cNvPr id="11" name="Flowchart: Alternate Process 18"/>
          <p:cNvSpPr/>
          <p:nvPr/>
        </p:nvSpPr>
        <p:spPr>
          <a:xfrm>
            <a:off x="850526" y="2991330"/>
            <a:ext cx="1858910" cy="716733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rgbClr val="000000"/>
                </a:solidFill>
              </a:rPr>
              <a:t>External Partners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rgbClr val="000000"/>
                </a:solidFill>
              </a:rPr>
              <a:t>Mobile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rgbClr val="000000"/>
                </a:solidFill>
              </a:rPr>
              <a:t>External APIs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5275126" y="4349561"/>
            <a:ext cx="1271841" cy="6921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rot="10800000">
            <a:off x="9783277" y="2903695"/>
            <a:ext cx="546265" cy="8729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 rot="10800000">
            <a:off x="5345822" y="1633588"/>
            <a:ext cx="922792" cy="4681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Elbow Connector 92"/>
          <p:cNvCxnSpPr>
            <a:stCxn id="184" idx="2"/>
          </p:cNvCxnSpPr>
          <p:nvPr/>
        </p:nvCxnSpPr>
        <p:spPr>
          <a:xfrm rot="16200000" flipH="1">
            <a:off x="3797018" y="1640138"/>
            <a:ext cx="446424" cy="242906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loud 97"/>
          <p:cNvSpPr/>
          <p:nvPr/>
        </p:nvSpPr>
        <p:spPr>
          <a:xfrm>
            <a:off x="5136690" y="2871764"/>
            <a:ext cx="1479555" cy="74824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</a:t>
            </a:r>
            <a:endParaRPr lang="en-US" dirty="0"/>
          </a:p>
        </p:txBody>
      </p:sp>
      <p:cxnSp>
        <p:nvCxnSpPr>
          <p:cNvPr id="138" name="Elbow Connector 137"/>
          <p:cNvCxnSpPr>
            <a:stCxn id="11" idx="3"/>
            <a:endCxn id="98" idx="2"/>
          </p:cNvCxnSpPr>
          <p:nvPr/>
        </p:nvCxnSpPr>
        <p:spPr>
          <a:xfrm flipV="1">
            <a:off x="2709436" y="3245886"/>
            <a:ext cx="2431843" cy="10381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Group 145"/>
          <p:cNvGrpSpPr/>
          <p:nvPr/>
        </p:nvGrpSpPr>
        <p:grpSpPr>
          <a:xfrm>
            <a:off x="850526" y="4061974"/>
            <a:ext cx="4028732" cy="1663072"/>
            <a:chOff x="850526" y="4759036"/>
            <a:chExt cx="4028732" cy="1416090"/>
          </a:xfrm>
        </p:grpSpPr>
        <p:grpSp>
          <p:nvGrpSpPr>
            <p:cNvPr id="14" name="Group 13"/>
            <p:cNvGrpSpPr/>
            <p:nvPr/>
          </p:nvGrpSpPr>
          <p:grpSpPr>
            <a:xfrm>
              <a:off x="850526" y="4759036"/>
              <a:ext cx="4028732" cy="1416090"/>
              <a:chOff x="2049557" y="4986631"/>
              <a:chExt cx="4028732" cy="1416090"/>
            </a:xfrm>
          </p:grpSpPr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01438" y="5440510"/>
                <a:ext cx="1232700" cy="930688"/>
              </a:xfrm>
              <a:prstGeom prst="rect">
                <a:avLst/>
              </a:prstGeom>
            </p:spPr>
          </p:pic>
          <p:sp>
            <p:nvSpPr>
              <p:cNvPr id="37" name="Rectangle 36"/>
              <p:cNvSpPr/>
              <p:nvPr/>
            </p:nvSpPr>
            <p:spPr>
              <a:xfrm>
                <a:off x="2049557" y="4986631"/>
                <a:ext cx="4028732" cy="141609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Developers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144" name="Picture 14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6193" y="5231282"/>
              <a:ext cx="1232700" cy="930688"/>
            </a:xfrm>
            <a:prstGeom prst="rect">
              <a:avLst/>
            </a:prstGeom>
          </p:spPr>
        </p:pic>
        <p:pic>
          <p:nvPicPr>
            <p:cNvPr id="145" name="Picture 14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473" y="5206749"/>
              <a:ext cx="1232700" cy="930688"/>
            </a:xfrm>
            <a:prstGeom prst="rect">
              <a:avLst/>
            </a:prstGeom>
          </p:spPr>
        </p:pic>
      </p:grpSp>
      <p:sp>
        <p:nvSpPr>
          <p:cNvPr id="162" name="Rectangle 161"/>
          <p:cNvSpPr/>
          <p:nvPr/>
        </p:nvSpPr>
        <p:spPr>
          <a:xfrm>
            <a:off x="2505567" y="5881398"/>
            <a:ext cx="6741800" cy="702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r>
              <a:rPr lang="en-US" sz="1200" dirty="0" smtClean="0"/>
              <a:t>Dotted lines represent environments and solid lines represent separate servers hosted on Rackspace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/>
              <a:t>All databases are firewalled to allow access from the API of that environment only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/>
              <a:t>All communication from the web layer to the API layer goes through the public internet</a:t>
            </a:r>
            <a:endParaRPr lang="en-US" sz="1200" dirty="0"/>
          </a:p>
        </p:txBody>
      </p:sp>
      <p:grpSp>
        <p:nvGrpSpPr>
          <p:cNvPr id="196" name="Group 195"/>
          <p:cNvGrpSpPr/>
          <p:nvPr/>
        </p:nvGrpSpPr>
        <p:grpSpPr>
          <a:xfrm>
            <a:off x="410683" y="1067623"/>
            <a:ext cx="4864443" cy="1659199"/>
            <a:chOff x="410683" y="1067623"/>
            <a:chExt cx="4864443" cy="1659199"/>
          </a:xfrm>
        </p:grpSpPr>
        <p:sp>
          <p:nvSpPr>
            <p:cNvPr id="87" name="Rectangle 86"/>
            <p:cNvSpPr/>
            <p:nvPr/>
          </p:nvSpPr>
          <p:spPr>
            <a:xfrm>
              <a:off x="410683" y="1067623"/>
              <a:ext cx="4864443" cy="1659199"/>
            </a:xfrm>
            <a:prstGeom prst="rect">
              <a:avLst/>
            </a:prstGeom>
            <a:noFill/>
            <a:ln w="19050"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Production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81" name="Group 180"/>
            <p:cNvGrpSpPr/>
            <p:nvPr/>
          </p:nvGrpSpPr>
          <p:grpSpPr>
            <a:xfrm>
              <a:off x="486505" y="1633587"/>
              <a:ext cx="1441074" cy="997869"/>
              <a:chOff x="933076" y="1655534"/>
              <a:chExt cx="1441074" cy="997869"/>
            </a:xfrm>
          </p:grpSpPr>
          <p:sp>
            <p:nvSpPr>
              <p:cNvPr id="163" name="Rectangle 162"/>
              <p:cNvSpPr/>
              <p:nvPr/>
            </p:nvSpPr>
            <p:spPr>
              <a:xfrm>
                <a:off x="1031743" y="1655534"/>
                <a:ext cx="1342407" cy="923730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933076" y="1729673"/>
                <a:ext cx="1342407" cy="92373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1176252" y="1835336"/>
                <a:ext cx="863600" cy="7021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DB</a:t>
                </a:r>
                <a:endParaRPr lang="en-US" dirty="0"/>
              </a:p>
            </p:txBody>
          </p:sp>
        </p:grpSp>
        <p:grpSp>
          <p:nvGrpSpPr>
            <p:cNvPr id="182" name="Group 181"/>
            <p:cNvGrpSpPr/>
            <p:nvPr/>
          </p:nvGrpSpPr>
          <p:grpSpPr>
            <a:xfrm>
              <a:off x="2134496" y="1633587"/>
              <a:ext cx="1441074" cy="997869"/>
              <a:chOff x="933076" y="1655534"/>
              <a:chExt cx="1441074" cy="997869"/>
            </a:xfrm>
          </p:grpSpPr>
          <p:sp>
            <p:nvSpPr>
              <p:cNvPr id="183" name="Rectangle 182"/>
              <p:cNvSpPr/>
              <p:nvPr/>
            </p:nvSpPr>
            <p:spPr>
              <a:xfrm>
                <a:off x="1031743" y="1655534"/>
                <a:ext cx="1342407" cy="923730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Rectangle 183"/>
              <p:cNvSpPr/>
              <p:nvPr/>
            </p:nvSpPr>
            <p:spPr>
              <a:xfrm>
                <a:off x="933076" y="1729673"/>
                <a:ext cx="1342407" cy="92373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Rectangle 184"/>
              <p:cNvSpPr/>
              <p:nvPr/>
            </p:nvSpPr>
            <p:spPr>
              <a:xfrm>
                <a:off x="1176252" y="1835336"/>
                <a:ext cx="863600" cy="7021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API</a:t>
                </a:r>
                <a:endParaRPr lang="en-US" dirty="0"/>
              </a:p>
            </p:txBody>
          </p:sp>
        </p:grpSp>
        <p:cxnSp>
          <p:nvCxnSpPr>
            <p:cNvPr id="91" name="Straight Arrow Connector 90"/>
            <p:cNvCxnSpPr>
              <a:stCxn id="185" idx="1"/>
            </p:cNvCxnSpPr>
            <p:nvPr/>
          </p:nvCxnSpPr>
          <p:spPr>
            <a:xfrm flipH="1">
              <a:off x="1582890" y="2164447"/>
              <a:ext cx="79478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8" name="Group 187"/>
            <p:cNvGrpSpPr/>
            <p:nvPr/>
          </p:nvGrpSpPr>
          <p:grpSpPr>
            <a:xfrm>
              <a:off x="3680047" y="1630902"/>
              <a:ext cx="1441074" cy="997869"/>
              <a:chOff x="933076" y="1655534"/>
              <a:chExt cx="1441074" cy="997869"/>
            </a:xfrm>
          </p:grpSpPr>
          <p:sp>
            <p:nvSpPr>
              <p:cNvPr id="189" name="Rectangle 188"/>
              <p:cNvSpPr/>
              <p:nvPr/>
            </p:nvSpPr>
            <p:spPr>
              <a:xfrm>
                <a:off x="1031743" y="1655534"/>
                <a:ext cx="1342407" cy="923730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Rectangle 189"/>
              <p:cNvSpPr/>
              <p:nvPr/>
            </p:nvSpPr>
            <p:spPr>
              <a:xfrm>
                <a:off x="933076" y="1729673"/>
                <a:ext cx="1342407" cy="92373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1" name="Rectangle 190"/>
              <p:cNvSpPr/>
              <p:nvPr/>
            </p:nvSpPr>
            <p:spPr>
              <a:xfrm>
                <a:off x="1176252" y="1835336"/>
                <a:ext cx="863600" cy="7021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Web</a:t>
                </a:r>
                <a:endParaRPr lang="en-US" dirty="0"/>
              </a:p>
            </p:txBody>
          </p:sp>
        </p:grpSp>
      </p:grpSp>
      <p:cxnSp>
        <p:nvCxnSpPr>
          <p:cNvPr id="92" name="Elbow Connector 91"/>
          <p:cNvCxnSpPr>
            <a:stCxn id="189" idx="3"/>
          </p:cNvCxnSpPr>
          <p:nvPr/>
        </p:nvCxnSpPr>
        <p:spPr>
          <a:xfrm>
            <a:off x="5121121" y="2092767"/>
            <a:ext cx="207203" cy="87422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Group 196"/>
          <p:cNvGrpSpPr/>
          <p:nvPr/>
        </p:nvGrpSpPr>
        <p:grpSpPr>
          <a:xfrm>
            <a:off x="6518496" y="1067622"/>
            <a:ext cx="4864443" cy="1659199"/>
            <a:chOff x="410683" y="1067623"/>
            <a:chExt cx="4864443" cy="1659199"/>
          </a:xfrm>
        </p:grpSpPr>
        <p:sp>
          <p:nvSpPr>
            <p:cNvPr id="198" name="Rectangle 197"/>
            <p:cNvSpPr/>
            <p:nvPr/>
          </p:nvSpPr>
          <p:spPr>
            <a:xfrm>
              <a:off x="410683" y="1067623"/>
              <a:ext cx="4864443" cy="1659199"/>
            </a:xfrm>
            <a:prstGeom prst="rect">
              <a:avLst/>
            </a:prstGeom>
            <a:noFill/>
            <a:ln w="19050"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dirty="0" smtClean="0">
                  <a:solidFill>
                    <a:schemeClr val="tx1"/>
                  </a:solidFill>
                </a:rPr>
                <a:t>Sandbox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99" name="Group 198"/>
            <p:cNvGrpSpPr/>
            <p:nvPr/>
          </p:nvGrpSpPr>
          <p:grpSpPr>
            <a:xfrm>
              <a:off x="525784" y="1602952"/>
              <a:ext cx="1441074" cy="997869"/>
              <a:chOff x="972355" y="1624899"/>
              <a:chExt cx="1441074" cy="997869"/>
            </a:xfrm>
          </p:grpSpPr>
          <p:sp>
            <p:nvSpPr>
              <p:cNvPr id="209" name="Rectangle 208"/>
              <p:cNvSpPr/>
              <p:nvPr/>
            </p:nvSpPr>
            <p:spPr>
              <a:xfrm>
                <a:off x="1071022" y="1624899"/>
                <a:ext cx="1342407" cy="923730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972355" y="1699038"/>
                <a:ext cx="1342407" cy="92373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Rectangle 210"/>
              <p:cNvSpPr/>
              <p:nvPr/>
            </p:nvSpPr>
            <p:spPr>
              <a:xfrm>
                <a:off x="1215531" y="1804701"/>
                <a:ext cx="863600" cy="7021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Web</a:t>
                </a:r>
                <a:endParaRPr lang="en-US" dirty="0"/>
              </a:p>
            </p:txBody>
          </p:sp>
        </p:grpSp>
        <p:grpSp>
          <p:nvGrpSpPr>
            <p:cNvPr id="200" name="Group 199"/>
            <p:cNvGrpSpPr/>
            <p:nvPr/>
          </p:nvGrpSpPr>
          <p:grpSpPr>
            <a:xfrm>
              <a:off x="2134496" y="1589170"/>
              <a:ext cx="2969482" cy="1042286"/>
              <a:chOff x="933076" y="1611117"/>
              <a:chExt cx="2969482" cy="1042286"/>
            </a:xfrm>
          </p:grpSpPr>
          <p:sp>
            <p:nvSpPr>
              <p:cNvPr id="206" name="Rectangle 205"/>
              <p:cNvSpPr/>
              <p:nvPr/>
            </p:nvSpPr>
            <p:spPr>
              <a:xfrm>
                <a:off x="1031743" y="1611117"/>
                <a:ext cx="2870815" cy="968147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933076" y="1729673"/>
                <a:ext cx="2855182" cy="92373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1176252" y="1835336"/>
                <a:ext cx="863600" cy="7021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API</a:t>
                </a:r>
                <a:endParaRPr lang="en-US" dirty="0"/>
              </a:p>
            </p:txBody>
          </p:sp>
        </p:grpSp>
        <p:sp>
          <p:nvSpPr>
            <p:cNvPr id="205" name="Rectangle 204"/>
            <p:cNvSpPr/>
            <p:nvPr/>
          </p:nvSpPr>
          <p:spPr>
            <a:xfrm>
              <a:off x="3923223" y="1810704"/>
              <a:ext cx="863600" cy="7021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DB</a:t>
              </a:r>
              <a:endParaRPr lang="en-US" dirty="0"/>
            </a:p>
          </p:txBody>
        </p:sp>
        <p:cxnSp>
          <p:nvCxnSpPr>
            <p:cNvPr id="201" name="Straight Arrow Connector 200"/>
            <p:cNvCxnSpPr>
              <a:stCxn id="205" idx="1"/>
            </p:cNvCxnSpPr>
            <p:nvPr/>
          </p:nvCxnSpPr>
          <p:spPr>
            <a:xfrm flipH="1" flipV="1">
              <a:off x="3241272" y="2154507"/>
              <a:ext cx="681951" cy="72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7" name="Elbow Connector 106"/>
          <p:cNvCxnSpPr>
            <a:stCxn id="210" idx="1"/>
            <a:endCxn id="98" idx="3"/>
          </p:cNvCxnSpPr>
          <p:nvPr/>
        </p:nvCxnSpPr>
        <p:spPr>
          <a:xfrm rot="10800000" flipV="1">
            <a:off x="5876469" y="2138955"/>
            <a:ext cx="757129" cy="77559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7" name="Group 216"/>
          <p:cNvGrpSpPr/>
          <p:nvPr/>
        </p:nvGrpSpPr>
        <p:grpSpPr>
          <a:xfrm>
            <a:off x="6523261" y="4065847"/>
            <a:ext cx="4864443" cy="1659199"/>
            <a:chOff x="410683" y="1067623"/>
            <a:chExt cx="4864443" cy="1659199"/>
          </a:xfrm>
        </p:grpSpPr>
        <p:sp>
          <p:nvSpPr>
            <p:cNvPr id="218" name="Rectangle 217"/>
            <p:cNvSpPr/>
            <p:nvPr/>
          </p:nvSpPr>
          <p:spPr>
            <a:xfrm>
              <a:off x="410683" y="1067623"/>
              <a:ext cx="4864443" cy="1659199"/>
            </a:xfrm>
            <a:prstGeom prst="rect">
              <a:avLst/>
            </a:prstGeom>
            <a:noFill/>
            <a:ln w="19050"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mtClean="0">
                  <a:solidFill>
                    <a:schemeClr val="tx1"/>
                  </a:solidFill>
                </a:rPr>
                <a:t>Development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20" name="Group 219"/>
            <p:cNvGrpSpPr/>
            <p:nvPr/>
          </p:nvGrpSpPr>
          <p:grpSpPr>
            <a:xfrm>
              <a:off x="619686" y="1589170"/>
              <a:ext cx="4484292" cy="1042286"/>
              <a:chOff x="-581734" y="1611117"/>
              <a:chExt cx="4484292" cy="1042286"/>
            </a:xfrm>
          </p:grpSpPr>
          <p:sp>
            <p:nvSpPr>
              <p:cNvPr id="223" name="Rectangle 222"/>
              <p:cNvSpPr/>
              <p:nvPr/>
            </p:nvSpPr>
            <p:spPr>
              <a:xfrm>
                <a:off x="-437225" y="1611117"/>
                <a:ext cx="4339783" cy="968147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4" name="Rectangle 223"/>
              <p:cNvSpPr/>
              <p:nvPr/>
            </p:nvSpPr>
            <p:spPr>
              <a:xfrm>
                <a:off x="-581734" y="1729673"/>
                <a:ext cx="4369992" cy="92373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5" name="Rectangle 224"/>
              <p:cNvSpPr/>
              <p:nvPr/>
            </p:nvSpPr>
            <p:spPr>
              <a:xfrm>
                <a:off x="1176252" y="1835336"/>
                <a:ext cx="863600" cy="7021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API</a:t>
                </a:r>
                <a:endParaRPr lang="en-US" dirty="0"/>
              </a:p>
            </p:txBody>
          </p:sp>
        </p:grpSp>
        <p:sp>
          <p:nvSpPr>
            <p:cNvPr id="221" name="Rectangle 220"/>
            <p:cNvSpPr/>
            <p:nvPr/>
          </p:nvSpPr>
          <p:spPr>
            <a:xfrm>
              <a:off x="3923223" y="1810704"/>
              <a:ext cx="863600" cy="7021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DB</a:t>
              </a:r>
              <a:endParaRPr lang="en-US" dirty="0"/>
            </a:p>
          </p:txBody>
        </p:sp>
        <p:cxnSp>
          <p:nvCxnSpPr>
            <p:cNvPr id="222" name="Straight Arrow Connector 221"/>
            <p:cNvCxnSpPr/>
            <p:nvPr/>
          </p:nvCxnSpPr>
          <p:spPr>
            <a:xfrm flipH="1" flipV="1">
              <a:off x="3241272" y="2154507"/>
              <a:ext cx="681951" cy="72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Rectangle 227"/>
            <p:cNvSpPr/>
            <p:nvPr/>
          </p:nvSpPr>
          <p:spPr>
            <a:xfrm>
              <a:off x="890005" y="1826112"/>
              <a:ext cx="863600" cy="7021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</a:t>
              </a:r>
              <a:endParaRPr lang="en-US" dirty="0"/>
            </a:p>
          </p:txBody>
        </p:sp>
      </p:grpSp>
      <p:cxnSp>
        <p:nvCxnSpPr>
          <p:cNvPr id="125" name="Elbow Connector 124"/>
          <p:cNvCxnSpPr>
            <a:stCxn id="98" idx="0"/>
            <a:endCxn id="225" idx="0"/>
          </p:cNvCxnSpPr>
          <p:nvPr/>
        </p:nvCxnSpPr>
        <p:spPr>
          <a:xfrm>
            <a:off x="6615012" y="3245886"/>
            <a:ext cx="2307038" cy="156572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98" idx="1"/>
            <a:endCxn id="228" idx="0"/>
          </p:cNvCxnSpPr>
          <p:nvPr/>
        </p:nvCxnSpPr>
        <p:spPr>
          <a:xfrm rot="16200000" flipH="1">
            <a:off x="6052862" y="3442815"/>
            <a:ext cx="1205126" cy="155791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stCxn id="208" idx="2"/>
          </p:cNvCxnSpPr>
          <p:nvPr/>
        </p:nvCxnSpPr>
        <p:spPr>
          <a:xfrm rot="5400000">
            <a:off x="7514059" y="1616461"/>
            <a:ext cx="504185" cy="230226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67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1897" y="445179"/>
            <a:ext cx="5350618" cy="42253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Component Architecture</a:t>
            </a:r>
            <a:endParaRPr lang="en-US" dirty="0"/>
          </a:p>
        </p:txBody>
      </p:sp>
      <p:pic>
        <p:nvPicPr>
          <p:cNvPr id="79" name="Picture 78" descr="Final Logo (Rectangle).a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82" y="350389"/>
            <a:ext cx="2286698" cy="462678"/>
          </a:xfrm>
          <a:prstGeom prst="rect">
            <a:avLst/>
          </a:prstGeom>
        </p:spPr>
      </p:pic>
      <p:grpSp>
        <p:nvGrpSpPr>
          <p:cNvPr id="58" name="Group 57"/>
          <p:cNvGrpSpPr/>
          <p:nvPr/>
        </p:nvGrpSpPr>
        <p:grpSpPr>
          <a:xfrm>
            <a:off x="4259790" y="1214808"/>
            <a:ext cx="7176912" cy="5345718"/>
            <a:chOff x="2714018" y="1291008"/>
            <a:chExt cx="7176912" cy="5345718"/>
          </a:xfrm>
        </p:grpSpPr>
        <p:grpSp>
          <p:nvGrpSpPr>
            <p:cNvPr id="48" name="Group 47"/>
            <p:cNvGrpSpPr/>
            <p:nvPr/>
          </p:nvGrpSpPr>
          <p:grpSpPr>
            <a:xfrm>
              <a:off x="3177490" y="5068682"/>
              <a:ext cx="2132889" cy="1348293"/>
              <a:chOff x="4339174" y="501264"/>
              <a:chExt cx="3233738" cy="998461"/>
            </a:xfrm>
          </p:grpSpPr>
          <p:sp>
            <p:nvSpPr>
              <p:cNvPr id="12" name="Flowchart: Alternate Process 18"/>
              <p:cNvSpPr/>
              <p:nvPr/>
            </p:nvSpPr>
            <p:spPr>
              <a:xfrm>
                <a:off x="4339174" y="501264"/>
                <a:ext cx="3233738" cy="998461"/>
              </a:xfrm>
              <a:prstGeom prst="flowChartAlternateProcess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b="1" dirty="0" smtClean="0">
                    <a:solidFill>
                      <a:srgbClr val="000000"/>
                    </a:solidFill>
                  </a:rPr>
                  <a:t>External Partners</a:t>
                </a:r>
              </a:p>
              <a:p>
                <a:endParaRPr lang="en-US" b="1" dirty="0">
                  <a:solidFill>
                    <a:srgbClr val="000000"/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  <p:sp>
            <p:nvSpPr>
              <p:cNvPr id="18" name="Flowchart: Process 21"/>
              <p:cNvSpPr/>
              <p:nvPr/>
            </p:nvSpPr>
            <p:spPr>
              <a:xfrm>
                <a:off x="4470039" y="915447"/>
                <a:ext cx="2958104" cy="510428"/>
              </a:xfrm>
              <a:prstGeom prst="flowChartProcess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 smtClean="0">
                    <a:latin typeface="Calibri" charset="0"/>
                  </a:rPr>
                  <a:t>API exposed to external partners</a:t>
                </a:r>
                <a:endParaRPr lang="en-US" sz="1400" dirty="0">
                  <a:latin typeface="Calibri" charset="0"/>
                </a:endParaRPr>
              </a:p>
            </p:txBody>
          </p:sp>
        </p:grpSp>
        <p:cxnSp>
          <p:nvCxnSpPr>
            <p:cNvPr id="19" name="Straight Arrow Connector 18"/>
            <p:cNvCxnSpPr/>
            <p:nvPr/>
          </p:nvCxnSpPr>
          <p:spPr>
            <a:xfrm flipV="1">
              <a:off x="7805352" y="2336250"/>
              <a:ext cx="590" cy="67691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6644247" y="1291008"/>
              <a:ext cx="3246683" cy="5345718"/>
              <a:chOff x="4351615" y="1966415"/>
              <a:chExt cx="3233737" cy="2407473"/>
            </a:xfrm>
          </p:grpSpPr>
          <p:sp>
            <p:nvSpPr>
              <p:cNvPr id="5" name="Flowchart: Alternate Process 22"/>
              <p:cNvSpPr/>
              <p:nvPr/>
            </p:nvSpPr>
            <p:spPr>
              <a:xfrm>
                <a:off x="4351615" y="1966415"/>
                <a:ext cx="3233737" cy="2407473"/>
              </a:xfrm>
              <a:prstGeom prst="flowChartAlternateProcess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b="1" dirty="0" smtClean="0">
                  <a:solidFill>
                    <a:srgbClr val="000000"/>
                  </a:solidFill>
                </a:endParaRPr>
              </a:p>
              <a:p>
                <a:endParaRPr lang="en-US" b="1" dirty="0">
                  <a:solidFill>
                    <a:srgbClr val="000000"/>
                  </a:solidFill>
                </a:endParaRPr>
              </a:p>
              <a:p>
                <a:r>
                  <a:rPr lang="en-US" b="1" dirty="0" smtClean="0">
                    <a:solidFill>
                      <a:srgbClr val="000000"/>
                    </a:solidFill>
                  </a:rPr>
                  <a:t>Hydrogen Platform</a:t>
                </a:r>
                <a:r>
                  <a:rPr lang="en-US" b="1" baseline="30000" dirty="0" smtClean="0">
                    <a:solidFill>
                      <a:srgbClr val="000000"/>
                    </a:solidFill>
                  </a:rPr>
                  <a:t>+</a:t>
                </a:r>
              </a:p>
              <a:p>
                <a:endParaRPr lang="en-US" b="1" dirty="0" smtClean="0">
                  <a:solidFill>
                    <a:srgbClr val="000000"/>
                  </a:solidFill>
                </a:endParaRPr>
              </a:p>
              <a:p>
                <a:endParaRPr lang="en-US" b="1" dirty="0">
                  <a:solidFill>
                    <a:srgbClr val="000000"/>
                  </a:solidFill>
                </a:endParaRPr>
              </a:p>
              <a:p>
                <a:endParaRPr lang="en-US" b="1" dirty="0" smtClean="0">
                  <a:solidFill>
                    <a:srgbClr val="000000"/>
                  </a:solidFill>
                </a:endParaRPr>
              </a:p>
              <a:p>
                <a:endParaRPr lang="en-US" b="1" dirty="0">
                  <a:solidFill>
                    <a:srgbClr val="000000"/>
                  </a:solidFill>
                </a:endParaRPr>
              </a:p>
              <a:p>
                <a:endParaRPr lang="en-US" b="1" dirty="0" smtClean="0">
                  <a:solidFill>
                    <a:srgbClr val="000000"/>
                  </a:solidFill>
                </a:endParaRPr>
              </a:p>
              <a:p>
                <a:endParaRPr lang="en-US" b="1" dirty="0">
                  <a:solidFill>
                    <a:srgbClr val="000000"/>
                  </a:solidFill>
                </a:endParaRPr>
              </a:p>
              <a:p>
                <a:endParaRPr lang="en-US" b="1" dirty="0" smtClean="0">
                  <a:solidFill>
                    <a:srgbClr val="000000"/>
                  </a:solidFill>
                </a:endParaRPr>
              </a:p>
              <a:p>
                <a:endParaRPr lang="en-US" b="1" dirty="0">
                  <a:solidFill>
                    <a:srgbClr val="000000"/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  <p:sp>
            <p:nvSpPr>
              <p:cNvPr id="8" name="Flowchart: Process 9"/>
              <p:cNvSpPr/>
              <p:nvPr/>
            </p:nvSpPr>
            <p:spPr>
              <a:xfrm>
                <a:off x="4518381" y="2331546"/>
                <a:ext cx="2909887" cy="1943376"/>
              </a:xfrm>
              <a:prstGeom prst="flowChartProcess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b="1" dirty="0" smtClean="0">
                    <a:latin typeface="Calibri" charset="0"/>
                  </a:rPr>
                  <a:t>Tomcat</a:t>
                </a:r>
                <a:r>
                  <a:rPr lang="en-US" sz="1400" b="1" dirty="0">
                    <a:latin typeface="Calibri" charset="0"/>
                  </a:rPr>
                  <a:t>, </a:t>
                </a:r>
                <a:r>
                  <a:rPr lang="en-US" sz="1400" b="1" dirty="0" smtClean="0">
                    <a:latin typeface="Calibri" charset="0"/>
                  </a:rPr>
                  <a:t>Java, Spring (Digital API)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b="1" dirty="0" smtClean="0">
                    <a:latin typeface="Calibri" charset="0"/>
                  </a:rPr>
                  <a:t>Django, Python (Investing API)*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b="1" dirty="0" smtClean="0">
                    <a:latin typeface="Calibri" charset="0"/>
                  </a:rPr>
                  <a:t>Relational database (MySQL)</a:t>
                </a:r>
                <a:endParaRPr lang="en-US" sz="1400" b="1" dirty="0">
                  <a:latin typeface="Calibri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latin typeface="Calibri" charset="0"/>
                  </a:rPr>
                  <a:t>SSL (Symantec</a:t>
                </a:r>
                <a:r>
                  <a:rPr lang="en-US" sz="1400" dirty="0" smtClean="0">
                    <a:latin typeface="Calibri" charset="0"/>
                  </a:rPr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 smtClean="0">
                    <a:latin typeface="Calibri" charset="0"/>
                  </a:rPr>
                  <a:t>Caching, Paging, Sorting</a:t>
                </a:r>
                <a:endParaRPr lang="en-US" sz="1400" dirty="0">
                  <a:latin typeface="Calibri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latin typeface="Calibri" charset="0"/>
                  </a:rPr>
                  <a:t>Data management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latin typeface="Calibri" charset="0"/>
                  </a:rPr>
                  <a:t>Investment algorithms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latin typeface="Calibri" charset="0"/>
                  </a:rPr>
                  <a:t>Automated </a:t>
                </a:r>
                <a:r>
                  <a:rPr lang="en-US" sz="1400" dirty="0" smtClean="0">
                    <a:latin typeface="Calibri" charset="0"/>
                  </a:rPr>
                  <a:t>scripts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b="1" dirty="0" smtClean="0">
                    <a:latin typeface="Calibri" charset="0"/>
                  </a:rPr>
                  <a:t>Configurable 3</a:t>
                </a:r>
                <a:r>
                  <a:rPr lang="en-US" sz="1400" b="1" baseline="30000" dirty="0" smtClean="0">
                    <a:latin typeface="Calibri" charset="0"/>
                  </a:rPr>
                  <a:t>rd</a:t>
                </a:r>
                <a:r>
                  <a:rPr lang="en-US" sz="1400" b="1" dirty="0" smtClean="0">
                    <a:latin typeface="Calibri" charset="0"/>
                  </a:rPr>
                  <a:t> party integrations*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400" dirty="0" smtClean="0">
                    <a:solidFill>
                      <a:srgbClr val="000000"/>
                    </a:solidFill>
                    <a:latin typeface="Calibri" charset="0"/>
                  </a:rPr>
                  <a:t>Data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400" dirty="0" smtClean="0">
                    <a:solidFill>
                      <a:srgbClr val="000000"/>
                    </a:solidFill>
                    <a:latin typeface="Calibri" charset="0"/>
                  </a:rPr>
                  <a:t>Custodian/Brokerage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400" dirty="0" smtClean="0">
                    <a:solidFill>
                      <a:srgbClr val="000000"/>
                    </a:solidFill>
                    <a:latin typeface="Calibri" charset="0"/>
                  </a:rPr>
                  <a:t>Compliance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400" dirty="0" smtClean="0">
                    <a:solidFill>
                      <a:srgbClr val="000000"/>
                    </a:solidFill>
                    <a:latin typeface="Calibri" charset="0"/>
                  </a:rPr>
                  <a:t>Communication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400" dirty="0" smtClean="0">
                    <a:solidFill>
                      <a:srgbClr val="000000"/>
                    </a:solidFill>
                    <a:latin typeface="Calibri" charset="0"/>
                  </a:rPr>
                  <a:t>CRM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400" dirty="0" smtClean="0">
                    <a:solidFill>
                      <a:srgbClr val="000000"/>
                    </a:solidFill>
                    <a:latin typeface="Calibri" charset="0"/>
                  </a:rPr>
                  <a:t>Account aggregation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400" dirty="0" smtClean="0">
                    <a:solidFill>
                      <a:srgbClr val="000000"/>
                    </a:solidFill>
                    <a:latin typeface="Calibri" charset="0"/>
                  </a:rPr>
                  <a:t>Analytics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400" dirty="0" smtClean="0">
                    <a:solidFill>
                      <a:srgbClr val="000000"/>
                    </a:solidFill>
                    <a:latin typeface="Calibri" charset="0"/>
                  </a:rPr>
                  <a:t>Support</a:t>
                </a:r>
                <a:endParaRPr lang="en-US" sz="1400" dirty="0">
                  <a:solidFill>
                    <a:srgbClr val="000000"/>
                  </a:solidFill>
                  <a:latin typeface="Calibri" charset="0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2714018" y="1291008"/>
              <a:ext cx="3164059" cy="3081406"/>
              <a:chOff x="439127" y="1642994"/>
              <a:chExt cx="3164059" cy="3081406"/>
            </a:xfrm>
          </p:grpSpPr>
          <p:sp>
            <p:nvSpPr>
              <p:cNvPr id="34" name="Flowchart: Alternate Process 7"/>
              <p:cNvSpPr/>
              <p:nvPr/>
            </p:nvSpPr>
            <p:spPr>
              <a:xfrm>
                <a:off x="439127" y="1642994"/>
                <a:ext cx="3164059" cy="3081406"/>
              </a:xfrm>
              <a:prstGeom prst="flowChartAlternateProcess">
                <a:avLst/>
              </a:prstGeom>
              <a:solidFill>
                <a:schemeClr val="bg2"/>
              </a:solidFill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b="1" dirty="0" smtClean="0">
                    <a:solidFill>
                      <a:srgbClr val="000000"/>
                    </a:solidFill>
                  </a:rPr>
                  <a:t>Add-Ons*</a:t>
                </a:r>
              </a:p>
              <a:p>
                <a:endParaRPr lang="en-US" b="1" dirty="0">
                  <a:solidFill>
                    <a:srgbClr val="000000"/>
                  </a:solidFill>
                </a:endParaRPr>
              </a:p>
              <a:p>
                <a:endParaRPr lang="en-US" b="1" dirty="0" smtClean="0">
                  <a:solidFill>
                    <a:srgbClr val="000000"/>
                  </a:solidFill>
                </a:endParaRPr>
              </a:p>
              <a:p>
                <a:endParaRPr lang="en-US" b="1" dirty="0">
                  <a:solidFill>
                    <a:srgbClr val="000000"/>
                  </a:solidFill>
                </a:endParaRPr>
              </a:p>
              <a:p>
                <a:endParaRPr lang="en-US" b="1" dirty="0" smtClean="0">
                  <a:solidFill>
                    <a:srgbClr val="000000"/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  <p:sp>
            <p:nvSpPr>
              <p:cNvPr id="37" name="Flowchart: Process 8"/>
              <p:cNvSpPr/>
              <p:nvPr/>
            </p:nvSpPr>
            <p:spPr>
              <a:xfrm>
                <a:off x="549988" y="2321996"/>
                <a:ext cx="2838113" cy="2021404"/>
              </a:xfrm>
              <a:prstGeom prst="flowChartProcess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b="1" dirty="0" err="1" smtClean="0">
                    <a:latin typeface="Calibri" charset="0"/>
                  </a:rPr>
                  <a:t>Node.js</a:t>
                </a:r>
                <a:r>
                  <a:rPr lang="en-US" sz="1400" b="1" dirty="0" smtClean="0">
                    <a:latin typeface="Calibri" charset="0"/>
                  </a:rPr>
                  <a:t> middleware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 smtClean="0">
                    <a:latin typeface="Calibri" charset="0"/>
                  </a:rPr>
                  <a:t>SSL (Symantec)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 err="1" smtClean="0">
                    <a:latin typeface="Calibri" charset="0"/>
                  </a:rPr>
                  <a:t>Redis</a:t>
                </a:r>
                <a:r>
                  <a:rPr lang="en-US" sz="1400" dirty="0" smtClean="0">
                    <a:latin typeface="Calibri" charset="0"/>
                  </a:rPr>
                  <a:t> DB (caching)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HTML/CSS/</a:t>
                </a:r>
                <a:r>
                  <a:rPr lang="en-US" sz="1400" dirty="0" err="1"/>
                  <a:t>Javascript</a:t>
                </a:r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b="1" dirty="0" smtClean="0"/>
                  <a:t>AngularJS, </a:t>
                </a:r>
                <a:r>
                  <a:rPr lang="en-US" sz="1400" b="1" dirty="0" err="1"/>
                  <a:t>Jquery</a:t>
                </a:r>
                <a:r>
                  <a:rPr lang="en-US" sz="1400" b="1" dirty="0"/>
                  <a:t>, Bootstrap, </a:t>
                </a:r>
                <a:r>
                  <a:rPr lang="en-US" sz="1400" b="1" dirty="0" smtClean="0"/>
                  <a:t>D3.js</a:t>
                </a:r>
              </a:p>
            </p:txBody>
          </p:sp>
        </p:grpSp>
        <p:cxnSp>
          <p:nvCxnSpPr>
            <p:cNvPr id="52" name="Straight Arrow Connector 51"/>
            <p:cNvCxnSpPr/>
            <p:nvPr/>
          </p:nvCxnSpPr>
          <p:spPr>
            <a:xfrm>
              <a:off x="5894759" y="2674706"/>
              <a:ext cx="739767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5310379" y="5613918"/>
              <a:ext cx="1333868" cy="1406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Straight Arrow Connector 55"/>
            <p:cNvCxnSpPr>
              <a:endCxn id="34" idx="2"/>
            </p:cNvCxnSpPr>
            <p:nvPr/>
          </p:nvCxnSpPr>
          <p:spPr>
            <a:xfrm flipV="1">
              <a:off x="4296047" y="4372414"/>
              <a:ext cx="1" cy="679002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59" name="Rectangle 58"/>
          <p:cNvSpPr/>
          <p:nvPr/>
        </p:nvSpPr>
        <p:spPr>
          <a:xfrm>
            <a:off x="410682" y="1875884"/>
            <a:ext cx="3410204" cy="36568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dk1"/>
                </a:solidFill>
                <a:latin typeface="Calibri" charset="0"/>
              </a:rPr>
              <a:t>Modular RESTful APIs</a:t>
            </a:r>
            <a:r>
              <a:rPr lang="en-US" sz="1400" dirty="0" smtClean="0">
                <a:solidFill>
                  <a:schemeClr val="dk1"/>
                </a:solidFill>
                <a:latin typeface="Calibri" charset="0"/>
              </a:rPr>
              <a:t> </a:t>
            </a:r>
            <a:r>
              <a:rPr lang="mr-IN" sz="1400" dirty="0" smtClean="0">
                <a:solidFill>
                  <a:schemeClr val="dk1"/>
                </a:solidFill>
                <a:latin typeface="Calibri" charset="0"/>
              </a:rPr>
              <a:t>–</a:t>
            </a:r>
            <a:r>
              <a:rPr lang="en-US" sz="1400" dirty="0" smtClean="0">
                <a:solidFill>
                  <a:schemeClr val="dk1"/>
                </a:solidFill>
                <a:latin typeface="Calibri" charset="0"/>
              </a:rPr>
              <a:t> Partners </a:t>
            </a:r>
            <a:r>
              <a:rPr lang="en-US" sz="1400" dirty="0">
                <a:solidFill>
                  <a:schemeClr val="dk1"/>
                </a:solidFill>
                <a:latin typeface="Calibri" charset="0"/>
              </a:rPr>
              <a:t>can access the Hydrogen platform through RESTful APIs and build on top of the functionality already </a:t>
            </a:r>
            <a:r>
              <a:rPr lang="en-US" sz="1400" dirty="0" smtClean="0">
                <a:solidFill>
                  <a:schemeClr val="dk1"/>
                </a:solidFill>
                <a:latin typeface="Calibri" charset="0"/>
              </a:rPr>
              <a:t>provided</a:t>
            </a:r>
            <a:br>
              <a:rPr lang="en-US" sz="1400" dirty="0" smtClean="0">
                <a:solidFill>
                  <a:schemeClr val="dk1"/>
                </a:solidFill>
                <a:latin typeface="Calibri" charset="0"/>
              </a:rPr>
            </a:br>
            <a:endParaRPr lang="en-US" sz="1400" dirty="0">
              <a:solidFill>
                <a:schemeClr val="dk1"/>
              </a:solidFill>
              <a:latin typeface="Calibri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dk1"/>
                </a:solidFill>
                <a:latin typeface="Calibri" charset="0"/>
              </a:rPr>
              <a:t>Add-Ons </a:t>
            </a:r>
            <a:r>
              <a:rPr lang="mr-IN" sz="1400" b="1" dirty="0" smtClean="0">
                <a:solidFill>
                  <a:schemeClr val="dk1"/>
                </a:solidFill>
                <a:latin typeface="Calibri" charset="0"/>
              </a:rPr>
              <a:t>–</a:t>
            </a:r>
            <a:r>
              <a:rPr lang="en-US" sz="1400" b="1" dirty="0" smtClean="0">
                <a:solidFill>
                  <a:schemeClr val="dk1"/>
                </a:solidFill>
                <a:latin typeface="Calibri" charset="0"/>
              </a:rPr>
              <a:t> </a:t>
            </a:r>
            <a:r>
              <a:rPr lang="en-US" sz="1400" dirty="0" smtClean="0">
                <a:solidFill>
                  <a:schemeClr val="dk1"/>
                </a:solidFill>
                <a:latin typeface="Calibri" charset="0"/>
              </a:rPr>
              <a:t>Partners can leverage </a:t>
            </a:r>
            <a:r>
              <a:rPr lang="en-US" sz="1400" dirty="0">
                <a:solidFill>
                  <a:schemeClr val="dk1"/>
                </a:solidFill>
                <a:latin typeface="Calibri" charset="0"/>
              </a:rPr>
              <a:t>pre-built, configurable, </a:t>
            </a:r>
            <a:r>
              <a:rPr lang="en-US" sz="1400" dirty="0" smtClean="0">
                <a:solidFill>
                  <a:schemeClr val="dk1"/>
                </a:solidFill>
                <a:latin typeface="Calibri" charset="0"/>
              </a:rPr>
              <a:t>add-ons </a:t>
            </a:r>
            <a:r>
              <a:rPr lang="en-US" sz="1400" dirty="0">
                <a:solidFill>
                  <a:schemeClr val="dk1"/>
                </a:solidFill>
                <a:latin typeface="Calibri" charset="0"/>
              </a:rPr>
              <a:t>provided by Hedgeable for an additional </a:t>
            </a:r>
            <a:r>
              <a:rPr lang="en-US" sz="1400" dirty="0" smtClean="0">
                <a:solidFill>
                  <a:schemeClr val="dk1"/>
                </a:solidFill>
                <a:latin typeface="Calibri" charset="0"/>
              </a:rPr>
              <a:t>cost</a:t>
            </a:r>
            <a:br>
              <a:rPr lang="en-US" sz="1400" dirty="0" smtClean="0">
                <a:solidFill>
                  <a:schemeClr val="dk1"/>
                </a:solidFill>
                <a:latin typeface="Calibri" charset="0"/>
              </a:rPr>
            </a:br>
            <a:endParaRPr lang="en-US" sz="1400" dirty="0" smtClean="0">
              <a:solidFill>
                <a:schemeClr val="dk1"/>
              </a:solidFill>
              <a:latin typeface="Calibri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Calibri" charset="0"/>
              </a:rPr>
              <a:t>Extendible </a:t>
            </a:r>
            <a:r>
              <a:rPr lang="mr-IN" sz="1400" b="1" dirty="0" smtClean="0">
                <a:latin typeface="Calibri" charset="0"/>
              </a:rPr>
              <a:t>–</a:t>
            </a:r>
            <a:r>
              <a:rPr lang="en-US" sz="1400" b="1" dirty="0" smtClean="0">
                <a:latin typeface="Calibri" charset="0"/>
              </a:rPr>
              <a:t> </a:t>
            </a:r>
            <a:r>
              <a:rPr lang="en-US" sz="1400" dirty="0" smtClean="0">
                <a:latin typeface="Calibri" charset="0"/>
              </a:rPr>
              <a:t>The Hydrogen platform is extendible </a:t>
            </a:r>
            <a:r>
              <a:rPr lang="mr-IN" sz="1400" dirty="0" smtClean="0">
                <a:latin typeface="Calibri" charset="0"/>
              </a:rPr>
              <a:t>–</a:t>
            </a:r>
            <a:r>
              <a:rPr lang="en-US" sz="1400" dirty="0" smtClean="0">
                <a:latin typeface="Calibri" charset="0"/>
              </a:rPr>
              <a:t> partners can write their own connectors to 3</a:t>
            </a:r>
            <a:r>
              <a:rPr lang="en-US" sz="1400" baseline="30000" dirty="0" smtClean="0">
                <a:latin typeface="Calibri" charset="0"/>
              </a:rPr>
              <a:t>rd</a:t>
            </a:r>
            <a:r>
              <a:rPr lang="en-US" sz="1400" dirty="0" smtClean="0">
                <a:latin typeface="Calibri" charset="0"/>
              </a:rPr>
              <a:t> party integrations, interfaces for which are already provided as part of the platform</a:t>
            </a:r>
            <a:endParaRPr lang="en-US" sz="1400" dirty="0">
              <a:solidFill>
                <a:schemeClr val="dk1"/>
              </a:solidFill>
              <a:latin typeface="Calibri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10682" y="6375469"/>
            <a:ext cx="1759843" cy="370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marR="0" lvl="0" indent="-2857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200" i="1" dirty="0" smtClean="0"/>
              <a:t>* Optional and extra cost</a:t>
            </a:r>
            <a:endParaRPr lang="en-US" sz="1200" i="1" dirty="0"/>
          </a:p>
        </p:txBody>
      </p:sp>
      <p:sp>
        <p:nvSpPr>
          <p:cNvPr id="20" name="Rectangle 19"/>
          <p:cNvSpPr/>
          <p:nvPr/>
        </p:nvSpPr>
        <p:spPr>
          <a:xfrm>
            <a:off x="2322434" y="6375469"/>
            <a:ext cx="2048217" cy="370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marR="0" lvl="0" indent="-2857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200" i="1" dirty="0" smtClean="0"/>
              <a:t>+ Deep dive </a:t>
            </a:r>
            <a:r>
              <a:rPr lang="en-US" sz="1200" i="1" smtClean="0"/>
              <a:t>in following slides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556463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00" y="445179"/>
            <a:ext cx="6655715" cy="42253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Hydrogen </a:t>
            </a:r>
            <a:r>
              <a:rPr lang="en-US" smtClean="0"/>
              <a:t>Platform Extendibility</a:t>
            </a:r>
            <a:endParaRPr lang="en-US" dirty="0"/>
          </a:p>
        </p:txBody>
      </p:sp>
      <p:pic>
        <p:nvPicPr>
          <p:cNvPr id="79" name="Picture 78" descr="Final Logo (Rectangle).a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82" y="350389"/>
            <a:ext cx="2286698" cy="462678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V="1">
            <a:off x="4353897" y="2260050"/>
            <a:ext cx="2004" cy="67691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Flowchart: Alternate Process 22"/>
          <p:cNvSpPr/>
          <p:nvPr/>
        </p:nvSpPr>
        <p:spPr>
          <a:xfrm>
            <a:off x="410683" y="1214807"/>
            <a:ext cx="5643754" cy="5061302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 smtClean="0">
              <a:solidFill>
                <a:srgbClr val="000000"/>
              </a:solidFill>
            </a:endParaRPr>
          </a:p>
          <a:p>
            <a:endParaRPr lang="en-US" b="1" dirty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</a:rPr>
              <a:t>Hydrogen Platform</a:t>
            </a:r>
          </a:p>
          <a:p>
            <a:endParaRPr lang="en-US" b="1" dirty="0">
              <a:solidFill>
                <a:srgbClr val="000000"/>
              </a:solidFill>
            </a:endParaRPr>
          </a:p>
          <a:p>
            <a:endParaRPr lang="en-US" b="1" dirty="0" smtClean="0">
              <a:solidFill>
                <a:srgbClr val="000000"/>
              </a:solidFill>
            </a:endParaRPr>
          </a:p>
          <a:p>
            <a:endParaRPr lang="en-US" b="1" dirty="0">
              <a:solidFill>
                <a:srgbClr val="000000"/>
              </a:solidFill>
            </a:endParaRPr>
          </a:p>
          <a:p>
            <a:endParaRPr lang="en-US" b="1" dirty="0" smtClean="0">
              <a:solidFill>
                <a:srgbClr val="000000"/>
              </a:solidFill>
            </a:endParaRPr>
          </a:p>
          <a:p>
            <a:endParaRPr lang="en-US" b="1" dirty="0">
              <a:solidFill>
                <a:srgbClr val="000000"/>
              </a:solidFill>
            </a:endParaRPr>
          </a:p>
          <a:p>
            <a:endParaRPr lang="en-US" b="1" dirty="0" smtClean="0">
              <a:solidFill>
                <a:srgbClr val="000000"/>
              </a:solidFill>
            </a:endParaRPr>
          </a:p>
          <a:p>
            <a:endParaRPr lang="en-US" b="1" dirty="0">
              <a:solidFill>
                <a:srgbClr val="00000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Flowchart: Process 9"/>
          <p:cNvSpPr/>
          <p:nvPr/>
        </p:nvSpPr>
        <p:spPr>
          <a:xfrm>
            <a:off x="4559005" y="3078859"/>
            <a:ext cx="1096425" cy="2255141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smtClean="0">
                <a:solidFill>
                  <a:srgbClr val="000000"/>
                </a:solidFill>
                <a:latin typeface="Calibri" charset="0"/>
              </a:rPr>
              <a:t>Controllers</a:t>
            </a:r>
            <a:endParaRPr lang="en-US" sz="14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1" name="Flowchart: Process 9"/>
          <p:cNvSpPr/>
          <p:nvPr/>
        </p:nvSpPr>
        <p:spPr>
          <a:xfrm>
            <a:off x="2475982" y="2025563"/>
            <a:ext cx="1581246" cy="3308438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rgbClr val="000000"/>
                </a:solidFill>
                <a:latin typeface="Calibri" charset="0"/>
              </a:rPr>
              <a:t>Services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charset="0"/>
              </a:rPr>
              <a:t>Business Logic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charset="0"/>
              </a:rPr>
              <a:t>Encryption</a:t>
            </a:r>
            <a:endParaRPr lang="en-US" sz="14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2" name="Flowchart: Process 9"/>
          <p:cNvSpPr/>
          <p:nvPr/>
        </p:nvSpPr>
        <p:spPr>
          <a:xfrm>
            <a:off x="2108148" y="2025563"/>
            <a:ext cx="293427" cy="3308438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smtClean="0">
                <a:solidFill>
                  <a:srgbClr val="000000"/>
                </a:solidFill>
                <a:latin typeface="Calibri" charset="0"/>
              </a:rPr>
              <a:t>Interfaces</a:t>
            </a:r>
            <a:endParaRPr lang="en-US" sz="14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5" name="Flowchart: Process 9"/>
          <p:cNvSpPr/>
          <p:nvPr/>
        </p:nvSpPr>
        <p:spPr>
          <a:xfrm>
            <a:off x="914973" y="2025567"/>
            <a:ext cx="1121645" cy="3308433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rgbClr val="000000"/>
                </a:solidFill>
                <a:latin typeface="Calibri" charset="0"/>
              </a:rPr>
              <a:t>Data Access Layer with Persistence*</a:t>
            </a:r>
          </a:p>
        </p:txBody>
      </p:sp>
      <p:sp>
        <p:nvSpPr>
          <p:cNvPr id="26" name="Flowchart: Process 9"/>
          <p:cNvSpPr/>
          <p:nvPr/>
        </p:nvSpPr>
        <p:spPr>
          <a:xfrm>
            <a:off x="4559004" y="2025562"/>
            <a:ext cx="1096425" cy="1053296"/>
          </a:xfrm>
          <a:prstGeom prst="flowChartProces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rgbClr val="000000"/>
                </a:solidFill>
                <a:latin typeface="Calibri" charset="0"/>
              </a:rPr>
              <a:t>3</a:t>
            </a:r>
            <a:r>
              <a:rPr lang="en-US" sz="1400" baseline="30000" dirty="0" smtClean="0">
                <a:solidFill>
                  <a:srgbClr val="000000"/>
                </a:solidFill>
                <a:latin typeface="Calibri" charset="0"/>
              </a:rPr>
              <a:t>rd</a:t>
            </a:r>
            <a:r>
              <a:rPr lang="en-US" sz="1400" dirty="0" smtClean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sz="1400" smtClean="0">
                <a:solidFill>
                  <a:srgbClr val="000000"/>
                </a:solidFill>
                <a:latin typeface="Calibri" charset="0"/>
              </a:rPr>
              <a:t>party integrations Interface</a:t>
            </a:r>
            <a:endParaRPr lang="en-US" sz="14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7" name="Flowchart: Process 9"/>
          <p:cNvSpPr/>
          <p:nvPr/>
        </p:nvSpPr>
        <p:spPr>
          <a:xfrm>
            <a:off x="6686586" y="2025562"/>
            <a:ext cx="1833959" cy="1053295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smtClean="0">
                <a:solidFill>
                  <a:srgbClr val="000000"/>
                </a:solidFill>
                <a:latin typeface="Calibri" charset="0"/>
              </a:rPr>
              <a:t>Customized Connector</a:t>
            </a:r>
            <a:endParaRPr lang="en-US" sz="14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8" name="Flowchart: Process 9"/>
          <p:cNvSpPr/>
          <p:nvPr/>
        </p:nvSpPr>
        <p:spPr>
          <a:xfrm>
            <a:off x="9226445" y="2025562"/>
            <a:ext cx="1801382" cy="1053295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rgbClr val="000000"/>
                </a:solidFill>
                <a:latin typeface="Calibri" charset="0"/>
              </a:rPr>
              <a:t>3</a:t>
            </a:r>
            <a:r>
              <a:rPr lang="en-US" sz="1400" baseline="30000" dirty="0" smtClean="0">
                <a:solidFill>
                  <a:srgbClr val="000000"/>
                </a:solidFill>
                <a:latin typeface="Calibri" charset="0"/>
              </a:rPr>
              <a:t>rd</a:t>
            </a:r>
            <a:r>
              <a:rPr lang="en-US" sz="1400" dirty="0" smtClean="0">
                <a:solidFill>
                  <a:srgbClr val="000000"/>
                </a:solidFill>
                <a:latin typeface="Calibri" charset="0"/>
              </a:rPr>
              <a:t> party API (e.g., custodian, brokerage, data, email)</a:t>
            </a:r>
            <a:endParaRPr lang="en-US" sz="1400" dirty="0">
              <a:solidFill>
                <a:srgbClr val="000000"/>
              </a:solidFill>
              <a:latin typeface="Calibri" charset="0"/>
            </a:endParaRPr>
          </a:p>
        </p:txBody>
      </p:sp>
      <p:cxnSp>
        <p:nvCxnSpPr>
          <p:cNvPr id="29" name="Straight Arrow Connector 28"/>
          <p:cNvCxnSpPr>
            <a:stCxn id="26" idx="3"/>
            <a:endCxn id="27" idx="1"/>
          </p:cNvCxnSpPr>
          <p:nvPr/>
        </p:nvCxnSpPr>
        <p:spPr>
          <a:xfrm>
            <a:off x="5655429" y="2552210"/>
            <a:ext cx="103115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Arrow Connector 31"/>
          <p:cNvCxnSpPr>
            <a:stCxn id="27" idx="3"/>
            <a:endCxn id="28" idx="1"/>
          </p:cNvCxnSpPr>
          <p:nvPr/>
        </p:nvCxnSpPr>
        <p:spPr>
          <a:xfrm>
            <a:off x="8520545" y="2552210"/>
            <a:ext cx="7059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Flowchart: Process 9"/>
          <p:cNvSpPr/>
          <p:nvPr/>
        </p:nvSpPr>
        <p:spPr>
          <a:xfrm>
            <a:off x="4150918" y="2025563"/>
            <a:ext cx="293427" cy="3308438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smtClean="0">
                <a:solidFill>
                  <a:srgbClr val="000000"/>
                </a:solidFill>
                <a:latin typeface="Calibri" charset="0"/>
              </a:rPr>
              <a:t>Interfaces</a:t>
            </a:r>
            <a:endParaRPr lang="en-US" sz="14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36" name="Flowchart: Process 9"/>
          <p:cNvSpPr/>
          <p:nvPr/>
        </p:nvSpPr>
        <p:spPr>
          <a:xfrm>
            <a:off x="914973" y="5531113"/>
            <a:ext cx="4724968" cy="509469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rgbClr val="000000"/>
                </a:solidFill>
                <a:latin typeface="Calibri" charset="0"/>
              </a:rPr>
              <a:t>Model </a:t>
            </a:r>
            <a:r>
              <a:rPr lang="mr-IN" sz="1400" dirty="0" smtClean="0">
                <a:solidFill>
                  <a:srgbClr val="000000"/>
                </a:solidFill>
                <a:latin typeface="Calibri" charset="0"/>
              </a:rPr>
              <a:t>–</a:t>
            </a:r>
            <a:r>
              <a:rPr lang="en-US" sz="1400" dirty="0" smtClean="0">
                <a:solidFill>
                  <a:srgbClr val="000000"/>
                </a:solidFill>
                <a:latin typeface="Calibri" charset="0"/>
              </a:rPr>
              <a:t> Business Objects, Helper Objects</a:t>
            </a:r>
            <a:endParaRPr lang="en-US" sz="14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38" name="Flowchart: Process 9"/>
          <p:cNvSpPr/>
          <p:nvPr/>
        </p:nvSpPr>
        <p:spPr>
          <a:xfrm>
            <a:off x="6686586" y="3745458"/>
            <a:ext cx="4341240" cy="2255141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charset="0"/>
              </a:rPr>
              <a:t>For each 3</a:t>
            </a:r>
            <a:r>
              <a:rPr lang="en-US" sz="1400" baseline="30000" dirty="0" smtClean="0">
                <a:solidFill>
                  <a:srgbClr val="000000"/>
                </a:solidFill>
                <a:latin typeface="Calibri" charset="0"/>
              </a:rPr>
              <a:t>rd</a:t>
            </a:r>
            <a:r>
              <a:rPr lang="en-US" sz="1400" dirty="0" smtClean="0">
                <a:solidFill>
                  <a:srgbClr val="000000"/>
                </a:solidFill>
                <a:latin typeface="Calibri" charset="0"/>
              </a:rPr>
              <a:t> Party integration, Hedgeable has an interface defined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charset="0"/>
              </a:rPr>
              <a:t>To customize a new vendor for a particular type of integration, Hedgeable customizes a connector to connect to the 3</a:t>
            </a:r>
            <a:r>
              <a:rPr lang="en-US" sz="1400" baseline="30000" dirty="0" smtClean="0">
                <a:solidFill>
                  <a:srgbClr val="000000"/>
                </a:solidFill>
                <a:latin typeface="Calibri" charset="0"/>
              </a:rPr>
              <a:t>rd</a:t>
            </a:r>
            <a:r>
              <a:rPr lang="en-US" sz="1400" dirty="0" smtClean="0">
                <a:solidFill>
                  <a:srgbClr val="000000"/>
                </a:solidFill>
                <a:latin typeface="Calibri" charset="0"/>
              </a:rPr>
              <a:t> party API</a:t>
            </a:r>
            <a:endParaRPr lang="en-US" sz="14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10682" y="6375469"/>
            <a:ext cx="1759843" cy="370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marR="0" lvl="0" indent="-2857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200" i="1" dirty="0" smtClean="0"/>
              <a:t>* Under development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73161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8392" y="445179"/>
            <a:ext cx="5184124" cy="422539"/>
          </a:xfrm>
        </p:spPr>
        <p:txBody>
          <a:bodyPr>
            <a:normAutofit fontScale="90000"/>
          </a:bodyPr>
          <a:lstStyle/>
          <a:p>
            <a:r>
              <a:rPr lang="en-US" smtClean="0"/>
              <a:t>Major Data </a:t>
            </a:r>
            <a:r>
              <a:rPr lang="en-US" dirty="0" smtClean="0"/>
              <a:t>Components</a:t>
            </a:r>
            <a:endParaRPr lang="en-US" dirty="0"/>
          </a:p>
        </p:txBody>
      </p:sp>
      <p:pic>
        <p:nvPicPr>
          <p:cNvPr id="79" name="Picture 78" descr="Final Logo (Rectangle).a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82" y="350389"/>
            <a:ext cx="2286698" cy="462678"/>
          </a:xfrm>
          <a:prstGeom prst="rect">
            <a:avLst/>
          </a:prstGeom>
        </p:spPr>
      </p:pic>
      <p:sp>
        <p:nvSpPr>
          <p:cNvPr id="20" name="Flowchart: Process 9"/>
          <p:cNvSpPr/>
          <p:nvPr/>
        </p:nvSpPr>
        <p:spPr>
          <a:xfrm>
            <a:off x="157317" y="3075658"/>
            <a:ext cx="1725875" cy="1879007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rgbClr val="000000"/>
                </a:solidFill>
                <a:latin typeface="Calibri" charset="0"/>
              </a:rPr>
              <a:t>Partner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i="1" dirty="0" smtClean="0">
                <a:solidFill>
                  <a:srgbClr val="000000"/>
                </a:solidFill>
                <a:latin typeface="Calibri" charset="0"/>
              </a:rPr>
              <a:t>Main entity to authorize the API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 charset="0"/>
              </a:rPr>
              <a:t>IP Whitelist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 charset="0"/>
              </a:rPr>
              <a:t>Benchmarks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 charset="0"/>
              </a:rPr>
              <a:t>Support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 charset="0"/>
              </a:rPr>
              <a:t>Widgets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 charset="0"/>
              </a:rPr>
              <a:t>Defines attributes for all the entities</a:t>
            </a:r>
          </a:p>
        </p:txBody>
      </p:sp>
      <p:sp>
        <p:nvSpPr>
          <p:cNvPr id="23" name="Flowchart: Process 9"/>
          <p:cNvSpPr/>
          <p:nvPr/>
        </p:nvSpPr>
        <p:spPr>
          <a:xfrm>
            <a:off x="1911828" y="959188"/>
            <a:ext cx="1658887" cy="1944949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rgbClr val="000000"/>
                </a:solidFill>
                <a:latin typeface="Calibri" charset="0"/>
              </a:rPr>
              <a:t>Client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i="1" dirty="0" smtClean="0">
                <a:solidFill>
                  <a:srgbClr val="000000"/>
                </a:solidFill>
                <a:latin typeface="Calibri" charset="0"/>
              </a:rPr>
              <a:t>Main entity signed up by the Partner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 charset="0"/>
              </a:rPr>
              <a:t>Login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 charset="0"/>
              </a:rPr>
              <a:t>2 factor authentication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 charset="0"/>
              </a:rPr>
              <a:t>Custom attributes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 charset="0"/>
              </a:rPr>
              <a:t>Benchmarks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 charset="0"/>
              </a:rPr>
              <a:t>Documents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 charset="0"/>
              </a:rPr>
              <a:t>Support</a:t>
            </a:r>
          </a:p>
        </p:txBody>
      </p:sp>
      <p:sp>
        <p:nvSpPr>
          <p:cNvPr id="30" name="Flowchart: Process 9"/>
          <p:cNvSpPr/>
          <p:nvPr/>
        </p:nvSpPr>
        <p:spPr>
          <a:xfrm>
            <a:off x="5239582" y="1159303"/>
            <a:ext cx="2403412" cy="1584755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rgbClr val="000000"/>
                </a:solidFill>
                <a:latin typeface="Calibri" charset="0"/>
              </a:rPr>
              <a:t>Account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i="1" dirty="0" smtClean="0">
                <a:solidFill>
                  <a:srgbClr val="000000"/>
                </a:solidFill>
                <a:latin typeface="Calibri" charset="0"/>
              </a:rPr>
              <a:t>Legal entity that the client is signing up for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 charset="0"/>
              </a:rPr>
              <a:t>Custom attributes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 charset="0"/>
              </a:rPr>
              <a:t>Account types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 charset="0"/>
              </a:rPr>
              <a:t>Account levels to track progress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 charset="0"/>
              </a:rPr>
              <a:t>Sync to allocation</a:t>
            </a:r>
          </a:p>
        </p:txBody>
      </p:sp>
      <p:sp>
        <p:nvSpPr>
          <p:cNvPr id="31" name="Flowchart: Process 9"/>
          <p:cNvSpPr/>
          <p:nvPr/>
        </p:nvSpPr>
        <p:spPr>
          <a:xfrm>
            <a:off x="2261451" y="3442196"/>
            <a:ext cx="2068888" cy="1439442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rgbClr val="000000"/>
                </a:solidFill>
                <a:latin typeface="Calibri" charset="0"/>
              </a:rPr>
              <a:t>Goal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i="1" dirty="0" smtClean="0">
                <a:solidFill>
                  <a:srgbClr val="000000"/>
                </a:solidFill>
                <a:latin typeface="Calibri" charset="0"/>
              </a:rPr>
              <a:t>Goal the client is signing up for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 charset="0"/>
              </a:rPr>
              <a:t>This can be a dummy value if no goal present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 charset="0"/>
              </a:rPr>
              <a:t>Custom attributes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 charset="0"/>
              </a:rPr>
              <a:t>Sub-goals</a:t>
            </a:r>
          </a:p>
        </p:txBody>
      </p:sp>
      <p:sp>
        <p:nvSpPr>
          <p:cNvPr id="4" name="Rectangle 3"/>
          <p:cNvSpPr/>
          <p:nvPr/>
        </p:nvSpPr>
        <p:spPr>
          <a:xfrm rot="2763736">
            <a:off x="762050" y="1553249"/>
            <a:ext cx="384681" cy="381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 rot="2763736">
            <a:off x="3960965" y="5157878"/>
            <a:ext cx="384681" cy="381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Process 9"/>
          <p:cNvSpPr/>
          <p:nvPr/>
        </p:nvSpPr>
        <p:spPr>
          <a:xfrm>
            <a:off x="3593275" y="5885842"/>
            <a:ext cx="1785627" cy="809091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rgbClr val="000000"/>
                </a:solidFill>
                <a:latin typeface="Calibri" charset="0"/>
              </a:rPr>
              <a:t>Questions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i="1" dirty="0" smtClean="0">
                <a:solidFill>
                  <a:srgbClr val="000000"/>
                </a:solidFill>
                <a:latin typeface="Calibri" charset="0"/>
              </a:rPr>
              <a:t>Sign up questions under each goal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 charset="0"/>
              </a:rPr>
              <a:t>Custom Attributes</a:t>
            </a:r>
          </a:p>
        </p:txBody>
      </p:sp>
      <p:sp>
        <p:nvSpPr>
          <p:cNvPr id="43" name="Rectangle 42"/>
          <p:cNvSpPr/>
          <p:nvPr/>
        </p:nvSpPr>
        <p:spPr>
          <a:xfrm rot="2763736">
            <a:off x="2775892" y="6023658"/>
            <a:ext cx="384681" cy="381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Process 9"/>
          <p:cNvSpPr/>
          <p:nvPr/>
        </p:nvSpPr>
        <p:spPr>
          <a:xfrm>
            <a:off x="599281" y="5836471"/>
            <a:ext cx="1832020" cy="755967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rgbClr val="000000"/>
                </a:solidFill>
                <a:latin typeface="Calibri" charset="0"/>
              </a:rPr>
              <a:t>Answers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i="1" dirty="0" smtClean="0">
                <a:solidFill>
                  <a:srgbClr val="000000"/>
                </a:solidFill>
                <a:latin typeface="Calibri" charset="0"/>
              </a:rPr>
              <a:t>Type and allowed answer for each question</a:t>
            </a:r>
          </a:p>
        </p:txBody>
      </p:sp>
      <p:sp>
        <p:nvSpPr>
          <p:cNvPr id="47" name="Flowchart: Process 9"/>
          <p:cNvSpPr/>
          <p:nvPr/>
        </p:nvSpPr>
        <p:spPr>
          <a:xfrm>
            <a:off x="5243243" y="3797224"/>
            <a:ext cx="2613994" cy="188623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rgbClr val="000000"/>
                </a:solidFill>
                <a:latin typeface="Calibri" charset="0"/>
              </a:rPr>
              <a:t>Portfolios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i="1" dirty="0" smtClean="0">
                <a:solidFill>
                  <a:srgbClr val="000000"/>
                </a:solidFill>
                <a:latin typeface="Calibri" charset="0"/>
              </a:rPr>
              <a:t>Virtual entity composing the Account and holding the actual client securities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 charset="0"/>
              </a:rPr>
              <a:t>Each account must have a “cash” portfolio to facilitate funding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 charset="0"/>
              </a:rPr>
              <a:t>Maps uniquely to a model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 charset="0"/>
              </a:rPr>
              <a:t>Historical holdings, balances and transactions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 charset="0"/>
              </a:rPr>
              <a:t>Sync to model</a:t>
            </a:r>
          </a:p>
        </p:txBody>
      </p:sp>
      <p:sp>
        <p:nvSpPr>
          <p:cNvPr id="48" name="Rectangle 47"/>
          <p:cNvSpPr/>
          <p:nvPr/>
        </p:nvSpPr>
        <p:spPr>
          <a:xfrm rot="2763736">
            <a:off x="6795936" y="3089045"/>
            <a:ext cx="384681" cy="381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owchart: Process 9"/>
          <p:cNvSpPr/>
          <p:nvPr/>
        </p:nvSpPr>
        <p:spPr>
          <a:xfrm>
            <a:off x="8061360" y="5367953"/>
            <a:ext cx="2492145" cy="1281337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rgbClr val="000000"/>
                </a:solidFill>
                <a:latin typeface="Calibri" charset="0"/>
              </a:rPr>
              <a:t>Securities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i="1" dirty="0" smtClean="0">
                <a:solidFill>
                  <a:srgbClr val="000000"/>
                </a:solidFill>
                <a:latin typeface="Calibri" charset="0"/>
              </a:rPr>
              <a:t>Financial instrument to invest in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 charset="0"/>
              </a:rPr>
              <a:t>Custom attributes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 charset="0"/>
              </a:rPr>
              <a:t>Prices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 charset="0"/>
              </a:rPr>
              <a:t>Geographical breakdown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 charset="0"/>
              </a:rPr>
              <a:t>Composition</a:t>
            </a:r>
          </a:p>
        </p:txBody>
      </p:sp>
      <p:sp>
        <p:nvSpPr>
          <p:cNvPr id="52" name="Rectangle 51"/>
          <p:cNvSpPr/>
          <p:nvPr/>
        </p:nvSpPr>
        <p:spPr>
          <a:xfrm rot="2763736">
            <a:off x="6481996" y="6023658"/>
            <a:ext cx="384681" cy="381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 rot="2763736">
            <a:off x="8270699" y="3797442"/>
            <a:ext cx="384681" cy="381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lowchart: Process 9"/>
          <p:cNvSpPr/>
          <p:nvPr/>
        </p:nvSpPr>
        <p:spPr>
          <a:xfrm>
            <a:off x="8865273" y="1109241"/>
            <a:ext cx="2349607" cy="1376235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rgbClr val="000000"/>
                </a:solidFill>
                <a:latin typeface="Calibri" charset="0"/>
              </a:rPr>
              <a:t>Allocations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i="1" dirty="0" smtClean="0">
                <a:solidFill>
                  <a:srgbClr val="000000"/>
                </a:solidFill>
                <a:latin typeface="Calibri" charset="0"/>
              </a:rPr>
              <a:t>Virtual entity assigned to the account, holding the ideal allocation of the account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 charset="0"/>
              </a:rPr>
              <a:t>Custom attributes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 charset="0"/>
              </a:rPr>
              <a:t>Algorithm</a:t>
            </a:r>
            <a:endParaRPr lang="en-US" sz="1400" dirty="0" smtClean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59" name="Flowchart: Process 9"/>
          <p:cNvSpPr/>
          <p:nvPr/>
        </p:nvSpPr>
        <p:spPr>
          <a:xfrm>
            <a:off x="9043795" y="3549131"/>
            <a:ext cx="2656218" cy="1537846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rgbClr val="000000"/>
                </a:solidFill>
                <a:latin typeface="Calibri" charset="0"/>
              </a:rPr>
              <a:t>Models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i="1" dirty="0" smtClean="0">
                <a:solidFill>
                  <a:srgbClr val="000000"/>
                </a:solidFill>
                <a:latin typeface="Calibri" charset="0"/>
              </a:rPr>
              <a:t>Virtual entity composing the allocation and holding the ideal weights of the securities in a portfolio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 charset="0"/>
              </a:rPr>
              <a:t>Custom portfolio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 charset="0"/>
              </a:rPr>
              <a:t>Historical holdings, balances, and transactions</a:t>
            </a:r>
          </a:p>
        </p:txBody>
      </p:sp>
      <p:sp>
        <p:nvSpPr>
          <p:cNvPr id="60" name="Rectangle 59"/>
          <p:cNvSpPr/>
          <p:nvPr/>
        </p:nvSpPr>
        <p:spPr>
          <a:xfrm rot="2763736">
            <a:off x="9847736" y="2751900"/>
            <a:ext cx="384681" cy="381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 rot="2763736">
            <a:off x="11236820" y="5541172"/>
            <a:ext cx="384681" cy="381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Elbow Connector 90"/>
          <p:cNvCxnSpPr>
            <a:stCxn id="60" idx="0"/>
            <a:endCxn id="58" idx="3"/>
          </p:cNvCxnSpPr>
          <p:nvPr/>
        </p:nvCxnSpPr>
        <p:spPr>
          <a:xfrm flipV="1">
            <a:off x="10177469" y="1797359"/>
            <a:ext cx="1037411" cy="1012949"/>
          </a:xfrm>
          <a:prstGeom prst="bentConnector3">
            <a:avLst>
              <a:gd name="adj1" fmla="val 12203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59" idx="3"/>
            <a:endCxn id="60" idx="3"/>
          </p:cNvCxnSpPr>
          <p:nvPr/>
        </p:nvCxnSpPr>
        <p:spPr>
          <a:xfrm flipH="1" flipV="1">
            <a:off x="10173537" y="3081201"/>
            <a:ext cx="1526476" cy="1236853"/>
          </a:xfrm>
          <a:prstGeom prst="bentConnector4">
            <a:avLst>
              <a:gd name="adj1" fmla="val -14976"/>
              <a:gd name="adj2" fmla="val 7897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51" idx="3"/>
            <a:endCxn id="64" idx="2"/>
          </p:cNvCxnSpPr>
          <p:nvPr/>
        </p:nvCxnSpPr>
        <p:spPr>
          <a:xfrm flipV="1">
            <a:off x="10553505" y="5864360"/>
            <a:ext cx="738264" cy="14426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stCxn id="64" idx="0"/>
            <a:endCxn id="59" idx="2"/>
          </p:cNvCxnSpPr>
          <p:nvPr/>
        </p:nvCxnSpPr>
        <p:spPr>
          <a:xfrm flipH="1" flipV="1">
            <a:off x="10371904" y="5086977"/>
            <a:ext cx="1194649" cy="512603"/>
          </a:xfrm>
          <a:prstGeom prst="bentConnector4">
            <a:avLst>
              <a:gd name="adj1" fmla="val -19135"/>
              <a:gd name="adj2" fmla="val 556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52" idx="1"/>
            <a:endCxn id="47" idx="2"/>
          </p:cNvCxnSpPr>
          <p:nvPr/>
        </p:nvCxnSpPr>
        <p:spPr>
          <a:xfrm rot="5400000" flipH="1" flipV="1">
            <a:off x="6349309" y="5875022"/>
            <a:ext cx="392499" cy="936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51" idx="1"/>
            <a:endCxn id="52" idx="3"/>
          </p:cNvCxnSpPr>
          <p:nvPr/>
        </p:nvCxnSpPr>
        <p:spPr>
          <a:xfrm rot="10800000" flipV="1">
            <a:off x="6807798" y="6008621"/>
            <a:ext cx="1253563" cy="344337"/>
          </a:xfrm>
          <a:prstGeom prst="bentConnector4">
            <a:avLst>
              <a:gd name="adj1" fmla="val 47651"/>
              <a:gd name="adj2" fmla="val 1770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stCxn id="48" idx="1"/>
            <a:endCxn id="30" idx="2"/>
          </p:cNvCxnSpPr>
          <p:nvPr/>
        </p:nvCxnSpPr>
        <p:spPr>
          <a:xfrm rot="16200000" flipV="1">
            <a:off x="6449411" y="2735935"/>
            <a:ext cx="397282" cy="41352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/>
          <p:cNvCxnSpPr>
            <a:stCxn id="55" idx="2"/>
            <a:endCxn id="47" idx="3"/>
          </p:cNvCxnSpPr>
          <p:nvPr/>
        </p:nvCxnSpPr>
        <p:spPr>
          <a:xfrm rot="10800000" flipV="1">
            <a:off x="7857238" y="4120629"/>
            <a:ext cx="468411" cy="61970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stCxn id="59" idx="1"/>
            <a:endCxn id="55" idx="0"/>
          </p:cNvCxnSpPr>
          <p:nvPr/>
        </p:nvCxnSpPr>
        <p:spPr>
          <a:xfrm rot="10800000">
            <a:off x="8600433" y="3855850"/>
            <a:ext cx="443363" cy="46220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 rot="2763736">
            <a:off x="8066626" y="2108519"/>
            <a:ext cx="384681" cy="381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" name="Elbow Connector 126"/>
          <p:cNvCxnSpPr>
            <a:stCxn id="126" idx="1"/>
            <a:endCxn id="30" idx="3"/>
          </p:cNvCxnSpPr>
          <p:nvPr/>
        </p:nvCxnSpPr>
        <p:spPr>
          <a:xfrm rot="16200000" flipV="1">
            <a:off x="7779684" y="1814992"/>
            <a:ext cx="209133" cy="48251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/>
          <p:cNvCxnSpPr>
            <a:stCxn id="126" idx="0"/>
            <a:endCxn id="58" idx="1"/>
          </p:cNvCxnSpPr>
          <p:nvPr/>
        </p:nvCxnSpPr>
        <p:spPr>
          <a:xfrm flipV="1">
            <a:off x="8396359" y="1797359"/>
            <a:ext cx="468914" cy="36956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/>
          <p:cNvCxnSpPr>
            <a:stCxn id="47" idx="0"/>
            <a:endCxn id="48" idx="3"/>
          </p:cNvCxnSpPr>
          <p:nvPr/>
        </p:nvCxnSpPr>
        <p:spPr>
          <a:xfrm rot="5400000" flipH="1" flipV="1">
            <a:off x="6646549" y="3322037"/>
            <a:ext cx="378878" cy="5714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142"/>
          <p:cNvCxnSpPr>
            <a:stCxn id="20" idx="0"/>
            <a:endCxn id="4" idx="2"/>
          </p:cNvCxnSpPr>
          <p:nvPr/>
        </p:nvCxnSpPr>
        <p:spPr>
          <a:xfrm rot="16200000" flipV="1">
            <a:off x="319017" y="2374420"/>
            <a:ext cx="1199221" cy="203256"/>
          </a:xfrm>
          <a:prstGeom prst="bentConnector4">
            <a:avLst>
              <a:gd name="adj1" fmla="val 47565"/>
              <a:gd name="adj2" fmla="val 22448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5"/>
          <p:cNvCxnSpPr>
            <a:stCxn id="4" idx="0"/>
            <a:endCxn id="23" idx="1"/>
          </p:cNvCxnSpPr>
          <p:nvPr/>
        </p:nvCxnSpPr>
        <p:spPr>
          <a:xfrm>
            <a:off x="1091783" y="1611657"/>
            <a:ext cx="820045" cy="32000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/>
          <p:cNvCxnSpPr>
            <a:stCxn id="44" idx="0"/>
            <a:endCxn id="43" idx="1"/>
          </p:cNvCxnSpPr>
          <p:nvPr/>
        </p:nvCxnSpPr>
        <p:spPr>
          <a:xfrm rot="16200000" flipH="1">
            <a:off x="2055290" y="5296472"/>
            <a:ext cx="239482" cy="1319481"/>
          </a:xfrm>
          <a:prstGeom prst="bentConnector3">
            <a:avLst>
              <a:gd name="adj1" fmla="val -9545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Elbow Connector 152"/>
          <p:cNvCxnSpPr>
            <a:stCxn id="43" idx="0"/>
            <a:endCxn id="41" idx="1"/>
          </p:cNvCxnSpPr>
          <p:nvPr/>
        </p:nvCxnSpPr>
        <p:spPr>
          <a:xfrm>
            <a:off x="3105625" y="6082066"/>
            <a:ext cx="487650" cy="20832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/>
          <p:cNvCxnSpPr>
            <a:stCxn id="37" idx="2"/>
            <a:endCxn id="41" idx="0"/>
          </p:cNvCxnSpPr>
          <p:nvPr/>
        </p:nvCxnSpPr>
        <p:spPr>
          <a:xfrm rot="10800000" flipH="1" flipV="1">
            <a:off x="4015913" y="5481066"/>
            <a:ext cx="470175" cy="404776"/>
          </a:xfrm>
          <a:prstGeom prst="bentConnector4">
            <a:avLst>
              <a:gd name="adj1" fmla="val -48620"/>
              <a:gd name="adj2" fmla="val 5721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/>
          <p:cNvCxnSpPr>
            <a:stCxn id="31" idx="2"/>
            <a:endCxn id="37" idx="1"/>
          </p:cNvCxnSpPr>
          <p:nvPr/>
        </p:nvCxnSpPr>
        <p:spPr>
          <a:xfrm rot="16200000" flipH="1">
            <a:off x="3493603" y="4683930"/>
            <a:ext cx="328535" cy="72395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 164"/>
          <p:cNvSpPr/>
          <p:nvPr/>
        </p:nvSpPr>
        <p:spPr>
          <a:xfrm rot="2763736">
            <a:off x="4022895" y="1508336"/>
            <a:ext cx="384681" cy="381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0" name="Elbow Connector 169"/>
          <p:cNvCxnSpPr>
            <a:stCxn id="23" idx="3"/>
            <a:endCxn id="165" idx="1"/>
          </p:cNvCxnSpPr>
          <p:nvPr/>
        </p:nvCxnSpPr>
        <p:spPr>
          <a:xfrm flipV="1">
            <a:off x="3570715" y="1560631"/>
            <a:ext cx="511060" cy="371032"/>
          </a:xfrm>
          <a:prstGeom prst="bentConnector4">
            <a:avLst>
              <a:gd name="adj1" fmla="val 44239"/>
              <a:gd name="adj2" fmla="val 15768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Elbow Connector 174"/>
          <p:cNvCxnSpPr>
            <a:stCxn id="165" idx="0"/>
            <a:endCxn id="30" idx="1"/>
          </p:cNvCxnSpPr>
          <p:nvPr/>
        </p:nvCxnSpPr>
        <p:spPr>
          <a:xfrm>
            <a:off x="4352628" y="1566744"/>
            <a:ext cx="886954" cy="38493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/>
          <p:cNvCxnSpPr>
            <a:stCxn id="165" idx="3"/>
            <a:endCxn id="31" idx="0"/>
          </p:cNvCxnSpPr>
          <p:nvPr/>
        </p:nvCxnSpPr>
        <p:spPr>
          <a:xfrm rot="5400000">
            <a:off x="3020017" y="2113516"/>
            <a:ext cx="1604559" cy="1052801"/>
          </a:xfrm>
          <a:prstGeom prst="bentConnector3">
            <a:avLst>
              <a:gd name="adj1" fmla="val 830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 188"/>
          <p:cNvSpPr/>
          <p:nvPr/>
        </p:nvSpPr>
        <p:spPr>
          <a:xfrm rot="2763736">
            <a:off x="4901591" y="3251398"/>
            <a:ext cx="384681" cy="381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0" name="Elbow Connector 189"/>
          <p:cNvCxnSpPr>
            <a:stCxn id="37" idx="0"/>
            <a:endCxn id="189" idx="2"/>
          </p:cNvCxnSpPr>
          <p:nvPr/>
        </p:nvCxnSpPr>
        <p:spPr>
          <a:xfrm flipV="1">
            <a:off x="4290698" y="3574586"/>
            <a:ext cx="665842" cy="1641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Elbow Connector 192"/>
          <p:cNvCxnSpPr>
            <a:stCxn id="189" idx="0"/>
            <a:endCxn id="30" idx="1"/>
          </p:cNvCxnSpPr>
          <p:nvPr/>
        </p:nvCxnSpPr>
        <p:spPr>
          <a:xfrm flipV="1">
            <a:off x="5231324" y="1951681"/>
            <a:ext cx="8258" cy="1358125"/>
          </a:xfrm>
          <a:prstGeom prst="bentConnector5">
            <a:avLst>
              <a:gd name="adj1" fmla="val 2768225"/>
              <a:gd name="adj2" fmla="val 22979"/>
              <a:gd name="adj3" fmla="val -266822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404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600" y="1056956"/>
            <a:ext cx="8445088" cy="5921018"/>
          </a:xfrm>
          <a:prstGeom prst="rect">
            <a:avLst/>
          </a:prstGeom>
        </p:spPr>
      </p:pic>
      <p:pic>
        <p:nvPicPr>
          <p:cNvPr id="5" name="Picture 4" descr="jenkin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633" y="5157148"/>
            <a:ext cx="782005" cy="8859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3527" y="5626244"/>
            <a:ext cx="833672" cy="8336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860" y="4524772"/>
            <a:ext cx="1406425" cy="3213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8975" y="1501650"/>
            <a:ext cx="791628" cy="3305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61640" y="1813409"/>
            <a:ext cx="831022" cy="23268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37939" y="2513354"/>
            <a:ext cx="855848" cy="217558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4160748" y="2036185"/>
            <a:ext cx="0" cy="4270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5035292" y="2340165"/>
            <a:ext cx="82824" cy="3949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696169" y="3017408"/>
            <a:ext cx="82824" cy="3949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076512" y="5168717"/>
            <a:ext cx="0" cy="3949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737024" y="4676531"/>
            <a:ext cx="0" cy="4484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042522" y="4189245"/>
            <a:ext cx="1039902" cy="974571"/>
          </a:xfrm>
          <a:prstGeom prst="ellipse">
            <a:avLst/>
          </a:prstGeom>
          <a:noFill/>
          <a:ln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2082424" y="4096987"/>
            <a:ext cx="571103" cy="6169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538988" y="5572031"/>
            <a:ext cx="1039902" cy="963306"/>
          </a:xfrm>
          <a:prstGeom prst="ellipse">
            <a:avLst/>
          </a:prstGeom>
          <a:noFill/>
          <a:ln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253885" y="5124934"/>
            <a:ext cx="1039902" cy="1012251"/>
          </a:xfrm>
          <a:prstGeom prst="ellipse">
            <a:avLst/>
          </a:prstGeom>
          <a:noFill/>
          <a:ln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397136" y="2195951"/>
            <a:ext cx="919155" cy="821457"/>
          </a:xfrm>
          <a:prstGeom prst="ellipse">
            <a:avLst/>
          </a:prstGeom>
          <a:noFill/>
          <a:ln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704554" y="1511131"/>
            <a:ext cx="919155" cy="821457"/>
          </a:xfrm>
          <a:prstGeom prst="ellipse">
            <a:avLst/>
          </a:prstGeom>
          <a:noFill/>
          <a:ln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603067" y="1221973"/>
            <a:ext cx="919155" cy="821457"/>
          </a:xfrm>
          <a:prstGeom prst="ellipse">
            <a:avLst/>
          </a:prstGeom>
          <a:noFill/>
          <a:ln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2201164" y="1355857"/>
            <a:ext cx="1343590" cy="1191365"/>
            <a:chOff x="1880502" y="1556013"/>
            <a:chExt cx="1343590" cy="119136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917314" y="1999209"/>
              <a:ext cx="1039901" cy="244377"/>
            </a:xfrm>
            <a:prstGeom prst="rect">
              <a:avLst/>
            </a:prstGeom>
          </p:spPr>
        </p:pic>
        <p:cxnSp>
          <p:nvCxnSpPr>
            <p:cNvPr id="13" name="Straight Connector 12"/>
            <p:cNvCxnSpPr/>
            <p:nvPr/>
          </p:nvCxnSpPr>
          <p:spPr>
            <a:xfrm>
              <a:off x="2791565" y="2478059"/>
              <a:ext cx="432527" cy="26931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1880502" y="1556013"/>
              <a:ext cx="1122728" cy="1016523"/>
            </a:xfrm>
            <a:prstGeom prst="ellipse">
              <a:avLst/>
            </a:prstGeom>
            <a:noFill/>
            <a:ln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4" name="Picture 23" descr="Final Logo (Rectangle).ai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82" y="350389"/>
            <a:ext cx="2286698" cy="462678"/>
          </a:xfrm>
          <a:prstGeom prst="rect">
            <a:avLst/>
          </a:prstGeom>
        </p:spPr>
      </p:pic>
      <p:sp>
        <p:nvSpPr>
          <p:cNvPr id="27" name="Title 1"/>
          <p:cNvSpPr txBox="1">
            <a:spLocks/>
          </p:cNvSpPr>
          <p:nvPr/>
        </p:nvSpPr>
        <p:spPr>
          <a:xfrm>
            <a:off x="7134330" y="445179"/>
            <a:ext cx="4711761" cy="4225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Development Process</a:t>
            </a:r>
            <a:endParaRPr lang="en-US" sz="4000" dirty="0"/>
          </a:p>
        </p:txBody>
      </p:sp>
      <p:grpSp>
        <p:nvGrpSpPr>
          <p:cNvPr id="3" name="Group 2"/>
          <p:cNvGrpSpPr/>
          <p:nvPr/>
        </p:nvGrpSpPr>
        <p:grpSpPr>
          <a:xfrm>
            <a:off x="7681912" y="1326792"/>
            <a:ext cx="919155" cy="821457"/>
            <a:chOff x="6878631" y="1459938"/>
            <a:chExt cx="919155" cy="82145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2628" y="1526174"/>
              <a:ext cx="781670" cy="697383"/>
            </a:xfrm>
            <a:prstGeom prst="rect">
              <a:avLst/>
            </a:prstGeom>
          </p:spPr>
        </p:pic>
        <p:sp>
          <p:nvSpPr>
            <p:cNvPr id="29" name="Oval 28"/>
            <p:cNvSpPr/>
            <p:nvPr/>
          </p:nvSpPr>
          <p:spPr>
            <a:xfrm>
              <a:off x="6878631" y="1459938"/>
              <a:ext cx="919155" cy="821457"/>
            </a:xfrm>
            <a:prstGeom prst="ellipse">
              <a:avLst/>
            </a:prstGeom>
            <a:noFill/>
            <a:ln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Straight Connector 30"/>
          <p:cNvCxnSpPr/>
          <p:nvPr/>
        </p:nvCxnSpPr>
        <p:spPr>
          <a:xfrm flipH="1">
            <a:off x="7801544" y="2096085"/>
            <a:ext cx="82824" cy="3949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7663565" y="5607159"/>
            <a:ext cx="1042423" cy="1012251"/>
            <a:chOff x="7698095" y="5610544"/>
            <a:chExt cx="1042423" cy="1012251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5374" y="5629098"/>
              <a:ext cx="975144" cy="975144"/>
            </a:xfrm>
            <a:prstGeom prst="rect">
              <a:avLst/>
            </a:prstGeom>
          </p:spPr>
        </p:pic>
        <p:sp>
          <p:nvSpPr>
            <p:cNvPr id="32" name="Oval 31"/>
            <p:cNvSpPr/>
            <p:nvPr/>
          </p:nvSpPr>
          <p:spPr>
            <a:xfrm>
              <a:off x="7698095" y="5610544"/>
              <a:ext cx="1039902" cy="1012251"/>
            </a:xfrm>
            <a:prstGeom prst="ellipse">
              <a:avLst/>
            </a:prstGeom>
            <a:noFill/>
            <a:ln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3" name="Straight Connector 32"/>
          <p:cNvCxnSpPr/>
          <p:nvPr/>
        </p:nvCxnSpPr>
        <p:spPr>
          <a:xfrm>
            <a:off x="7255087" y="5626244"/>
            <a:ext cx="443008" cy="2876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4002271" y="5694375"/>
            <a:ext cx="1039902" cy="963306"/>
            <a:chOff x="3645248" y="5655532"/>
            <a:chExt cx="1039902" cy="963306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4826" y="5876826"/>
              <a:ext cx="834524" cy="387200"/>
            </a:xfrm>
            <a:prstGeom prst="rect">
              <a:avLst/>
            </a:prstGeom>
          </p:spPr>
        </p:pic>
        <p:sp>
          <p:nvSpPr>
            <p:cNvPr id="36" name="Oval 35"/>
            <p:cNvSpPr/>
            <p:nvPr/>
          </p:nvSpPr>
          <p:spPr>
            <a:xfrm>
              <a:off x="3645248" y="5655532"/>
              <a:ext cx="1039902" cy="963306"/>
            </a:xfrm>
            <a:prstGeom prst="ellipse">
              <a:avLst/>
            </a:prstGeom>
            <a:noFill/>
            <a:ln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8" name="Straight Connector 37"/>
          <p:cNvCxnSpPr>
            <a:endCxn id="36" idx="1"/>
          </p:cNvCxnSpPr>
          <p:nvPr/>
        </p:nvCxnSpPr>
        <p:spPr>
          <a:xfrm>
            <a:off x="3895884" y="5572583"/>
            <a:ext cx="258677" cy="2628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90" y="2205168"/>
            <a:ext cx="914898" cy="571811"/>
          </a:xfrm>
          <a:prstGeom prst="rect">
            <a:avLst/>
          </a:prstGeom>
        </p:spPr>
      </p:pic>
      <p:sp>
        <p:nvSpPr>
          <p:cNvPr id="43" name="Oval 42"/>
          <p:cNvSpPr/>
          <p:nvPr/>
        </p:nvSpPr>
        <p:spPr>
          <a:xfrm>
            <a:off x="784511" y="2021230"/>
            <a:ext cx="1343165" cy="996178"/>
          </a:xfrm>
          <a:prstGeom prst="ellipse">
            <a:avLst/>
          </a:prstGeom>
          <a:noFill/>
          <a:ln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>
            <a:stCxn id="43" idx="6"/>
          </p:cNvCxnSpPr>
          <p:nvPr/>
        </p:nvCxnSpPr>
        <p:spPr>
          <a:xfrm>
            <a:off x="2127676" y="2519319"/>
            <a:ext cx="1150201" cy="2086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519" y="3178985"/>
            <a:ext cx="780875" cy="780875"/>
          </a:xfrm>
          <a:prstGeom prst="rect">
            <a:avLst/>
          </a:prstGeom>
        </p:spPr>
      </p:pic>
      <p:cxnSp>
        <p:nvCxnSpPr>
          <p:cNvPr id="47" name="Straight Connector 46"/>
          <p:cNvCxnSpPr>
            <a:stCxn id="46" idx="3"/>
          </p:cNvCxnSpPr>
          <p:nvPr/>
        </p:nvCxnSpPr>
        <p:spPr>
          <a:xfrm flipV="1">
            <a:off x="1657394" y="2870470"/>
            <a:ext cx="1401545" cy="6989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0663560" y="6290614"/>
            <a:ext cx="1276941" cy="31024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In development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79214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457</Words>
  <Application>Microsoft Macintosh PowerPoint</Application>
  <PresentationFormat>Widescreen</PresentationFormat>
  <Paragraphs>165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Mangal</vt:lpstr>
      <vt:lpstr>Office Theme</vt:lpstr>
      <vt:lpstr>Network Architecture</vt:lpstr>
      <vt:lpstr>Component Architecture</vt:lpstr>
      <vt:lpstr>Hydrogen Platform Extendibility</vt:lpstr>
      <vt:lpstr>Major Data Components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Architecture</dc:title>
  <dc:creator>Siddharth Sharma</dc:creator>
  <cp:lastModifiedBy>Siddharth Sharma</cp:lastModifiedBy>
  <cp:revision>24</cp:revision>
  <cp:lastPrinted>2017-08-03T21:56:32Z</cp:lastPrinted>
  <dcterms:created xsi:type="dcterms:W3CDTF">2017-08-03T21:55:21Z</dcterms:created>
  <dcterms:modified xsi:type="dcterms:W3CDTF">2017-08-08T21:10:03Z</dcterms:modified>
</cp:coreProperties>
</file>