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8"/>
    <p:restoredTop sz="94679"/>
  </p:normalViewPr>
  <p:slideViewPr>
    <p:cSldViewPr snapToGrid="0" snapToObjects="1">
      <p:cViewPr>
        <p:scale>
          <a:sx n="123" d="100"/>
          <a:sy n="123" d="100"/>
        </p:scale>
        <p:origin x="52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14CD-848F-AD41-81C7-621FEDDEB0BA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jpg"/><Relationship Id="rId14" Type="http://schemas.openxmlformats.org/officeDocument/2006/relationships/image" Target="../media/image14.png"/><Relationship Id="rId15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042" y="431903"/>
            <a:ext cx="4602996" cy="470011"/>
          </a:xfrm>
        </p:spPr>
        <p:txBody>
          <a:bodyPr>
            <a:normAutofit fontScale="90000"/>
          </a:bodyPr>
          <a:lstStyle/>
          <a:p>
            <a:r>
              <a:rPr lang="en-US" smtClean="0"/>
              <a:t>Network Architecture</a:t>
            </a:r>
            <a:endParaRPr lang="en-US" dirty="0"/>
          </a:p>
        </p:txBody>
      </p:sp>
      <p:sp>
        <p:nvSpPr>
          <p:cNvPr id="11" name="Flowchart: Alternate Process 18"/>
          <p:cNvSpPr/>
          <p:nvPr/>
        </p:nvSpPr>
        <p:spPr>
          <a:xfrm>
            <a:off x="850526" y="2991330"/>
            <a:ext cx="1858910" cy="71673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External Partners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Mobile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External APIs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" name="Picture 12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75126" y="4349561"/>
            <a:ext cx="1271841" cy="69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9783277" y="2903695"/>
            <a:ext cx="546265" cy="872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5345822" y="1633588"/>
            <a:ext cx="922792" cy="46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92"/>
          <p:cNvCxnSpPr>
            <a:stCxn id="184" idx="2"/>
          </p:cNvCxnSpPr>
          <p:nvPr/>
        </p:nvCxnSpPr>
        <p:spPr>
          <a:xfrm rot="16200000" flipH="1">
            <a:off x="3797018" y="1640138"/>
            <a:ext cx="446424" cy="24290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loud 97"/>
          <p:cNvSpPr/>
          <p:nvPr/>
        </p:nvSpPr>
        <p:spPr>
          <a:xfrm>
            <a:off x="5136690" y="2871764"/>
            <a:ext cx="1479555" cy="7482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38" name="Elbow Connector 137"/>
          <p:cNvCxnSpPr>
            <a:stCxn id="11" idx="3"/>
            <a:endCxn id="98" idx="2"/>
          </p:cNvCxnSpPr>
          <p:nvPr/>
        </p:nvCxnSpPr>
        <p:spPr>
          <a:xfrm flipV="1">
            <a:off x="2709436" y="3245886"/>
            <a:ext cx="2431843" cy="1038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850526" y="4061974"/>
            <a:ext cx="4028732" cy="1663072"/>
            <a:chOff x="850526" y="4759036"/>
            <a:chExt cx="4028732" cy="1416090"/>
          </a:xfrm>
        </p:grpSpPr>
        <p:grpSp>
          <p:nvGrpSpPr>
            <p:cNvPr id="14" name="Group 13"/>
            <p:cNvGrpSpPr/>
            <p:nvPr/>
          </p:nvGrpSpPr>
          <p:grpSpPr>
            <a:xfrm>
              <a:off x="850526" y="4759036"/>
              <a:ext cx="4028732" cy="1416090"/>
              <a:chOff x="2049557" y="4986631"/>
              <a:chExt cx="4028732" cy="141609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438" y="5440510"/>
                <a:ext cx="1232700" cy="930688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049557" y="4986631"/>
                <a:ext cx="4028732" cy="141609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Developers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193" y="5231282"/>
              <a:ext cx="1232700" cy="930688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473" y="5206749"/>
              <a:ext cx="1232700" cy="930688"/>
            </a:xfrm>
            <a:prstGeom prst="rect">
              <a:avLst/>
            </a:prstGeom>
          </p:spPr>
        </p:pic>
      </p:grpSp>
      <p:sp>
        <p:nvSpPr>
          <p:cNvPr id="162" name="Rectangle 161"/>
          <p:cNvSpPr/>
          <p:nvPr/>
        </p:nvSpPr>
        <p:spPr>
          <a:xfrm>
            <a:off x="2505567" y="5881398"/>
            <a:ext cx="6741800" cy="70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Dotted lines represent environments and solid lines represent separate servers hosted on Rackspace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All databases are firewalled to allow access from the API of that environment only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All communication from the web layer to the API layer goes through the public internet</a:t>
            </a:r>
            <a:endParaRPr lang="en-US" sz="1200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410683" y="1067623"/>
            <a:ext cx="4864443" cy="1659199"/>
            <a:chOff x="410683" y="1067623"/>
            <a:chExt cx="4864443" cy="1659199"/>
          </a:xfrm>
        </p:grpSpPr>
        <p:sp>
          <p:nvSpPr>
            <p:cNvPr id="87" name="Rectangle 86"/>
            <p:cNvSpPr/>
            <p:nvPr/>
          </p:nvSpPr>
          <p:spPr>
            <a:xfrm>
              <a:off x="410683" y="1067623"/>
              <a:ext cx="4864443" cy="165919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486505" y="1633587"/>
              <a:ext cx="1441074" cy="997869"/>
              <a:chOff x="933076" y="1655534"/>
              <a:chExt cx="1441074" cy="997869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031743" y="1655534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33076" y="1729673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US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2134496" y="1633587"/>
              <a:ext cx="1441074" cy="997869"/>
              <a:chOff x="933076" y="1655534"/>
              <a:chExt cx="1441074" cy="99786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031743" y="1655534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933076" y="1729673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cxnSp>
          <p:nvCxnSpPr>
            <p:cNvPr id="91" name="Straight Arrow Connector 90"/>
            <p:cNvCxnSpPr>
              <a:stCxn id="185" idx="1"/>
            </p:cNvCxnSpPr>
            <p:nvPr/>
          </p:nvCxnSpPr>
          <p:spPr>
            <a:xfrm flipH="1">
              <a:off x="1582890" y="2164447"/>
              <a:ext cx="79478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680047" y="1630902"/>
              <a:ext cx="1441074" cy="997869"/>
              <a:chOff x="933076" y="1655534"/>
              <a:chExt cx="1441074" cy="997869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31743" y="1655534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933076" y="1729673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</a:t>
                </a:r>
                <a:endParaRPr lang="en-US" dirty="0"/>
              </a:p>
            </p:txBody>
          </p:sp>
        </p:grpSp>
      </p:grpSp>
      <p:cxnSp>
        <p:nvCxnSpPr>
          <p:cNvPr id="92" name="Elbow Connector 91"/>
          <p:cNvCxnSpPr>
            <a:stCxn id="189" idx="3"/>
          </p:cNvCxnSpPr>
          <p:nvPr/>
        </p:nvCxnSpPr>
        <p:spPr>
          <a:xfrm>
            <a:off x="5121121" y="2092767"/>
            <a:ext cx="207203" cy="8742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518496" y="1067622"/>
            <a:ext cx="4864443" cy="1659199"/>
            <a:chOff x="410683" y="1067623"/>
            <a:chExt cx="4864443" cy="1659199"/>
          </a:xfrm>
        </p:grpSpPr>
        <p:sp>
          <p:nvSpPr>
            <p:cNvPr id="198" name="Rectangle 197"/>
            <p:cNvSpPr/>
            <p:nvPr/>
          </p:nvSpPr>
          <p:spPr>
            <a:xfrm>
              <a:off x="410683" y="1067623"/>
              <a:ext cx="4864443" cy="165919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Sandbox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25784" y="1602952"/>
              <a:ext cx="1441074" cy="997869"/>
              <a:chOff x="972355" y="1624899"/>
              <a:chExt cx="1441074" cy="997869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071022" y="1624899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972355" y="1699038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215531" y="1804701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</a:t>
                </a:r>
                <a:endParaRPr lang="en-US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2134496" y="1589170"/>
              <a:ext cx="2969482" cy="1042286"/>
              <a:chOff x="933076" y="1611117"/>
              <a:chExt cx="2969482" cy="1042286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031743" y="1611117"/>
                <a:ext cx="2870815" cy="96814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933076" y="1729673"/>
                <a:ext cx="2855182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3923223" y="1810704"/>
              <a:ext cx="863600" cy="702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cxnSp>
          <p:nvCxnSpPr>
            <p:cNvPr id="201" name="Straight Arrow Connector 200"/>
            <p:cNvCxnSpPr>
              <a:stCxn id="205" idx="1"/>
            </p:cNvCxnSpPr>
            <p:nvPr/>
          </p:nvCxnSpPr>
          <p:spPr>
            <a:xfrm flipH="1" flipV="1">
              <a:off x="3241272" y="2154507"/>
              <a:ext cx="681951" cy="7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Elbow Connector 106"/>
          <p:cNvCxnSpPr>
            <a:stCxn id="210" idx="1"/>
            <a:endCxn id="98" idx="3"/>
          </p:cNvCxnSpPr>
          <p:nvPr/>
        </p:nvCxnSpPr>
        <p:spPr>
          <a:xfrm rot="10800000" flipV="1">
            <a:off x="5876469" y="2138955"/>
            <a:ext cx="757129" cy="7755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6523261" y="4065847"/>
            <a:ext cx="4864443" cy="1659199"/>
            <a:chOff x="410683" y="1067623"/>
            <a:chExt cx="4864443" cy="1659199"/>
          </a:xfrm>
        </p:grpSpPr>
        <p:sp>
          <p:nvSpPr>
            <p:cNvPr id="218" name="Rectangle 217"/>
            <p:cNvSpPr/>
            <p:nvPr/>
          </p:nvSpPr>
          <p:spPr>
            <a:xfrm>
              <a:off x="410683" y="1067623"/>
              <a:ext cx="4864443" cy="165919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mtClean="0">
                  <a:solidFill>
                    <a:schemeClr val="tx1"/>
                  </a:solidFill>
                </a:rPr>
                <a:t>Development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619686" y="1589170"/>
              <a:ext cx="4484292" cy="1042286"/>
              <a:chOff x="-581734" y="1611117"/>
              <a:chExt cx="4484292" cy="104228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-437225" y="1611117"/>
                <a:ext cx="4339783" cy="96814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-581734" y="1729673"/>
                <a:ext cx="4369992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3923223" y="1810704"/>
              <a:ext cx="863600" cy="702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 flipV="1">
              <a:off x="3241272" y="2154507"/>
              <a:ext cx="681951" cy="7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890005" y="1826112"/>
              <a:ext cx="863600" cy="702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</p:grpSp>
      <p:cxnSp>
        <p:nvCxnSpPr>
          <p:cNvPr id="125" name="Elbow Connector 124"/>
          <p:cNvCxnSpPr>
            <a:stCxn id="98" idx="0"/>
            <a:endCxn id="225" idx="0"/>
          </p:cNvCxnSpPr>
          <p:nvPr/>
        </p:nvCxnSpPr>
        <p:spPr>
          <a:xfrm>
            <a:off x="6615012" y="3245886"/>
            <a:ext cx="2307038" cy="15657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8" idx="1"/>
            <a:endCxn id="228" idx="0"/>
          </p:cNvCxnSpPr>
          <p:nvPr/>
        </p:nvCxnSpPr>
        <p:spPr>
          <a:xfrm rot="16200000" flipH="1">
            <a:off x="6052862" y="3442815"/>
            <a:ext cx="1205126" cy="15579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08" idx="2"/>
          </p:cNvCxnSpPr>
          <p:nvPr/>
        </p:nvCxnSpPr>
        <p:spPr>
          <a:xfrm rot="5400000">
            <a:off x="7514059" y="1616461"/>
            <a:ext cx="504185" cy="2302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97" y="445179"/>
            <a:ext cx="5350618" cy="422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Architecture</a:t>
            </a:r>
            <a:endParaRPr lang="en-US" dirty="0"/>
          </a:p>
        </p:txBody>
      </p:sp>
      <p:pic>
        <p:nvPicPr>
          <p:cNvPr id="79" name="Picture 78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4259790" y="1214808"/>
            <a:ext cx="7176912" cy="5345718"/>
            <a:chOff x="2714018" y="1291008"/>
            <a:chExt cx="7176912" cy="5345718"/>
          </a:xfrm>
        </p:grpSpPr>
        <p:grpSp>
          <p:nvGrpSpPr>
            <p:cNvPr id="48" name="Group 47"/>
            <p:cNvGrpSpPr/>
            <p:nvPr/>
          </p:nvGrpSpPr>
          <p:grpSpPr>
            <a:xfrm>
              <a:off x="3177490" y="5068682"/>
              <a:ext cx="2132889" cy="1348293"/>
              <a:chOff x="4339174" y="501264"/>
              <a:chExt cx="3233738" cy="998461"/>
            </a:xfrm>
          </p:grpSpPr>
          <p:sp>
            <p:nvSpPr>
              <p:cNvPr id="12" name="Flowchart: Alternate Process 18"/>
              <p:cNvSpPr/>
              <p:nvPr/>
            </p:nvSpPr>
            <p:spPr>
              <a:xfrm>
                <a:off x="4339174" y="501264"/>
                <a:ext cx="3233738" cy="998461"/>
              </a:xfrm>
              <a:prstGeom prst="flowChartAlternate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External Partners</a:t>
                </a: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8" name="Flowchart: Process 21"/>
              <p:cNvSpPr/>
              <p:nvPr/>
            </p:nvSpPr>
            <p:spPr>
              <a:xfrm>
                <a:off x="4470039" y="915447"/>
                <a:ext cx="2958104" cy="510428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charset="0"/>
                  </a:rPr>
                  <a:t>API exposed to external partners</a:t>
                </a:r>
                <a:endParaRPr lang="en-US" sz="1400" dirty="0">
                  <a:latin typeface="Calibri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7805352" y="2336250"/>
              <a:ext cx="590" cy="6769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6644247" y="1291008"/>
              <a:ext cx="3246683" cy="5345718"/>
              <a:chOff x="4351615" y="1966415"/>
              <a:chExt cx="3233737" cy="2407473"/>
            </a:xfrm>
          </p:grpSpPr>
          <p:sp>
            <p:nvSpPr>
              <p:cNvPr id="5" name="Flowchart: Alternate Process 22"/>
              <p:cNvSpPr/>
              <p:nvPr/>
            </p:nvSpPr>
            <p:spPr>
              <a:xfrm>
                <a:off x="4351615" y="1966415"/>
                <a:ext cx="3233737" cy="2407473"/>
              </a:xfrm>
              <a:prstGeom prst="flowChartAlternate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Hydrogen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Platform</a:t>
                </a:r>
                <a:r>
                  <a:rPr lang="en-US" b="1" baseline="30000" dirty="0" smtClean="0">
                    <a:solidFill>
                      <a:srgbClr val="000000"/>
                    </a:solidFill>
                  </a:rPr>
                  <a:t>+</a:t>
                </a:r>
                <a:endParaRPr lang="en-US" b="1" baseline="30000" dirty="0" smtClean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" name="Flowchart: Process 9"/>
              <p:cNvSpPr/>
              <p:nvPr/>
            </p:nvSpPr>
            <p:spPr>
              <a:xfrm>
                <a:off x="4518381" y="2331546"/>
                <a:ext cx="2909887" cy="1943376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Tomcat</a:t>
                </a:r>
                <a:r>
                  <a:rPr lang="en-US" sz="1400" b="1" dirty="0">
                    <a:latin typeface="Calibri" charset="0"/>
                  </a:rPr>
                  <a:t>, </a:t>
                </a:r>
                <a:r>
                  <a:rPr lang="en-US" sz="1400" b="1" dirty="0" smtClean="0">
                    <a:latin typeface="Calibri" charset="0"/>
                  </a:rPr>
                  <a:t>Java, Spring (Digital API)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Django, Python (Investing API)*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Relational database (MySQL)</a:t>
                </a:r>
                <a:endParaRPr lang="en-US" sz="1400" b="1" dirty="0">
                  <a:latin typeface="Calibri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SSL (Symantec</a:t>
                </a:r>
                <a:r>
                  <a:rPr lang="en-US" sz="1400" dirty="0" smtClean="0">
                    <a:latin typeface="Calibri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charset="0"/>
                  </a:rPr>
                  <a:t>Caching, Paging, Sorting</a:t>
                </a:r>
                <a:endParaRPr lang="en-US" sz="1400" dirty="0">
                  <a:latin typeface="Calibri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Data management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Investment algorithms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Automated </a:t>
                </a:r>
                <a:r>
                  <a:rPr lang="en-US" sz="1400" dirty="0" smtClean="0">
                    <a:latin typeface="Calibri" charset="0"/>
                  </a:rPr>
                  <a:t>scripts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Configurable 3</a:t>
                </a:r>
                <a:r>
                  <a:rPr lang="en-US" sz="1400" b="1" baseline="30000" dirty="0" smtClean="0">
                    <a:latin typeface="Calibri" charset="0"/>
                  </a:rPr>
                  <a:t>rd</a:t>
                </a:r>
                <a:r>
                  <a:rPr lang="en-US" sz="1400" b="1" dirty="0" smtClean="0">
                    <a:latin typeface="Calibri" charset="0"/>
                  </a:rPr>
                  <a:t> party integrations*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Data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Custodian/Brokerage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Compliance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Account aggregation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Analytics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Support</a:t>
                </a:r>
                <a:endParaRPr lang="en-US" sz="1400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14018" y="1291008"/>
              <a:ext cx="3164059" cy="3081406"/>
              <a:chOff x="439127" y="1642994"/>
              <a:chExt cx="3164059" cy="3081406"/>
            </a:xfrm>
          </p:grpSpPr>
          <p:sp>
            <p:nvSpPr>
              <p:cNvPr id="34" name="Flowchart: Alternate Process 7"/>
              <p:cNvSpPr/>
              <p:nvPr/>
            </p:nvSpPr>
            <p:spPr>
              <a:xfrm>
                <a:off x="439127" y="1642994"/>
                <a:ext cx="3164059" cy="3081406"/>
              </a:xfrm>
              <a:prstGeom prst="flowChartAlternateProcess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Add-Ons*</a:t>
                </a: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7" name="Flowchart: Process 8"/>
              <p:cNvSpPr/>
              <p:nvPr/>
            </p:nvSpPr>
            <p:spPr>
              <a:xfrm>
                <a:off x="549988" y="2321996"/>
                <a:ext cx="2838113" cy="2021404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err="1" smtClean="0">
                    <a:latin typeface="Calibri" charset="0"/>
                  </a:rPr>
                  <a:t>Node.js</a:t>
                </a:r>
                <a:r>
                  <a:rPr lang="en-US" sz="1400" b="1" dirty="0" smtClean="0">
                    <a:latin typeface="Calibri" charset="0"/>
                  </a:rPr>
                  <a:t> middleware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charset="0"/>
                  </a:rPr>
                  <a:t>SSL (Symantec)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latin typeface="Calibri" charset="0"/>
                  </a:rPr>
                  <a:t>Redis</a:t>
                </a:r>
                <a:r>
                  <a:rPr lang="en-US" sz="1400" dirty="0" smtClean="0">
                    <a:latin typeface="Calibri" charset="0"/>
                  </a:rPr>
                  <a:t> DB (caching)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HTML/CSS/</a:t>
                </a:r>
                <a:r>
                  <a:rPr lang="en-US" sz="1400" dirty="0" err="1"/>
                  <a:t>Javascript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AngularJS, </a:t>
                </a:r>
                <a:r>
                  <a:rPr lang="en-US" sz="1400" b="1" dirty="0" err="1"/>
                  <a:t>Jquery</a:t>
                </a:r>
                <a:r>
                  <a:rPr lang="en-US" sz="1400" b="1" dirty="0"/>
                  <a:t>, Bootstrap, </a:t>
                </a:r>
                <a:r>
                  <a:rPr lang="en-US" sz="1400" b="1" dirty="0" smtClean="0"/>
                  <a:t>D3.js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5894759" y="2674706"/>
              <a:ext cx="73976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10379" y="5613918"/>
              <a:ext cx="1333868" cy="140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Arrow Connector 55"/>
            <p:cNvCxnSpPr>
              <a:endCxn id="34" idx="2"/>
            </p:cNvCxnSpPr>
            <p:nvPr/>
          </p:nvCxnSpPr>
          <p:spPr>
            <a:xfrm flipV="1">
              <a:off x="4296047" y="4372414"/>
              <a:ext cx="1" cy="6790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10682" y="1875884"/>
            <a:ext cx="3410204" cy="3656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Calibri" charset="0"/>
              </a:rPr>
              <a:t>Modular RESTful APIs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 </a:t>
            </a:r>
            <a:r>
              <a:rPr lang="mr-IN" sz="1400" dirty="0" smtClean="0">
                <a:solidFill>
                  <a:schemeClr val="dk1"/>
                </a:solidFill>
                <a:latin typeface="Calibri" charset="0"/>
              </a:rPr>
              <a:t>–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 Partners </a:t>
            </a:r>
            <a:r>
              <a:rPr lang="en-US" sz="1400" dirty="0">
                <a:solidFill>
                  <a:schemeClr val="dk1"/>
                </a:solidFill>
                <a:latin typeface="Calibri" charset="0"/>
              </a:rPr>
              <a:t>can access the Hydrogen platform through RESTful APIs and build on top of the functionality already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provided</a:t>
            </a:r>
            <a:br>
              <a:rPr lang="en-US" sz="1400" dirty="0" smtClean="0">
                <a:solidFill>
                  <a:schemeClr val="dk1"/>
                </a:solidFill>
                <a:latin typeface="Calibri" charset="0"/>
              </a:rPr>
            </a:br>
            <a:endParaRPr lang="en-US" sz="1400" dirty="0">
              <a:solidFill>
                <a:schemeClr val="dk1"/>
              </a:solidFill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Calibri" charset="0"/>
              </a:rPr>
              <a:t>Add-Ons </a:t>
            </a:r>
            <a:r>
              <a:rPr lang="mr-IN" sz="1400" b="1" dirty="0" smtClean="0">
                <a:solidFill>
                  <a:schemeClr val="dk1"/>
                </a:solidFill>
                <a:latin typeface="Calibri" charset="0"/>
              </a:rPr>
              <a:t>–</a:t>
            </a:r>
            <a:r>
              <a:rPr lang="en-US" sz="1400" b="1" dirty="0" smtClean="0">
                <a:solidFill>
                  <a:schemeClr val="dk1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Partners can leverage </a:t>
            </a:r>
            <a:r>
              <a:rPr lang="en-US" sz="1400" dirty="0">
                <a:solidFill>
                  <a:schemeClr val="dk1"/>
                </a:solidFill>
                <a:latin typeface="Calibri" charset="0"/>
              </a:rPr>
              <a:t>pre-built, configurable,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add-ons </a:t>
            </a:r>
            <a:r>
              <a:rPr lang="en-US" sz="1400" dirty="0">
                <a:solidFill>
                  <a:schemeClr val="dk1"/>
                </a:solidFill>
                <a:latin typeface="Calibri" charset="0"/>
              </a:rPr>
              <a:t>provided by Hedgeable for an additional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cost</a:t>
            </a:r>
            <a:br>
              <a:rPr lang="en-US" sz="1400" dirty="0" smtClean="0">
                <a:solidFill>
                  <a:schemeClr val="dk1"/>
                </a:solidFill>
                <a:latin typeface="Calibri" charset="0"/>
              </a:rPr>
            </a:br>
            <a:endParaRPr lang="en-US" sz="1400" dirty="0" smtClean="0">
              <a:solidFill>
                <a:schemeClr val="dk1"/>
              </a:solidFill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charset="0"/>
              </a:rPr>
              <a:t>Extendible </a:t>
            </a:r>
            <a:r>
              <a:rPr lang="mr-IN" sz="1400" b="1" dirty="0" smtClean="0">
                <a:latin typeface="Calibri" charset="0"/>
              </a:rPr>
              <a:t>–</a:t>
            </a:r>
            <a:r>
              <a:rPr lang="en-US" sz="1400" b="1" dirty="0" smtClean="0">
                <a:latin typeface="Calibri" charset="0"/>
              </a:rPr>
              <a:t> </a:t>
            </a:r>
            <a:r>
              <a:rPr lang="en-US" sz="1400" dirty="0" smtClean="0">
                <a:latin typeface="Calibri" charset="0"/>
              </a:rPr>
              <a:t>The Hydrogen platform is extendible </a:t>
            </a:r>
            <a:r>
              <a:rPr lang="mr-IN" sz="1400" dirty="0" smtClean="0">
                <a:latin typeface="Calibri" charset="0"/>
              </a:rPr>
              <a:t>–</a:t>
            </a:r>
            <a:r>
              <a:rPr lang="en-US" sz="1400" dirty="0" smtClean="0">
                <a:latin typeface="Calibri" charset="0"/>
              </a:rPr>
              <a:t> partners can write their own connectors to 3</a:t>
            </a:r>
            <a:r>
              <a:rPr lang="en-US" sz="1400" baseline="30000" dirty="0" smtClean="0">
                <a:latin typeface="Calibri" charset="0"/>
              </a:rPr>
              <a:t>rd</a:t>
            </a:r>
            <a:r>
              <a:rPr lang="en-US" sz="1400" dirty="0" smtClean="0">
                <a:latin typeface="Calibri" charset="0"/>
              </a:rPr>
              <a:t> party integrations, interfaces for which are already provided as part of the platform</a:t>
            </a:r>
            <a:endParaRPr lang="en-US" sz="1400" dirty="0">
              <a:solidFill>
                <a:schemeClr val="dk1"/>
              </a:solidFill>
              <a:latin typeface="Calibri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0682" y="6375469"/>
            <a:ext cx="1759843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1" dirty="0" smtClean="0"/>
              <a:t>* Optional and extra cost</a:t>
            </a:r>
            <a:endParaRPr lang="en-US" sz="1200" i="1" dirty="0"/>
          </a:p>
        </p:txBody>
      </p:sp>
      <p:sp>
        <p:nvSpPr>
          <p:cNvPr id="20" name="Rectangle 19"/>
          <p:cNvSpPr/>
          <p:nvPr/>
        </p:nvSpPr>
        <p:spPr>
          <a:xfrm>
            <a:off x="2322434" y="6375469"/>
            <a:ext cx="2048217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1" dirty="0" smtClean="0"/>
              <a:t>+ Deep dive </a:t>
            </a:r>
            <a:r>
              <a:rPr lang="en-US" sz="1200" i="1" smtClean="0"/>
              <a:t>in following slides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45179"/>
            <a:ext cx="6655715" cy="422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Hydrogen </a:t>
            </a:r>
            <a:r>
              <a:rPr lang="en-US" smtClean="0"/>
              <a:t>Platform Extendibility</a:t>
            </a:r>
            <a:endParaRPr lang="en-US" dirty="0"/>
          </a:p>
        </p:txBody>
      </p:sp>
      <p:pic>
        <p:nvPicPr>
          <p:cNvPr id="79" name="Picture 78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353897" y="2260050"/>
            <a:ext cx="2004" cy="676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lowchart: Alternate Process 22"/>
          <p:cNvSpPr/>
          <p:nvPr/>
        </p:nvSpPr>
        <p:spPr>
          <a:xfrm>
            <a:off x="410683" y="1214807"/>
            <a:ext cx="5643754" cy="506130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Hydrogen </a:t>
            </a:r>
            <a:r>
              <a:rPr lang="en-US" b="1" dirty="0" smtClean="0">
                <a:solidFill>
                  <a:srgbClr val="000000"/>
                </a:solidFill>
              </a:rPr>
              <a:t>Platform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lowchart: Process 9"/>
          <p:cNvSpPr/>
          <p:nvPr/>
        </p:nvSpPr>
        <p:spPr>
          <a:xfrm>
            <a:off x="4559005" y="3078859"/>
            <a:ext cx="1096425" cy="225514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Controllers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" name="Flowchart: Process 9"/>
          <p:cNvSpPr/>
          <p:nvPr/>
        </p:nvSpPr>
        <p:spPr>
          <a:xfrm>
            <a:off x="2475982" y="2025563"/>
            <a:ext cx="1581246" cy="330843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Business Logic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Encryption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" name="Flowchart: Process 9"/>
          <p:cNvSpPr/>
          <p:nvPr/>
        </p:nvSpPr>
        <p:spPr>
          <a:xfrm>
            <a:off x="2108148" y="2025563"/>
            <a:ext cx="293427" cy="330843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Interfaces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" name="Flowchart: Process 9"/>
          <p:cNvSpPr/>
          <p:nvPr/>
        </p:nvSpPr>
        <p:spPr>
          <a:xfrm>
            <a:off x="914973" y="2025567"/>
            <a:ext cx="1121645" cy="330843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Data Access Layer with Persistence*</a:t>
            </a:r>
          </a:p>
        </p:txBody>
      </p:sp>
      <p:sp>
        <p:nvSpPr>
          <p:cNvPr id="26" name="Flowchart: Process 9"/>
          <p:cNvSpPr/>
          <p:nvPr/>
        </p:nvSpPr>
        <p:spPr>
          <a:xfrm>
            <a:off x="4559004" y="2025562"/>
            <a:ext cx="1096425" cy="1053296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party integrations Interface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" name="Flowchart: Process 9"/>
          <p:cNvSpPr/>
          <p:nvPr/>
        </p:nvSpPr>
        <p:spPr>
          <a:xfrm>
            <a:off x="6686586" y="2025562"/>
            <a:ext cx="1833959" cy="105329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Customized Connector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" name="Flowchart: Process 9"/>
          <p:cNvSpPr/>
          <p:nvPr/>
        </p:nvSpPr>
        <p:spPr>
          <a:xfrm>
            <a:off x="9226445" y="2025562"/>
            <a:ext cx="1801382" cy="105329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party API (e.g., custodian, brokerage, data, email)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29" name="Straight Arrow Connector 28"/>
          <p:cNvCxnSpPr>
            <a:stCxn id="26" idx="3"/>
            <a:endCxn id="27" idx="1"/>
          </p:cNvCxnSpPr>
          <p:nvPr/>
        </p:nvCxnSpPr>
        <p:spPr>
          <a:xfrm>
            <a:off x="5655429" y="2552210"/>
            <a:ext cx="10311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>
            <a:off x="8520545" y="2552210"/>
            <a:ext cx="705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lowchart: Process 9"/>
          <p:cNvSpPr/>
          <p:nvPr/>
        </p:nvSpPr>
        <p:spPr>
          <a:xfrm>
            <a:off x="4150918" y="2025563"/>
            <a:ext cx="293427" cy="330843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Interfaces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6" name="Flowchart: Process 9"/>
          <p:cNvSpPr/>
          <p:nvPr/>
        </p:nvSpPr>
        <p:spPr>
          <a:xfrm>
            <a:off x="914973" y="5531113"/>
            <a:ext cx="4724968" cy="50946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Model </a:t>
            </a:r>
            <a:r>
              <a:rPr lang="mr-IN" sz="1400" dirty="0" smtClean="0">
                <a:solidFill>
                  <a:srgbClr val="000000"/>
                </a:solidFill>
                <a:latin typeface="Calibri" charset="0"/>
              </a:rPr>
              <a:t>–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Business Objects, Helper Objects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8" name="Flowchart: Process 9"/>
          <p:cNvSpPr/>
          <p:nvPr/>
        </p:nvSpPr>
        <p:spPr>
          <a:xfrm>
            <a:off x="6686586" y="3745458"/>
            <a:ext cx="4341240" cy="225514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For each 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Party integration, Hedgeable has an interface defined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To customize a new vendor for a particular type of integration, Hedgeable customizes a connector to connect to the 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party API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682" y="6375469"/>
            <a:ext cx="1759843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1" dirty="0" smtClean="0"/>
              <a:t>* Under development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31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392" y="445179"/>
            <a:ext cx="5184124" cy="42253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Major Data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79" name="Picture 78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sp>
        <p:nvSpPr>
          <p:cNvPr id="20" name="Flowchart: Process 9"/>
          <p:cNvSpPr/>
          <p:nvPr/>
        </p:nvSpPr>
        <p:spPr>
          <a:xfrm>
            <a:off x="157317" y="3075658"/>
            <a:ext cx="1725875" cy="187900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Partner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Main entity to authorize the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IP Whitelist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Benchmarks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Support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Widgets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Defines attributes for all the entities</a:t>
            </a:r>
          </a:p>
        </p:txBody>
      </p:sp>
      <p:sp>
        <p:nvSpPr>
          <p:cNvPr id="23" name="Flowchart: Process 9"/>
          <p:cNvSpPr/>
          <p:nvPr/>
        </p:nvSpPr>
        <p:spPr>
          <a:xfrm>
            <a:off x="1911828" y="959188"/>
            <a:ext cx="1658887" cy="194494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Client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Main entity signed up by the Partner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Login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2 factor authentication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Benchmarks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Documents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Support</a:t>
            </a: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0" name="Flowchart: Process 9"/>
          <p:cNvSpPr/>
          <p:nvPr/>
        </p:nvSpPr>
        <p:spPr>
          <a:xfrm>
            <a:off x="5239582" y="1159303"/>
            <a:ext cx="2403412" cy="15847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Account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Legal entity that the client is signing up for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Account types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Account levels to track progress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Sync to allocation</a:t>
            </a:r>
          </a:p>
        </p:txBody>
      </p:sp>
      <p:sp>
        <p:nvSpPr>
          <p:cNvPr id="31" name="Flowchart: Process 9"/>
          <p:cNvSpPr/>
          <p:nvPr/>
        </p:nvSpPr>
        <p:spPr>
          <a:xfrm>
            <a:off x="2261451" y="3442196"/>
            <a:ext cx="2068888" cy="143944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Goal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Goal the client is signing up for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This can be a dummy value if no goal present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Sub-goals</a:t>
            </a: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 rot="2763736">
            <a:off x="762050" y="1553249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763736">
            <a:off x="3960965" y="515787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9"/>
          <p:cNvSpPr/>
          <p:nvPr/>
        </p:nvSpPr>
        <p:spPr>
          <a:xfrm>
            <a:off x="3593275" y="5885842"/>
            <a:ext cx="1785627" cy="80909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Questions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Sign up questions under each goal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</p:txBody>
      </p:sp>
      <p:sp>
        <p:nvSpPr>
          <p:cNvPr id="43" name="Rectangle 42"/>
          <p:cNvSpPr/>
          <p:nvPr/>
        </p:nvSpPr>
        <p:spPr>
          <a:xfrm rot="2763736">
            <a:off x="2775892" y="602365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9"/>
          <p:cNvSpPr/>
          <p:nvPr/>
        </p:nvSpPr>
        <p:spPr>
          <a:xfrm>
            <a:off x="599281" y="5836471"/>
            <a:ext cx="1832020" cy="7559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Answers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Type and allowed answer for each question</a:t>
            </a:r>
            <a:endParaRPr lang="en-US" sz="1200" i="1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7" name="Flowchart: Process 9"/>
          <p:cNvSpPr/>
          <p:nvPr/>
        </p:nvSpPr>
        <p:spPr>
          <a:xfrm>
            <a:off x="5243243" y="3797224"/>
            <a:ext cx="2613994" cy="188623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Portfolios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Virtual entity composing the Account and holding the actual client securities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Each account must have a “cash” portfolio to facilitate funding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Maps uniquely to a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Historical holdings, balances and transactions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Sync to model</a:t>
            </a: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 rot="2763736">
            <a:off x="6795936" y="3089045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9"/>
          <p:cNvSpPr/>
          <p:nvPr/>
        </p:nvSpPr>
        <p:spPr>
          <a:xfrm>
            <a:off x="8061360" y="5367953"/>
            <a:ext cx="2492145" cy="128133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Securities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Financial instrument to invest 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Prices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Geographical breakdown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Composition</a:t>
            </a: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 rot="2763736">
            <a:off x="6481996" y="602365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2763736">
            <a:off x="8270699" y="3797442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9"/>
          <p:cNvSpPr/>
          <p:nvPr/>
        </p:nvSpPr>
        <p:spPr>
          <a:xfrm>
            <a:off x="8865273" y="1109241"/>
            <a:ext cx="2349607" cy="137623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Allocations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Virtual entity assigned to the account, holding the ideal allocation of the account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Algorithm</a:t>
            </a:r>
            <a:endParaRPr lang="en-US" sz="14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" name="Flowchart: Process 9"/>
          <p:cNvSpPr/>
          <p:nvPr/>
        </p:nvSpPr>
        <p:spPr>
          <a:xfrm>
            <a:off x="9043795" y="3549131"/>
            <a:ext cx="2656218" cy="1537846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Virtual entity composing the allocation and holding the ideal weights of the securities in a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Historical holdings, balances, and transactions</a:t>
            </a: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 rot="2763736">
            <a:off x="9847736" y="2751900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2763736">
            <a:off x="11236820" y="5541172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Elbow Connector 90"/>
          <p:cNvCxnSpPr>
            <a:stCxn id="60" idx="0"/>
            <a:endCxn id="58" idx="3"/>
          </p:cNvCxnSpPr>
          <p:nvPr/>
        </p:nvCxnSpPr>
        <p:spPr>
          <a:xfrm flipV="1">
            <a:off x="10177469" y="1797359"/>
            <a:ext cx="1037411" cy="1012949"/>
          </a:xfrm>
          <a:prstGeom prst="bentConnector3">
            <a:avLst>
              <a:gd name="adj1" fmla="val 122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9" idx="3"/>
            <a:endCxn id="60" idx="3"/>
          </p:cNvCxnSpPr>
          <p:nvPr/>
        </p:nvCxnSpPr>
        <p:spPr>
          <a:xfrm flipH="1" flipV="1">
            <a:off x="10173537" y="3081201"/>
            <a:ext cx="1526476" cy="1236853"/>
          </a:xfrm>
          <a:prstGeom prst="bentConnector4">
            <a:avLst>
              <a:gd name="adj1" fmla="val -14976"/>
              <a:gd name="adj2" fmla="val 78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1" idx="3"/>
            <a:endCxn id="64" idx="2"/>
          </p:cNvCxnSpPr>
          <p:nvPr/>
        </p:nvCxnSpPr>
        <p:spPr>
          <a:xfrm flipV="1">
            <a:off x="10553505" y="5864360"/>
            <a:ext cx="738264" cy="1442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4" idx="0"/>
            <a:endCxn id="59" idx="2"/>
          </p:cNvCxnSpPr>
          <p:nvPr/>
        </p:nvCxnSpPr>
        <p:spPr>
          <a:xfrm flipH="1" flipV="1">
            <a:off x="10371904" y="5086977"/>
            <a:ext cx="1194649" cy="512603"/>
          </a:xfrm>
          <a:prstGeom prst="bentConnector4">
            <a:avLst>
              <a:gd name="adj1" fmla="val -19135"/>
              <a:gd name="adj2" fmla="val 556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52" idx="1"/>
            <a:endCxn id="47" idx="2"/>
          </p:cNvCxnSpPr>
          <p:nvPr/>
        </p:nvCxnSpPr>
        <p:spPr>
          <a:xfrm rot="5400000" flipH="1" flipV="1">
            <a:off x="6349309" y="5875022"/>
            <a:ext cx="392499" cy="93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1" idx="1"/>
            <a:endCxn id="52" idx="3"/>
          </p:cNvCxnSpPr>
          <p:nvPr/>
        </p:nvCxnSpPr>
        <p:spPr>
          <a:xfrm rot="10800000" flipV="1">
            <a:off x="6807798" y="6008621"/>
            <a:ext cx="1253563" cy="344337"/>
          </a:xfrm>
          <a:prstGeom prst="bentConnector4">
            <a:avLst>
              <a:gd name="adj1" fmla="val 47651"/>
              <a:gd name="adj2" fmla="val 177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8" idx="1"/>
            <a:endCxn id="30" idx="2"/>
          </p:cNvCxnSpPr>
          <p:nvPr/>
        </p:nvCxnSpPr>
        <p:spPr>
          <a:xfrm rot="16200000" flipV="1">
            <a:off x="6449411" y="2735935"/>
            <a:ext cx="397282" cy="4135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5" idx="2"/>
            <a:endCxn id="47" idx="3"/>
          </p:cNvCxnSpPr>
          <p:nvPr/>
        </p:nvCxnSpPr>
        <p:spPr>
          <a:xfrm rot="10800000" flipV="1">
            <a:off x="7857238" y="4120629"/>
            <a:ext cx="468411" cy="619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59" idx="1"/>
            <a:endCxn id="55" idx="0"/>
          </p:cNvCxnSpPr>
          <p:nvPr/>
        </p:nvCxnSpPr>
        <p:spPr>
          <a:xfrm rot="10800000">
            <a:off x="8600433" y="3855850"/>
            <a:ext cx="443363" cy="4622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 rot="2763736">
            <a:off x="8066626" y="2108519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26" idx="1"/>
            <a:endCxn id="30" idx="3"/>
          </p:cNvCxnSpPr>
          <p:nvPr/>
        </p:nvCxnSpPr>
        <p:spPr>
          <a:xfrm rot="16200000" flipV="1">
            <a:off x="7779684" y="1814992"/>
            <a:ext cx="209133" cy="4825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6" idx="0"/>
            <a:endCxn id="58" idx="1"/>
          </p:cNvCxnSpPr>
          <p:nvPr/>
        </p:nvCxnSpPr>
        <p:spPr>
          <a:xfrm flipV="1">
            <a:off x="8396359" y="1797359"/>
            <a:ext cx="468914" cy="369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47" idx="0"/>
            <a:endCxn id="48" idx="3"/>
          </p:cNvCxnSpPr>
          <p:nvPr/>
        </p:nvCxnSpPr>
        <p:spPr>
          <a:xfrm rot="5400000" flipH="1" flipV="1">
            <a:off x="6646549" y="3322037"/>
            <a:ext cx="378878" cy="5714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20" idx="0"/>
            <a:endCxn id="4" idx="2"/>
          </p:cNvCxnSpPr>
          <p:nvPr/>
        </p:nvCxnSpPr>
        <p:spPr>
          <a:xfrm rot="16200000" flipV="1">
            <a:off x="319017" y="2374420"/>
            <a:ext cx="1199221" cy="203256"/>
          </a:xfrm>
          <a:prstGeom prst="bentConnector4">
            <a:avLst>
              <a:gd name="adj1" fmla="val 47565"/>
              <a:gd name="adj2" fmla="val 224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4" idx="0"/>
            <a:endCxn id="23" idx="1"/>
          </p:cNvCxnSpPr>
          <p:nvPr/>
        </p:nvCxnSpPr>
        <p:spPr>
          <a:xfrm>
            <a:off x="1091783" y="1611657"/>
            <a:ext cx="820045" cy="3200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4" idx="0"/>
            <a:endCxn id="43" idx="1"/>
          </p:cNvCxnSpPr>
          <p:nvPr/>
        </p:nvCxnSpPr>
        <p:spPr>
          <a:xfrm rot="16200000" flipH="1">
            <a:off x="2055290" y="5296472"/>
            <a:ext cx="239482" cy="1319481"/>
          </a:xfrm>
          <a:prstGeom prst="bentConnector3">
            <a:avLst>
              <a:gd name="adj1" fmla="val -95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43" idx="0"/>
            <a:endCxn id="41" idx="1"/>
          </p:cNvCxnSpPr>
          <p:nvPr/>
        </p:nvCxnSpPr>
        <p:spPr>
          <a:xfrm>
            <a:off x="3105625" y="6082066"/>
            <a:ext cx="487650" cy="208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7" idx="2"/>
            <a:endCxn id="41" idx="0"/>
          </p:cNvCxnSpPr>
          <p:nvPr/>
        </p:nvCxnSpPr>
        <p:spPr>
          <a:xfrm rot="10800000" flipH="1" flipV="1">
            <a:off x="4015913" y="5481066"/>
            <a:ext cx="470175" cy="404776"/>
          </a:xfrm>
          <a:prstGeom prst="bentConnector4">
            <a:avLst>
              <a:gd name="adj1" fmla="val -48620"/>
              <a:gd name="adj2" fmla="val 57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31" idx="2"/>
            <a:endCxn id="37" idx="1"/>
          </p:cNvCxnSpPr>
          <p:nvPr/>
        </p:nvCxnSpPr>
        <p:spPr>
          <a:xfrm rot="16200000" flipH="1">
            <a:off x="3493603" y="4683930"/>
            <a:ext cx="328535" cy="723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 rot="2763736">
            <a:off x="4022895" y="1508336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Elbow Connector 169"/>
          <p:cNvCxnSpPr>
            <a:stCxn id="23" idx="3"/>
            <a:endCxn id="165" idx="1"/>
          </p:cNvCxnSpPr>
          <p:nvPr/>
        </p:nvCxnSpPr>
        <p:spPr>
          <a:xfrm flipV="1">
            <a:off x="3570715" y="1560631"/>
            <a:ext cx="511060" cy="371032"/>
          </a:xfrm>
          <a:prstGeom prst="bentConnector4">
            <a:avLst>
              <a:gd name="adj1" fmla="val 44239"/>
              <a:gd name="adj2" fmla="val 157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5" idx="0"/>
            <a:endCxn id="30" idx="1"/>
          </p:cNvCxnSpPr>
          <p:nvPr/>
        </p:nvCxnSpPr>
        <p:spPr>
          <a:xfrm>
            <a:off x="4352628" y="1566744"/>
            <a:ext cx="886954" cy="384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65" idx="3"/>
            <a:endCxn id="31" idx="0"/>
          </p:cNvCxnSpPr>
          <p:nvPr/>
        </p:nvCxnSpPr>
        <p:spPr>
          <a:xfrm rot="5400000">
            <a:off x="3020017" y="2113516"/>
            <a:ext cx="1604559" cy="1052801"/>
          </a:xfrm>
          <a:prstGeom prst="bentConnector3">
            <a:avLst>
              <a:gd name="adj1" fmla="val 83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 rot="2763736">
            <a:off x="4901591" y="325139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Elbow Connector 189"/>
          <p:cNvCxnSpPr>
            <a:stCxn id="37" idx="0"/>
            <a:endCxn id="189" idx="2"/>
          </p:cNvCxnSpPr>
          <p:nvPr/>
        </p:nvCxnSpPr>
        <p:spPr>
          <a:xfrm flipV="1">
            <a:off x="4290698" y="3574586"/>
            <a:ext cx="665842" cy="1641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89" idx="0"/>
            <a:endCxn id="30" idx="1"/>
          </p:cNvCxnSpPr>
          <p:nvPr/>
        </p:nvCxnSpPr>
        <p:spPr>
          <a:xfrm flipV="1">
            <a:off x="5231324" y="1951681"/>
            <a:ext cx="8258" cy="1358125"/>
          </a:xfrm>
          <a:prstGeom prst="bentConnector5">
            <a:avLst>
              <a:gd name="adj1" fmla="val 2768225"/>
              <a:gd name="adj2" fmla="val 22979"/>
              <a:gd name="adj3" fmla="val -2668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00" y="1056956"/>
            <a:ext cx="8445088" cy="5921018"/>
          </a:xfrm>
          <a:prstGeom prst="rect">
            <a:avLst/>
          </a:prstGeom>
        </p:spPr>
      </p:pic>
      <p:pic>
        <p:nvPicPr>
          <p:cNvPr id="5" name="Picture 4" descr="jenk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33" y="5157148"/>
            <a:ext cx="782005" cy="885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527" y="5626244"/>
            <a:ext cx="833672" cy="833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60" y="4524772"/>
            <a:ext cx="1406425" cy="321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75" y="1501650"/>
            <a:ext cx="791628" cy="330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640" y="1813409"/>
            <a:ext cx="831022" cy="2326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939" y="2513354"/>
            <a:ext cx="855848" cy="21755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160748" y="2036185"/>
            <a:ext cx="0" cy="427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35292" y="2340165"/>
            <a:ext cx="82824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96169" y="3017408"/>
            <a:ext cx="82824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76512" y="5168717"/>
            <a:ext cx="0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7024" y="4676531"/>
            <a:ext cx="0" cy="448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42522" y="4189245"/>
            <a:ext cx="1039902" cy="974571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082424" y="4096987"/>
            <a:ext cx="571103" cy="6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8988" y="5572031"/>
            <a:ext cx="1039902" cy="963306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53885" y="5124934"/>
            <a:ext cx="1039902" cy="1012251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7136" y="2195951"/>
            <a:ext cx="919155" cy="821457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04554" y="1511131"/>
            <a:ext cx="919155" cy="821457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03067" y="1221973"/>
            <a:ext cx="919155" cy="821457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201164" y="1355857"/>
            <a:ext cx="1343590" cy="1191365"/>
            <a:chOff x="1880502" y="1556013"/>
            <a:chExt cx="1343590" cy="11913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17314" y="1999209"/>
              <a:ext cx="1039901" cy="244377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791565" y="2478059"/>
              <a:ext cx="432527" cy="2693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880502" y="1556013"/>
              <a:ext cx="1122728" cy="1016523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Final Logo (Rectangle).a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7134330" y="445179"/>
            <a:ext cx="4711761" cy="422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Development Process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81912" y="1326792"/>
            <a:ext cx="919155" cy="821457"/>
            <a:chOff x="6878631" y="1459938"/>
            <a:chExt cx="919155" cy="8214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628" y="1526174"/>
              <a:ext cx="781670" cy="69738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6878631" y="1459938"/>
              <a:ext cx="919155" cy="82145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7801544" y="2096085"/>
            <a:ext cx="82824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663565" y="5607159"/>
            <a:ext cx="1042423" cy="1012251"/>
            <a:chOff x="7698095" y="5610544"/>
            <a:chExt cx="1042423" cy="10122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374" y="5629098"/>
              <a:ext cx="975144" cy="97514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7698095" y="5610544"/>
              <a:ext cx="1039902" cy="1012251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7255087" y="5626244"/>
            <a:ext cx="443008" cy="287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02271" y="5694375"/>
            <a:ext cx="1039902" cy="963306"/>
            <a:chOff x="3645248" y="5655532"/>
            <a:chExt cx="1039902" cy="96330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826" y="5876826"/>
              <a:ext cx="834524" cy="387200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3645248" y="5655532"/>
              <a:ext cx="1039902" cy="96330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>
            <a:endCxn id="36" idx="1"/>
          </p:cNvCxnSpPr>
          <p:nvPr/>
        </p:nvCxnSpPr>
        <p:spPr>
          <a:xfrm>
            <a:off x="3895884" y="5572583"/>
            <a:ext cx="258677" cy="262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0" y="2205168"/>
            <a:ext cx="914898" cy="571811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784511" y="2021230"/>
            <a:ext cx="1343165" cy="99617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6"/>
          </p:cNvCxnSpPr>
          <p:nvPr/>
        </p:nvCxnSpPr>
        <p:spPr>
          <a:xfrm>
            <a:off x="2127676" y="2519319"/>
            <a:ext cx="1150201" cy="208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9" y="3178985"/>
            <a:ext cx="780875" cy="7808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3"/>
          </p:cNvCxnSpPr>
          <p:nvPr/>
        </p:nvCxnSpPr>
        <p:spPr>
          <a:xfrm flipV="1">
            <a:off x="1657394" y="2870470"/>
            <a:ext cx="1401545" cy="698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3560" y="6290614"/>
            <a:ext cx="1276941" cy="3102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 development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457</Words>
  <Application>Microsoft Macintosh PowerPoint</Application>
  <PresentationFormat>Widescreen</PresentationFormat>
  <Paragraphs>165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Network Architecture</vt:lpstr>
      <vt:lpstr>Component Architecture</vt:lpstr>
      <vt:lpstr>Hydrogen Platform Extendibility</vt:lpstr>
      <vt:lpstr>Major Data Components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Siddharth Sharma</dc:creator>
  <cp:lastModifiedBy>Siddharth Sharma</cp:lastModifiedBy>
  <cp:revision>23</cp:revision>
  <cp:lastPrinted>2017-08-03T21:56:32Z</cp:lastPrinted>
  <dcterms:created xsi:type="dcterms:W3CDTF">2017-08-03T21:55:21Z</dcterms:created>
  <dcterms:modified xsi:type="dcterms:W3CDTF">2017-08-07T21:04:46Z</dcterms:modified>
</cp:coreProperties>
</file>