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77" r:id="rId6"/>
    <p:sldId id="286" r:id="rId7"/>
    <p:sldId id="262" r:id="rId8"/>
    <p:sldId id="263" r:id="rId9"/>
    <p:sldId id="264" r:id="rId10"/>
    <p:sldId id="258" r:id="rId11"/>
    <p:sldId id="278" r:id="rId12"/>
    <p:sldId id="290" r:id="rId13"/>
    <p:sldId id="291" r:id="rId14"/>
    <p:sldId id="292" r:id="rId15"/>
    <p:sldId id="293" r:id="rId16"/>
    <p:sldId id="287" r:id="rId17"/>
    <p:sldId id="288" r:id="rId18"/>
    <p:sldId id="279" r:id="rId19"/>
    <p:sldId id="289" r:id="rId20"/>
    <p:sldId id="268" r:id="rId21"/>
    <p:sldId id="272" r:id="rId22"/>
    <p:sldId id="273"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guide id="4"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5" autoAdjust="0"/>
  </p:normalViewPr>
  <p:slideViewPr>
    <p:cSldViewPr snapToGrid="0">
      <p:cViewPr varScale="1">
        <p:scale>
          <a:sx n="75" d="100"/>
          <a:sy n="75" d="100"/>
        </p:scale>
        <p:origin x="284" y="56"/>
      </p:cViewPr>
      <p:guideLst>
        <p:guide orient="horz" pos="792"/>
        <p:guide pos="3144"/>
        <p:guide orient="horz" pos="9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vvuri, Paavan Sundar" userId="65b38eee-0a85-48c6-9447-a1657d73776f" providerId="ADAL" clId="{F29F491A-E55E-433D-BB63-CCE729A6461C}"/>
    <pc:docChg chg="undo custSel addSld delSld modSld">
      <pc:chgData name="Duvvuri, Paavan Sundar" userId="65b38eee-0a85-48c6-9447-a1657d73776f" providerId="ADAL" clId="{F29F491A-E55E-433D-BB63-CCE729A6461C}" dt="2023-12-11T09:12:22.253" v="1981" actId="20577"/>
      <pc:docMkLst>
        <pc:docMk/>
      </pc:docMkLst>
      <pc:sldChg chg="modSp mod">
        <pc:chgData name="Duvvuri, Paavan Sundar" userId="65b38eee-0a85-48c6-9447-a1657d73776f" providerId="ADAL" clId="{F29F491A-E55E-433D-BB63-CCE729A6461C}" dt="2023-12-11T09:08:06.299" v="1959" actId="20577"/>
        <pc:sldMkLst>
          <pc:docMk/>
          <pc:sldMk cId="1642425379" sldId="256"/>
        </pc:sldMkLst>
        <pc:spChg chg="mod">
          <ac:chgData name="Duvvuri, Paavan Sundar" userId="65b38eee-0a85-48c6-9447-a1657d73776f" providerId="ADAL" clId="{F29F491A-E55E-433D-BB63-CCE729A6461C}" dt="2023-12-11T09:08:06.299" v="1959" actId="20577"/>
          <ac:spMkLst>
            <pc:docMk/>
            <pc:sldMk cId="1642425379" sldId="256"/>
            <ac:spMk id="3" creationId="{1901B20D-4C28-4DA3-ABBD-718C22A5E58B}"/>
          </ac:spMkLst>
        </pc:spChg>
      </pc:sldChg>
      <pc:sldChg chg="modSp mod">
        <pc:chgData name="Duvvuri, Paavan Sundar" userId="65b38eee-0a85-48c6-9447-a1657d73776f" providerId="ADAL" clId="{F29F491A-E55E-433D-BB63-CCE729A6461C}" dt="2023-12-09T10:18:17.519" v="33" actId="20577"/>
        <pc:sldMkLst>
          <pc:docMk/>
          <pc:sldMk cId="920173932" sldId="275"/>
        </pc:sldMkLst>
        <pc:spChg chg="mod">
          <ac:chgData name="Duvvuri, Paavan Sundar" userId="65b38eee-0a85-48c6-9447-a1657d73776f" providerId="ADAL" clId="{F29F491A-E55E-433D-BB63-CCE729A6461C}" dt="2023-12-09T10:18:17.519" v="33" actId="20577"/>
          <ac:spMkLst>
            <pc:docMk/>
            <pc:sldMk cId="920173932" sldId="275"/>
            <ac:spMk id="4" creationId="{783DCDC2-CD20-4DB5-9E57-C77BD206EA93}"/>
          </ac:spMkLst>
        </pc:spChg>
        <pc:spChg chg="mod">
          <ac:chgData name="Duvvuri, Paavan Sundar" userId="65b38eee-0a85-48c6-9447-a1657d73776f" providerId="ADAL" clId="{F29F491A-E55E-433D-BB63-CCE729A6461C}" dt="2023-12-09T10:18:14.278" v="29" actId="20577"/>
          <ac:spMkLst>
            <pc:docMk/>
            <pc:sldMk cId="920173932" sldId="275"/>
            <ac:spMk id="5" creationId="{36CE3610-5D4C-4D4E-9629-C65577BBB474}"/>
          </ac:spMkLst>
        </pc:spChg>
      </pc:sldChg>
      <pc:sldChg chg="new del">
        <pc:chgData name="Duvvuri, Paavan Sundar" userId="65b38eee-0a85-48c6-9447-a1657d73776f" providerId="ADAL" clId="{F29F491A-E55E-433D-BB63-CCE729A6461C}" dt="2023-12-11T08:47:20.003" v="150" actId="47"/>
        <pc:sldMkLst>
          <pc:docMk/>
          <pc:sldMk cId="1810526419" sldId="290"/>
        </pc:sldMkLst>
      </pc:sldChg>
      <pc:sldChg chg="delSp modSp add mod">
        <pc:chgData name="Duvvuri, Paavan Sundar" userId="65b38eee-0a85-48c6-9447-a1657d73776f" providerId="ADAL" clId="{F29F491A-E55E-433D-BB63-CCE729A6461C}" dt="2023-12-11T09:11:35.309" v="1960" actId="20577"/>
        <pc:sldMkLst>
          <pc:docMk/>
          <pc:sldMk cId="2431515137" sldId="290"/>
        </pc:sldMkLst>
        <pc:spChg chg="mod">
          <ac:chgData name="Duvvuri, Paavan Sundar" userId="65b38eee-0a85-48c6-9447-a1657d73776f" providerId="ADAL" clId="{F29F491A-E55E-433D-BB63-CCE729A6461C}" dt="2023-12-11T08:47:28.725" v="155" actId="20577"/>
          <ac:spMkLst>
            <pc:docMk/>
            <pc:sldMk cId="2431515137" sldId="290"/>
            <ac:spMk id="2" creationId="{935C0770-A36E-4500-AA2E-F3DE8416AD1E}"/>
          </ac:spMkLst>
        </pc:spChg>
        <pc:spChg chg="mod">
          <ac:chgData name="Duvvuri, Paavan Sundar" userId="65b38eee-0a85-48c6-9447-a1657d73776f" providerId="ADAL" clId="{F29F491A-E55E-433D-BB63-CCE729A6461C}" dt="2023-12-11T09:11:35.309" v="1960" actId="20577"/>
          <ac:spMkLst>
            <pc:docMk/>
            <pc:sldMk cId="2431515137" sldId="290"/>
            <ac:spMk id="19" creationId="{3EB6003C-B5F2-F0EE-2313-F9DBE37449C0}"/>
          </ac:spMkLst>
        </pc:spChg>
        <pc:picChg chg="del">
          <ac:chgData name="Duvvuri, Paavan Sundar" userId="65b38eee-0a85-48c6-9447-a1657d73776f" providerId="ADAL" clId="{F29F491A-E55E-433D-BB63-CCE729A6461C}" dt="2023-12-11T08:47:31.122" v="156" actId="478"/>
          <ac:picMkLst>
            <pc:docMk/>
            <pc:sldMk cId="2431515137" sldId="290"/>
            <ac:picMk id="23" creationId="{CC4EB637-93D9-55BD-03BC-B2F2C9ACF098}"/>
          </ac:picMkLst>
        </pc:picChg>
      </pc:sldChg>
      <pc:sldChg chg="modSp add mod">
        <pc:chgData name="Duvvuri, Paavan Sundar" userId="65b38eee-0a85-48c6-9447-a1657d73776f" providerId="ADAL" clId="{F29F491A-E55E-433D-BB63-CCE729A6461C}" dt="2023-12-11T09:12:00.169" v="1980" actId="20577"/>
        <pc:sldMkLst>
          <pc:docMk/>
          <pc:sldMk cId="2041839693" sldId="291"/>
        </pc:sldMkLst>
        <pc:spChg chg="mod">
          <ac:chgData name="Duvvuri, Paavan Sundar" userId="65b38eee-0a85-48c6-9447-a1657d73776f" providerId="ADAL" clId="{F29F491A-E55E-433D-BB63-CCE729A6461C}" dt="2023-12-11T09:12:00.169" v="1980" actId="20577"/>
          <ac:spMkLst>
            <pc:docMk/>
            <pc:sldMk cId="2041839693" sldId="291"/>
            <ac:spMk id="2" creationId="{935C0770-A36E-4500-AA2E-F3DE8416AD1E}"/>
          </ac:spMkLst>
        </pc:spChg>
        <pc:spChg chg="mod">
          <ac:chgData name="Duvvuri, Paavan Sundar" userId="65b38eee-0a85-48c6-9447-a1657d73776f" providerId="ADAL" clId="{F29F491A-E55E-433D-BB63-CCE729A6461C}" dt="2023-12-11T09:05:21.121" v="1724" actId="20577"/>
          <ac:spMkLst>
            <pc:docMk/>
            <pc:sldMk cId="2041839693" sldId="291"/>
            <ac:spMk id="19" creationId="{3EB6003C-B5F2-F0EE-2313-F9DBE37449C0}"/>
          </ac:spMkLst>
        </pc:spChg>
      </pc:sldChg>
      <pc:sldChg chg="modSp add mod">
        <pc:chgData name="Duvvuri, Paavan Sundar" userId="65b38eee-0a85-48c6-9447-a1657d73776f" providerId="ADAL" clId="{F29F491A-E55E-433D-BB63-CCE729A6461C}" dt="2023-12-11T09:00:35.749" v="1361" actId="20577"/>
        <pc:sldMkLst>
          <pc:docMk/>
          <pc:sldMk cId="3261494034" sldId="292"/>
        </pc:sldMkLst>
        <pc:spChg chg="mod">
          <ac:chgData name="Duvvuri, Paavan Sundar" userId="65b38eee-0a85-48c6-9447-a1657d73776f" providerId="ADAL" clId="{F29F491A-E55E-433D-BB63-CCE729A6461C}" dt="2023-12-11T08:57:05.703" v="842" actId="20577"/>
          <ac:spMkLst>
            <pc:docMk/>
            <pc:sldMk cId="3261494034" sldId="292"/>
            <ac:spMk id="2" creationId="{935C0770-A36E-4500-AA2E-F3DE8416AD1E}"/>
          </ac:spMkLst>
        </pc:spChg>
        <pc:spChg chg="mod">
          <ac:chgData name="Duvvuri, Paavan Sundar" userId="65b38eee-0a85-48c6-9447-a1657d73776f" providerId="ADAL" clId="{F29F491A-E55E-433D-BB63-CCE729A6461C}" dt="2023-12-11T09:00:35.749" v="1361" actId="20577"/>
          <ac:spMkLst>
            <pc:docMk/>
            <pc:sldMk cId="3261494034" sldId="292"/>
            <ac:spMk id="19" creationId="{3EB6003C-B5F2-F0EE-2313-F9DBE37449C0}"/>
          </ac:spMkLst>
        </pc:spChg>
      </pc:sldChg>
      <pc:sldChg chg="modSp add mod">
        <pc:chgData name="Duvvuri, Paavan Sundar" userId="65b38eee-0a85-48c6-9447-a1657d73776f" providerId="ADAL" clId="{F29F491A-E55E-433D-BB63-CCE729A6461C}" dt="2023-12-11T09:12:22.253" v="1981" actId="20577"/>
        <pc:sldMkLst>
          <pc:docMk/>
          <pc:sldMk cId="1418390071" sldId="293"/>
        </pc:sldMkLst>
        <pc:spChg chg="mod">
          <ac:chgData name="Duvvuri, Paavan Sundar" userId="65b38eee-0a85-48c6-9447-a1657d73776f" providerId="ADAL" clId="{F29F491A-E55E-433D-BB63-CCE729A6461C}" dt="2023-12-11T09:06:33.409" v="1730" actId="20577"/>
          <ac:spMkLst>
            <pc:docMk/>
            <pc:sldMk cId="1418390071" sldId="293"/>
            <ac:spMk id="2" creationId="{935C0770-A36E-4500-AA2E-F3DE8416AD1E}"/>
          </ac:spMkLst>
        </pc:spChg>
        <pc:spChg chg="mod">
          <ac:chgData name="Duvvuri, Paavan Sundar" userId="65b38eee-0a85-48c6-9447-a1657d73776f" providerId="ADAL" clId="{F29F491A-E55E-433D-BB63-CCE729A6461C}" dt="2023-12-11T09:12:22.253" v="1981" actId="20577"/>
          <ac:spMkLst>
            <pc:docMk/>
            <pc:sldMk cId="1418390071" sldId="293"/>
            <ac:spMk id="19" creationId="{3EB6003C-B5F2-F0EE-2313-F9DBE37449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12/11/2023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Personalized financial advisor- using LLM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429001"/>
            <a:ext cx="5486400" cy="2683932"/>
          </a:xfrm>
        </p:spPr>
        <p:txBody>
          <a:bodyPr>
            <a:normAutofit fontScale="70000" lnSpcReduction="20000"/>
          </a:bodyPr>
          <a:lstStyle/>
          <a:p>
            <a:r>
              <a:rPr lang="en-US" dirty="0"/>
              <a:t>Group 5</a:t>
            </a:r>
          </a:p>
          <a:p>
            <a:r>
              <a:rPr lang="en-US" dirty="0"/>
              <a:t>D. Paavan Sundar</a:t>
            </a:r>
          </a:p>
          <a:p>
            <a:r>
              <a:rPr lang="en-US" dirty="0"/>
              <a:t>Manikandan NP</a:t>
            </a:r>
          </a:p>
          <a:p>
            <a:r>
              <a:rPr lang="en-US" dirty="0"/>
              <a:t>Shah Imran Alam</a:t>
            </a:r>
          </a:p>
          <a:p>
            <a:r>
              <a:rPr lang="en-US" dirty="0"/>
              <a:t>Allan Abraham</a:t>
            </a:r>
          </a:p>
          <a:p>
            <a:r>
              <a:rPr lang="en-US" dirty="0"/>
              <a:t>Ish Preet Singh Modi</a:t>
            </a:r>
          </a:p>
          <a:p>
            <a:r>
              <a:rPr lang="en-US" dirty="0"/>
              <a:t>Git: https://github.com/paavansundar/personnel_financial_advisor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Data consideration</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normAutofit fontScale="77500" lnSpcReduction="20000"/>
          </a:bodyPr>
          <a:lstStyle/>
          <a:p>
            <a:endParaRPr lang="en-US" dirty="0"/>
          </a:p>
          <a:p>
            <a:r>
              <a:rPr lang="en-US" dirty="0"/>
              <a:t>The API provides data for 3 timeframes, 1. Daily 2. Weekly and 3. Monthly</a:t>
            </a:r>
          </a:p>
          <a:p>
            <a:r>
              <a:rPr lang="en-US" dirty="0"/>
              <a:t>For this project we have considered </a:t>
            </a:r>
            <a:r>
              <a:rPr lang="en-US" b="1" dirty="0"/>
              <a:t>weekly</a:t>
            </a:r>
            <a:r>
              <a:rPr lang="en-US" dirty="0"/>
              <a:t> </a:t>
            </a:r>
            <a:r>
              <a:rPr lang="en-US" b="1" dirty="0"/>
              <a:t>adjusted data </a:t>
            </a:r>
            <a:r>
              <a:rPr lang="en-US" dirty="0"/>
              <a:t>i.e., weekly timeframe, for 3 years due to memory constraints. This API returns weekly adjusted time series (last trading day of each week, weekly open, weekly high, weekly low, weekly close, weekly adjusted close, weekly volume, weekly dividend) of the global equity specified, covering 20+ years of historical data. After carefully observing the features, it is understood 90 percent data provided is based on price volume and a limited data from fundamentals.</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204183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Data Type</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lstStyle/>
          <a:p>
            <a:r>
              <a:rPr lang="en-US" dirty="0"/>
              <a:t>All the data is of type either numeric/float or date. Further the data is continuous i.e. time series in tabular form. Apart from this data should be retrieved on real time bases using API calls and every time real time data is returned as JSON string. The data received should be parsed and needed to be converted it into data frames.</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11</a:t>
            </a:fld>
            <a:endParaRPr lang="en-ZA" dirty="0"/>
          </a:p>
        </p:txBody>
      </p:sp>
    </p:spTree>
    <p:extLst>
      <p:ext uri="{BB962C8B-B14F-4D97-AF65-F5344CB8AC3E}">
        <p14:creationId xmlns:p14="http://schemas.microsoft.com/office/powerpoint/2010/main" val="326149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Data Model</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lstStyle/>
          <a:p>
            <a:r>
              <a:rPr lang="en-US" dirty="0"/>
              <a:t>As the data from </a:t>
            </a:r>
            <a:r>
              <a:rPr lang="en-US" dirty="0" err="1"/>
              <a:t>AlphaVantage</a:t>
            </a:r>
            <a:r>
              <a:rPr lang="en-US" dirty="0"/>
              <a:t> is of time series it was decided that we should use </a:t>
            </a:r>
            <a:r>
              <a:rPr lang="en-US" dirty="0" err="1"/>
              <a:t>FBProphet</a:t>
            </a:r>
            <a:r>
              <a:rPr lang="en-US" dirty="0"/>
              <a:t> a time series forecasting model to predict price trends of a stock/ETF for a year.</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12</a:t>
            </a:fld>
            <a:endParaRPr lang="en-ZA" dirty="0"/>
          </a:p>
        </p:txBody>
      </p:sp>
    </p:spTree>
    <p:extLst>
      <p:ext uri="{BB962C8B-B14F-4D97-AF65-F5344CB8AC3E}">
        <p14:creationId xmlns:p14="http://schemas.microsoft.com/office/powerpoint/2010/main" val="141839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710143"/>
          </a:xfrm>
        </p:spPr>
        <p:txBody>
          <a:bodyPr/>
          <a:lstStyle/>
          <a:p>
            <a:r>
              <a:rPr lang="en-US" dirty="0"/>
              <a:t>OVERVIEW</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2023</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Personalized Financial Advisor</a:t>
            </a:r>
          </a:p>
          <a:p>
            <a:endParaRPr lang="en-US" dirty="0"/>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pic>
        <p:nvPicPr>
          <p:cNvPr id="20" name="Picture 19">
            <a:extLst>
              <a:ext uri="{FF2B5EF4-FFF2-40B4-BE49-F238E27FC236}">
                <a16:creationId xmlns:a16="http://schemas.microsoft.com/office/drawing/2014/main" id="{7D8EFF57-39D8-75C0-670A-CAFF4B107BB4}"/>
              </a:ext>
            </a:extLst>
          </p:cNvPr>
          <p:cNvPicPr>
            <a:picLocks noChangeAspect="1"/>
          </p:cNvPicPr>
          <p:nvPr/>
        </p:nvPicPr>
        <p:blipFill>
          <a:blip r:embed="rId2"/>
          <a:stretch>
            <a:fillRect/>
          </a:stretch>
        </p:blipFill>
        <p:spPr>
          <a:xfrm>
            <a:off x="2105025" y="1606550"/>
            <a:ext cx="9841442" cy="4413250"/>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Technical Architecture</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lstStyle/>
          <a:p>
            <a:endParaRPr lang="en-US" dirty="0"/>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14</a:t>
            </a:fld>
            <a:endParaRPr lang="en-ZA" dirty="0"/>
          </a:p>
        </p:txBody>
      </p:sp>
      <p:pic>
        <p:nvPicPr>
          <p:cNvPr id="23" name="Picture 22">
            <a:extLst>
              <a:ext uri="{FF2B5EF4-FFF2-40B4-BE49-F238E27FC236}">
                <a16:creationId xmlns:a16="http://schemas.microsoft.com/office/drawing/2014/main" id="{CC4EB637-93D9-55BD-03BC-B2F2C9ACF098}"/>
              </a:ext>
            </a:extLst>
          </p:cNvPr>
          <p:cNvPicPr>
            <a:picLocks noChangeAspect="1"/>
          </p:cNvPicPr>
          <p:nvPr/>
        </p:nvPicPr>
        <p:blipFill>
          <a:blip r:embed="rId2"/>
          <a:stretch>
            <a:fillRect/>
          </a:stretch>
        </p:blipFill>
        <p:spPr>
          <a:xfrm>
            <a:off x="4991099" y="2366671"/>
            <a:ext cx="6343649" cy="3601746"/>
          </a:xfrm>
          <a:prstGeom prst="rect">
            <a:avLst/>
          </a:prstGeom>
        </p:spPr>
      </p:pic>
    </p:spTree>
    <p:extLst>
      <p:ext uri="{BB962C8B-B14F-4D97-AF65-F5344CB8AC3E}">
        <p14:creationId xmlns:p14="http://schemas.microsoft.com/office/powerpoint/2010/main" val="275279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Tools and Technologies</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VIEW</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79" y="3465576"/>
            <a:ext cx="2393775" cy="785812"/>
          </a:xfrm>
        </p:spPr>
        <p:txBody>
          <a:bodyPr vert="horz" lIns="91440" tIns="45720" rIns="91440" bIns="45720" rtlCol="0" anchor="ctr" anchorCtr="0">
            <a:normAutofit/>
          </a:bodyPr>
          <a:lstStyle/>
          <a:p>
            <a:r>
              <a:rPr lang="en-ZA" noProof="1"/>
              <a:t>Controller</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79" y="4745736"/>
            <a:ext cx="2656853" cy="785812"/>
          </a:xfrm>
        </p:spPr>
        <p:txBody>
          <a:bodyPr/>
          <a:lstStyle/>
          <a:p>
            <a:r>
              <a:rPr lang="en-ZA" dirty="0"/>
              <a:t>Model</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2023</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HTML, CSS, JINJA Templates</a:t>
            </a: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US" dirty="0"/>
              <a:t>Fast API </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Chat GPT, </a:t>
            </a:r>
            <a:r>
              <a:rPr lang="en-ZA" dirty="0" err="1"/>
              <a:t>AlphaVantage</a:t>
            </a:r>
            <a:r>
              <a:rPr lang="en-ZA" dirty="0"/>
              <a:t> API, FB Prophet, Python</a:t>
            </a:r>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Deployment Architecture</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lstStyle/>
          <a:p>
            <a:endParaRPr lang="en-US" dirty="0"/>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16</a:t>
            </a:fld>
            <a:endParaRPr lang="en-ZA" dirty="0"/>
          </a:p>
        </p:txBody>
      </p:sp>
      <p:sp>
        <p:nvSpPr>
          <p:cNvPr id="6" name="Rectangle 5">
            <a:extLst>
              <a:ext uri="{FF2B5EF4-FFF2-40B4-BE49-F238E27FC236}">
                <a16:creationId xmlns:a16="http://schemas.microsoft.com/office/drawing/2014/main" id="{78A61996-A47B-AC86-D555-C818369AEBF0}"/>
              </a:ext>
            </a:extLst>
          </p:cNvPr>
          <p:cNvSpPr/>
          <p:nvPr/>
        </p:nvSpPr>
        <p:spPr>
          <a:xfrm>
            <a:off x="5136163" y="2849219"/>
            <a:ext cx="1118587"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GIT</a:t>
            </a:r>
          </a:p>
        </p:txBody>
      </p:sp>
      <p:cxnSp>
        <p:nvCxnSpPr>
          <p:cNvPr id="8" name="Straight Arrow Connector 7">
            <a:extLst>
              <a:ext uri="{FF2B5EF4-FFF2-40B4-BE49-F238E27FC236}">
                <a16:creationId xmlns:a16="http://schemas.microsoft.com/office/drawing/2014/main" id="{1944E5DD-4116-FA8B-4AFB-982C2EDA64A0}"/>
              </a:ext>
            </a:extLst>
          </p:cNvPr>
          <p:cNvCxnSpPr>
            <a:cxnSpLocks/>
          </p:cNvCxnSpPr>
          <p:nvPr/>
        </p:nvCxnSpPr>
        <p:spPr>
          <a:xfrm>
            <a:off x="6254750" y="3280042"/>
            <a:ext cx="581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6DACC62-A2F1-AEE8-DD42-A1141FFB0E21}"/>
              </a:ext>
            </a:extLst>
          </p:cNvPr>
          <p:cNvSpPr/>
          <p:nvPr/>
        </p:nvSpPr>
        <p:spPr>
          <a:xfrm>
            <a:off x="6826341" y="2849219"/>
            <a:ext cx="1118587"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a:t>
            </a:r>
          </a:p>
        </p:txBody>
      </p:sp>
      <p:sp>
        <p:nvSpPr>
          <p:cNvPr id="14" name="Rectangle 13">
            <a:extLst>
              <a:ext uri="{FF2B5EF4-FFF2-40B4-BE49-F238E27FC236}">
                <a16:creationId xmlns:a16="http://schemas.microsoft.com/office/drawing/2014/main" id="{1F706185-9A3C-46B9-1CD0-7B95BA5D2C0E}"/>
              </a:ext>
            </a:extLst>
          </p:cNvPr>
          <p:cNvSpPr/>
          <p:nvPr/>
        </p:nvSpPr>
        <p:spPr>
          <a:xfrm>
            <a:off x="8525983" y="2849219"/>
            <a:ext cx="2508961"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cxnSp>
        <p:nvCxnSpPr>
          <p:cNvPr id="15" name="Straight Arrow Connector 14">
            <a:extLst>
              <a:ext uri="{FF2B5EF4-FFF2-40B4-BE49-F238E27FC236}">
                <a16:creationId xmlns:a16="http://schemas.microsoft.com/office/drawing/2014/main" id="{D009441A-029B-0BFA-F234-8543D047ADE8}"/>
              </a:ext>
            </a:extLst>
          </p:cNvPr>
          <p:cNvCxnSpPr>
            <a:cxnSpLocks/>
          </p:cNvCxnSpPr>
          <p:nvPr/>
        </p:nvCxnSpPr>
        <p:spPr>
          <a:xfrm>
            <a:off x="7944928" y="3280042"/>
            <a:ext cx="581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294E0C-4D56-6F47-FC8B-69B3F04FE5FD}"/>
              </a:ext>
            </a:extLst>
          </p:cNvPr>
          <p:cNvCxnSpPr/>
          <p:nvPr/>
        </p:nvCxnSpPr>
        <p:spPr>
          <a:xfrm>
            <a:off x="7436167" y="3710865"/>
            <a:ext cx="0" cy="727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84285D6-4CFF-FEA2-8C3B-463F7EF0BE0A}"/>
              </a:ext>
            </a:extLst>
          </p:cNvPr>
          <p:cNvSpPr/>
          <p:nvPr/>
        </p:nvSpPr>
        <p:spPr>
          <a:xfrm>
            <a:off x="6876873" y="4438835"/>
            <a:ext cx="1118587" cy="855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a:t>
            </a:r>
          </a:p>
        </p:txBody>
      </p:sp>
      <p:cxnSp>
        <p:nvCxnSpPr>
          <p:cNvPr id="22" name="Connector: Elbow 21">
            <a:extLst>
              <a:ext uri="{FF2B5EF4-FFF2-40B4-BE49-F238E27FC236}">
                <a16:creationId xmlns:a16="http://schemas.microsoft.com/office/drawing/2014/main" id="{8B7D9D62-DE24-96B8-C385-E78C861EBBB8}"/>
              </a:ext>
            </a:extLst>
          </p:cNvPr>
          <p:cNvCxnSpPr/>
          <p:nvPr/>
        </p:nvCxnSpPr>
        <p:spPr>
          <a:xfrm rot="10800000" flipV="1">
            <a:off x="7995461" y="3710865"/>
            <a:ext cx="1785003" cy="1152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DE486F8-984B-937E-8350-ED8D31E18162}"/>
              </a:ext>
            </a:extLst>
          </p:cNvPr>
          <p:cNvSpPr/>
          <p:nvPr/>
        </p:nvSpPr>
        <p:spPr>
          <a:xfrm>
            <a:off x="9523725" y="4338920"/>
            <a:ext cx="1811024"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Self hosted Agent</a:t>
            </a:r>
          </a:p>
        </p:txBody>
      </p:sp>
      <p:cxnSp>
        <p:nvCxnSpPr>
          <p:cNvPr id="26" name="Connector: Elbow 25">
            <a:extLst>
              <a:ext uri="{FF2B5EF4-FFF2-40B4-BE49-F238E27FC236}">
                <a16:creationId xmlns:a16="http://schemas.microsoft.com/office/drawing/2014/main" id="{76441B3B-E414-8FBA-146B-FA039E1D0DB2}"/>
              </a:ext>
            </a:extLst>
          </p:cNvPr>
          <p:cNvCxnSpPr>
            <a:cxnSpLocks/>
            <a:endCxn id="24" idx="1"/>
          </p:cNvCxnSpPr>
          <p:nvPr/>
        </p:nvCxnSpPr>
        <p:spPr>
          <a:xfrm flipV="1">
            <a:off x="7913545" y="4769743"/>
            <a:ext cx="1610180" cy="424702"/>
          </a:xfrm>
          <a:prstGeom prst="bentConnector3">
            <a:avLst>
              <a:gd name="adj1" fmla="val 7418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35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CI/CD</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CI</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Pull code from git repository.</a:t>
            </a:r>
          </a:p>
          <a:p>
            <a:r>
              <a:rPr lang="en-ZA" noProof="1"/>
              <a:t>Create a docker container.</a:t>
            </a:r>
          </a:p>
          <a:p>
            <a:r>
              <a:rPr lang="en-ZA" noProof="1"/>
              <a:t>Push the container to Docker hub.</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CD</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US" dirty="0"/>
              <a:t>Pull the container from </a:t>
            </a:r>
            <a:r>
              <a:rPr lang="en-US" dirty="0" err="1"/>
              <a:t>Dockerhub</a:t>
            </a:r>
            <a:r>
              <a:rPr lang="en-US" dirty="0"/>
              <a:t>.</a:t>
            </a:r>
          </a:p>
          <a:p>
            <a:r>
              <a:rPr lang="en-US" dirty="0"/>
              <a:t>Deploy the container on any host machine using git self hosted agent</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2023</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Personalized Financial Advisor</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D. Paavan Sundar</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Co-Ordinator</a:t>
            </a:r>
            <a:endParaRPr lang="en-US" dirty="0"/>
          </a:p>
        </p:txBody>
      </p:sp>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it-IT" sz="1800" dirty="0" err="1">
                <a:effectLst/>
                <a:latin typeface="Arial" panose="020B0604020202020204" pitchFamily="34" charset="0"/>
                <a:ea typeface="Calibri" panose="020F0502020204030204" pitchFamily="34" charset="0"/>
              </a:rPr>
              <a:t>Manikandan</a:t>
            </a:r>
            <a:r>
              <a:rPr lang="it-IT" sz="1800" dirty="0">
                <a:effectLst/>
                <a:latin typeface="Arial" panose="020B0604020202020204" pitchFamily="34" charset="0"/>
                <a:ea typeface="Calibri" panose="020F0502020204030204" pitchFamily="34" charset="0"/>
              </a:rPr>
              <a:t> NP</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endParaRPr lang="en-US" dirty="0"/>
          </a:p>
        </p:txBody>
      </p:sp>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Allan Abraham</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endParaRPr lang="en-ZA" dirty="0"/>
          </a:p>
        </p:txBody>
      </p:sp>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err="1"/>
              <a:t>Ishpreet</a:t>
            </a:r>
            <a:r>
              <a:rPr lang="en-US" dirty="0"/>
              <a:t> Singh Modi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2023</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
        <p:nvSpPr>
          <p:cNvPr id="12" name="Picture Placeholder 11">
            <a:extLst>
              <a:ext uri="{FF2B5EF4-FFF2-40B4-BE49-F238E27FC236}">
                <a16:creationId xmlns:a16="http://schemas.microsoft.com/office/drawing/2014/main" id="{B7F14FBA-B03A-42D2-485D-60F037FC848D}"/>
              </a:ext>
            </a:extLst>
          </p:cNvPr>
          <p:cNvSpPr>
            <a:spLocks noGrp="1"/>
          </p:cNvSpPr>
          <p:nvPr>
            <p:ph type="pic" sz="quarter" idx="16"/>
          </p:nvPr>
        </p:nvSpPr>
        <p:spPr/>
        <p:txBody>
          <a:bodyPr/>
          <a:lstStyle/>
          <a:p>
            <a:endParaRPr lang="en-US"/>
          </a:p>
        </p:txBody>
      </p:sp>
      <p:sp>
        <p:nvSpPr>
          <p:cNvPr id="16" name="Picture Placeholder 15">
            <a:extLst>
              <a:ext uri="{FF2B5EF4-FFF2-40B4-BE49-F238E27FC236}">
                <a16:creationId xmlns:a16="http://schemas.microsoft.com/office/drawing/2014/main" id="{9CE42177-9795-B7F8-CB29-872FBD87649F}"/>
              </a:ext>
            </a:extLst>
          </p:cNvPr>
          <p:cNvSpPr>
            <a:spLocks noGrp="1"/>
          </p:cNvSpPr>
          <p:nvPr>
            <p:ph type="pic" sz="quarter" idx="22"/>
          </p:nvPr>
        </p:nvSpPr>
        <p:spPr/>
        <p:txBody>
          <a:bodyPr/>
          <a:lstStyle/>
          <a:p>
            <a:endParaRPr lang="en-US"/>
          </a:p>
        </p:txBody>
      </p:sp>
      <p:sp>
        <p:nvSpPr>
          <p:cNvPr id="19" name="Picture Placeholder 18">
            <a:extLst>
              <a:ext uri="{FF2B5EF4-FFF2-40B4-BE49-F238E27FC236}">
                <a16:creationId xmlns:a16="http://schemas.microsoft.com/office/drawing/2014/main" id="{13B7E737-E2CA-862E-6F32-B01BBE80A9CE}"/>
              </a:ext>
            </a:extLst>
          </p:cNvPr>
          <p:cNvSpPr>
            <a:spLocks noGrp="1"/>
          </p:cNvSpPr>
          <p:nvPr>
            <p:ph type="pic" sz="quarter" idx="19"/>
          </p:nvPr>
        </p:nvSpPr>
        <p:spPr/>
        <p:txBody>
          <a:bodyPr/>
          <a:lstStyle/>
          <a:p>
            <a:endParaRPr lang="en-US"/>
          </a:p>
        </p:txBody>
      </p:sp>
      <p:pic>
        <p:nvPicPr>
          <p:cNvPr id="31" name="Picture Placeholder 30" descr="A person taking a selfie&#10;&#10;Description automatically generated">
            <a:extLst>
              <a:ext uri="{FF2B5EF4-FFF2-40B4-BE49-F238E27FC236}">
                <a16:creationId xmlns:a16="http://schemas.microsoft.com/office/drawing/2014/main" id="{D5ED7841-B0AE-AA0A-79E5-0C867A61BF20}"/>
              </a:ext>
            </a:extLst>
          </p:cNvPr>
          <p:cNvPicPr>
            <a:picLocks noGrp="1" noChangeAspect="1"/>
          </p:cNvPicPr>
          <p:nvPr>
            <p:ph type="pic" sz="quarter" idx="13"/>
          </p:nvPr>
        </p:nvPicPr>
        <p:blipFill>
          <a:blip r:embed="rId2"/>
          <a:srcRect t="5899" b="5899"/>
          <a:stretch>
            <a:fillRect/>
          </a:stretch>
        </p:blipFill>
        <p:spPr/>
      </p:pic>
    </p:spTree>
    <p:extLst>
      <p:ext uri="{BB962C8B-B14F-4D97-AF65-F5344CB8AC3E}">
        <p14:creationId xmlns:p14="http://schemas.microsoft.com/office/powerpoint/2010/main" val="13862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dirty="0"/>
              <a:t>Shah Imran Alam</a:t>
            </a:r>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endParaRPr lang="en-US" dirty="0"/>
          </a:p>
        </p:txBody>
      </p:sp>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endParaRPr lang="en-US" dirty="0"/>
          </a:p>
        </p:txBody>
      </p:sp>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endParaRPr lang="en-US" dirty="0"/>
          </a:p>
        </p:txBody>
      </p:sp>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endParaRPr lang="en-US" dirty="0"/>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endParaRPr lang="en-US" dirty="0"/>
          </a:p>
        </p:txBody>
      </p:sp>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endParaRPr lang="en-US" dirty="0"/>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endParaRPr lang="en-US" dirty="0"/>
          </a:p>
        </p:txBody>
      </p:sp>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endParaRPr lang="en-US" dirty="0"/>
          </a:p>
        </p:txBody>
      </p:sp>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endParaRPr lang="en-US" dirty="0"/>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endParaRPr lang="en-US" dirty="0"/>
          </a:p>
        </p:txBody>
      </p:sp>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endParaRPr lang="en-US" dirty="0"/>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2023</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
        <p:nvSpPr>
          <p:cNvPr id="4" name="Picture Placeholder 3">
            <a:extLst>
              <a:ext uri="{FF2B5EF4-FFF2-40B4-BE49-F238E27FC236}">
                <a16:creationId xmlns:a16="http://schemas.microsoft.com/office/drawing/2014/main" id="{E1C04801-F78F-EE8A-E137-1785559D45E5}"/>
              </a:ext>
            </a:extLst>
          </p:cNvPr>
          <p:cNvSpPr>
            <a:spLocks noGrp="1"/>
          </p:cNvSpPr>
          <p:nvPr>
            <p:ph type="pic" sz="quarter" idx="16"/>
          </p:nvPr>
        </p:nvSpPr>
        <p:spPr/>
        <p:txBody>
          <a:bodyPr/>
          <a:lstStyle/>
          <a:p>
            <a:endParaRPr lang="en-US"/>
          </a:p>
        </p:txBody>
      </p:sp>
      <p:sp>
        <p:nvSpPr>
          <p:cNvPr id="8" name="Picture Placeholder 7">
            <a:extLst>
              <a:ext uri="{FF2B5EF4-FFF2-40B4-BE49-F238E27FC236}">
                <a16:creationId xmlns:a16="http://schemas.microsoft.com/office/drawing/2014/main" id="{8ABAFC7B-6DA3-2540-04CB-3F4A1867E6C5}"/>
              </a:ext>
            </a:extLst>
          </p:cNvPr>
          <p:cNvSpPr>
            <a:spLocks noGrp="1"/>
          </p:cNvSpPr>
          <p:nvPr>
            <p:ph type="pic" sz="quarter" idx="22"/>
          </p:nvPr>
        </p:nvSpPr>
        <p:spPr/>
        <p:txBody>
          <a:bodyPr/>
          <a:lstStyle/>
          <a:p>
            <a:endParaRPr lang="en-US"/>
          </a:p>
        </p:txBody>
      </p:sp>
      <p:sp>
        <p:nvSpPr>
          <p:cNvPr id="10" name="Picture Placeholder 9">
            <a:extLst>
              <a:ext uri="{FF2B5EF4-FFF2-40B4-BE49-F238E27FC236}">
                <a16:creationId xmlns:a16="http://schemas.microsoft.com/office/drawing/2014/main" id="{8803EE40-4A86-412E-33EB-3E8C4094CA00}"/>
              </a:ext>
            </a:extLst>
          </p:cNvPr>
          <p:cNvSpPr>
            <a:spLocks noGrp="1"/>
          </p:cNvSpPr>
          <p:nvPr>
            <p:ph type="pic" sz="quarter" idx="19"/>
          </p:nvPr>
        </p:nvSpPr>
        <p:spPr/>
        <p:txBody>
          <a:bodyPr/>
          <a:lstStyle/>
          <a:p>
            <a:endParaRPr lang="en-US"/>
          </a:p>
        </p:txBody>
      </p:sp>
      <p:sp>
        <p:nvSpPr>
          <p:cNvPr id="12" name="Picture Placeholder 11">
            <a:extLst>
              <a:ext uri="{FF2B5EF4-FFF2-40B4-BE49-F238E27FC236}">
                <a16:creationId xmlns:a16="http://schemas.microsoft.com/office/drawing/2014/main" id="{1F4BB5CB-1C87-A1B1-AF47-6B59B14AC6D7}"/>
              </a:ext>
            </a:extLst>
          </p:cNvPr>
          <p:cNvSpPr>
            <a:spLocks noGrp="1"/>
          </p:cNvSpPr>
          <p:nvPr>
            <p:ph type="pic" sz="quarter" idx="31"/>
          </p:nvPr>
        </p:nvSpPr>
        <p:spPr/>
        <p:txBody>
          <a:bodyPr/>
          <a:lstStyle/>
          <a:p>
            <a:endParaRPr lang="en-US"/>
          </a:p>
        </p:txBody>
      </p:sp>
      <p:sp>
        <p:nvSpPr>
          <p:cNvPr id="14" name="Picture Placeholder 13">
            <a:extLst>
              <a:ext uri="{FF2B5EF4-FFF2-40B4-BE49-F238E27FC236}">
                <a16:creationId xmlns:a16="http://schemas.microsoft.com/office/drawing/2014/main" id="{2E1C6DE1-6071-9713-0B36-AB91F44372C0}"/>
              </a:ext>
            </a:extLst>
          </p:cNvPr>
          <p:cNvSpPr>
            <a:spLocks noGrp="1"/>
          </p:cNvSpPr>
          <p:nvPr>
            <p:ph type="pic" sz="quarter" idx="34"/>
          </p:nvPr>
        </p:nvSpPr>
        <p:spPr/>
        <p:txBody>
          <a:bodyPr/>
          <a:lstStyle/>
          <a:p>
            <a:endParaRPr lang="en-US"/>
          </a:p>
        </p:txBody>
      </p:sp>
      <p:sp>
        <p:nvSpPr>
          <p:cNvPr id="16" name="Picture Placeholder 15">
            <a:extLst>
              <a:ext uri="{FF2B5EF4-FFF2-40B4-BE49-F238E27FC236}">
                <a16:creationId xmlns:a16="http://schemas.microsoft.com/office/drawing/2014/main" id="{9E895511-5965-2B5D-27F1-ECBADDEC15AE}"/>
              </a:ext>
            </a:extLst>
          </p:cNvPr>
          <p:cNvSpPr>
            <a:spLocks noGrp="1"/>
          </p:cNvSpPr>
          <p:nvPr>
            <p:ph type="pic" sz="quarter" idx="28"/>
          </p:nvPr>
        </p:nvSpPr>
        <p:spPr/>
        <p:txBody>
          <a:bodyPr/>
          <a:lstStyle/>
          <a:p>
            <a:endParaRPr lang="en-US"/>
          </a:p>
        </p:txBody>
      </p:sp>
      <p:sp>
        <p:nvSpPr>
          <p:cNvPr id="18" name="Picture Placeholder 17">
            <a:extLst>
              <a:ext uri="{FF2B5EF4-FFF2-40B4-BE49-F238E27FC236}">
                <a16:creationId xmlns:a16="http://schemas.microsoft.com/office/drawing/2014/main" id="{4BE85890-B36F-A836-D74E-A48DC96858F4}"/>
              </a:ext>
            </a:extLst>
          </p:cNvPr>
          <p:cNvSpPr>
            <a:spLocks noGrp="1"/>
          </p:cNvSpPr>
          <p:nvPr>
            <p:ph type="pic" sz="quarter" idx="25"/>
          </p:nvPr>
        </p:nvSpPr>
        <p:spPr/>
        <p:txBody>
          <a:bodyPr/>
          <a:lstStyle/>
          <a:p>
            <a:endParaRPr lang="en-US"/>
          </a:p>
        </p:txBody>
      </p:sp>
      <p:sp>
        <p:nvSpPr>
          <p:cNvPr id="20" name="Picture Placeholder 19">
            <a:extLst>
              <a:ext uri="{FF2B5EF4-FFF2-40B4-BE49-F238E27FC236}">
                <a16:creationId xmlns:a16="http://schemas.microsoft.com/office/drawing/2014/main" id="{2F6BB52A-B5D6-04A4-DF25-48FD82CA6C80}"/>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36940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We are a team of software professionals ; business analysts and academicians came together to pursue our interest in learning AI/ML and </a:t>
            </a:r>
            <a:r>
              <a:rPr lang="en-US" dirty="0" err="1"/>
              <a:t>MLOps</a:t>
            </a:r>
            <a:r>
              <a:rPr lang="en-US" dirty="0"/>
              <a:t> at IISc through talent sprint. We chose Personalized Financial Advisor as our capstone project to expand our knowledge in AI/ML and NLP/LLM in specific.  Apart from expanding our knowledge we want to try something which is challenging and gives us an opportunity to experiment with new ideas and features.</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 </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sz="1800" kern="100" dirty="0">
                <a:solidFill>
                  <a:srgbClr val="373E43"/>
                </a:solidFill>
                <a:effectLst/>
                <a:latin typeface="Arial" panose="020B0604020202020204" pitchFamily="34" charset="0"/>
                <a:ea typeface="Calibri" panose="020F0502020204030204" pitchFamily="34" charset="0"/>
              </a:rPr>
              <a:t>A financial advisor quiz chatbot works by asking its users a series of questions. The questions can be generic or bespoke if the questions is generic the user will get a generic response or if the question is bespoke questions are designed to ask common queries from potential clients. For example, the chatbot may ask "how much money do you earn?", "what type of investments do you currently hold?", and "what kind of retirement savings plan do you have?". Once the user provides an answer to each question, the chatbot analyzes the responses and gives personalized recommendations at the end.</a:t>
            </a:r>
            <a:endParaRPr lang="en-US" sz="1800" kern="100" dirty="0">
              <a:effectLst/>
              <a:latin typeface="Arial" panose="020B060402020202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D. Paavan Sundar</a:t>
            </a:r>
          </a:p>
          <a:p>
            <a:r>
              <a:rPr lang="en-US" dirty="0"/>
              <a:t>paavan.sundar@gmail.com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Complexity</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The field of finance is complex and overwhelming for individuals seeking financial advice.</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Training</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Training and finetuning on large financial datasets is complex and time consuming.</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Deployment</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0"/>
            <a:ext cx="3200400" cy="924215"/>
          </a:xfrm>
        </p:spPr>
        <p:txBody>
          <a:bodyPr>
            <a:noAutofit/>
          </a:bodyPr>
          <a:lstStyle/>
          <a:p>
            <a:r>
              <a:rPr lang="en-US" dirty="0"/>
              <a:t>As the solution is complex involving huge data and model development the deployment choice should be carefully considered perused.</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Data</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normAutofit fontScale="77500" lnSpcReduction="20000"/>
          </a:bodyPr>
          <a:lstStyle/>
          <a:p>
            <a:r>
              <a:rPr lang="en-US" dirty="0"/>
              <a:t>Paucity of fundamental data and other financial metrics makes it tough to derive insights.</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2023</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Chat GPT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Out of box chat </a:t>
            </a:r>
            <a:r>
              <a:rPr lang="en-US" dirty="0" err="1"/>
              <a:t>gpt</a:t>
            </a:r>
            <a:r>
              <a:rPr lang="en-US" dirty="0"/>
              <a:t> was trained on intelligent investor book to respond to generic queries. The language of choice is python.</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Jinja templates &amp; Fast API</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294554"/>
          </a:xfrm>
        </p:spPr>
        <p:txBody>
          <a:bodyPr>
            <a:normAutofit fontScale="85000" lnSpcReduction="10000"/>
          </a:bodyPr>
          <a:lstStyle/>
          <a:p>
            <a:endParaRPr lang="en-US" dirty="0"/>
          </a:p>
          <a:p>
            <a:r>
              <a:rPr lang="en-US" dirty="0"/>
              <a:t>Jinja templates were chosen instead of </a:t>
            </a:r>
            <a:r>
              <a:rPr lang="en-US" dirty="0" err="1"/>
              <a:t>gradio</a:t>
            </a:r>
            <a:r>
              <a:rPr lang="en-US" dirty="0"/>
              <a:t> for better navigation between pages. Fast API will act as API for multiple endpoints using API lead approach.</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err="1"/>
              <a:t>AlPHA</a:t>
            </a:r>
            <a:r>
              <a:rPr lang="en-US" dirty="0"/>
              <a:t> VANTAGE &amp; FB Prophet</a:t>
            </a:r>
          </a:p>
        </p:txBody>
      </p:sp>
      <p:sp>
        <p:nvSpPr>
          <p:cNvPr id="68" name="Text Placeholder 67">
            <a:extLst>
              <a:ext uri="{FF2B5EF4-FFF2-40B4-BE49-F238E27FC236}">
                <a16:creationId xmlns:a16="http://schemas.microsoft.com/office/drawing/2014/main" id="{C5A9125A-B202-417F-B5CA-681093F8A950}"/>
              </a:ext>
            </a:extLst>
          </p:cNvPr>
          <p:cNvSpPr>
            <a:spLocks noGrp="1" noRot="1" noMove="1" noResize="1" noEditPoints="1" noAdjustHandles="1" noChangeArrowheads="1" noChangeShapeType="1"/>
          </p:cNvSpPr>
          <p:nvPr>
            <p:ph type="body" sz="quarter" idx="17"/>
          </p:nvPr>
        </p:nvSpPr>
        <p:spPr>
          <a:xfrm>
            <a:off x="4937760" y="4593505"/>
            <a:ext cx="3200400" cy="1104562"/>
          </a:xfrm>
        </p:spPr>
        <p:txBody>
          <a:bodyPr>
            <a:normAutofit fontScale="62500" lnSpcReduction="20000"/>
          </a:bodyPr>
          <a:lstStyle/>
          <a:p>
            <a:r>
              <a:rPr lang="en-US" dirty="0" err="1"/>
              <a:t>Alphavantage</a:t>
            </a:r>
            <a:r>
              <a:rPr lang="en-US" dirty="0"/>
              <a:t> was used to retrieve live quotes on weekly time frame to calculate tolerance and provide stock/</a:t>
            </a:r>
            <a:r>
              <a:rPr lang="en-US" dirty="0" err="1"/>
              <a:t>etf</a:t>
            </a:r>
            <a:r>
              <a:rPr lang="en-US" dirty="0"/>
              <a:t> specific query. FB Prophet was used find trend of shares/</a:t>
            </a:r>
            <a:r>
              <a:rPr lang="en-US" dirty="0" err="1"/>
              <a:t>etf</a:t>
            </a:r>
            <a:r>
              <a:rPr lang="en-US" dirty="0"/>
              <a:t> and provide a portfolio of stocks</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normAutofit fontScale="85000" lnSpcReduction="10000"/>
          </a:bodyPr>
          <a:lstStyle/>
          <a:p>
            <a:r>
              <a:rPr lang="en-US" dirty="0"/>
              <a:t>HTML customers the targeted information they need using HTML and CSS. Three radio button that provides three navigational choices to users to act upon.</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area with this kind of features.</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multiple times to ensure proper navigation and responses.</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Containerized</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The entire solution is containerized and hence can be deployed or used across platforms.</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Tried to be as authentic as we can using very less artifacts from internet.</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Personal buy/sell advice regarding shares/ETF </a:t>
            </a:r>
          </a:p>
          <a:p>
            <a:r>
              <a:rPr lang="en-ZA" noProof="1"/>
              <a:t>Generic finanal advice.</a:t>
            </a:r>
          </a:p>
          <a:p>
            <a:r>
              <a:rPr lang="en-ZA" noProof="1"/>
              <a:t>Portfolio  building advice as well as list of stock picks.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307668" y="1098339"/>
            <a:ext cx="5604932" cy="2264112"/>
          </a:xfrm>
        </p:spPr>
        <p:txBody>
          <a:bodyPr>
            <a:normAutofit fontScale="90000"/>
          </a:bodyPr>
          <a:lstStyle/>
          <a:p>
            <a:r>
              <a:rPr lang="en-US" dirty="0"/>
              <a:t>Functional Architecture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Personalized Financial Advisor</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Architecture SELECTION PARAMETERS</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Web based our research on internet and other platforms to find out regarding similar products.</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segmet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2023</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Data</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a:xfrm>
            <a:off x="4933949" y="1540932"/>
            <a:ext cx="6400800" cy="4732867"/>
          </a:xfrm>
        </p:spPr>
        <p:txBody>
          <a:bodyPr>
            <a:normAutofit fontScale="85000" lnSpcReduction="10000"/>
          </a:bodyPr>
          <a:lstStyle/>
          <a:p>
            <a:r>
              <a:rPr lang="en-US" dirty="0"/>
              <a:t>Two types of data are considered for this project</a:t>
            </a:r>
          </a:p>
          <a:p>
            <a:pPr marL="342900" indent="-342900">
              <a:buAutoNum type="arabicPeriod"/>
            </a:pPr>
            <a:r>
              <a:rPr lang="en-US" dirty="0"/>
              <a:t>Text based for providing generic advice using chat GPT</a:t>
            </a:r>
          </a:p>
          <a:p>
            <a:pPr marL="800100" lvl="1" indent="-342900">
              <a:buAutoNum type="arabicPeriod"/>
            </a:pPr>
            <a:r>
              <a:rPr lang="en-US" dirty="0"/>
              <a:t>The intelligent investor book has been considered for this.</a:t>
            </a:r>
          </a:p>
          <a:p>
            <a:pPr marL="342900" indent="-342900">
              <a:buAutoNum type="arabicPeriod"/>
            </a:pPr>
            <a:r>
              <a:rPr lang="en-US" dirty="0"/>
              <a:t>Realtime time series data for providing stock/share/ETF advice and financial modelling.</a:t>
            </a:r>
          </a:p>
          <a:p>
            <a:r>
              <a:rPr lang="en-US" dirty="0"/>
              <a:t>	The data source for real time is </a:t>
            </a:r>
            <a:r>
              <a:rPr lang="en-US" dirty="0" err="1"/>
              <a:t>AlphaVantage</a:t>
            </a:r>
            <a:r>
              <a:rPr lang="en-US" dirty="0"/>
              <a:t> an API based financial data provider. The provider provides following data</a:t>
            </a:r>
          </a:p>
          <a:p>
            <a:pPr marL="285750" indent="-285750">
              <a:buFont typeface="Arial" panose="020B0604020202020204" pitchFamily="34" charset="0"/>
              <a:buChar char="•"/>
            </a:pPr>
            <a:r>
              <a:rPr lang="en-US" dirty="0"/>
              <a:t> Realtime &amp; historical stock market data APIs</a:t>
            </a:r>
          </a:p>
          <a:p>
            <a:pPr marL="285750" indent="-285750">
              <a:buFont typeface="Arial" panose="020B0604020202020204" pitchFamily="34" charset="0"/>
              <a:buChar char="•"/>
            </a:pPr>
            <a:r>
              <a:rPr lang="en-US" dirty="0"/>
              <a:t> Forex, commodity &amp; crypto data feeds</a:t>
            </a:r>
          </a:p>
          <a:p>
            <a:pPr marL="285750" indent="-285750">
              <a:buFont typeface="Arial" panose="020B0604020202020204" pitchFamily="34" charset="0"/>
              <a:buChar char="•"/>
            </a:pPr>
            <a:r>
              <a:rPr lang="en-US" dirty="0"/>
              <a:t> 60+ technical &amp; economic indicators</a:t>
            </a:r>
          </a:p>
          <a:p>
            <a:pPr marL="285750" indent="-285750">
              <a:buFont typeface="Arial" panose="020B0604020202020204" pitchFamily="34" charset="0"/>
              <a:buChar char="•"/>
            </a:pPr>
            <a:r>
              <a:rPr lang="en-US" dirty="0"/>
              <a:t> Market news API &amp; sentiments</a:t>
            </a:r>
          </a:p>
          <a:p>
            <a:pPr marL="285750" indent="-285750">
              <a:buFont typeface="Arial" panose="020B0604020202020204" pitchFamily="34" charset="0"/>
              <a:buChar char="•"/>
            </a:pPr>
            <a:r>
              <a:rPr lang="en-US" dirty="0"/>
              <a:t> Global coverage</a:t>
            </a:r>
          </a:p>
          <a:p>
            <a:endParaRPr lang="en-US" dirty="0"/>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43151513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{A221B89E-4427-4B4B-8162-CFEED81E0357}tf33968143_win32</Template>
  <TotalTime>0</TotalTime>
  <Words>1106</Words>
  <Application>Microsoft Office PowerPoint</Application>
  <PresentationFormat>Widescreen</PresentationFormat>
  <Paragraphs>165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Avenir Next LT Pro</vt:lpstr>
      <vt:lpstr>Calibri</vt:lpstr>
      <vt:lpstr>Office Theme</vt:lpstr>
      <vt:lpstr>Personalized financial advisor- using LLM</vt:lpstr>
      <vt:lpstr>ABOUT US</vt:lpstr>
      <vt:lpstr>PROBLEM</vt:lpstr>
      <vt:lpstr>SOLUTION</vt:lpstr>
      <vt:lpstr>PRODUCT OVERVIEW</vt:lpstr>
      <vt:lpstr>PRODUCT BENEFITS</vt:lpstr>
      <vt:lpstr>Functional Architecture OVERVIEW</vt:lpstr>
      <vt:lpstr>Architecture SELECTION PARAMETERS</vt:lpstr>
      <vt:lpstr>Data</vt:lpstr>
      <vt:lpstr>Data consideration</vt:lpstr>
      <vt:lpstr>Data Type</vt:lpstr>
      <vt:lpstr>Data Model</vt:lpstr>
      <vt:lpstr>OVERVIEW</vt:lpstr>
      <vt:lpstr>Technical Architecture</vt:lpstr>
      <vt:lpstr>Tools and Technologies</vt:lpstr>
      <vt:lpstr>Deployment Architecture</vt:lpstr>
      <vt:lpstr>CI/CD</vt:lpstr>
      <vt:lpstr>MEET THE TEAM</vt:lpstr>
      <vt:lpstr>MEET THE 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financial advisor- using LLM</dc:title>
  <dc:creator>Duvvuri, Paavan Sundar</dc:creator>
  <cp:lastModifiedBy>Duvvuri, Paavan Sundar</cp:lastModifiedBy>
  <cp:revision>1</cp:revision>
  <dcterms:created xsi:type="dcterms:W3CDTF">2023-12-09T09:07:19Z</dcterms:created>
  <dcterms:modified xsi:type="dcterms:W3CDTF">2023-12-11T09:12:32Z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5001d4d2-76b9-44a6-bec6-5aee37463dca_Enabled">
    <vt:lpwstr>true</vt:lpwstr>
  </property>
  <property fmtid="{D5CDD505-2E9C-101B-9397-08002B2CF9AE}" pid="5" name="MSIP_Label_5001d4d2-76b9-44a6-bec6-5aee37463dca_SetDate">
    <vt:lpwstr>2023-12-09T10:21:14Z</vt:lpwstr>
  </property>
  <property fmtid="{D5CDD505-2E9C-101B-9397-08002B2CF9AE}" pid="6" name="MSIP_Label_5001d4d2-76b9-44a6-bec6-5aee37463dca_Method">
    <vt:lpwstr>Privileged</vt:lpwstr>
  </property>
  <property fmtid="{D5CDD505-2E9C-101B-9397-08002B2CF9AE}" pid="7" name="MSIP_Label_5001d4d2-76b9-44a6-bec6-5aee37463dca_Name">
    <vt:lpwstr>Public - Pilot</vt:lpwstr>
  </property>
  <property fmtid="{D5CDD505-2E9C-101B-9397-08002B2CF9AE}" pid="8" name="MSIP_Label_5001d4d2-76b9-44a6-bec6-5aee37463dca_SiteId">
    <vt:lpwstr>f35a6974-607f-47d4-82d7-ff31d7dc53a5</vt:lpwstr>
  </property>
  <property fmtid="{D5CDD505-2E9C-101B-9397-08002B2CF9AE}" pid="9" name="MSIP_Label_5001d4d2-76b9-44a6-bec6-5aee37463dca_ActionId">
    <vt:lpwstr>5e862ec0-a79a-4319-ad97-1385764f8706</vt:lpwstr>
  </property>
  <property fmtid="{D5CDD505-2E9C-101B-9397-08002B2CF9AE}" pid="10" name="MSIP_Label_5001d4d2-76b9-44a6-bec6-5aee37463dca_ContentBits">
    <vt:lpwstr>0</vt:lpwstr>
  </property>
</Properties>
</file>