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77" r:id="rId6"/>
    <p:sldId id="286" r:id="rId7"/>
    <p:sldId id="262" r:id="rId8"/>
    <p:sldId id="263" r:id="rId9"/>
    <p:sldId id="264" r:id="rId10"/>
    <p:sldId id="258" r:id="rId11"/>
    <p:sldId id="278" r:id="rId12"/>
    <p:sldId id="287" r:id="rId13"/>
    <p:sldId id="288" r:id="rId14"/>
    <p:sldId id="279" r:id="rId15"/>
    <p:sldId id="289" r:id="rId16"/>
    <p:sldId id="268" r:id="rId17"/>
    <p:sldId id="272" r:id="rId18"/>
    <p:sldId id="273"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guide id="4"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215" autoAdjust="0"/>
  </p:normalViewPr>
  <p:slideViewPr>
    <p:cSldViewPr snapToGrid="0">
      <p:cViewPr varScale="1">
        <p:scale>
          <a:sx n="75" d="100"/>
          <a:sy n="75" d="100"/>
        </p:scale>
        <p:origin x="284" y="56"/>
      </p:cViewPr>
      <p:guideLst>
        <p:guide orient="horz" pos="792"/>
        <p:guide pos="3144"/>
        <p:guide orient="horz" pos="9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vvuri, Paavan Sundar" userId="65b38eee-0a85-48c6-9447-a1657d73776f" providerId="ADAL" clId="{F29F491A-E55E-433D-BB63-CCE729A6461C}"/>
    <pc:docChg chg="custSel modSld">
      <pc:chgData name="Duvvuri, Paavan Sundar" userId="65b38eee-0a85-48c6-9447-a1657d73776f" providerId="ADAL" clId="{F29F491A-E55E-433D-BB63-CCE729A6461C}" dt="2023-12-09T10:19:15.830" v="43" actId="20577"/>
      <pc:docMkLst>
        <pc:docMk/>
      </pc:docMkLst>
      <pc:sldChg chg="modSp mod">
        <pc:chgData name="Duvvuri, Paavan Sundar" userId="65b38eee-0a85-48c6-9447-a1657d73776f" providerId="ADAL" clId="{F29F491A-E55E-433D-BB63-CCE729A6461C}" dt="2023-12-09T10:19:15.830" v="43" actId="20577"/>
        <pc:sldMkLst>
          <pc:docMk/>
          <pc:sldMk cId="1642425379" sldId="256"/>
        </pc:sldMkLst>
        <pc:spChg chg="mod">
          <ac:chgData name="Duvvuri, Paavan Sundar" userId="65b38eee-0a85-48c6-9447-a1657d73776f" providerId="ADAL" clId="{F29F491A-E55E-433D-BB63-CCE729A6461C}" dt="2023-12-09T10:19:15.830" v="43" actId="20577"/>
          <ac:spMkLst>
            <pc:docMk/>
            <pc:sldMk cId="1642425379" sldId="256"/>
            <ac:spMk id="3" creationId="{1901B20D-4C28-4DA3-ABBD-718C22A5E58B}"/>
          </ac:spMkLst>
        </pc:spChg>
      </pc:sldChg>
      <pc:sldChg chg="modSp mod">
        <pc:chgData name="Duvvuri, Paavan Sundar" userId="65b38eee-0a85-48c6-9447-a1657d73776f" providerId="ADAL" clId="{F29F491A-E55E-433D-BB63-CCE729A6461C}" dt="2023-12-09T10:18:17.519" v="33" actId="20577"/>
        <pc:sldMkLst>
          <pc:docMk/>
          <pc:sldMk cId="920173932" sldId="275"/>
        </pc:sldMkLst>
        <pc:spChg chg="mod">
          <ac:chgData name="Duvvuri, Paavan Sundar" userId="65b38eee-0a85-48c6-9447-a1657d73776f" providerId="ADAL" clId="{F29F491A-E55E-433D-BB63-CCE729A6461C}" dt="2023-12-09T10:18:17.519" v="33" actId="20577"/>
          <ac:spMkLst>
            <pc:docMk/>
            <pc:sldMk cId="920173932" sldId="275"/>
            <ac:spMk id="4" creationId="{783DCDC2-CD20-4DB5-9E57-C77BD206EA93}"/>
          </ac:spMkLst>
        </pc:spChg>
        <pc:spChg chg="mod">
          <ac:chgData name="Duvvuri, Paavan Sundar" userId="65b38eee-0a85-48c6-9447-a1657d73776f" providerId="ADAL" clId="{F29F491A-E55E-433D-BB63-CCE729A6461C}" dt="2023-12-09T10:18:14.278" v="29" actId="20577"/>
          <ac:spMkLst>
            <pc:docMk/>
            <pc:sldMk cId="920173932" sldId="275"/>
            <ac:spMk id="5" creationId="{36CE3610-5D4C-4D4E-9629-C65577BBB47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12/9/2023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Personalized financial advisor- using LLM</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Group 5</a:t>
            </a:r>
          </a:p>
          <a:p>
            <a:r>
              <a:rPr lang="en-US" dirty="0"/>
              <a:t>https://github.com/paavansundar/personnel_financial_advisor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p:txBody>
          <a:bodyPr/>
          <a:lstStyle/>
          <a:p>
            <a:r>
              <a:rPr lang="en-ZA" dirty="0"/>
              <a:t>Technical Architecture</a:t>
            </a:r>
          </a:p>
        </p:txBody>
      </p:sp>
      <p:sp>
        <p:nvSpPr>
          <p:cNvPr id="19" name="Text Placeholder 18">
            <a:extLst>
              <a:ext uri="{FF2B5EF4-FFF2-40B4-BE49-F238E27FC236}">
                <a16:creationId xmlns:a16="http://schemas.microsoft.com/office/drawing/2014/main" id="{3EB6003C-B5F2-F0EE-2313-F9DBE37449C0}"/>
              </a:ext>
            </a:extLst>
          </p:cNvPr>
          <p:cNvSpPr>
            <a:spLocks noGrp="1"/>
          </p:cNvSpPr>
          <p:nvPr>
            <p:ph type="body" sz="quarter" idx="13"/>
          </p:nvPr>
        </p:nvSpPr>
        <p:spPr/>
        <p:txBody>
          <a:bodyPr/>
          <a:lstStyle/>
          <a:p>
            <a:endParaRPr lang="en-US" dirty="0"/>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p:txBody>
          <a:bodyPr/>
          <a:lstStyle/>
          <a:p>
            <a:r>
              <a:rPr lang="en-US" dirty="0"/>
              <a:t>Personalized Financial Advisor</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p:txBody>
          <a:bodyPr/>
          <a:lstStyle/>
          <a:p>
            <a:fld id="{19B51A1E-902D-48AF-9020-955120F399B6}" type="slidenum">
              <a:rPr lang="en-ZA" smtClean="0"/>
              <a:pPr/>
              <a:t>10</a:t>
            </a:fld>
            <a:endParaRPr lang="en-ZA" dirty="0"/>
          </a:p>
        </p:txBody>
      </p:sp>
      <p:pic>
        <p:nvPicPr>
          <p:cNvPr id="23" name="Picture 22">
            <a:extLst>
              <a:ext uri="{FF2B5EF4-FFF2-40B4-BE49-F238E27FC236}">
                <a16:creationId xmlns:a16="http://schemas.microsoft.com/office/drawing/2014/main" id="{CC4EB637-93D9-55BD-03BC-B2F2C9ACF098}"/>
              </a:ext>
            </a:extLst>
          </p:cNvPr>
          <p:cNvPicPr>
            <a:picLocks noChangeAspect="1"/>
          </p:cNvPicPr>
          <p:nvPr/>
        </p:nvPicPr>
        <p:blipFill>
          <a:blip r:embed="rId2"/>
          <a:stretch>
            <a:fillRect/>
          </a:stretch>
        </p:blipFill>
        <p:spPr>
          <a:xfrm>
            <a:off x="4991099" y="2366671"/>
            <a:ext cx="6343649" cy="3601746"/>
          </a:xfrm>
          <a:prstGeom prst="rect">
            <a:avLst/>
          </a:prstGeom>
        </p:spPr>
      </p:pic>
    </p:spTree>
    <p:extLst>
      <p:ext uri="{BB962C8B-B14F-4D97-AF65-F5344CB8AC3E}">
        <p14:creationId xmlns:p14="http://schemas.microsoft.com/office/powerpoint/2010/main" val="275279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Tools and Technologies</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VIEW</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79" y="3465576"/>
            <a:ext cx="2393775" cy="785812"/>
          </a:xfrm>
        </p:spPr>
        <p:txBody>
          <a:bodyPr vert="horz" lIns="91440" tIns="45720" rIns="91440" bIns="45720" rtlCol="0" anchor="ctr" anchorCtr="0">
            <a:normAutofit/>
          </a:bodyPr>
          <a:lstStyle/>
          <a:p>
            <a:r>
              <a:rPr lang="en-ZA" noProof="1"/>
              <a:t>Controller</a:t>
            </a:r>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79" y="4745736"/>
            <a:ext cx="2656853" cy="785812"/>
          </a:xfrm>
        </p:spPr>
        <p:txBody>
          <a:bodyPr/>
          <a:lstStyle/>
          <a:p>
            <a:r>
              <a:rPr lang="en-ZA" dirty="0"/>
              <a:t>Model</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2023</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HTML, CSS, JINJA Templates</a:t>
            </a:r>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US" dirty="0"/>
              <a:t>Fast API </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Chat GPT, </a:t>
            </a:r>
            <a:r>
              <a:rPr lang="en-ZA" dirty="0" err="1"/>
              <a:t>AlphaVantage</a:t>
            </a:r>
            <a:r>
              <a:rPr lang="en-ZA" dirty="0"/>
              <a:t> API, FB Prophet, Python</a:t>
            </a:r>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Personalized Financial Advisor</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p:txBody>
          <a:bodyPr/>
          <a:lstStyle/>
          <a:p>
            <a:r>
              <a:rPr lang="en-ZA" dirty="0"/>
              <a:t>Deployment Architecture</a:t>
            </a:r>
          </a:p>
        </p:txBody>
      </p:sp>
      <p:sp>
        <p:nvSpPr>
          <p:cNvPr id="19" name="Text Placeholder 18">
            <a:extLst>
              <a:ext uri="{FF2B5EF4-FFF2-40B4-BE49-F238E27FC236}">
                <a16:creationId xmlns:a16="http://schemas.microsoft.com/office/drawing/2014/main" id="{3EB6003C-B5F2-F0EE-2313-F9DBE37449C0}"/>
              </a:ext>
            </a:extLst>
          </p:cNvPr>
          <p:cNvSpPr>
            <a:spLocks noGrp="1"/>
          </p:cNvSpPr>
          <p:nvPr>
            <p:ph type="body" sz="quarter" idx="13"/>
          </p:nvPr>
        </p:nvSpPr>
        <p:spPr/>
        <p:txBody>
          <a:bodyPr/>
          <a:lstStyle/>
          <a:p>
            <a:endParaRPr lang="en-US" dirty="0"/>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p:txBody>
          <a:bodyPr/>
          <a:lstStyle/>
          <a:p>
            <a:r>
              <a:rPr lang="en-US" dirty="0"/>
              <a:t>Personalized Financial Advisor</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p:txBody>
          <a:bodyPr/>
          <a:lstStyle/>
          <a:p>
            <a:fld id="{19B51A1E-902D-48AF-9020-955120F399B6}" type="slidenum">
              <a:rPr lang="en-ZA" smtClean="0"/>
              <a:pPr/>
              <a:t>12</a:t>
            </a:fld>
            <a:endParaRPr lang="en-ZA" dirty="0"/>
          </a:p>
        </p:txBody>
      </p:sp>
      <p:sp>
        <p:nvSpPr>
          <p:cNvPr id="6" name="Rectangle 5">
            <a:extLst>
              <a:ext uri="{FF2B5EF4-FFF2-40B4-BE49-F238E27FC236}">
                <a16:creationId xmlns:a16="http://schemas.microsoft.com/office/drawing/2014/main" id="{78A61996-A47B-AC86-D555-C818369AEBF0}"/>
              </a:ext>
            </a:extLst>
          </p:cNvPr>
          <p:cNvSpPr/>
          <p:nvPr/>
        </p:nvSpPr>
        <p:spPr>
          <a:xfrm>
            <a:off x="5136163" y="2849219"/>
            <a:ext cx="1118587" cy="8616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GIT</a:t>
            </a:r>
          </a:p>
        </p:txBody>
      </p:sp>
      <p:cxnSp>
        <p:nvCxnSpPr>
          <p:cNvPr id="8" name="Straight Arrow Connector 7">
            <a:extLst>
              <a:ext uri="{FF2B5EF4-FFF2-40B4-BE49-F238E27FC236}">
                <a16:creationId xmlns:a16="http://schemas.microsoft.com/office/drawing/2014/main" id="{1944E5DD-4116-FA8B-4AFB-982C2EDA64A0}"/>
              </a:ext>
            </a:extLst>
          </p:cNvPr>
          <p:cNvCxnSpPr>
            <a:cxnSpLocks/>
          </p:cNvCxnSpPr>
          <p:nvPr/>
        </p:nvCxnSpPr>
        <p:spPr>
          <a:xfrm>
            <a:off x="6254750" y="3280042"/>
            <a:ext cx="581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6DACC62-A2F1-AEE8-DD42-A1141FFB0E21}"/>
              </a:ext>
            </a:extLst>
          </p:cNvPr>
          <p:cNvSpPr/>
          <p:nvPr/>
        </p:nvSpPr>
        <p:spPr>
          <a:xfrm>
            <a:off x="6826341" y="2849219"/>
            <a:ext cx="1118587" cy="8616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a:t>
            </a:r>
          </a:p>
        </p:txBody>
      </p:sp>
      <p:sp>
        <p:nvSpPr>
          <p:cNvPr id="14" name="Rectangle 13">
            <a:extLst>
              <a:ext uri="{FF2B5EF4-FFF2-40B4-BE49-F238E27FC236}">
                <a16:creationId xmlns:a16="http://schemas.microsoft.com/office/drawing/2014/main" id="{1F706185-9A3C-46B9-1CD0-7B95BA5D2C0E}"/>
              </a:ext>
            </a:extLst>
          </p:cNvPr>
          <p:cNvSpPr/>
          <p:nvPr/>
        </p:nvSpPr>
        <p:spPr>
          <a:xfrm>
            <a:off x="8525983" y="2849219"/>
            <a:ext cx="2508961" cy="8616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cxnSp>
        <p:nvCxnSpPr>
          <p:cNvPr id="15" name="Straight Arrow Connector 14">
            <a:extLst>
              <a:ext uri="{FF2B5EF4-FFF2-40B4-BE49-F238E27FC236}">
                <a16:creationId xmlns:a16="http://schemas.microsoft.com/office/drawing/2014/main" id="{D009441A-029B-0BFA-F234-8543D047ADE8}"/>
              </a:ext>
            </a:extLst>
          </p:cNvPr>
          <p:cNvCxnSpPr>
            <a:cxnSpLocks/>
          </p:cNvCxnSpPr>
          <p:nvPr/>
        </p:nvCxnSpPr>
        <p:spPr>
          <a:xfrm>
            <a:off x="7944928" y="3280042"/>
            <a:ext cx="581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294E0C-4D56-6F47-FC8B-69B3F04FE5FD}"/>
              </a:ext>
            </a:extLst>
          </p:cNvPr>
          <p:cNvCxnSpPr/>
          <p:nvPr/>
        </p:nvCxnSpPr>
        <p:spPr>
          <a:xfrm>
            <a:off x="7436167" y="3710865"/>
            <a:ext cx="0" cy="727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84285D6-4CFF-FEA2-8C3B-463F7EF0BE0A}"/>
              </a:ext>
            </a:extLst>
          </p:cNvPr>
          <p:cNvSpPr/>
          <p:nvPr/>
        </p:nvSpPr>
        <p:spPr>
          <a:xfrm>
            <a:off x="6876873" y="4438835"/>
            <a:ext cx="1118587" cy="855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a:t>
            </a:r>
          </a:p>
        </p:txBody>
      </p:sp>
      <p:cxnSp>
        <p:nvCxnSpPr>
          <p:cNvPr id="22" name="Connector: Elbow 21">
            <a:extLst>
              <a:ext uri="{FF2B5EF4-FFF2-40B4-BE49-F238E27FC236}">
                <a16:creationId xmlns:a16="http://schemas.microsoft.com/office/drawing/2014/main" id="{8B7D9D62-DE24-96B8-C385-E78C861EBBB8}"/>
              </a:ext>
            </a:extLst>
          </p:cNvPr>
          <p:cNvCxnSpPr/>
          <p:nvPr/>
        </p:nvCxnSpPr>
        <p:spPr>
          <a:xfrm rot="10800000" flipV="1">
            <a:off x="7995461" y="3710865"/>
            <a:ext cx="1785003" cy="11526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DE486F8-984B-937E-8350-ED8D31E18162}"/>
              </a:ext>
            </a:extLst>
          </p:cNvPr>
          <p:cNvSpPr/>
          <p:nvPr/>
        </p:nvSpPr>
        <p:spPr>
          <a:xfrm>
            <a:off x="9523725" y="4338920"/>
            <a:ext cx="1811024" cy="8616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Self hosted Agent</a:t>
            </a:r>
          </a:p>
        </p:txBody>
      </p:sp>
      <p:cxnSp>
        <p:nvCxnSpPr>
          <p:cNvPr id="26" name="Connector: Elbow 25">
            <a:extLst>
              <a:ext uri="{FF2B5EF4-FFF2-40B4-BE49-F238E27FC236}">
                <a16:creationId xmlns:a16="http://schemas.microsoft.com/office/drawing/2014/main" id="{76441B3B-E414-8FBA-146B-FA039E1D0DB2}"/>
              </a:ext>
            </a:extLst>
          </p:cNvPr>
          <p:cNvCxnSpPr>
            <a:cxnSpLocks/>
            <a:endCxn id="24" idx="1"/>
          </p:cNvCxnSpPr>
          <p:nvPr/>
        </p:nvCxnSpPr>
        <p:spPr>
          <a:xfrm flipV="1">
            <a:off x="7913545" y="4769743"/>
            <a:ext cx="1610180" cy="424702"/>
          </a:xfrm>
          <a:prstGeom prst="bentConnector3">
            <a:avLst>
              <a:gd name="adj1" fmla="val 7418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35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CI/CD</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CI</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Pull code from git repository.</a:t>
            </a:r>
          </a:p>
          <a:p>
            <a:r>
              <a:rPr lang="en-ZA" noProof="1"/>
              <a:t>Create a docker container.</a:t>
            </a:r>
          </a:p>
          <a:p>
            <a:r>
              <a:rPr lang="en-ZA" noProof="1"/>
              <a:t>Push the container to Docker hub.</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CD</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US" dirty="0"/>
              <a:t>Pull the container from </a:t>
            </a:r>
            <a:r>
              <a:rPr lang="en-US" dirty="0" err="1"/>
              <a:t>Dockerhub</a:t>
            </a:r>
            <a:r>
              <a:rPr lang="en-US" dirty="0"/>
              <a:t>.</a:t>
            </a:r>
          </a:p>
          <a:p>
            <a:r>
              <a:rPr lang="en-US" dirty="0"/>
              <a:t>Deploy the container on any host machine using git self hosted agent</a:t>
            </a:r>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2023</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Personalized Financial Advisor</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D. Paavan Sundar</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Co-Ordinator</a:t>
            </a:r>
            <a:endParaRPr lang="en-US" dirty="0"/>
          </a:p>
        </p:txBody>
      </p:sp>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it-IT" sz="1800" dirty="0" err="1">
                <a:effectLst/>
                <a:latin typeface="Arial" panose="020B0604020202020204" pitchFamily="34" charset="0"/>
                <a:ea typeface="Calibri" panose="020F0502020204030204" pitchFamily="34" charset="0"/>
              </a:rPr>
              <a:t>Manikandan</a:t>
            </a:r>
            <a:r>
              <a:rPr lang="it-IT" sz="1800" dirty="0">
                <a:effectLst/>
                <a:latin typeface="Arial" panose="020B0604020202020204" pitchFamily="34" charset="0"/>
                <a:ea typeface="Calibri" panose="020F0502020204030204" pitchFamily="34" charset="0"/>
              </a:rPr>
              <a:t> NP</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endParaRPr lang="en-US" dirty="0"/>
          </a:p>
        </p:txBody>
      </p:sp>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Allan Abraham</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endParaRPr lang="en-ZA" dirty="0"/>
          </a:p>
        </p:txBody>
      </p:sp>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err="1"/>
              <a:t>Ishpreet</a:t>
            </a:r>
            <a:r>
              <a:rPr lang="en-US" dirty="0"/>
              <a:t> Singh Modi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2023</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Personalized Financial Advisor</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14</a:t>
            </a:fld>
            <a:endParaRPr lang="en-US" dirty="0"/>
          </a:p>
        </p:txBody>
      </p:sp>
      <p:sp>
        <p:nvSpPr>
          <p:cNvPr id="12" name="Picture Placeholder 11">
            <a:extLst>
              <a:ext uri="{FF2B5EF4-FFF2-40B4-BE49-F238E27FC236}">
                <a16:creationId xmlns:a16="http://schemas.microsoft.com/office/drawing/2014/main" id="{B7F14FBA-B03A-42D2-485D-60F037FC848D}"/>
              </a:ext>
            </a:extLst>
          </p:cNvPr>
          <p:cNvSpPr>
            <a:spLocks noGrp="1"/>
          </p:cNvSpPr>
          <p:nvPr>
            <p:ph type="pic" sz="quarter" idx="16"/>
          </p:nvPr>
        </p:nvSpPr>
        <p:spPr/>
        <p:txBody>
          <a:bodyPr/>
          <a:lstStyle/>
          <a:p>
            <a:endParaRPr lang="en-US"/>
          </a:p>
        </p:txBody>
      </p:sp>
      <p:sp>
        <p:nvSpPr>
          <p:cNvPr id="16" name="Picture Placeholder 15">
            <a:extLst>
              <a:ext uri="{FF2B5EF4-FFF2-40B4-BE49-F238E27FC236}">
                <a16:creationId xmlns:a16="http://schemas.microsoft.com/office/drawing/2014/main" id="{9CE42177-9795-B7F8-CB29-872FBD87649F}"/>
              </a:ext>
            </a:extLst>
          </p:cNvPr>
          <p:cNvSpPr>
            <a:spLocks noGrp="1"/>
          </p:cNvSpPr>
          <p:nvPr>
            <p:ph type="pic" sz="quarter" idx="22"/>
          </p:nvPr>
        </p:nvSpPr>
        <p:spPr/>
        <p:txBody>
          <a:bodyPr/>
          <a:lstStyle/>
          <a:p>
            <a:endParaRPr lang="en-US"/>
          </a:p>
        </p:txBody>
      </p:sp>
      <p:sp>
        <p:nvSpPr>
          <p:cNvPr id="19" name="Picture Placeholder 18">
            <a:extLst>
              <a:ext uri="{FF2B5EF4-FFF2-40B4-BE49-F238E27FC236}">
                <a16:creationId xmlns:a16="http://schemas.microsoft.com/office/drawing/2014/main" id="{13B7E737-E2CA-862E-6F32-B01BBE80A9CE}"/>
              </a:ext>
            </a:extLst>
          </p:cNvPr>
          <p:cNvSpPr>
            <a:spLocks noGrp="1"/>
          </p:cNvSpPr>
          <p:nvPr>
            <p:ph type="pic" sz="quarter" idx="19"/>
          </p:nvPr>
        </p:nvSpPr>
        <p:spPr/>
        <p:txBody>
          <a:bodyPr/>
          <a:lstStyle/>
          <a:p>
            <a:endParaRPr lang="en-US"/>
          </a:p>
        </p:txBody>
      </p:sp>
      <p:pic>
        <p:nvPicPr>
          <p:cNvPr id="31" name="Picture Placeholder 30" descr="A person taking a selfie&#10;&#10;Description automatically generated">
            <a:extLst>
              <a:ext uri="{FF2B5EF4-FFF2-40B4-BE49-F238E27FC236}">
                <a16:creationId xmlns:a16="http://schemas.microsoft.com/office/drawing/2014/main" id="{D5ED7841-B0AE-AA0A-79E5-0C867A61BF20}"/>
              </a:ext>
            </a:extLst>
          </p:cNvPr>
          <p:cNvPicPr>
            <a:picLocks noGrp="1" noChangeAspect="1"/>
          </p:cNvPicPr>
          <p:nvPr>
            <p:ph type="pic" sz="quarter" idx="13"/>
          </p:nvPr>
        </p:nvPicPr>
        <p:blipFill>
          <a:blip r:embed="rId2"/>
          <a:srcRect t="5899" b="5899"/>
          <a:stretch>
            <a:fillRect/>
          </a:stretch>
        </p:blipFill>
        <p:spPr/>
      </p:pic>
    </p:spTree>
    <p:extLst>
      <p:ext uri="{BB962C8B-B14F-4D97-AF65-F5344CB8AC3E}">
        <p14:creationId xmlns:p14="http://schemas.microsoft.com/office/powerpoint/2010/main" val="138626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dirty="0"/>
              <a:t>Shah Imran Alam</a:t>
            </a:r>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endParaRPr lang="en-US" dirty="0"/>
          </a:p>
        </p:txBody>
      </p:sp>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endParaRPr lang="en-US" dirty="0"/>
          </a:p>
        </p:txBody>
      </p:sp>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endParaRPr lang="en-US" dirty="0"/>
          </a:p>
        </p:txBody>
      </p:sp>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endParaRPr lang="en-US" dirty="0"/>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endParaRPr lang="en-US" dirty="0"/>
          </a:p>
        </p:txBody>
      </p:sp>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endParaRPr lang="en-US" dirty="0"/>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endParaRPr lang="en-US" dirty="0"/>
          </a:p>
        </p:txBody>
      </p:sp>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endParaRPr lang="en-US" dirty="0"/>
          </a:p>
        </p:txBody>
      </p:sp>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endParaRPr lang="en-US" dirty="0"/>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endParaRPr lang="en-US" dirty="0"/>
          </a:p>
        </p:txBody>
      </p:sp>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endParaRPr lang="en-US" dirty="0"/>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2023</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Personalized Financial Advisor</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
        <p:nvSpPr>
          <p:cNvPr id="4" name="Picture Placeholder 3">
            <a:extLst>
              <a:ext uri="{FF2B5EF4-FFF2-40B4-BE49-F238E27FC236}">
                <a16:creationId xmlns:a16="http://schemas.microsoft.com/office/drawing/2014/main" id="{E1C04801-F78F-EE8A-E137-1785559D45E5}"/>
              </a:ext>
            </a:extLst>
          </p:cNvPr>
          <p:cNvSpPr>
            <a:spLocks noGrp="1"/>
          </p:cNvSpPr>
          <p:nvPr>
            <p:ph type="pic" sz="quarter" idx="16"/>
          </p:nvPr>
        </p:nvSpPr>
        <p:spPr/>
        <p:txBody>
          <a:bodyPr/>
          <a:lstStyle/>
          <a:p>
            <a:endParaRPr lang="en-US"/>
          </a:p>
        </p:txBody>
      </p:sp>
      <p:sp>
        <p:nvSpPr>
          <p:cNvPr id="8" name="Picture Placeholder 7">
            <a:extLst>
              <a:ext uri="{FF2B5EF4-FFF2-40B4-BE49-F238E27FC236}">
                <a16:creationId xmlns:a16="http://schemas.microsoft.com/office/drawing/2014/main" id="{8ABAFC7B-6DA3-2540-04CB-3F4A1867E6C5}"/>
              </a:ext>
            </a:extLst>
          </p:cNvPr>
          <p:cNvSpPr>
            <a:spLocks noGrp="1"/>
          </p:cNvSpPr>
          <p:nvPr>
            <p:ph type="pic" sz="quarter" idx="22"/>
          </p:nvPr>
        </p:nvSpPr>
        <p:spPr/>
        <p:txBody>
          <a:bodyPr/>
          <a:lstStyle/>
          <a:p>
            <a:endParaRPr lang="en-US"/>
          </a:p>
        </p:txBody>
      </p:sp>
      <p:sp>
        <p:nvSpPr>
          <p:cNvPr id="10" name="Picture Placeholder 9">
            <a:extLst>
              <a:ext uri="{FF2B5EF4-FFF2-40B4-BE49-F238E27FC236}">
                <a16:creationId xmlns:a16="http://schemas.microsoft.com/office/drawing/2014/main" id="{8803EE40-4A86-412E-33EB-3E8C4094CA00}"/>
              </a:ext>
            </a:extLst>
          </p:cNvPr>
          <p:cNvSpPr>
            <a:spLocks noGrp="1"/>
          </p:cNvSpPr>
          <p:nvPr>
            <p:ph type="pic" sz="quarter" idx="19"/>
          </p:nvPr>
        </p:nvSpPr>
        <p:spPr/>
        <p:txBody>
          <a:bodyPr/>
          <a:lstStyle/>
          <a:p>
            <a:endParaRPr lang="en-US"/>
          </a:p>
        </p:txBody>
      </p:sp>
      <p:sp>
        <p:nvSpPr>
          <p:cNvPr id="12" name="Picture Placeholder 11">
            <a:extLst>
              <a:ext uri="{FF2B5EF4-FFF2-40B4-BE49-F238E27FC236}">
                <a16:creationId xmlns:a16="http://schemas.microsoft.com/office/drawing/2014/main" id="{1F4BB5CB-1C87-A1B1-AF47-6B59B14AC6D7}"/>
              </a:ext>
            </a:extLst>
          </p:cNvPr>
          <p:cNvSpPr>
            <a:spLocks noGrp="1"/>
          </p:cNvSpPr>
          <p:nvPr>
            <p:ph type="pic" sz="quarter" idx="31"/>
          </p:nvPr>
        </p:nvSpPr>
        <p:spPr/>
        <p:txBody>
          <a:bodyPr/>
          <a:lstStyle/>
          <a:p>
            <a:endParaRPr lang="en-US"/>
          </a:p>
        </p:txBody>
      </p:sp>
      <p:sp>
        <p:nvSpPr>
          <p:cNvPr id="14" name="Picture Placeholder 13">
            <a:extLst>
              <a:ext uri="{FF2B5EF4-FFF2-40B4-BE49-F238E27FC236}">
                <a16:creationId xmlns:a16="http://schemas.microsoft.com/office/drawing/2014/main" id="{2E1C6DE1-6071-9713-0B36-AB91F44372C0}"/>
              </a:ext>
            </a:extLst>
          </p:cNvPr>
          <p:cNvSpPr>
            <a:spLocks noGrp="1"/>
          </p:cNvSpPr>
          <p:nvPr>
            <p:ph type="pic" sz="quarter" idx="34"/>
          </p:nvPr>
        </p:nvSpPr>
        <p:spPr/>
        <p:txBody>
          <a:bodyPr/>
          <a:lstStyle/>
          <a:p>
            <a:endParaRPr lang="en-US"/>
          </a:p>
        </p:txBody>
      </p:sp>
      <p:sp>
        <p:nvSpPr>
          <p:cNvPr id="16" name="Picture Placeholder 15">
            <a:extLst>
              <a:ext uri="{FF2B5EF4-FFF2-40B4-BE49-F238E27FC236}">
                <a16:creationId xmlns:a16="http://schemas.microsoft.com/office/drawing/2014/main" id="{9E895511-5965-2B5D-27F1-ECBADDEC15AE}"/>
              </a:ext>
            </a:extLst>
          </p:cNvPr>
          <p:cNvSpPr>
            <a:spLocks noGrp="1"/>
          </p:cNvSpPr>
          <p:nvPr>
            <p:ph type="pic" sz="quarter" idx="28"/>
          </p:nvPr>
        </p:nvSpPr>
        <p:spPr/>
        <p:txBody>
          <a:bodyPr/>
          <a:lstStyle/>
          <a:p>
            <a:endParaRPr lang="en-US"/>
          </a:p>
        </p:txBody>
      </p:sp>
      <p:sp>
        <p:nvSpPr>
          <p:cNvPr id="18" name="Picture Placeholder 17">
            <a:extLst>
              <a:ext uri="{FF2B5EF4-FFF2-40B4-BE49-F238E27FC236}">
                <a16:creationId xmlns:a16="http://schemas.microsoft.com/office/drawing/2014/main" id="{4BE85890-B36F-A836-D74E-A48DC96858F4}"/>
              </a:ext>
            </a:extLst>
          </p:cNvPr>
          <p:cNvSpPr>
            <a:spLocks noGrp="1"/>
          </p:cNvSpPr>
          <p:nvPr>
            <p:ph type="pic" sz="quarter" idx="25"/>
          </p:nvPr>
        </p:nvSpPr>
        <p:spPr/>
        <p:txBody>
          <a:bodyPr/>
          <a:lstStyle/>
          <a:p>
            <a:endParaRPr lang="en-US"/>
          </a:p>
        </p:txBody>
      </p:sp>
      <p:sp>
        <p:nvSpPr>
          <p:cNvPr id="20" name="Picture Placeholder 19">
            <a:extLst>
              <a:ext uri="{FF2B5EF4-FFF2-40B4-BE49-F238E27FC236}">
                <a16:creationId xmlns:a16="http://schemas.microsoft.com/office/drawing/2014/main" id="{2F6BB52A-B5D6-04A4-DF25-48FD82CA6C80}"/>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236940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sz="1800" kern="100" dirty="0">
                <a:solidFill>
                  <a:srgbClr val="373E43"/>
                </a:solidFill>
                <a:effectLst/>
                <a:latin typeface="Arial" panose="020B0604020202020204" pitchFamily="34" charset="0"/>
                <a:ea typeface="Calibri" panose="020F0502020204030204" pitchFamily="34" charset="0"/>
              </a:rPr>
              <a:t>A financial advisor quiz chatbot works by asking its users a series of questions. The questions can be generic or bespoke if the questions is generic the user will get a generic response or if the question is bespoke questions are designed to ask common queries from potential clients. For example, the chatbot may ask "how much money do you earn?", "what type of investments do you currently hold?", and "what kind of retirement savings plan do you have?". Once the user provides an answer to each question, the chatbot analyzes the responses and gives personalized recommendations at the end.</a:t>
            </a:r>
            <a:endParaRPr lang="en-US" sz="1800" kern="100" dirty="0">
              <a:effectLst/>
              <a:latin typeface="Arial" panose="020B0604020202020204" pitchFamily="34" charset="0"/>
              <a:ea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2023</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Personalized Financial Advisor</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D. Paavan Sundar</a:t>
            </a:r>
          </a:p>
          <a:p>
            <a:r>
              <a:rPr lang="en-US" dirty="0"/>
              <a:t>paavan.sundar@gmail.com</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We are a team of software professionals ; business analysts and academicians came together to pursue our interest in learning AI/ML and </a:t>
            </a:r>
            <a:r>
              <a:rPr lang="en-US" dirty="0" err="1"/>
              <a:t>MLOps</a:t>
            </a:r>
            <a:r>
              <a:rPr lang="en-US" dirty="0"/>
              <a:t> at IISc through talent sprint. We chose Personalized Financial Advisor as our capstone project to expand our knowledge in AI/ML and NLP/LLM in specific.  Apart from expanding our knowledge we want to try something which is challenging and gives us an opportunity to experiment with new ideas and features.</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2023 </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Personalized Financial Advisor</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Complexity</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The field of finance is complex and overwhelming for individuals seeking financial advice.</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Training</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Training and finetuning on large financial datasets is complex and time consuming.</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Deployment</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0"/>
            <a:ext cx="3200400" cy="924215"/>
          </a:xfrm>
        </p:spPr>
        <p:txBody>
          <a:bodyPr>
            <a:noAutofit/>
          </a:bodyPr>
          <a:lstStyle/>
          <a:p>
            <a:r>
              <a:rPr lang="en-US" dirty="0"/>
              <a:t>As the solution is complex involving huge data and model development the deployment choice should be carefully considered perused.</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Data</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normAutofit fontScale="77500" lnSpcReduction="20000"/>
          </a:bodyPr>
          <a:lstStyle/>
          <a:p>
            <a:r>
              <a:rPr lang="en-US" dirty="0"/>
              <a:t>Paucity of fundamental data and other financial metrics makes it tough to derive insights.</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t>Customers want something easy to use that helps make their life easier </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2023</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Personalized Financial Advisor</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Chat GPT</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Out of box chat </a:t>
            </a:r>
            <a:r>
              <a:rPr lang="en-US" dirty="0" err="1"/>
              <a:t>gpt</a:t>
            </a:r>
            <a:r>
              <a:rPr lang="en-US" dirty="0"/>
              <a:t> was trained on intelligent investor book to respond to generic queries. The language of choice is python.</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Jinja templates &amp; Fast API</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294554"/>
          </a:xfrm>
        </p:spPr>
        <p:txBody>
          <a:bodyPr>
            <a:normAutofit fontScale="85000" lnSpcReduction="10000"/>
          </a:bodyPr>
          <a:lstStyle/>
          <a:p>
            <a:endParaRPr lang="en-US" dirty="0"/>
          </a:p>
          <a:p>
            <a:r>
              <a:rPr lang="en-US" dirty="0"/>
              <a:t>Jinja templates were chosen instead of </a:t>
            </a:r>
            <a:r>
              <a:rPr lang="en-US" dirty="0" err="1"/>
              <a:t>gradio</a:t>
            </a:r>
            <a:r>
              <a:rPr lang="en-US" dirty="0"/>
              <a:t> for better navigation between pages. Fast API will act as API for multiple endpoints using API lead approach.</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err="1"/>
              <a:t>AlPHA</a:t>
            </a:r>
            <a:r>
              <a:rPr lang="en-US" dirty="0"/>
              <a:t> VANTAGE &amp; FB Prophet</a:t>
            </a:r>
          </a:p>
        </p:txBody>
      </p:sp>
      <p:sp>
        <p:nvSpPr>
          <p:cNvPr id="68" name="Text Placeholder 67">
            <a:extLst>
              <a:ext uri="{FF2B5EF4-FFF2-40B4-BE49-F238E27FC236}">
                <a16:creationId xmlns:a16="http://schemas.microsoft.com/office/drawing/2014/main" id="{C5A9125A-B202-417F-B5CA-681093F8A950}"/>
              </a:ext>
            </a:extLst>
          </p:cNvPr>
          <p:cNvSpPr>
            <a:spLocks noGrp="1" noRot="1" noMove="1" noResize="1" noEditPoints="1" noAdjustHandles="1" noChangeArrowheads="1" noChangeShapeType="1"/>
          </p:cNvSpPr>
          <p:nvPr>
            <p:ph type="body" sz="quarter" idx="17"/>
          </p:nvPr>
        </p:nvSpPr>
        <p:spPr>
          <a:xfrm>
            <a:off x="4937760" y="4593505"/>
            <a:ext cx="3200400" cy="1104562"/>
          </a:xfrm>
        </p:spPr>
        <p:txBody>
          <a:bodyPr>
            <a:normAutofit fontScale="62500" lnSpcReduction="20000"/>
          </a:bodyPr>
          <a:lstStyle/>
          <a:p>
            <a:r>
              <a:rPr lang="en-US" dirty="0" err="1"/>
              <a:t>Alphavantage</a:t>
            </a:r>
            <a:r>
              <a:rPr lang="en-US" dirty="0"/>
              <a:t> was used to retrieve live quotes on weekly time frame to calculate tolerance and provide stock/</a:t>
            </a:r>
            <a:r>
              <a:rPr lang="en-US" dirty="0" err="1"/>
              <a:t>etf</a:t>
            </a:r>
            <a:r>
              <a:rPr lang="en-US" dirty="0"/>
              <a:t> specific query. FB Prophet was used find trend of shares/</a:t>
            </a:r>
            <a:r>
              <a:rPr lang="en-US" dirty="0" err="1"/>
              <a:t>etf</a:t>
            </a:r>
            <a:r>
              <a:rPr lang="en-US" dirty="0"/>
              <a:t> and provide a portfolio of stocks</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normAutofit fontScale="85000" lnSpcReduction="10000"/>
          </a:bodyPr>
          <a:lstStyle/>
          <a:p>
            <a:r>
              <a:rPr lang="en-US" dirty="0"/>
              <a:t>HTML customers the targeted information they need using HTML and CSS. Three radio button that provides three navigational choices to users to act upon.</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2023</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Personalized Financial Advisor</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area with this kind of features.</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multiple times to ensure proper navigation and responses.</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Containerized</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The entire solution is containerized and hence can be deployed or used across platforms.</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Tried to be as authentic as we can using very less artifacts from internet.</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2023</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Personalized Financial Advisor</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Personal buy/sell advice regarding shares/ETF </a:t>
            </a:r>
          </a:p>
          <a:p>
            <a:r>
              <a:rPr lang="en-ZA" noProof="1"/>
              <a:t>Generic finanal advice.</a:t>
            </a:r>
          </a:p>
          <a:p>
            <a:r>
              <a:rPr lang="en-ZA" noProof="1"/>
              <a:t>Portfolio  building advice as well as list of stock picks.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2023</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Personalized Financial Advisor</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307668" y="1098339"/>
            <a:ext cx="5604932" cy="2264112"/>
          </a:xfrm>
        </p:spPr>
        <p:txBody>
          <a:bodyPr>
            <a:normAutofit fontScale="90000"/>
          </a:bodyPr>
          <a:lstStyle/>
          <a:p>
            <a:r>
              <a:rPr lang="en-US" dirty="0"/>
              <a:t>Functional Architecture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Personalized Financial Advisor</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Architecture SELECTION PARAMETERS</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Web based our research on internet and other platforms to find out regarding similar products.</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segmet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2023</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Personalized Financial Advisor</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710143"/>
          </a:xfrm>
        </p:spPr>
        <p:txBody>
          <a:bodyPr/>
          <a:lstStyle/>
          <a:p>
            <a:r>
              <a:rPr lang="en-US" dirty="0"/>
              <a:t>OVERVIEW</a:t>
            </a: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2023</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Personalized Financial Advisor</a:t>
            </a:r>
          </a:p>
          <a:p>
            <a:endParaRPr lang="en-US" dirty="0"/>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pic>
        <p:nvPicPr>
          <p:cNvPr id="20" name="Picture 19">
            <a:extLst>
              <a:ext uri="{FF2B5EF4-FFF2-40B4-BE49-F238E27FC236}">
                <a16:creationId xmlns:a16="http://schemas.microsoft.com/office/drawing/2014/main" id="{7D8EFF57-39D8-75C0-670A-CAFF4B107BB4}"/>
              </a:ext>
            </a:extLst>
          </p:cNvPr>
          <p:cNvPicPr>
            <a:picLocks noChangeAspect="1"/>
          </p:cNvPicPr>
          <p:nvPr/>
        </p:nvPicPr>
        <p:blipFill>
          <a:blip r:embed="rId2"/>
          <a:stretch>
            <a:fillRect/>
          </a:stretch>
        </p:blipFill>
        <p:spPr>
          <a:xfrm>
            <a:off x="2105025" y="1606550"/>
            <a:ext cx="9841442" cy="4413250"/>
          </a:xfrm>
          <a:prstGeom prst="rect">
            <a:avLst/>
          </a:prstGeom>
        </p:spPr>
      </p:pic>
    </p:spTree>
    <p:extLst>
      <p:ext uri="{BB962C8B-B14F-4D97-AF65-F5344CB8AC3E}">
        <p14:creationId xmlns:p14="http://schemas.microsoft.com/office/powerpoint/2010/main" val="16720705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{A221B89E-4427-4B4B-8162-CFEED81E0357}tf33968143_win32</Template>
  <TotalTime>0</TotalTime>
  <Words>742</Words>
  <Application>Microsoft Office PowerPoint</Application>
  <PresentationFormat>Widescreen</PresentationFormat>
  <Paragraphs>129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vt:lpstr>
      <vt:lpstr>Office Theme</vt:lpstr>
      <vt:lpstr>Personalized financial advisor- using LLM</vt:lpstr>
      <vt:lpstr>ABOUT US</vt:lpstr>
      <vt:lpstr>PROBLEM</vt:lpstr>
      <vt:lpstr>SOLUTION</vt:lpstr>
      <vt:lpstr>PRODUCT OVERVIEW</vt:lpstr>
      <vt:lpstr>PRODUCT BENEFITS</vt:lpstr>
      <vt:lpstr>Functional Architecture OVERVIEW</vt:lpstr>
      <vt:lpstr>Architecture SELECTION PARAMETERS</vt:lpstr>
      <vt:lpstr>OVERVIEW</vt:lpstr>
      <vt:lpstr>Technical Architecture</vt:lpstr>
      <vt:lpstr>Tools and Technologies</vt:lpstr>
      <vt:lpstr>Deployment Architecture</vt:lpstr>
      <vt:lpstr>CI/CD</vt:lpstr>
      <vt:lpstr>MEET THE TEAM</vt:lpstr>
      <vt:lpstr>MEET THE TEAM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financial advisor- using LLM</dc:title>
  <dc:creator>Duvvuri, Paavan Sundar</dc:creator>
  <cp:lastModifiedBy>Duvvuri, Paavan Sundar</cp:lastModifiedBy>
  <cp:revision>1</cp:revision>
  <dcterms:created xsi:type="dcterms:W3CDTF">2023-12-09T09:07:19Z</dcterms:created>
  <dcterms:modified xsi:type="dcterms:W3CDTF">2023-12-09T10:21:19Z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5001d4d2-76b9-44a6-bec6-5aee37463dca_Enabled">
    <vt:lpwstr>true</vt:lpwstr>
  </property>
  <property fmtid="{D5CDD505-2E9C-101B-9397-08002B2CF9AE}" pid="5" name="MSIP_Label_5001d4d2-76b9-44a6-bec6-5aee37463dca_SetDate">
    <vt:lpwstr>2023-12-09T10:21:14Z</vt:lpwstr>
  </property>
  <property fmtid="{D5CDD505-2E9C-101B-9397-08002B2CF9AE}" pid="6" name="MSIP_Label_5001d4d2-76b9-44a6-bec6-5aee37463dca_Method">
    <vt:lpwstr>Privileged</vt:lpwstr>
  </property>
  <property fmtid="{D5CDD505-2E9C-101B-9397-08002B2CF9AE}" pid="7" name="MSIP_Label_5001d4d2-76b9-44a6-bec6-5aee37463dca_Name">
    <vt:lpwstr>Public - Pilot</vt:lpwstr>
  </property>
  <property fmtid="{D5CDD505-2E9C-101B-9397-08002B2CF9AE}" pid="8" name="MSIP_Label_5001d4d2-76b9-44a6-bec6-5aee37463dca_SiteId">
    <vt:lpwstr>f35a6974-607f-47d4-82d7-ff31d7dc53a5</vt:lpwstr>
  </property>
  <property fmtid="{D5CDD505-2E9C-101B-9397-08002B2CF9AE}" pid="9" name="MSIP_Label_5001d4d2-76b9-44a6-bec6-5aee37463dca_ActionId">
    <vt:lpwstr>5e862ec0-a79a-4319-ad97-1385764f8706</vt:lpwstr>
  </property>
  <property fmtid="{D5CDD505-2E9C-101B-9397-08002B2CF9AE}" pid="10" name="MSIP_Label_5001d4d2-76b9-44a6-bec6-5aee37463dca_ContentBits">
    <vt:lpwstr>0</vt:lpwstr>
  </property>
</Properties>
</file>