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2511F1-DAD0-487E-99C2-8CD0BCF6033C}" v="41" dt="2025-07-27T11:23:00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A8350-5F6C-4765-BF56-65EB617C3E22}" type="datetimeFigureOut">
              <a:rPr lang="fi-FI" smtClean="0"/>
              <a:t>27.7.2025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1E796-0883-41C6-9562-F2825CD26B9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37807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1E796-0883-41C6-9562-F2825CD26B91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2669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EA34705-02ED-424C-DE0A-543F74157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55E3E89F-5332-B848-736D-7CE9E36AF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48D3092-66CF-3CA7-7E5E-9C321349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00E4-5509-4AEE-B70E-9B0BC1211F3A}" type="datetimeFigureOut">
              <a:rPr lang="fi-FI" smtClean="0"/>
              <a:t>27.7.2025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8663376-400B-AC24-C4F7-28D3631DB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F65DD8F-6EDD-9A64-5065-ACB9F706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349B-F0C2-4758-9817-EDDD3F2E8E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185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76675C5-BDCF-DCFC-CA07-F471BA97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C23AFF56-8B5F-64CB-5AA9-15276A476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9AD9590-5CDE-0F4B-F00B-8867BDC6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00E4-5509-4AEE-B70E-9B0BC1211F3A}" type="datetimeFigureOut">
              <a:rPr lang="fi-FI" smtClean="0"/>
              <a:t>27.7.2025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1494B0C-D942-FBB2-3440-CC887766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A66DCE0-AF53-F8A5-721C-1AD52462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349B-F0C2-4758-9817-EDDD3F2E8E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8541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534F3B73-538A-378D-42C9-159976A6B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86F92004-540C-16AD-F98E-75A06F781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1EB87FB-BAB4-3AD4-1592-78569CB5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00E4-5509-4AEE-B70E-9B0BC1211F3A}" type="datetimeFigureOut">
              <a:rPr lang="fi-FI" smtClean="0"/>
              <a:t>27.7.2025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D4BA3C7-8082-579B-CAD1-0E425FC5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3FFB212-E580-E317-99CF-9687B970C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349B-F0C2-4758-9817-EDDD3F2E8E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1169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ED4100D-D420-9C47-29FD-4E0FCB0A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480419C-A003-1FA6-FFC6-BDD911C86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5B8DBDA-57E5-B748-FEB0-12D5F57E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00E4-5509-4AEE-B70E-9B0BC1211F3A}" type="datetimeFigureOut">
              <a:rPr lang="fi-FI" smtClean="0"/>
              <a:t>27.7.2025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30444F9-04BD-BF21-806F-55D41FA64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C36B3F8-45C2-2E78-DB69-5A23F96F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349B-F0C2-4758-9817-EDDD3F2E8E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2542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3E1B059-2CDB-75ED-E953-8ECE34B5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D63957C4-88DC-42CE-0FFD-C509887E6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178FCDB-6F26-BF6E-9F1B-7E55C97B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00E4-5509-4AEE-B70E-9B0BC1211F3A}" type="datetimeFigureOut">
              <a:rPr lang="fi-FI" smtClean="0"/>
              <a:t>27.7.2025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D777E5F-FFED-CED4-9F9F-2836D482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B69810A-5497-45F0-8231-2E06462A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349B-F0C2-4758-9817-EDDD3F2E8E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5337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0239C47-503C-3C44-0ECC-FE106956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7A0B304-2DD4-645E-69E0-0227FE536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03FDEA37-38D7-AC94-6D36-088649FBA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6C8B321-B32C-1093-CE2E-D457B046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00E4-5509-4AEE-B70E-9B0BC1211F3A}" type="datetimeFigureOut">
              <a:rPr lang="fi-FI" smtClean="0"/>
              <a:t>27.7.2025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6C55FADA-AC77-8A5F-FB8A-73D809D6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F352AFD7-5DCF-F720-09FD-AEE805D4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349B-F0C2-4758-9817-EDDD3F2E8E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6928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5C06CBB-03F7-9620-1711-6AEC8AAAE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ED5DCBA7-9992-8A15-7C0B-28F39B647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4C6396FF-2DCD-C7DA-D03F-FC0B99ED9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86C49B12-22B6-FC83-061A-ABF62AE0B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E8C79330-2AF9-4A8F-EA3E-4523B30EA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3C987838-44CD-7324-CE1D-41ECA9DB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00E4-5509-4AEE-B70E-9B0BC1211F3A}" type="datetimeFigureOut">
              <a:rPr lang="fi-FI" smtClean="0"/>
              <a:t>27.7.2025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46982BEB-7DDF-E07B-82E0-6571251C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7FB66DF8-3766-134C-5058-AA6467A6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349B-F0C2-4758-9817-EDDD3F2E8E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1972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0A0AD35-4535-EE67-8E4C-A90D42F2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D7661053-CAF3-3A3F-5113-BA9C8DFEF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00E4-5509-4AEE-B70E-9B0BC1211F3A}" type="datetimeFigureOut">
              <a:rPr lang="fi-FI" smtClean="0"/>
              <a:t>27.7.2025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089DCEA1-D8C3-926E-7FE3-7C30BA85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040AEA3B-629C-8D4A-A9C0-1931A5664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349B-F0C2-4758-9817-EDDD3F2E8E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019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231BD905-EC29-5C95-FC2D-26EEE616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00E4-5509-4AEE-B70E-9B0BC1211F3A}" type="datetimeFigureOut">
              <a:rPr lang="fi-FI" smtClean="0"/>
              <a:t>27.7.2025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C48305DF-4A67-FA17-77F5-556040E3D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0E233B84-9E3F-FF00-C15F-BD087007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349B-F0C2-4758-9817-EDDD3F2E8E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1188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C08EE69-DD3F-76BC-B694-D6265DCEE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8D8EDF3-B254-EA37-3A8B-8E535B519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037EEDCF-9770-04DA-16CB-938E381BB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FE6FC1E0-1073-F0C9-557A-5055A3D8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00E4-5509-4AEE-B70E-9B0BC1211F3A}" type="datetimeFigureOut">
              <a:rPr lang="fi-FI" smtClean="0"/>
              <a:t>27.7.2025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042DE615-7ECC-C96C-2FC8-2D5B63A4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1DEAB207-FC64-C932-5A66-9F528260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349B-F0C2-4758-9817-EDDD3F2E8E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5140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83743C4-14DD-5B6A-45A8-1E6A54DA5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4FF6EFBA-702C-E1D7-BFB4-99A936F75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1BEEA18A-30D4-8BEA-C5D1-ED242EDB1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FDA8897B-1AB9-87C7-DCB1-95F22224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00E4-5509-4AEE-B70E-9B0BC1211F3A}" type="datetimeFigureOut">
              <a:rPr lang="fi-FI" smtClean="0"/>
              <a:t>27.7.2025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5DC6FCE1-7C14-0E0B-9488-B59950C00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07AACE7D-80F7-D6A1-CD35-1AEFE616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9349B-F0C2-4758-9817-EDDD3F2E8E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9403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BD95B20F-FB47-528A-FA09-C32BDA73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298BE57-3DED-C365-7AD2-04E7442E9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A016CBE-E497-A929-FD53-1F04D96ED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1E00E4-5509-4AEE-B70E-9B0BC1211F3A}" type="datetimeFigureOut">
              <a:rPr lang="fi-FI" smtClean="0"/>
              <a:t>27.7.2025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68C8522-5861-DDBE-C9BD-042CEF7CE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C259AC7-82F6-275C-0B56-869582AF5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A9349B-F0C2-4758-9817-EDDD3F2E8EF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347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C1C72F7-7A1C-044B-44BE-E43AD4B70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25969"/>
          </a:xfrm>
        </p:spPr>
        <p:txBody>
          <a:bodyPr/>
          <a:lstStyle/>
          <a:p>
            <a:r>
              <a:rPr lang="fi-FI" dirty="0" err="1"/>
              <a:t>Roadmap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7918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EA19CFA0-BABA-B9F3-117E-AA31859188D6}"/>
              </a:ext>
            </a:extLst>
          </p:cNvPr>
          <p:cNvSpPr txBox="1"/>
          <p:nvPr/>
        </p:nvSpPr>
        <p:spPr>
          <a:xfrm>
            <a:off x="2657166" y="114498"/>
            <a:ext cx="6676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400" dirty="0"/>
              <a:t>Ylätason </a:t>
            </a:r>
            <a:r>
              <a:rPr lang="fi-FI" sz="4400" dirty="0" err="1"/>
              <a:t>roadmap</a:t>
            </a:r>
            <a:endParaRPr lang="fi-FI" sz="4400" dirty="0"/>
          </a:p>
        </p:txBody>
      </p:sp>
      <p:sp>
        <p:nvSpPr>
          <p:cNvPr id="5" name="Nuoli: Viisikulmio 4">
            <a:extLst>
              <a:ext uri="{FF2B5EF4-FFF2-40B4-BE49-F238E27FC236}">
                <a16:creationId xmlns:a16="http://schemas.microsoft.com/office/drawing/2014/main" id="{6FD71498-0544-BA4D-7CE1-50732A2FD654}"/>
              </a:ext>
            </a:extLst>
          </p:cNvPr>
          <p:cNvSpPr/>
          <p:nvPr/>
        </p:nvSpPr>
        <p:spPr>
          <a:xfrm>
            <a:off x="163552" y="1236319"/>
            <a:ext cx="2966224" cy="1096518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7" name="Nuoli: Viisikulmio 6">
            <a:extLst>
              <a:ext uri="{FF2B5EF4-FFF2-40B4-BE49-F238E27FC236}">
                <a16:creationId xmlns:a16="http://schemas.microsoft.com/office/drawing/2014/main" id="{A8985BDB-47F1-69B7-D745-50AE3161743C}"/>
              </a:ext>
            </a:extLst>
          </p:cNvPr>
          <p:cNvSpPr/>
          <p:nvPr/>
        </p:nvSpPr>
        <p:spPr>
          <a:xfrm>
            <a:off x="3129776" y="2477077"/>
            <a:ext cx="2966224" cy="1096518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Nuoli: Viisikulmio 7">
            <a:extLst>
              <a:ext uri="{FF2B5EF4-FFF2-40B4-BE49-F238E27FC236}">
                <a16:creationId xmlns:a16="http://schemas.microsoft.com/office/drawing/2014/main" id="{B60B904B-1212-7A94-8D1F-AB93D2D54D49}"/>
              </a:ext>
            </a:extLst>
          </p:cNvPr>
          <p:cNvSpPr/>
          <p:nvPr/>
        </p:nvSpPr>
        <p:spPr>
          <a:xfrm>
            <a:off x="6096000" y="3573595"/>
            <a:ext cx="2966224" cy="1096518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Nuoli: Viisikulmio 8">
            <a:extLst>
              <a:ext uri="{FF2B5EF4-FFF2-40B4-BE49-F238E27FC236}">
                <a16:creationId xmlns:a16="http://schemas.microsoft.com/office/drawing/2014/main" id="{7FA4B957-4C3B-1809-BD90-F356A9EEC6C2}"/>
              </a:ext>
            </a:extLst>
          </p:cNvPr>
          <p:cNvSpPr/>
          <p:nvPr/>
        </p:nvSpPr>
        <p:spPr>
          <a:xfrm>
            <a:off x="9062224" y="4670113"/>
            <a:ext cx="2966224" cy="1096518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0" name="Tekstiruutu 9">
            <a:extLst>
              <a:ext uri="{FF2B5EF4-FFF2-40B4-BE49-F238E27FC236}">
                <a16:creationId xmlns:a16="http://schemas.microsoft.com/office/drawing/2014/main" id="{E797AE67-6A68-3321-286B-812D8CF465E3}"/>
              </a:ext>
            </a:extLst>
          </p:cNvPr>
          <p:cNvSpPr txBox="1"/>
          <p:nvPr/>
        </p:nvSpPr>
        <p:spPr>
          <a:xfrm>
            <a:off x="9206446" y="4956762"/>
            <a:ext cx="2966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 err="1">
                <a:solidFill>
                  <a:schemeClr val="bg1"/>
                </a:solidFill>
                <a:latin typeface="+mj-lt"/>
              </a:rPr>
              <a:t>Proof</a:t>
            </a:r>
            <a:r>
              <a:rPr lang="fi-FI" sz="2800" dirty="0">
                <a:solidFill>
                  <a:schemeClr val="bg1"/>
                </a:solidFill>
                <a:latin typeface="+mj-lt"/>
              </a:rPr>
              <a:t> of </a:t>
            </a:r>
            <a:r>
              <a:rPr lang="fi-FI" sz="2800" dirty="0" err="1">
                <a:solidFill>
                  <a:schemeClr val="bg1"/>
                </a:solidFill>
                <a:latin typeface="+mj-lt"/>
              </a:rPr>
              <a:t>concept</a:t>
            </a:r>
            <a:endParaRPr lang="fi-FI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kstiruutu 10">
            <a:extLst>
              <a:ext uri="{FF2B5EF4-FFF2-40B4-BE49-F238E27FC236}">
                <a16:creationId xmlns:a16="http://schemas.microsoft.com/office/drawing/2014/main" id="{064781CB-8D55-716A-CB7C-F3385F4FD754}"/>
              </a:ext>
            </a:extLst>
          </p:cNvPr>
          <p:cNvSpPr txBox="1"/>
          <p:nvPr/>
        </p:nvSpPr>
        <p:spPr>
          <a:xfrm>
            <a:off x="6240223" y="3860244"/>
            <a:ext cx="2966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>
                <a:solidFill>
                  <a:schemeClr val="bg1"/>
                </a:solidFill>
                <a:latin typeface="+mj-lt"/>
              </a:rPr>
              <a:t>Testaus</a:t>
            </a:r>
          </a:p>
        </p:txBody>
      </p:sp>
      <p:sp>
        <p:nvSpPr>
          <p:cNvPr id="12" name="Tekstiruutu 11">
            <a:extLst>
              <a:ext uri="{FF2B5EF4-FFF2-40B4-BE49-F238E27FC236}">
                <a16:creationId xmlns:a16="http://schemas.microsoft.com/office/drawing/2014/main" id="{867725C3-4764-8FF2-18C9-527200D5BEEA}"/>
              </a:ext>
            </a:extLst>
          </p:cNvPr>
          <p:cNvSpPr txBox="1"/>
          <p:nvPr/>
        </p:nvSpPr>
        <p:spPr>
          <a:xfrm>
            <a:off x="3229395" y="2548282"/>
            <a:ext cx="29662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>
                <a:solidFill>
                  <a:schemeClr val="bg1"/>
                </a:solidFill>
                <a:latin typeface="+mj-lt"/>
              </a:rPr>
              <a:t>Kehitys ja yksittäistestaus</a:t>
            </a:r>
          </a:p>
        </p:txBody>
      </p:sp>
      <p:sp>
        <p:nvSpPr>
          <p:cNvPr id="13" name="Tekstiruutu 12">
            <a:extLst>
              <a:ext uri="{FF2B5EF4-FFF2-40B4-BE49-F238E27FC236}">
                <a16:creationId xmlns:a16="http://schemas.microsoft.com/office/drawing/2014/main" id="{6A23702E-50CB-96D5-C628-B5AAADCFF22C}"/>
              </a:ext>
            </a:extLst>
          </p:cNvPr>
          <p:cNvSpPr txBox="1"/>
          <p:nvPr/>
        </p:nvSpPr>
        <p:spPr>
          <a:xfrm>
            <a:off x="263172" y="1306609"/>
            <a:ext cx="29662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800" dirty="0">
                <a:solidFill>
                  <a:schemeClr val="bg1"/>
                </a:solidFill>
              </a:rPr>
              <a:t>Projektin </a:t>
            </a:r>
          </a:p>
          <a:p>
            <a:r>
              <a:rPr lang="fi-FI" sz="2800" dirty="0">
                <a:solidFill>
                  <a:schemeClr val="bg1"/>
                </a:solidFill>
              </a:rPr>
              <a:t>puitteet</a:t>
            </a:r>
            <a:endParaRPr lang="fi-FI" sz="28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5" name="Yhdistin: Kulma 14">
            <a:extLst>
              <a:ext uri="{FF2B5EF4-FFF2-40B4-BE49-F238E27FC236}">
                <a16:creationId xmlns:a16="http://schemas.microsoft.com/office/drawing/2014/main" id="{DA8E3973-F9B2-854E-696B-895748C146F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3552" y="5766630"/>
            <a:ext cx="11317746" cy="803669"/>
          </a:xfrm>
          <a:prstGeom prst="bentConnector3">
            <a:avLst>
              <a:gd name="adj1" fmla="val 26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uora nuoliyhdysviiva 17">
            <a:extLst>
              <a:ext uri="{FF2B5EF4-FFF2-40B4-BE49-F238E27FC236}">
                <a16:creationId xmlns:a16="http://schemas.microsoft.com/office/drawing/2014/main" id="{29CF386E-A695-CE42-1198-20CBA415B6BB}"/>
              </a:ext>
            </a:extLst>
          </p:cNvPr>
          <p:cNvCxnSpPr/>
          <p:nvPr/>
        </p:nvCxnSpPr>
        <p:spPr>
          <a:xfrm flipV="1">
            <a:off x="163553" y="2332837"/>
            <a:ext cx="0" cy="42374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kstiruutu 18">
            <a:extLst>
              <a:ext uri="{FF2B5EF4-FFF2-40B4-BE49-F238E27FC236}">
                <a16:creationId xmlns:a16="http://schemas.microsoft.com/office/drawing/2014/main" id="{AC1F68E7-5B75-DBE7-92C8-6FC6925C6647}"/>
              </a:ext>
            </a:extLst>
          </p:cNvPr>
          <p:cNvSpPr txBox="1"/>
          <p:nvPr/>
        </p:nvSpPr>
        <p:spPr>
          <a:xfrm>
            <a:off x="4374253" y="6250759"/>
            <a:ext cx="344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Mahdollisuus jatkokehitykseen</a:t>
            </a:r>
          </a:p>
        </p:txBody>
      </p:sp>
      <p:sp>
        <p:nvSpPr>
          <p:cNvPr id="20" name="Tekstiruutu 19">
            <a:extLst>
              <a:ext uri="{FF2B5EF4-FFF2-40B4-BE49-F238E27FC236}">
                <a16:creationId xmlns:a16="http://schemas.microsoft.com/office/drawing/2014/main" id="{BFF8CF38-AD96-F7E2-9394-545C8AFD1C48}"/>
              </a:ext>
            </a:extLst>
          </p:cNvPr>
          <p:cNvSpPr txBox="1"/>
          <p:nvPr/>
        </p:nvSpPr>
        <p:spPr>
          <a:xfrm>
            <a:off x="9062224" y="3568424"/>
            <a:ext cx="26762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/>
              <a:t>Sovellus on testattu sotaharjoituksissa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/>
              <a:t>Sovelluksesta on tullut positiivista palautetta</a:t>
            </a:r>
          </a:p>
        </p:txBody>
      </p:sp>
      <p:sp>
        <p:nvSpPr>
          <p:cNvPr id="21" name="Tekstiruutu 20">
            <a:extLst>
              <a:ext uri="{FF2B5EF4-FFF2-40B4-BE49-F238E27FC236}">
                <a16:creationId xmlns:a16="http://schemas.microsoft.com/office/drawing/2014/main" id="{F57D33B1-CFD2-755E-777E-66904A651D47}"/>
              </a:ext>
            </a:extLst>
          </p:cNvPr>
          <p:cNvSpPr txBox="1"/>
          <p:nvPr/>
        </p:nvSpPr>
        <p:spPr>
          <a:xfrm>
            <a:off x="6096000" y="2427286"/>
            <a:ext cx="26762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/>
              <a:t>Sovellus toimii hyvin kokonaisuutena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/>
              <a:t>Kriittisimmät bugit on korjattu</a:t>
            </a:r>
          </a:p>
        </p:txBody>
      </p:sp>
      <p:sp>
        <p:nvSpPr>
          <p:cNvPr id="22" name="Tekstiruutu 21">
            <a:extLst>
              <a:ext uri="{FF2B5EF4-FFF2-40B4-BE49-F238E27FC236}">
                <a16:creationId xmlns:a16="http://schemas.microsoft.com/office/drawing/2014/main" id="{3A053223-B909-24D6-A46E-03967684FF99}"/>
              </a:ext>
            </a:extLst>
          </p:cNvPr>
          <p:cNvSpPr txBox="1"/>
          <p:nvPr/>
        </p:nvSpPr>
        <p:spPr>
          <a:xfrm>
            <a:off x="3129776" y="3621847"/>
            <a:ext cx="24190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/>
              <a:t>Jokainen sovelluksen komponentti toimii hyvin omana kokonaisuutenansa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sz="1600" dirty="0"/>
          </a:p>
        </p:txBody>
      </p:sp>
      <p:sp>
        <p:nvSpPr>
          <p:cNvPr id="25" name="Tekstiruutu 24">
            <a:extLst>
              <a:ext uri="{FF2B5EF4-FFF2-40B4-BE49-F238E27FC236}">
                <a16:creationId xmlns:a16="http://schemas.microsoft.com/office/drawing/2014/main" id="{D31344F4-1BE3-7702-2607-3304CB939A47}"/>
              </a:ext>
            </a:extLst>
          </p:cNvPr>
          <p:cNvSpPr txBox="1"/>
          <p:nvPr/>
        </p:nvSpPr>
        <p:spPr>
          <a:xfrm>
            <a:off x="163551" y="2380546"/>
            <a:ext cx="28695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/>
              <a:t>Sovelluksen käyttäjiltä on kysytty minkälaisia ominaisuuksia tarvitaan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/>
              <a:t>Kehitystiimille on selkeää mitä lähdetään tekemään ja miten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sz="1600" dirty="0"/>
          </a:p>
        </p:txBody>
      </p:sp>
    </p:spTree>
    <p:extLst>
      <p:ext uri="{BB962C8B-B14F-4D97-AF65-F5344CB8AC3E}">
        <p14:creationId xmlns:p14="http://schemas.microsoft.com/office/powerpoint/2010/main" val="100902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orakulmio: Pyöristetyt kulmat 3">
            <a:extLst>
              <a:ext uri="{FF2B5EF4-FFF2-40B4-BE49-F238E27FC236}">
                <a16:creationId xmlns:a16="http://schemas.microsoft.com/office/drawing/2014/main" id="{5A01F27C-9D0B-8754-18A8-3A966D78F8A3}"/>
              </a:ext>
            </a:extLst>
          </p:cNvPr>
          <p:cNvSpPr/>
          <p:nvPr/>
        </p:nvSpPr>
        <p:spPr>
          <a:xfrm>
            <a:off x="1305891" y="1060648"/>
            <a:ext cx="1004641" cy="557915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50" dirty="0"/>
              <a:t>Aloitus- palaveri</a:t>
            </a:r>
          </a:p>
        </p:txBody>
      </p:sp>
      <p:sp>
        <p:nvSpPr>
          <p:cNvPr id="11" name="Suorakulmio: Pyöristetyt kulmat 10">
            <a:extLst>
              <a:ext uri="{FF2B5EF4-FFF2-40B4-BE49-F238E27FC236}">
                <a16:creationId xmlns:a16="http://schemas.microsoft.com/office/drawing/2014/main" id="{F96B44D8-B129-5161-355D-34F5EB03B558}"/>
              </a:ext>
            </a:extLst>
          </p:cNvPr>
          <p:cNvSpPr/>
          <p:nvPr/>
        </p:nvSpPr>
        <p:spPr>
          <a:xfrm>
            <a:off x="97843" y="2239242"/>
            <a:ext cx="915887" cy="99480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Dev1</a:t>
            </a:r>
            <a:r>
              <a:rPr lang="fi-FI" dirty="0"/>
              <a:t> (</a:t>
            </a:r>
            <a:r>
              <a:rPr lang="fi-FI" dirty="0" err="1"/>
              <a:t>front</a:t>
            </a:r>
            <a:r>
              <a:rPr lang="fi-FI" dirty="0"/>
              <a:t>)</a:t>
            </a:r>
          </a:p>
        </p:txBody>
      </p:sp>
      <p:sp>
        <p:nvSpPr>
          <p:cNvPr id="12" name="Suorakulmio: Pyöristetyt kulmat 11">
            <a:extLst>
              <a:ext uri="{FF2B5EF4-FFF2-40B4-BE49-F238E27FC236}">
                <a16:creationId xmlns:a16="http://schemas.microsoft.com/office/drawing/2014/main" id="{1DF34EC4-7A82-B2A4-8FBD-C16F0F84E2C0}"/>
              </a:ext>
            </a:extLst>
          </p:cNvPr>
          <p:cNvSpPr/>
          <p:nvPr/>
        </p:nvSpPr>
        <p:spPr>
          <a:xfrm>
            <a:off x="97843" y="3374494"/>
            <a:ext cx="915887" cy="99480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Dev2</a:t>
            </a:r>
            <a:r>
              <a:rPr lang="fi-FI" dirty="0"/>
              <a:t> (</a:t>
            </a:r>
            <a:r>
              <a:rPr lang="fi-FI" dirty="0" err="1"/>
              <a:t>back</a:t>
            </a:r>
            <a:r>
              <a:rPr lang="fi-FI" dirty="0"/>
              <a:t>)</a:t>
            </a:r>
          </a:p>
        </p:txBody>
      </p:sp>
      <p:sp>
        <p:nvSpPr>
          <p:cNvPr id="13" name="Suorakulmio: Pyöristetyt kulmat 12">
            <a:extLst>
              <a:ext uri="{FF2B5EF4-FFF2-40B4-BE49-F238E27FC236}">
                <a16:creationId xmlns:a16="http://schemas.microsoft.com/office/drawing/2014/main" id="{B763FD86-AB9D-2C54-E7E4-D69436AC5D2E}"/>
              </a:ext>
            </a:extLst>
          </p:cNvPr>
          <p:cNvSpPr/>
          <p:nvPr/>
        </p:nvSpPr>
        <p:spPr>
          <a:xfrm>
            <a:off x="95612" y="1103990"/>
            <a:ext cx="915887" cy="99480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UX</a:t>
            </a:r>
            <a:endParaRPr lang="fi-FI" dirty="0"/>
          </a:p>
        </p:txBody>
      </p:sp>
      <p:sp>
        <p:nvSpPr>
          <p:cNvPr id="14" name="Suorakulmio: Pyöristetyt kulmat 13">
            <a:extLst>
              <a:ext uri="{FF2B5EF4-FFF2-40B4-BE49-F238E27FC236}">
                <a16:creationId xmlns:a16="http://schemas.microsoft.com/office/drawing/2014/main" id="{B3AFEB97-F992-9AB8-BC33-CD4205E95FD5}"/>
              </a:ext>
            </a:extLst>
          </p:cNvPr>
          <p:cNvSpPr/>
          <p:nvPr/>
        </p:nvSpPr>
        <p:spPr>
          <a:xfrm>
            <a:off x="95612" y="4509746"/>
            <a:ext cx="915887" cy="99480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Infra</a:t>
            </a:r>
          </a:p>
        </p:txBody>
      </p:sp>
      <p:sp>
        <p:nvSpPr>
          <p:cNvPr id="15" name="Suorakulmio: Pyöristetyt kulmat 14">
            <a:extLst>
              <a:ext uri="{FF2B5EF4-FFF2-40B4-BE49-F238E27FC236}">
                <a16:creationId xmlns:a16="http://schemas.microsoft.com/office/drawing/2014/main" id="{9FAC2459-9586-3119-4B32-976FA01490D2}"/>
              </a:ext>
            </a:extLst>
          </p:cNvPr>
          <p:cNvSpPr/>
          <p:nvPr/>
        </p:nvSpPr>
        <p:spPr>
          <a:xfrm>
            <a:off x="95612" y="5644998"/>
            <a:ext cx="915887" cy="99480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err="1"/>
              <a:t>Scrummaster</a:t>
            </a:r>
            <a:endParaRPr lang="fi-FI" sz="1600" dirty="0"/>
          </a:p>
        </p:txBody>
      </p:sp>
      <p:sp>
        <p:nvSpPr>
          <p:cNvPr id="16" name="Nuoli: Oikea 15">
            <a:extLst>
              <a:ext uri="{FF2B5EF4-FFF2-40B4-BE49-F238E27FC236}">
                <a16:creationId xmlns:a16="http://schemas.microsoft.com/office/drawing/2014/main" id="{183EF484-FF39-F03F-315D-54C2B28921CA}"/>
              </a:ext>
            </a:extLst>
          </p:cNvPr>
          <p:cNvSpPr/>
          <p:nvPr/>
        </p:nvSpPr>
        <p:spPr>
          <a:xfrm>
            <a:off x="1038778" y="1468654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Nuoli: Oikea 16">
            <a:extLst>
              <a:ext uri="{FF2B5EF4-FFF2-40B4-BE49-F238E27FC236}">
                <a16:creationId xmlns:a16="http://schemas.microsoft.com/office/drawing/2014/main" id="{1F39D819-018B-DA3F-016C-F67B802F6DE9}"/>
              </a:ext>
            </a:extLst>
          </p:cNvPr>
          <p:cNvSpPr/>
          <p:nvPr/>
        </p:nvSpPr>
        <p:spPr>
          <a:xfrm>
            <a:off x="1038778" y="2603906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Nuoli: Oikea 17">
            <a:extLst>
              <a:ext uri="{FF2B5EF4-FFF2-40B4-BE49-F238E27FC236}">
                <a16:creationId xmlns:a16="http://schemas.microsoft.com/office/drawing/2014/main" id="{CE194B0E-1492-D1EB-6EE3-1429DC4E2AF5}"/>
              </a:ext>
            </a:extLst>
          </p:cNvPr>
          <p:cNvSpPr/>
          <p:nvPr/>
        </p:nvSpPr>
        <p:spPr>
          <a:xfrm>
            <a:off x="1045727" y="3698571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Nuoli: Oikea 18">
            <a:extLst>
              <a:ext uri="{FF2B5EF4-FFF2-40B4-BE49-F238E27FC236}">
                <a16:creationId xmlns:a16="http://schemas.microsoft.com/office/drawing/2014/main" id="{D04F9CFE-9719-77FB-A114-33431330AF09}"/>
              </a:ext>
            </a:extLst>
          </p:cNvPr>
          <p:cNvSpPr/>
          <p:nvPr/>
        </p:nvSpPr>
        <p:spPr>
          <a:xfrm>
            <a:off x="1035774" y="4858397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Nuoli: Oikea 19">
            <a:extLst>
              <a:ext uri="{FF2B5EF4-FFF2-40B4-BE49-F238E27FC236}">
                <a16:creationId xmlns:a16="http://schemas.microsoft.com/office/drawing/2014/main" id="{38AE5B02-A6CA-F988-04C6-67AC9890A6E7}"/>
              </a:ext>
            </a:extLst>
          </p:cNvPr>
          <p:cNvSpPr/>
          <p:nvPr/>
        </p:nvSpPr>
        <p:spPr>
          <a:xfrm>
            <a:off x="1038778" y="6018223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" name="Nuoli: Oikea 21">
            <a:extLst>
              <a:ext uri="{FF2B5EF4-FFF2-40B4-BE49-F238E27FC236}">
                <a16:creationId xmlns:a16="http://schemas.microsoft.com/office/drawing/2014/main" id="{2EAE68C8-BBDE-3618-3F51-4E441B5478CE}"/>
              </a:ext>
            </a:extLst>
          </p:cNvPr>
          <p:cNvSpPr/>
          <p:nvPr/>
        </p:nvSpPr>
        <p:spPr>
          <a:xfrm>
            <a:off x="2370657" y="2546663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Nuoli: Oikea 22">
            <a:extLst>
              <a:ext uri="{FF2B5EF4-FFF2-40B4-BE49-F238E27FC236}">
                <a16:creationId xmlns:a16="http://schemas.microsoft.com/office/drawing/2014/main" id="{DC329B82-9D6F-857E-FE3A-D8C02DDA0BF7}"/>
              </a:ext>
            </a:extLst>
          </p:cNvPr>
          <p:cNvSpPr/>
          <p:nvPr/>
        </p:nvSpPr>
        <p:spPr>
          <a:xfrm>
            <a:off x="2370657" y="3584750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" name="Nuoli: Oikea 23">
            <a:extLst>
              <a:ext uri="{FF2B5EF4-FFF2-40B4-BE49-F238E27FC236}">
                <a16:creationId xmlns:a16="http://schemas.microsoft.com/office/drawing/2014/main" id="{67CDD8EB-6268-22F7-D9BC-0D6659B01EBE}"/>
              </a:ext>
            </a:extLst>
          </p:cNvPr>
          <p:cNvSpPr/>
          <p:nvPr/>
        </p:nvSpPr>
        <p:spPr>
          <a:xfrm>
            <a:off x="2371598" y="4809976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Nuoli: Oikea 24">
            <a:extLst>
              <a:ext uri="{FF2B5EF4-FFF2-40B4-BE49-F238E27FC236}">
                <a16:creationId xmlns:a16="http://schemas.microsoft.com/office/drawing/2014/main" id="{A5F7A782-9FDC-6124-B885-A689F8A4E746}"/>
              </a:ext>
            </a:extLst>
          </p:cNvPr>
          <p:cNvSpPr/>
          <p:nvPr/>
        </p:nvSpPr>
        <p:spPr>
          <a:xfrm>
            <a:off x="2374509" y="6067356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Suorakulmio: Pyöristetyt kulmat 25">
            <a:extLst>
              <a:ext uri="{FF2B5EF4-FFF2-40B4-BE49-F238E27FC236}">
                <a16:creationId xmlns:a16="http://schemas.microsoft.com/office/drawing/2014/main" id="{0F19B940-6FA6-C84E-77B6-2748E994E35C}"/>
              </a:ext>
            </a:extLst>
          </p:cNvPr>
          <p:cNvSpPr/>
          <p:nvPr/>
        </p:nvSpPr>
        <p:spPr>
          <a:xfrm>
            <a:off x="2665210" y="5791755"/>
            <a:ext cx="7780050" cy="80548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50" dirty="0"/>
              <a:t>Tukee ja auttaa. Valvoo aikataulun toteutumista. Tekninen tuki</a:t>
            </a:r>
          </a:p>
        </p:txBody>
      </p:sp>
      <p:sp>
        <p:nvSpPr>
          <p:cNvPr id="27" name="Suorakulmio: Pyöristetyt kulmat 26">
            <a:extLst>
              <a:ext uri="{FF2B5EF4-FFF2-40B4-BE49-F238E27FC236}">
                <a16:creationId xmlns:a16="http://schemas.microsoft.com/office/drawing/2014/main" id="{9C4BF2E2-CD8E-22FD-593B-424974ED5EA3}"/>
              </a:ext>
            </a:extLst>
          </p:cNvPr>
          <p:cNvSpPr/>
          <p:nvPr/>
        </p:nvSpPr>
        <p:spPr>
          <a:xfrm>
            <a:off x="2637388" y="2467775"/>
            <a:ext cx="1080181" cy="303677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050" dirty="0"/>
              <a:t>Sovitaan mitä vaatimuksia tuotanto- ympäristölle tulee. Esimerkiksi tarvittavien ohjelmistojen asentaminen</a:t>
            </a:r>
          </a:p>
        </p:txBody>
      </p:sp>
      <p:sp>
        <p:nvSpPr>
          <p:cNvPr id="28" name="Suorakulmio: Pyöristetyt kulmat 27">
            <a:extLst>
              <a:ext uri="{FF2B5EF4-FFF2-40B4-BE49-F238E27FC236}">
                <a16:creationId xmlns:a16="http://schemas.microsoft.com/office/drawing/2014/main" id="{E9312E1F-CF9E-9F31-BC5F-05D4F6742EA7}"/>
              </a:ext>
            </a:extLst>
          </p:cNvPr>
          <p:cNvSpPr/>
          <p:nvPr/>
        </p:nvSpPr>
        <p:spPr>
          <a:xfrm>
            <a:off x="2589819" y="1021361"/>
            <a:ext cx="1157082" cy="1378291"/>
          </a:xfrm>
          <a:prstGeom prst="roundRect">
            <a:avLst>
              <a:gd name="adj" fmla="val 10499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050" dirty="0"/>
              <a:t>Pohditaan minkälaisia käytettävyys- ominaisuuksia  sovellukselta vaaditaan. Kirjataan ne ylös.</a:t>
            </a:r>
          </a:p>
        </p:txBody>
      </p:sp>
      <p:sp>
        <p:nvSpPr>
          <p:cNvPr id="29" name="Suorakulmio: Pyöristetyt kulmat 28">
            <a:extLst>
              <a:ext uri="{FF2B5EF4-FFF2-40B4-BE49-F238E27FC236}">
                <a16:creationId xmlns:a16="http://schemas.microsoft.com/office/drawing/2014/main" id="{C8A4E63C-BDE0-6E77-0E59-FCE09D290E31}"/>
              </a:ext>
            </a:extLst>
          </p:cNvPr>
          <p:cNvSpPr/>
          <p:nvPr/>
        </p:nvSpPr>
        <p:spPr>
          <a:xfrm>
            <a:off x="5610699" y="3274162"/>
            <a:ext cx="855088" cy="98100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050" dirty="0"/>
              <a:t>Luodaan kehitys- ympäristö</a:t>
            </a:r>
          </a:p>
        </p:txBody>
      </p:sp>
      <p:sp>
        <p:nvSpPr>
          <p:cNvPr id="30" name="Suorakulmio: Pyöristetyt kulmat 29">
            <a:extLst>
              <a:ext uri="{FF2B5EF4-FFF2-40B4-BE49-F238E27FC236}">
                <a16:creationId xmlns:a16="http://schemas.microsoft.com/office/drawing/2014/main" id="{B0489DC4-D310-FBCB-C4BC-9AE9F11413FD}"/>
              </a:ext>
            </a:extLst>
          </p:cNvPr>
          <p:cNvSpPr/>
          <p:nvPr/>
        </p:nvSpPr>
        <p:spPr>
          <a:xfrm>
            <a:off x="10812953" y="1102637"/>
            <a:ext cx="1254351" cy="5494601"/>
          </a:xfrm>
          <a:prstGeom prst="roundRect">
            <a:avLst>
              <a:gd name="adj" fmla="val 9911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050" dirty="0"/>
              <a:t>Siirretään </a:t>
            </a:r>
            <a:r>
              <a:rPr lang="fi-FI" sz="1050" dirty="0" err="1"/>
              <a:t>frontend</a:t>
            </a:r>
            <a:r>
              <a:rPr lang="fi-FI" sz="1050" dirty="0"/>
              <a:t> tuotanto- ympäristöön ja testataan sovellus kokonaisuutena. Sovelluksen on oltava saatavilla netissä</a:t>
            </a:r>
          </a:p>
        </p:txBody>
      </p:sp>
      <p:sp>
        <p:nvSpPr>
          <p:cNvPr id="31" name="Nuoli: Oikea 30">
            <a:extLst>
              <a:ext uri="{FF2B5EF4-FFF2-40B4-BE49-F238E27FC236}">
                <a16:creationId xmlns:a16="http://schemas.microsoft.com/office/drawing/2014/main" id="{716BD867-A334-38A1-A290-F04B8109DEFC}"/>
              </a:ext>
            </a:extLst>
          </p:cNvPr>
          <p:cNvSpPr/>
          <p:nvPr/>
        </p:nvSpPr>
        <p:spPr>
          <a:xfrm>
            <a:off x="10503245" y="6067355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2" name="Suorakulmio: Pyöristetyt kulmat 31">
            <a:extLst>
              <a:ext uri="{FF2B5EF4-FFF2-40B4-BE49-F238E27FC236}">
                <a16:creationId xmlns:a16="http://schemas.microsoft.com/office/drawing/2014/main" id="{AD630C15-8E1A-4380-467D-7EE94D5E7F78}"/>
              </a:ext>
            </a:extLst>
          </p:cNvPr>
          <p:cNvSpPr/>
          <p:nvPr/>
        </p:nvSpPr>
        <p:spPr>
          <a:xfrm>
            <a:off x="4040381" y="1060648"/>
            <a:ext cx="1225524" cy="1901116"/>
          </a:xfrm>
          <a:prstGeom prst="roundRect">
            <a:avLst>
              <a:gd name="adj" fmla="val 13391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050" dirty="0"/>
              <a:t>Luodaan yhdessä sivun raakaelementit, sekä alustavat tyylitiedostot (alustava tyyli nopeasti)</a:t>
            </a:r>
          </a:p>
        </p:txBody>
      </p:sp>
      <p:sp>
        <p:nvSpPr>
          <p:cNvPr id="33" name="Nuoli: Oikea 32">
            <a:extLst>
              <a:ext uri="{FF2B5EF4-FFF2-40B4-BE49-F238E27FC236}">
                <a16:creationId xmlns:a16="http://schemas.microsoft.com/office/drawing/2014/main" id="{04C8E952-CC87-80E0-0B93-BFF65A00CC89}"/>
              </a:ext>
            </a:extLst>
          </p:cNvPr>
          <p:cNvSpPr/>
          <p:nvPr/>
        </p:nvSpPr>
        <p:spPr>
          <a:xfrm>
            <a:off x="3773470" y="1401871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4" name="Nuoli: Oikea 33">
            <a:extLst>
              <a:ext uri="{FF2B5EF4-FFF2-40B4-BE49-F238E27FC236}">
                <a16:creationId xmlns:a16="http://schemas.microsoft.com/office/drawing/2014/main" id="{F04F3E63-0C3A-67EC-1C1D-2AC00ABA5AAA}"/>
              </a:ext>
            </a:extLst>
          </p:cNvPr>
          <p:cNvSpPr/>
          <p:nvPr/>
        </p:nvSpPr>
        <p:spPr>
          <a:xfrm>
            <a:off x="3759775" y="2518881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6" name="Nuoli: Oikea 35">
            <a:extLst>
              <a:ext uri="{FF2B5EF4-FFF2-40B4-BE49-F238E27FC236}">
                <a16:creationId xmlns:a16="http://schemas.microsoft.com/office/drawing/2014/main" id="{7629D0F2-D867-4C0C-02BC-8D7578BBE39D}"/>
              </a:ext>
            </a:extLst>
          </p:cNvPr>
          <p:cNvSpPr/>
          <p:nvPr/>
        </p:nvSpPr>
        <p:spPr>
          <a:xfrm>
            <a:off x="3759775" y="3672218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8" name="Suorakulmio: Pyöristetyt kulmat 37">
            <a:extLst>
              <a:ext uri="{FF2B5EF4-FFF2-40B4-BE49-F238E27FC236}">
                <a16:creationId xmlns:a16="http://schemas.microsoft.com/office/drawing/2014/main" id="{811A60E2-1A29-7FC0-84A1-E09601914FFB}"/>
              </a:ext>
            </a:extLst>
          </p:cNvPr>
          <p:cNvSpPr/>
          <p:nvPr/>
        </p:nvSpPr>
        <p:spPr>
          <a:xfrm>
            <a:off x="4027280" y="3198170"/>
            <a:ext cx="1265194" cy="117112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050" dirty="0"/>
              <a:t>Luodaan dokumentaatio rajapinnasta. Eli vaaditut kentät ja esimerkki palautukset</a:t>
            </a:r>
          </a:p>
        </p:txBody>
      </p:sp>
      <p:sp>
        <p:nvSpPr>
          <p:cNvPr id="21" name="Nuoli: Oikea 20">
            <a:extLst>
              <a:ext uri="{FF2B5EF4-FFF2-40B4-BE49-F238E27FC236}">
                <a16:creationId xmlns:a16="http://schemas.microsoft.com/office/drawing/2014/main" id="{CBE04A18-5B2A-AC33-9C97-1602E1E00BD3}"/>
              </a:ext>
            </a:extLst>
          </p:cNvPr>
          <p:cNvSpPr/>
          <p:nvPr/>
        </p:nvSpPr>
        <p:spPr>
          <a:xfrm>
            <a:off x="2338370" y="1401872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0" name="Nuoli: Oikea 39">
            <a:extLst>
              <a:ext uri="{FF2B5EF4-FFF2-40B4-BE49-F238E27FC236}">
                <a16:creationId xmlns:a16="http://schemas.microsoft.com/office/drawing/2014/main" id="{61701CEA-C1B5-3F6C-33EE-E4D0D62137F1}"/>
              </a:ext>
            </a:extLst>
          </p:cNvPr>
          <p:cNvSpPr/>
          <p:nvPr/>
        </p:nvSpPr>
        <p:spPr>
          <a:xfrm>
            <a:off x="5292474" y="1390598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1" name="Suorakulmio: Pyöristetyt kulmat 40">
            <a:extLst>
              <a:ext uri="{FF2B5EF4-FFF2-40B4-BE49-F238E27FC236}">
                <a16:creationId xmlns:a16="http://schemas.microsoft.com/office/drawing/2014/main" id="{C3CCEF08-FF6A-9B31-9334-7F79297803D7}"/>
              </a:ext>
            </a:extLst>
          </p:cNvPr>
          <p:cNvSpPr/>
          <p:nvPr/>
        </p:nvSpPr>
        <p:spPr>
          <a:xfrm>
            <a:off x="6752123" y="2150692"/>
            <a:ext cx="1788879" cy="90642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050" dirty="0"/>
              <a:t>Koodataan </a:t>
            </a:r>
            <a:r>
              <a:rPr lang="fi-FI" sz="1050" dirty="0" err="1"/>
              <a:t>formin</a:t>
            </a:r>
            <a:r>
              <a:rPr lang="fi-FI" sz="1050" dirty="0"/>
              <a:t>, sekä listan </a:t>
            </a:r>
            <a:r>
              <a:rPr lang="fi-FI" sz="1050" dirty="0" err="1"/>
              <a:t>päivittymis</a:t>
            </a:r>
            <a:r>
              <a:rPr lang="fi-FI" sz="1050" dirty="0"/>
              <a:t> logiikka</a:t>
            </a:r>
          </a:p>
          <a:p>
            <a:pPr marL="171450" indent="-171450">
              <a:buFontTx/>
              <a:buChar char="-"/>
            </a:pPr>
            <a:r>
              <a:rPr lang="fi-FI" sz="1050" dirty="0"/>
              <a:t>/</a:t>
            </a:r>
            <a:r>
              <a:rPr lang="fi-FI" sz="1050" dirty="0" err="1"/>
              <a:t>entries</a:t>
            </a:r>
            <a:r>
              <a:rPr lang="fi-FI" sz="1050" dirty="0"/>
              <a:t> POST</a:t>
            </a:r>
          </a:p>
          <a:p>
            <a:pPr marL="171450" indent="-171450">
              <a:buFontTx/>
              <a:buChar char="-"/>
            </a:pPr>
            <a:r>
              <a:rPr lang="fi-FI" sz="1050" dirty="0"/>
              <a:t>/</a:t>
            </a:r>
            <a:r>
              <a:rPr lang="fi-FI" sz="1050" dirty="0" err="1"/>
              <a:t>entries</a:t>
            </a:r>
            <a:r>
              <a:rPr lang="fi-FI" sz="1050" dirty="0"/>
              <a:t> </a:t>
            </a:r>
            <a:r>
              <a:rPr lang="fi-FI" sz="1050" dirty="0" err="1"/>
              <a:t>GET</a:t>
            </a:r>
            <a:endParaRPr lang="fi-FI" sz="1050" dirty="0"/>
          </a:p>
          <a:p>
            <a:pPr marL="171450" indent="-171450">
              <a:buFontTx/>
              <a:buChar char="-"/>
            </a:pPr>
            <a:r>
              <a:rPr lang="fi-FI" sz="1050" dirty="0"/>
              <a:t>/</a:t>
            </a:r>
            <a:r>
              <a:rPr lang="fi-FI" sz="1050" dirty="0" err="1"/>
              <a:t>entries</a:t>
            </a:r>
            <a:r>
              <a:rPr lang="fi-FI" sz="1050" dirty="0"/>
              <a:t>/{id} </a:t>
            </a:r>
            <a:r>
              <a:rPr lang="fi-FI" sz="1050" dirty="0" err="1"/>
              <a:t>DELETE</a:t>
            </a:r>
            <a:endParaRPr lang="fi-FI" sz="1050" dirty="0"/>
          </a:p>
        </p:txBody>
      </p:sp>
      <p:sp>
        <p:nvSpPr>
          <p:cNvPr id="42" name="Suorakulmio: Pyöristetyt kulmat 41">
            <a:extLst>
              <a:ext uri="{FF2B5EF4-FFF2-40B4-BE49-F238E27FC236}">
                <a16:creationId xmlns:a16="http://schemas.microsoft.com/office/drawing/2014/main" id="{C5BC015F-46BE-D9A6-5E0A-3FB62125023C}"/>
              </a:ext>
            </a:extLst>
          </p:cNvPr>
          <p:cNvSpPr/>
          <p:nvPr/>
        </p:nvSpPr>
        <p:spPr>
          <a:xfrm>
            <a:off x="5559205" y="1049496"/>
            <a:ext cx="1366892" cy="90642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050" dirty="0"/>
              <a:t>Tehdään alustavalla tyylillä käyttäjätestejä ja arvioidaan käytettävyyttä </a:t>
            </a:r>
          </a:p>
        </p:txBody>
      </p:sp>
      <p:sp>
        <p:nvSpPr>
          <p:cNvPr id="45" name="Suorakulmio: Pyöristetyt kulmat 44">
            <a:extLst>
              <a:ext uri="{FF2B5EF4-FFF2-40B4-BE49-F238E27FC236}">
                <a16:creationId xmlns:a16="http://schemas.microsoft.com/office/drawing/2014/main" id="{0B860F74-3AED-34CE-BF2E-DE8989D9BD08}"/>
              </a:ext>
            </a:extLst>
          </p:cNvPr>
          <p:cNvSpPr/>
          <p:nvPr/>
        </p:nvSpPr>
        <p:spPr>
          <a:xfrm>
            <a:off x="7231362" y="1049495"/>
            <a:ext cx="1310472" cy="90642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050" dirty="0"/>
              <a:t>Tehdään </a:t>
            </a:r>
            <a:r>
              <a:rPr lang="fi-FI" sz="1050" dirty="0" err="1"/>
              <a:t>wireframe</a:t>
            </a:r>
            <a:r>
              <a:rPr lang="fi-FI" sz="1050" dirty="0"/>
              <a:t> sovelluksesta raakaelementtejä sijoittelemalla</a:t>
            </a:r>
          </a:p>
        </p:txBody>
      </p:sp>
      <p:sp>
        <p:nvSpPr>
          <p:cNvPr id="43" name="Nuoli: Oikea 42">
            <a:extLst>
              <a:ext uri="{FF2B5EF4-FFF2-40B4-BE49-F238E27FC236}">
                <a16:creationId xmlns:a16="http://schemas.microsoft.com/office/drawing/2014/main" id="{44BEAD5A-6618-2B94-5CCE-8E61F3C39D5C}"/>
              </a:ext>
            </a:extLst>
          </p:cNvPr>
          <p:cNvSpPr/>
          <p:nvPr/>
        </p:nvSpPr>
        <p:spPr>
          <a:xfrm>
            <a:off x="6952122" y="1364989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7" name="Nuoli: Oikea 46">
            <a:extLst>
              <a:ext uri="{FF2B5EF4-FFF2-40B4-BE49-F238E27FC236}">
                <a16:creationId xmlns:a16="http://schemas.microsoft.com/office/drawing/2014/main" id="{B47F6557-FE9E-0EB3-E86F-A4184EAACE3D}"/>
              </a:ext>
            </a:extLst>
          </p:cNvPr>
          <p:cNvSpPr/>
          <p:nvPr/>
        </p:nvSpPr>
        <p:spPr>
          <a:xfrm>
            <a:off x="8563734" y="1354224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8" name="Nuoli: Oikea 47">
            <a:extLst>
              <a:ext uri="{FF2B5EF4-FFF2-40B4-BE49-F238E27FC236}">
                <a16:creationId xmlns:a16="http://schemas.microsoft.com/office/drawing/2014/main" id="{DBAF1690-DF11-8FD3-1188-81BB41444663}"/>
              </a:ext>
            </a:extLst>
          </p:cNvPr>
          <p:cNvSpPr/>
          <p:nvPr/>
        </p:nvSpPr>
        <p:spPr>
          <a:xfrm>
            <a:off x="6452273" y="2518880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9" name="Suorakulmio: Pyöristetyt kulmat 48">
            <a:extLst>
              <a:ext uri="{FF2B5EF4-FFF2-40B4-BE49-F238E27FC236}">
                <a16:creationId xmlns:a16="http://schemas.microsoft.com/office/drawing/2014/main" id="{23DDE8D1-1A5D-DBE8-0D22-7619B4F08FB4}"/>
              </a:ext>
            </a:extLst>
          </p:cNvPr>
          <p:cNvSpPr/>
          <p:nvPr/>
        </p:nvSpPr>
        <p:spPr>
          <a:xfrm>
            <a:off x="5559205" y="2150692"/>
            <a:ext cx="872730" cy="90642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050" dirty="0"/>
              <a:t>Luodaan kehitys- ympäristö</a:t>
            </a:r>
          </a:p>
        </p:txBody>
      </p:sp>
      <p:sp>
        <p:nvSpPr>
          <p:cNvPr id="39" name="Nuoli: Oikea 38">
            <a:extLst>
              <a:ext uri="{FF2B5EF4-FFF2-40B4-BE49-F238E27FC236}">
                <a16:creationId xmlns:a16="http://schemas.microsoft.com/office/drawing/2014/main" id="{F48668DA-6A0E-8A81-F699-DAE933322489}"/>
              </a:ext>
            </a:extLst>
          </p:cNvPr>
          <p:cNvSpPr/>
          <p:nvPr/>
        </p:nvSpPr>
        <p:spPr>
          <a:xfrm>
            <a:off x="5292474" y="2518881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Nuoli: Oikea 49">
            <a:extLst>
              <a:ext uri="{FF2B5EF4-FFF2-40B4-BE49-F238E27FC236}">
                <a16:creationId xmlns:a16="http://schemas.microsoft.com/office/drawing/2014/main" id="{D29C4AAE-49E6-F45E-B42F-A82386356A51}"/>
              </a:ext>
            </a:extLst>
          </p:cNvPr>
          <p:cNvSpPr/>
          <p:nvPr/>
        </p:nvSpPr>
        <p:spPr>
          <a:xfrm>
            <a:off x="8563734" y="2465688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55" name="Yhdistin: Kulma 54">
            <a:extLst>
              <a:ext uri="{FF2B5EF4-FFF2-40B4-BE49-F238E27FC236}">
                <a16:creationId xmlns:a16="http://schemas.microsoft.com/office/drawing/2014/main" id="{79F70351-4064-3C96-031B-AECE11DC369F}"/>
              </a:ext>
            </a:extLst>
          </p:cNvPr>
          <p:cNvCxnSpPr>
            <a:cxnSpLocks/>
            <a:stCxn id="38" idx="0"/>
          </p:cNvCxnSpPr>
          <p:nvPr/>
        </p:nvCxnSpPr>
        <p:spPr>
          <a:xfrm rot="5400000" flipH="1" flipV="1">
            <a:off x="5610112" y="2172107"/>
            <a:ext cx="75828" cy="197629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Yhdistin: Kulma 60">
            <a:extLst>
              <a:ext uri="{FF2B5EF4-FFF2-40B4-BE49-F238E27FC236}">
                <a16:creationId xmlns:a16="http://schemas.microsoft.com/office/drawing/2014/main" id="{49FDAECC-2A22-BEE4-D63F-7B4D4153FA1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61317" y="2937889"/>
            <a:ext cx="259313" cy="122299"/>
          </a:xfrm>
          <a:prstGeom prst="bentConnector3">
            <a:avLst>
              <a:gd name="adj1" fmla="val 9816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Suorakulmio: Pyöristetyt kulmat 68">
            <a:extLst>
              <a:ext uri="{FF2B5EF4-FFF2-40B4-BE49-F238E27FC236}">
                <a16:creationId xmlns:a16="http://schemas.microsoft.com/office/drawing/2014/main" id="{8FBA49E5-E0DF-5408-B92D-1AB466E678E5}"/>
              </a:ext>
            </a:extLst>
          </p:cNvPr>
          <p:cNvSpPr/>
          <p:nvPr/>
        </p:nvSpPr>
        <p:spPr>
          <a:xfrm>
            <a:off x="6752123" y="3274162"/>
            <a:ext cx="777180" cy="98100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050" dirty="0"/>
              <a:t>Luodaan data-</a:t>
            </a:r>
            <a:r>
              <a:rPr lang="fi-FI" sz="1050" dirty="0" err="1"/>
              <a:t>basen</a:t>
            </a:r>
            <a:r>
              <a:rPr lang="fi-FI" sz="1050" dirty="0"/>
              <a:t> </a:t>
            </a:r>
            <a:r>
              <a:rPr lang="fi-FI" sz="1050" dirty="0" err="1"/>
              <a:t>schema</a:t>
            </a:r>
            <a:r>
              <a:rPr lang="fi-FI" sz="1050" dirty="0"/>
              <a:t> </a:t>
            </a:r>
          </a:p>
        </p:txBody>
      </p:sp>
      <p:sp>
        <p:nvSpPr>
          <p:cNvPr id="70" name="Nuoli: Oikea 69">
            <a:extLst>
              <a:ext uri="{FF2B5EF4-FFF2-40B4-BE49-F238E27FC236}">
                <a16:creationId xmlns:a16="http://schemas.microsoft.com/office/drawing/2014/main" id="{62AD0E9F-3EB8-D33A-600C-C1E717BEDDB4}"/>
              </a:ext>
            </a:extLst>
          </p:cNvPr>
          <p:cNvSpPr/>
          <p:nvPr/>
        </p:nvSpPr>
        <p:spPr>
          <a:xfrm>
            <a:off x="5325495" y="3611162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1" name="Nuoli: Oikea 70">
            <a:extLst>
              <a:ext uri="{FF2B5EF4-FFF2-40B4-BE49-F238E27FC236}">
                <a16:creationId xmlns:a16="http://schemas.microsoft.com/office/drawing/2014/main" id="{5294C0E7-52F2-CFC4-8D78-3D2802ADFCD4}"/>
              </a:ext>
            </a:extLst>
          </p:cNvPr>
          <p:cNvSpPr/>
          <p:nvPr/>
        </p:nvSpPr>
        <p:spPr>
          <a:xfrm>
            <a:off x="6485185" y="3611161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2" name="Suorakulmio: Pyöristetyt kulmat 71">
            <a:extLst>
              <a:ext uri="{FF2B5EF4-FFF2-40B4-BE49-F238E27FC236}">
                <a16:creationId xmlns:a16="http://schemas.microsoft.com/office/drawing/2014/main" id="{EDC31575-2904-1D2D-DDA0-837E19BB75FC}"/>
              </a:ext>
            </a:extLst>
          </p:cNvPr>
          <p:cNvSpPr/>
          <p:nvPr/>
        </p:nvSpPr>
        <p:spPr>
          <a:xfrm>
            <a:off x="4012922" y="4428033"/>
            <a:ext cx="1336898" cy="117067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050" dirty="0"/>
              <a:t>Asennetaan palvelin/luodaan ympäristö (</a:t>
            </a:r>
            <a:r>
              <a:rPr lang="fi-FI" sz="1050" dirty="0" err="1"/>
              <a:t>esim</a:t>
            </a:r>
            <a:r>
              <a:rPr lang="fi-FI" sz="1050" dirty="0"/>
              <a:t> </a:t>
            </a:r>
            <a:r>
              <a:rPr lang="fi-FI" sz="1050" dirty="0" err="1"/>
              <a:t>linux</a:t>
            </a:r>
            <a:r>
              <a:rPr lang="fi-FI" sz="1050" dirty="0"/>
              <a:t> tai </a:t>
            </a:r>
            <a:r>
              <a:rPr lang="fi-FI" sz="1050" dirty="0" err="1"/>
              <a:t>windows</a:t>
            </a:r>
            <a:r>
              <a:rPr lang="fi-FI" sz="1050" dirty="0"/>
              <a:t>)</a:t>
            </a:r>
          </a:p>
        </p:txBody>
      </p:sp>
      <p:sp>
        <p:nvSpPr>
          <p:cNvPr id="73" name="Suorakulmio: Pyöristetyt kulmat 72">
            <a:extLst>
              <a:ext uri="{FF2B5EF4-FFF2-40B4-BE49-F238E27FC236}">
                <a16:creationId xmlns:a16="http://schemas.microsoft.com/office/drawing/2014/main" id="{7FA3EBA0-71B2-468E-8BD8-DCE555BD85E4}"/>
              </a:ext>
            </a:extLst>
          </p:cNvPr>
          <p:cNvSpPr/>
          <p:nvPr/>
        </p:nvSpPr>
        <p:spPr>
          <a:xfrm>
            <a:off x="5643253" y="4428033"/>
            <a:ext cx="1047228" cy="117067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050" dirty="0"/>
              <a:t>Asennetaan ympäristöön vaaditut sovellukset (</a:t>
            </a:r>
            <a:r>
              <a:rPr lang="fi-FI" sz="1050" dirty="0" err="1"/>
              <a:t>database</a:t>
            </a:r>
            <a:r>
              <a:rPr lang="fi-FI" sz="1050" dirty="0"/>
              <a:t> ja kielet)</a:t>
            </a:r>
          </a:p>
        </p:txBody>
      </p:sp>
      <p:sp>
        <p:nvSpPr>
          <p:cNvPr id="74" name="Nuoli: Oikea 73">
            <a:extLst>
              <a:ext uri="{FF2B5EF4-FFF2-40B4-BE49-F238E27FC236}">
                <a16:creationId xmlns:a16="http://schemas.microsoft.com/office/drawing/2014/main" id="{21A6FF2C-C817-ED88-4FF7-E63D13269C10}"/>
              </a:ext>
            </a:extLst>
          </p:cNvPr>
          <p:cNvSpPr/>
          <p:nvPr/>
        </p:nvSpPr>
        <p:spPr>
          <a:xfrm>
            <a:off x="5363761" y="4858397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5" name="Nuoli: Oikea 74">
            <a:extLst>
              <a:ext uri="{FF2B5EF4-FFF2-40B4-BE49-F238E27FC236}">
                <a16:creationId xmlns:a16="http://schemas.microsoft.com/office/drawing/2014/main" id="{0C82779A-2137-74FB-5348-66D470CF9884}"/>
              </a:ext>
            </a:extLst>
          </p:cNvPr>
          <p:cNvSpPr/>
          <p:nvPr/>
        </p:nvSpPr>
        <p:spPr>
          <a:xfrm>
            <a:off x="7556114" y="3605565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7" name="Suorakulmio: Pyöristetyt kulmat 76">
            <a:extLst>
              <a:ext uri="{FF2B5EF4-FFF2-40B4-BE49-F238E27FC236}">
                <a16:creationId xmlns:a16="http://schemas.microsoft.com/office/drawing/2014/main" id="{B953C8F9-0A02-C2F0-A0A4-CB2D3E1EC860}"/>
              </a:ext>
            </a:extLst>
          </p:cNvPr>
          <p:cNvSpPr/>
          <p:nvPr/>
        </p:nvSpPr>
        <p:spPr>
          <a:xfrm>
            <a:off x="8838848" y="1060648"/>
            <a:ext cx="1571709" cy="1901116"/>
          </a:xfrm>
          <a:prstGeom prst="roundRect">
            <a:avLst>
              <a:gd name="adj" fmla="val 9004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050" dirty="0"/>
              <a:t>Luodaan </a:t>
            </a:r>
            <a:r>
              <a:rPr lang="fi-FI" sz="1050" dirty="0" err="1"/>
              <a:t>wireframen</a:t>
            </a:r>
            <a:r>
              <a:rPr lang="fi-FI" sz="1050" dirty="0"/>
              <a:t> pohjalta sovelluksen tyylitiedostot. Testataan </a:t>
            </a:r>
            <a:r>
              <a:rPr lang="fi-FI" sz="1050" dirty="0" err="1"/>
              <a:t>frontend</a:t>
            </a:r>
            <a:r>
              <a:rPr lang="fi-FI" sz="1050" dirty="0"/>
              <a:t> kokonaisuutena</a:t>
            </a:r>
          </a:p>
        </p:txBody>
      </p:sp>
      <p:sp>
        <p:nvSpPr>
          <p:cNvPr id="78" name="Suorakulmio: Pyöristetyt kulmat 77">
            <a:extLst>
              <a:ext uri="{FF2B5EF4-FFF2-40B4-BE49-F238E27FC236}">
                <a16:creationId xmlns:a16="http://schemas.microsoft.com/office/drawing/2014/main" id="{4AE8C0E7-84DB-6ED7-E116-BC1C8D593B7E}"/>
              </a:ext>
            </a:extLst>
          </p:cNvPr>
          <p:cNvSpPr/>
          <p:nvPr/>
        </p:nvSpPr>
        <p:spPr>
          <a:xfrm>
            <a:off x="7835098" y="3078781"/>
            <a:ext cx="1385390" cy="1308335"/>
          </a:xfrm>
          <a:prstGeom prst="roundRect">
            <a:avLst>
              <a:gd name="adj" fmla="val 11212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000" dirty="0"/>
              <a:t>Luodaan rajapinnat dokumentaation pohjalta.</a:t>
            </a:r>
          </a:p>
          <a:p>
            <a:pPr marL="171450" indent="-171450">
              <a:buFontTx/>
              <a:buChar char="-"/>
            </a:pPr>
            <a:r>
              <a:rPr lang="fi-FI" sz="1050" dirty="0"/>
              <a:t>/</a:t>
            </a:r>
            <a:r>
              <a:rPr lang="fi-FI" sz="1050" dirty="0" err="1"/>
              <a:t>entries</a:t>
            </a:r>
            <a:r>
              <a:rPr lang="fi-FI" sz="1050" dirty="0"/>
              <a:t> POST</a:t>
            </a:r>
          </a:p>
          <a:p>
            <a:pPr marL="171450" indent="-171450">
              <a:buFontTx/>
              <a:buChar char="-"/>
            </a:pPr>
            <a:r>
              <a:rPr lang="fi-FI" sz="1050" dirty="0"/>
              <a:t>/</a:t>
            </a:r>
            <a:r>
              <a:rPr lang="fi-FI" sz="1050" dirty="0" err="1"/>
              <a:t>entries</a:t>
            </a:r>
            <a:r>
              <a:rPr lang="fi-FI" sz="1050" dirty="0"/>
              <a:t> </a:t>
            </a:r>
            <a:r>
              <a:rPr lang="fi-FI" sz="1050" dirty="0" err="1"/>
              <a:t>GET</a:t>
            </a:r>
            <a:endParaRPr lang="fi-FI" sz="1050" dirty="0"/>
          </a:p>
          <a:p>
            <a:pPr marL="171450" indent="-171450">
              <a:buFontTx/>
              <a:buChar char="-"/>
            </a:pPr>
            <a:r>
              <a:rPr lang="fi-FI" sz="1050" dirty="0"/>
              <a:t>/</a:t>
            </a:r>
            <a:r>
              <a:rPr lang="fi-FI" sz="1050" dirty="0" err="1"/>
              <a:t>entries</a:t>
            </a:r>
            <a:r>
              <a:rPr lang="fi-FI" sz="1050" dirty="0"/>
              <a:t>/{id} </a:t>
            </a:r>
            <a:r>
              <a:rPr lang="fi-FI" sz="1050" dirty="0" err="1"/>
              <a:t>DELETE</a:t>
            </a:r>
            <a:endParaRPr lang="fi-FI" sz="1050" dirty="0"/>
          </a:p>
        </p:txBody>
      </p:sp>
      <p:sp>
        <p:nvSpPr>
          <p:cNvPr id="79" name="Suorakulmio: Pyöristetyt kulmat 78">
            <a:extLst>
              <a:ext uri="{FF2B5EF4-FFF2-40B4-BE49-F238E27FC236}">
                <a16:creationId xmlns:a16="http://schemas.microsoft.com/office/drawing/2014/main" id="{9C6CF895-A9DE-8477-6C53-A8EF83A125F6}"/>
              </a:ext>
            </a:extLst>
          </p:cNvPr>
          <p:cNvSpPr/>
          <p:nvPr/>
        </p:nvSpPr>
        <p:spPr>
          <a:xfrm>
            <a:off x="7009806" y="4419486"/>
            <a:ext cx="983164" cy="117067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050" dirty="0"/>
              <a:t>Yhdistetään nettiin ja avataan portit</a:t>
            </a:r>
          </a:p>
        </p:txBody>
      </p:sp>
      <p:sp>
        <p:nvSpPr>
          <p:cNvPr id="81" name="Suorakulmio: Pyöristetyt kulmat 80">
            <a:extLst>
              <a:ext uri="{FF2B5EF4-FFF2-40B4-BE49-F238E27FC236}">
                <a16:creationId xmlns:a16="http://schemas.microsoft.com/office/drawing/2014/main" id="{C0F1022D-9015-B246-773A-5ED3B64B304D}"/>
              </a:ext>
            </a:extLst>
          </p:cNvPr>
          <p:cNvSpPr/>
          <p:nvPr/>
        </p:nvSpPr>
        <p:spPr>
          <a:xfrm>
            <a:off x="8280383" y="4454571"/>
            <a:ext cx="963481" cy="111599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50" dirty="0"/>
              <a:t>Testataan tuotanto-ympäristön toimivuus</a:t>
            </a:r>
          </a:p>
        </p:txBody>
      </p:sp>
      <p:sp>
        <p:nvSpPr>
          <p:cNvPr id="80" name="Nuoli: Oikea 79">
            <a:extLst>
              <a:ext uri="{FF2B5EF4-FFF2-40B4-BE49-F238E27FC236}">
                <a16:creationId xmlns:a16="http://schemas.microsoft.com/office/drawing/2014/main" id="{FC7CD3AA-97C2-F113-AC16-4D7402D5D343}"/>
              </a:ext>
            </a:extLst>
          </p:cNvPr>
          <p:cNvSpPr/>
          <p:nvPr/>
        </p:nvSpPr>
        <p:spPr>
          <a:xfrm>
            <a:off x="8020316" y="4874903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6" name="Nuoli: Oikea 75">
            <a:extLst>
              <a:ext uri="{FF2B5EF4-FFF2-40B4-BE49-F238E27FC236}">
                <a16:creationId xmlns:a16="http://schemas.microsoft.com/office/drawing/2014/main" id="{224F9221-8ECC-4C77-67D5-9ED5730CD2A0}"/>
              </a:ext>
            </a:extLst>
          </p:cNvPr>
          <p:cNvSpPr/>
          <p:nvPr/>
        </p:nvSpPr>
        <p:spPr>
          <a:xfrm>
            <a:off x="6727353" y="4851983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2" name="Suorakulmio: Pyöristetyt kulmat 81">
            <a:extLst>
              <a:ext uri="{FF2B5EF4-FFF2-40B4-BE49-F238E27FC236}">
                <a16:creationId xmlns:a16="http://schemas.microsoft.com/office/drawing/2014/main" id="{A0CF722C-1B3D-F975-8E93-74469485C8A8}"/>
              </a:ext>
            </a:extLst>
          </p:cNvPr>
          <p:cNvSpPr/>
          <p:nvPr/>
        </p:nvSpPr>
        <p:spPr>
          <a:xfrm>
            <a:off x="9513921" y="3128695"/>
            <a:ext cx="1019783" cy="252125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050" dirty="0"/>
              <a:t>Siirretään </a:t>
            </a:r>
            <a:r>
              <a:rPr lang="fi-FI" sz="1050" dirty="0" err="1"/>
              <a:t>backend</a:t>
            </a:r>
            <a:r>
              <a:rPr lang="fi-FI" sz="1050" dirty="0"/>
              <a:t> tuotanto- ympäristöön</a:t>
            </a:r>
          </a:p>
          <a:p>
            <a:r>
              <a:rPr lang="fi-FI" sz="1050" dirty="0"/>
              <a:t>ja testataan </a:t>
            </a:r>
            <a:r>
              <a:rPr lang="fi-FI" sz="1050" dirty="0" err="1"/>
              <a:t>backend</a:t>
            </a:r>
            <a:r>
              <a:rPr lang="fi-FI" sz="1050" dirty="0"/>
              <a:t> yhtenä </a:t>
            </a:r>
            <a:r>
              <a:rPr lang="fi-FI" sz="1050" dirty="0" err="1"/>
              <a:t>kokonaisuu-tena</a:t>
            </a:r>
            <a:endParaRPr lang="fi-FI" sz="1050" dirty="0"/>
          </a:p>
        </p:txBody>
      </p:sp>
      <p:sp>
        <p:nvSpPr>
          <p:cNvPr id="83" name="Nuoli: Oikea 82">
            <a:extLst>
              <a:ext uri="{FF2B5EF4-FFF2-40B4-BE49-F238E27FC236}">
                <a16:creationId xmlns:a16="http://schemas.microsoft.com/office/drawing/2014/main" id="{0331BD11-5CBE-5307-81F7-40F505327851}"/>
              </a:ext>
            </a:extLst>
          </p:cNvPr>
          <p:cNvSpPr/>
          <p:nvPr/>
        </p:nvSpPr>
        <p:spPr>
          <a:xfrm>
            <a:off x="9238065" y="3575430"/>
            <a:ext cx="278087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4" name="Nuoli: Oikea 83">
            <a:extLst>
              <a:ext uri="{FF2B5EF4-FFF2-40B4-BE49-F238E27FC236}">
                <a16:creationId xmlns:a16="http://schemas.microsoft.com/office/drawing/2014/main" id="{1486154F-7A87-D905-4FA3-9F3B642F414C}"/>
              </a:ext>
            </a:extLst>
          </p:cNvPr>
          <p:cNvSpPr/>
          <p:nvPr/>
        </p:nvSpPr>
        <p:spPr>
          <a:xfrm>
            <a:off x="9245027" y="4867247"/>
            <a:ext cx="278087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5" name="Nuoli: Oikea 84">
            <a:extLst>
              <a:ext uri="{FF2B5EF4-FFF2-40B4-BE49-F238E27FC236}">
                <a16:creationId xmlns:a16="http://schemas.microsoft.com/office/drawing/2014/main" id="{B01BB841-79E7-80A0-D068-8AF76C8F2F89}"/>
              </a:ext>
            </a:extLst>
          </p:cNvPr>
          <p:cNvSpPr/>
          <p:nvPr/>
        </p:nvSpPr>
        <p:spPr>
          <a:xfrm>
            <a:off x="10561050" y="4874410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6" name="Nuoli: Oikea 85">
            <a:extLst>
              <a:ext uri="{FF2B5EF4-FFF2-40B4-BE49-F238E27FC236}">
                <a16:creationId xmlns:a16="http://schemas.microsoft.com/office/drawing/2014/main" id="{64CB9D36-31E9-122B-A11F-48027AEE9C5A}"/>
              </a:ext>
            </a:extLst>
          </p:cNvPr>
          <p:cNvSpPr/>
          <p:nvPr/>
        </p:nvSpPr>
        <p:spPr>
          <a:xfrm>
            <a:off x="10552886" y="3582189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7" name="Nuoli: Oikea 86">
            <a:extLst>
              <a:ext uri="{FF2B5EF4-FFF2-40B4-BE49-F238E27FC236}">
                <a16:creationId xmlns:a16="http://schemas.microsoft.com/office/drawing/2014/main" id="{C915F5A1-074D-0440-305B-19374274CEBD}"/>
              </a:ext>
            </a:extLst>
          </p:cNvPr>
          <p:cNvSpPr/>
          <p:nvPr/>
        </p:nvSpPr>
        <p:spPr>
          <a:xfrm>
            <a:off x="10445260" y="2465688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8" name="Nuoli: Oikea 87">
            <a:extLst>
              <a:ext uri="{FF2B5EF4-FFF2-40B4-BE49-F238E27FC236}">
                <a16:creationId xmlns:a16="http://schemas.microsoft.com/office/drawing/2014/main" id="{06C65EC8-63B8-3EC0-3FCC-0B5CDE671439}"/>
              </a:ext>
            </a:extLst>
          </p:cNvPr>
          <p:cNvSpPr/>
          <p:nvPr/>
        </p:nvSpPr>
        <p:spPr>
          <a:xfrm>
            <a:off x="10436583" y="1354223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0" name="Tekstiruutu 89">
            <a:extLst>
              <a:ext uri="{FF2B5EF4-FFF2-40B4-BE49-F238E27FC236}">
                <a16:creationId xmlns:a16="http://schemas.microsoft.com/office/drawing/2014/main" id="{56FD08EC-F1E3-A3D6-B7D9-C9961A67F3E5}"/>
              </a:ext>
            </a:extLst>
          </p:cNvPr>
          <p:cNvSpPr txBox="1"/>
          <p:nvPr/>
        </p:nvSpPr>
        <p:spPr>
          <a:xfrm>
            <a:off x="2310531" y="87927"/>
            <a:ext cx="77946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400" dirty="0"/>
              <a:t>Kehitystiimin </a:t>
            </a:r>
            <a:r>
              <a:rPr lang="fi-FI" sz="4400" dirty="0" err="1"/>
              <a:t>roadmap</a:t>
            </a:r>
            <a:r>
              <a:rPr lang="fi-FI" sz="4400" dirty="0"/>
              <a:t> 1/2</a:t>
            </a:r>
          </a:p>
        </p:txBody>
      </p:sp>
      <p:sp>
        <p:nvSpPr>
          <p:cNvPr id="91" name="Tekstiruutu 90">
            <a:extLst>
              <a:ext uri="{FF2B5EF4-FFF2-40B4-BE49-F238E27FC236}">
                <a16:creationId xmlns:a16="http://schemas.microsoft.com/office/drawing/2014/main" id="{3A035BA6-24AB-E320-F7E1-74D5E16BE2EF}"/>
              </a:ext>
            </a:extLst>
          </p:cNvPr>
          <p:cNvSpPr txBox="1"/>
          <p:nvPr/>
        </p:nvSpPr>
        <p:spPr>
          <a:xfrm>
            <a:off x="11673022" y="652029"/>
            <a:ext cx="131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8h</a:t>
            </a:r>
            <a:endParaRPr lang="fi-FI" dirty="0"/>
          </a:p>
        </p:txBody>
      </p:sp>
      <p:cxnSp>
        <p:nvCxnSpPr>
          <p:cNvPr id="93" name="Suora yhdysviiva 92">
            <a:extLst>
              <a:ext uri="{FF2B5EF4-FFF2-40B4-BE49-F238E27FC236}">
                <a16:creationId xmlns:a16="http://schemas.microsoft.com/office/drawing/2014/main" id="{868CE9B7-1112-F5B1-2792-574EF4234F13}"/>
              </a:ext>
            </a:extLst>
          </p:cNvPr>
          <p:cNvCxnSpPr/>
          <p:nvPr/>
        </p:nvCxnSpPr>
        <p:spPr>
          <a:xfrm>
            <a:off x="12084606" y="733306"/>
            <a:ext cx="0" cy="8013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Nuoli: Oikea 36">
            <a:extLst>
              <a:ext uri="{FF2B5EF4-FFF2-40B4-BE49-F238E27FC236}">
                <a16:creationId xmlns:a16="http://schemas.microsoft.com/office/drawing/2014/main" id="{35D0B463-6173-4947-3F76-9C9120102027}"/>
              </a:ext>
            </a:extLst>
          </p:cNvPr>
          <p:cNvSpPr/>
          <p:nvPr/>
        </p:nvSpPr>
        <p:spPr>
          <a:xfrm>
            <a:off x="3760852" y="4823850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13578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orakulmio: Pyöristetyt kulmat 3">
            <a:extLst>
              <a:ext uri="{FF2B5EF4-FFF2-40B4-BE49-F238E27FC236}">
                <a16:creationId xmlns:a16="http://schemas.microsoft.com/office/drawing/2014/main" id="{30821B84-D047-4C9F-D947-8CD792746663}"/>
              </a:ext>
            </a:extLst>
          </p:cNvPr>
          <p:cNvSpPr/>
          <p:nvPr/>
        </p:nvSpPr>
        <p:spPr>
          <a:xfrm>
            <a:off x="1305891" y="1060648"/>
            <a:ext cx="1004641" cy="557915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050" dirty="0"/>
              <a:t>Pohditaan onko aikaa toteuttaa tämän dian asiat tai osa niistä</a:t>
            </a:r>
          </a:p>
        </p:txBody>
      </p:sp>
      <p:sp>
        <p:nvSpPr>
          <p:cNvPr id="5" name="Suorakulmio: Pyöristetyt kulmat 4">
            <a:extLst>
              <a:ext uri="{FF2B5EF4-FFF2-40B4-BE49-F238E27FC236}">
                <a16:creationId xmlns:a16="http://schemas.microsoft.com/office/drawing/2014/main" id="{EE2B43F5-5CAB-72C9-3B46-DBC1AE324790}"/>
              </a:ext>
            </a:extLst>
          </p:cNvPr>
          <p:cNvSpPr/>
          <p:nvPr/>
        </p:nvSpPr>
        <p:spPr>
          <a:xfrm>
            <a:off x="97843" y="2239242"/>
            <a:ext cx="915887" cy="99480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Dev1</a:t>
            </a:r>
            <a:r>
              <a:rPr lang="fi-FI" dirty="0"/>
              <a:t> (</a:t>
            </a:r>
            <a:r>
              <a:rPr lang="fi-FI" dirty="0" err="1"/>
              <a:t>front</a:t>
            </a:r>
            <a:r>
              <a:rPr lang="fi-FI" dirty="0"/>
              <a:t>)</a:t>
            </a:r>
          </a:p>
        </p:txBody>
      </p:sp>
      <p:sp>
        <p:nvSpPr>
          <p:cNvPr id="6" name="Suorakulmio: Pyöristetyt kulmat 5">
            <a:extLst>
              <a:ext uri="{FF2B5EF4-FFF2-40B4-BE49-F238E27FC236}">
                <a16:creationId xmlns:a16="http://schemas.microsoft.com/office/drawing/2014/main" id="{9A62ED1A-2CFD-3558-D2FA-AD6D2B8A24CE}"/>
              </a:ext>
            </a:extLst>
          </p:cNvPr>
          <p:cNvSpPr/>
          <p:nvPr/>
        </p:nvSpPr>
        <p:spPr>
          <a:xfrm>
            <a:off x="97843" y="3374494"/>
            <a:ext cx="915887" cy="99480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Dev2</a:t>
            </a:r>
            <a:r>
              <a:rPr lang="fi-FI" dirty="0"/>
              <a:t> (</a:t>
            </a:r>
            <a:r>
              <a:rPr lang="fi-FI" dirty="0" err="1"/>
              <a:t>back</a:t>
            </a:r>
            <a:r>
              <a:rPr lang="fi-FI" dirty="0"/>
              <a:t>)</a:t>
            </a:r>
          </a:p>
        </p:txBody>
      </p:sp>
      <p:sp>
        <p:nvSpPr>
          <p:cNvPr id="7" name="Suorakulmio: Pyöristetyt kulmat 6">
            <a:extLst>
              <a:ext uri="{FF2B5EF4-FFF2-40B4-BE49-F238E27FC236}">
                <a16:creationId xmlns:a16="http://schemas.microsoft.com/office/drawing/2014/main" id="{1CF4B602-2060-8A9C-977C-801178BB49C6}"/>
              </a:ext>
            </a:extLst>
          </p:cNvPr>
          <p:cNvSpPr/>
          <p:nvPr/>
        </p:nvSpPr>
        <p:spPr>
          <a:xfrm>
            <a:off x="95612" y="1103990"/>
            <a:ext cx="915887" cy="99480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UX</a:t>
            </a:r>
            <a:endParaRPr lang="fi-FI" dirty="0"/>
          </a:p>
        </p:txBody>
      </p:sp>
      <p:sp>
        <p:nvSpPr>
          <p:cNvPr id="8" name="Suorakulmio: Pyöristetyt kulmat 7">
            <a:extLst>
              <a:ext uri="{FF2B5EF4-FFF2-40B4-BE49-F238E27FC236}">
                <a16:creationId xmlns:a16="http://schemas.microsoft.com/office/drawing/2014/main" id="{D4AC229C-01D6-A9CD-5846-F576DD83CC91}"/>
              </a:ext>
            </a:extLst>
          </p:cNvPr>
          <p:cNvSpPr/>
          <p:nvPr/>
        </p:nvSpPr>
        <p:spPr>
          <a:xfrm>
            <a:off x="95612" y="4509746"/>
            <a:ext cx="915887" cy="99480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Infra</a:t>
            </a:r>
          </a:p>
        </p:txBody>
      </p:sp>
      <p:sp>
        <p:nvSpPr>
          <p:cNvPr id="9" name="Suorakulmio: Pyöristetyt kulmat 8">
            <a:extLst>
              <a:ext uri="{FF2B5EF4-FFF2-40B4-BE49-F238E27FC236}">
                <a16:creationId xmlns:a16="http://schemas.microsoft.com/office/drawing/2014/main" id="{85605758-12F8-8F2A-E6D0-12C11CB98A7D}"/>
              </a:ext>
            </a:extLst>
          </p:cNvPr>
          <p:cNvSpPr/>
          <p:nvPr/>
        </p:nvSpPr>
        <p:spPr>
          <a:xfrm>
            <a:off x="95612" y="5644998"/>
            <a:ext cx="915887" cy="99480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err="1"/>
              <a:t>Scrummaster</a:t>
            </a:r>
            <a:endParaRPr lang="fi-FI" sz="1600" dirty="0"/>
          </a:p>
        </p:txBody>
      </p:sp>
      <p:sp>
        <p:nvSpPr>
          <p:cNvPr id="10" name="Nuoli: Oikea 9">
            <a:extLst>
              <a:ext uri="{FF2B5EF4-FFF2-40B4-BE49-F238E27FC236}">
                <a16:creationId xmlns:a16="http://schemas.microsoft.com/office/drawing/2014/main" id="{D8443870-1F31-36E6-03A6-A1839264292E}"/>
              </a:ext>
            </a:extLst>
          </p:cNvPr>
          <p:cNvSpPr/>
          <p:nvPr/>
        </p:nvSpPr>
        <p:spPr>
          <a:xfrm>
            <a:off x="1038778" y="1468654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Nuoli: Oikea 10">
            <a:extLst>
              <a:ext uri="{FF2B5EF4-FFF2-40B4-BE49-F238E27FC236}">
                <a16:creationId xmlns:a16="http://schemas.microsoft.com/office/drawing/2014/main" id="{FE657F96-081D-6E12-2965-AEFC8CA83CF0}"/>
              </a:ext>
            </a:extLst>
          </p:cNvPr>
          <p:cNvSpPr/>
          <p:nvPr/>
        </p:nvSpPr>
        <p:spPr>
          <a:xfrm>
            <a:off x="1038778" y="2603906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Nuoli: Oikea 11">
            <a:extLst>
              <a:ext uri="{FF2B5EF4-FFF2-40B4-BE49-F238E27FC236}">
                <a16:creationId xmlns:a16="http://schemas.microsoft.com/office/drawing/2014/main" id="{F7EC6952-377F-81FE-94A9-DAA5C6339355}"/>
              </a:ext>
            </a:extLst>
          </p:cNvPr>
          <p:cNvSpPr/>
          <p:nvPr/>
        </p:nvSpPr>
        <p:spPr>
          <a:xfrm>
            <a:off x="1045727" y="3698571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Nuoli: Oikea 12">
            <a:extLst>
              <a:ext uri="{FF2B5EF4-FFF2-40B4-BE49-F238E27FC236}">
                <a16:creationId xmlns:a16="http://schemas.microsoft.com/office/drawing/2014/main" id="{20709725-4172-7243-994B-B46F2B1B176C}"/>
              </a:ext>
            </a:extLst>
          </p:cNvPr>
          <p:cNvSpPr/>
          <p:nvPr/>
        </p:nvSpPr>
        <p:spPr>
          <a:xfrm>
            <a:off x="1035774" y="4858397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Nuoli: Oikea 13">
            <a:extLst>
              <a:ext uri="{FF2B5EF4-FFF2-40B4-BE49-F238E27FC236}">
                <a16:creationId xmlns:a16="http://schemas.microsoft.com/office/drawing/2014/main" id="{F4A6A9F8-297C-1E7D-39B8-A756D7788BD1}"/>
              </a:ext>
            </a:extLst>
          </p:cNvPr>
          <p:cNvSpPr/>
          <p:nvPr/>
        </p:nvSpPr>
        <p:spPr>
          <a:xfrm>
            <a:off x="1038778" y="6018223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Nuoli: Oikea 15">
            <a:extLst>
              <a:ext uri="{FF2B5EF4-FFF2-40B4-BE49-F238E27FC236}">
                <a16:creationId xmlns:a16="http://schemas.microsoft.com/office/drawing/2014/main" id="{9D28DD5F-D4FC-FA10-DAC1-FBA25264FA3B}"/>
              </a:ext>
            </a:extLst>
          </p:cNvPr>
          <p:cNvSpPr/>
          <p:nvPr/>
        </p:nvSpPr>
        <p:spPr>
          <a:xfrm>
            <a:off x="2371598" y="3685333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7" name="Nuoli: Oikea 16">
            <a:extLst>
              <a:ext uri="{FF2B5EF4-FFF2-40B4-BE49-F238E27FC236}">
                <a16:creationId xmlns:a16="http://schemas.microsoft.com/office/drawing/2014/main" id="{F4160FCF-621F-44A7-F7BC-EC7A36EFBE22}"/>
              </a:ext>
            </a:extLst>
          </p:cNvPr>
          <p:cNvSpPr/>
          <p:nvPr/>
        </p:nvSpPr>
        <p:spPr>
          <a:xfrm>
            <a:off x="2371598" y="4809976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Nuoli: Oikea 17">
            <a:extLst>
              <a:ext uri="{FF2B5EF4-FFF2-40B4-BE49-F238E27FC236}">
                <a16:creationId xmlns:a16="http://schemas.microsoft.com/office/drawing/2014/main" id="{18524B06-C888-FF8F-B5CE-A11B72373F4F}"/>
              </a:ext>
            </a:extLst>
          </p:cNvPr>
          <p:cNvSpPr/>
          <p:nvPr/>
        </p:nvSpPr>
        <p:spPr>
          <a:xfrm>
            <a:off x="2374509" y="6067356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Nuoli: Oikea 18">
            <a:extLst>
              <a:ext uri="{FF2B5EF4-FFF2-40B4-BE49-F238E27FC236}">
                <a16:creationId xmlns:a16="http://schemas.microsoft.com/office/drawing/2014/main" id="{2E83821C-A5E2-CB45-D82B-5DC16AEEBEAA}"/>
              </a:ext>
            </a:extLst>
          </p:cNvPr>
          <p:cNvSpPr/>
          <p:nvPr/>
        </p:nvSpPr>
        <p:spPr>
          <a:xfrm>
            <a:off x="2338370" y="1401872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Tekstiruutu 19">
            <a:extLst>
              <a:ext uri="{FF2B5EF4-FFF2-40B4-BE49-F238E27FC236}">
                <a16:creationId xmlns:a16="http://schemas.microsoft.com/office/drawing/2014/main" id="{313C99C9-6B93-2F8A-6D69-C6735BE3291A}"/>
              </a:ext>
            </a:extLst>
          </p:cNvPr>
          <p:cNvSpPr txBox="1"/>
          <p:nvPr/>
        </p:nvSpPr>
        <p:spPr>
          <a:xfrm>
            <a:off x="2140461" y="100897"/>
            <a:ext cx="79110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400" dirty="0"/>
              <a:t>Kehitystiimin </a:t>
            </a:r>
            <a:r>
              <a:rPr lang="fi-FI" sz="4400" dirty="0" err="1"/>
              <a:t>roadmap</a:t>
            </a:r>
            <a:r>
              <a:rPr lang="fi-FI" sz="4400" dirty="0"/>
              <a:t> 2/2</a:t>
            </a:r>
          </a:p>
        </p:txBody>
      </p:sp>
      <p:sp>
        <p:nvSpPr>
          <p:cNvPr id="23" name="Suorakulmio: Pyöristetyt kulmat 22">
            <a:extLst>
              <a:ext uri="{FF2B5EF4-FFF2-40B4-BE49-F238E27FC236}">
                <a16:creationId xmlns:a16="http://schemas.microsoft.com/office/drawing/2014/main" id="{44960CA5-0C65-916C-BF2C-2AE428F921BB}"/>
              </a:ext>
            </a:extLst>
          </p:cNvPr>
          <p:cNvSpPr/>
          <p:nvPr/>
        </p:nvSpPr>
        <p:spPr>
          <a:xfrm>
            <a:off x="2665210" y="5791755"/>
            <a:ext cx="6398501" cy="80548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50" dirty="0"/>
              <a:t>Laajamittainen testaus</a:t>
            </a:r>
          </a:p>
        </p:txBody>
      </p:sp>
      <p:sp>
        <p:nvSpPr>
          <p:cNvPr id="30" name="Suorakulmio: Pyöristetyt kulmat 29">
            <a:extLst>
              <a:ext uri="{FF2B5EF4-FFF2-40B4-BE49-F238E27FC236}">
                <a16:creationId xmlns:a16="http://schemas.microsoft.com/office/drawing/2014/main" id="{DD8A9278-E95A-F814-3905-AA29AE6BFE89}"/>
              </a:ext>
            </a:extLst>
          </p:cNvPr>
          <p:cNvSpPr/>
          <p:nvPr/>
        </p:nvSpPr>
        <p:spPr>
          <a:xfrm>
            <a:off x="10789203" y="1102637"/>
            <a:ext cx="1254351" cy="5494601"/>
          </a:xfrm>
          <a:prstGeom prst="roundRect">
            <a:avLst>
              <a:gd name="adj" fmla="val 9199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050" dirty="0" err="1"/>
              <a:t>Proof</a:t>
            </a:r>
            <a:r>
              <a:rPr lang="fi-FI" sz="1050" dirty="0"/>
              <a:t> of </a:t>
            </a:r>
            <a:r>
              <a:rPr lang="fi-FI" sz="1050" dirty="0" err="1"/>
              <a:t>concept</a:t>
            </a:r>
            <a:r>
              <a:rPr lang="fi-FI" sz="1050" dirty="0"/>
              <a:t> taistelu- harjoituksissa</a:t>
            </a:r>
          </a:p>
        </p:txBody>
      </p:sp>
      <p:sp>
        <p:nvSpPr>
          <p:cNvPr id="31" name="Suorakulmio: Pyöristetyt kulmat 30">
            <a:extLst>
              <a:ext uri="{FF2B5EF4-FFF2-40B4-BE49-F238E27FC236}">
                <a16:creationId xmlns:a16="http://schemas.microsoft.com/office/drawing/2014/main" id="{DE1FDC0D-CDAD-3B4D-C098-1367C85ED882}"/>
              </a:ext>
            </a:extLst>
          </p:cNvPr>
          <p:cNvSpPr/>
          <p:nvPr/>
        </p:nvSpPr>
        <p:spPr>
          <a:xfrm>
            <a:off x="2602694" y="1033695"/>
            <a:ext cx="2049596" cy="96014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050" dirty="0"/>
              <a:t>Suunnitellaan kartan tyyli ja asettelu. Päivitetään </a:t>
            </a:r>
            <a:r>
              <a:rPr lang="fi-FI" sz="1050" dirty="0" err="1"/>
              <a:t>wireframe</a:t>
            </a:r>
            <a:endParaRPr lang="fi-FI" sz="1050" dirty="0"/>
          </a:p>
        </p:txBody>
      </p:sp>
      <p:sp>
        <p:nvSpPr>
          <p:cNvPr id="15" name="Nuoli: Oikea 14">
            <a:extLst>
              <a:ext uri="{FF2B5EF4-FFF2-40B4-BE49-F238E27FC236}">
                <a16:creationId xmlns:a16="http://schemas.microsoft.com/office/drawing/2014/main" id="{9996EDCB-9113-4C48-CF68-90FCBBC9E142}"/>
              </a:ext>
            </a:extLst>
          </p:cNvPr>
          <p:cNvSpPr/>
          <p:nvPr/>
        </p:nvSpPr>
        <p:spPr>
          <a:xfrm>
            <a:off x="2338370" y="2526514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2" name="Suorakulmio: Pyöristetyt kulmat 31">
            <a:extLst>
              <a:ext uri="{FF2B5EF4-FFF2-40B4-BE49-F238E27FC236}">
                <a16:creationId xmlns:a16="http://schemas.microsoft.com/office/drawing/2014/main" id="{9EA4561B-54E7-38F6-6B94-9F941D4A5DD3}"/>
              </a:ext>
            </a:extLst>
          </p:cNvPr>
          <p:cNvSpPr/>
          <p:nvPr/>
        </p:nvSpPr>
        <p:spPr>
          <a:xfrm>
            <a:off x="2665210" y="4588392"/>
            <a:ext cx="6398501" cy="80548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50" dirty="0"/>
              <a:t>Infran testaus ja bugien korjaaminen</a:t>
            </a:r>
          </a:p>
        </p:txBody>
      </p:sp>
      <p:sp>
        <p:nvSpPr>
          <p:cNvPr id="33" name="Suorakulmio: Pyöristetyt kulmat 32">
            <a:extLst>
              <a:ext uri="{FF2B5EF4-FFF2-40B4-BE49-F238E27FC236}">
                <a16:creationId xmlns:a16="http://schemas.microsoft.com/office/drawing/2014/main" id="{767FB99E-390C-877A-696A-52AC0C7240F8}"/>
              </a:ext>
            </a:extLst>
          </p:cNvPr>
          <p:cNvSpPr/>
          <p:nvPr/>
        </p:nvSpPr>
        <p:spPr>
          <a:xfrm>
            <a:off x="2685880" y="3397722"/>
            <a:ext cx="6377831" cy="80548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50" dirty="0" err="1"/>
              <a:t>Backendin</a:t>
            </a:r>
            <a:r>
              <a:rPr lang="fi-FI" sz="1050" dirty="0"/>
              <a:t> testaus ja bugien korjaaminen</a:t>
            </a:r>
          </a:p>
        </p:txBody>
      </p:sp>
      <p:sp>
        <p:nvSpPr>
          <p:cNvPr id="34" name="Suorakulmio: Pyöristetyt kulmat 33">
            <a:extLst>
              <a:ext uri="{FF2B5EF4-FFF2-40B4-BE49-F238E27FC236}">
                <a16:creationId xmlns:a16="http://schemas.microsoft.com/office/drawing/2014/main" id="{98C13821-20C1-F18D-A73E-CC0DB16DA60B}"/>
              </a:ext>
            </a:extLst>
          </p:cNvPr>
          <p:cNvSpPr/>
          <p:nvPr/>
        </p:nvSpPr>
        <p:spPr>
          <a:xfrm>
            <a:off x="2678225" y="2239242"/>
            <a:ext cx="1974066" cy="80548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050" dirty="0" err="1"/>
              <a:t>Frontendin</a:t>
            </a:r>
            <a:r>
              <a:rPr lang="fi-FI" sz="1050" dirty="0"/>
              <a:t> testaus ja bugien korjaaminen</a:t>
            </a:r>
          </a:p>
        </p:txBody>
      </p:sp>
      <p:sp>
        <p:nvSpPr>
          <p:cNvPr id="35" name="Nuoli: Oikea 34">
            <a:extLst>
              <a:ext uri="{FF2B5EF4-FFF2-40B4-BE49-F238E27FC236}">
                <a16:creationId xmlns:a16="http://schemas.microsoft.com/office/drawing/2014/main" id="{6635D6C6-5C71-E5CF-5100-52C248D07968}"/>
              </a:ext>
            </a:extLst>
          </p:cNvPr>
          <p:cNvSpPr/>
          <p:nvPr/>
        </p:nvSpPr>
        <p:spPr>
          <a:xfrm>
            <a:off x="4685330" y="2493152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6" name="Nuoli: Oikea 35">
            <a:extLst>
              <a:ext uri="{FF2B5EF4-FFF2-40B4-BE49-F238E27FC236}">
                <a16:creationId xmlns:a16="http://schemas.microsoft.com/office/drawing/2014/main" id="{6F597691-7B5D-AB02-8439-59976C531CF0}"/>
              </a:ext>
            </a:extLst>
          </p:cNvPr>
          <p:cNvSpPr/>
          <p:nvPr/>
        </p:nvSpPr>
        <p:spPr>
          <a:xfrm>
            <a:off x="4685330" y="1335916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7" name="Suorakulmio: Pyöristetyt kulmat 36">
            <a:extLst>
              <a:ext uri="{FF2B5EF4-FFF2-40B4-BE49-F238E27FC236}">
                <a16:creationId xmlns:a16="http://schemas.microsoft.com/office/drawing/2014/main" id="{C64BB3FD-B12A-5542-030F-0C5441C9D7C6}"/>
              </a:ext>
            </a:extLst>
          </p:cNvPr>
          <p:cNvSpPr/>
          <p:nvPr/>
        </p:nvSpPr>
        <p:spPr>
          <a:xfrm>
            <a:off x="4986160" y="1033695"/>
            <a:ext cx="946290" cy="2011031"/>
          </a:xfrm>
          <a:prstGeom prst="roundRect">
            <a:avLst>
              <a:gd name="adj" fmla="val 947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050" dirty="0"/>
              <a:t>Toteutetaan kartan koodi ja tyyli</a:t>
            </a:r>
          </a:p>
        </p:txBody>
      </p:sp>
      <p:sp>
        <p:nvSpPr>
          <p:cNvPr id="38" name="Nuoli: Oikea 37">
            <a:extLst>
              <a:ext uri="{FF2B5EF4-FFF2-40B4-BE49-F238E27FC236}">
                <a16:creationId xmlns:a16="http://schemas.microsoft.com/office/drawing/2014/main" id="{710DF79C-3BC8-57C4-FB8B-E72C73852131}"/>
              </a:ext>
            </a:extLst>
          </p:cNvPr>
          <p:cNvSpPr/>
          <p:nvPr/>
        </p:nvSpPr>
        <p:spPr>
          <a:xfrm>
            <a:off x="5969392" y="1331386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9" name="Nuoli: Oikea 38">
            <a:extLst>
              <a:ext uri="{FF2B5EF4-FFF2-40B4-BE49-F238E27FC236}">
                <a16:creationId xmlns:a16="http://schemas.microsoft.com/office/drawing/2014/main" id="{B1DF8A4B-6717-9865-1822-44C459D81314}"/>
              </a:ext>
            </a:extLst>
          </p:cNvPr>
          <p:cNvSpPr/>
          <p:nvPr/>
        </p:nvSpPr>
        <p:spPr>
          <a:xfrm>
            <a:off x="5954087" y="2473214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0" name="Suorakulmio: Pyöristetyt kulmat 39">
            <a:extLst>
              <a:ext uri="{FF2B5EF4-FFF2-40B4-BE49-F238E27FC236}">
                <a16:creationId xmlns:a16="http://schemas.microsoft.com/office/drawing/2014/main" id="{E2B70F99-56AE-16EC-37FF-DDBBBCF7A465}"/>
              </a:ext>
            </a:extLst>
          </p:cNvPr>
          <p:cNvSpPr/>
          <p:nvPr/>
        </p:nvSpPr>
        <p:spPr>
          <a:xfrm>
            <a:off x="6259550" y="1041741"/>
            <a:ext cx="946290" cy="2011031"/>
          </a:xfrm>
          <a:prstGeom prst="roundRect">
            <a:avLst>
              <a:gd name="adj" fmla="val 947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050" dirty="0"/>
              <a:t>Tehdään </a:t>
            </a:r>
            <a:r>
              <a:rPr lang="fi-FI" sz="1050" dirty="0" err="1"/>
              <a:t>frontendin</a:t>
            </a:r>
            <a:r>
              <a:rPr lang="fi-FI" sz="1050" dirty="0"/>
              <a:t> käyttäjä- testausta</a:t>
            </a:r>
          </a:p>
        </p:txBody>
      </p:sp>
      <p:sp>
        <p:nvSpPr>
          <p:cNvPr id="41" name="Nuoli: Oikea 40">
            <a:extLst>
              <a:ext uri="{FF2B5EF4-FFF2-40B4-BE49-F238E27FC236}">
                <a16:creationId xmlns:a16="http://schemas.microsoft.com/office/drawing/2014/main" id="{F8A8B2D9-D07C-8C8B-69A3-1FC595334037}"/>
              </a:ext>
            </a:extLst>
          </p:cNvPr>
          <p:cNvSpPr/>
          <p:nvPr/>
        </p:nvSpPr>
        <p:spPr>
          <a:xfrm>
            <a:off x="7239807" y="1326982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2" name="Nuoli: Oikea 41">
            <a:extLst>
              <a:ext uri="{FF2B5EF4-FFF2-40B4-BE49-F238E27FC236}">
                <a16:creationId xmlns:a16="http://schemas.microsoft.com/office/drawing/2014/main" id="{72BE7D17-2FE7-58A2-295D-C5F0B9C58710}"/>
              </a:ext>
            </a:extLst>
          </p:cNvPr>
          <p:cNvSpPr/>
          <p:nvPr/>
        </p:nvSpPr>
        <p:spPr>
          <a:xfrm>
            <a:off x="7239807" y="2477992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Suorakulmio: Pyöristetyt kulmat 42">
            <a:extLst>
              <a:ext uri="{FF2B5EF4-FFF2-40B4-BE49-F238E27FC236}">
                <a16:creationId xmlns:a16="http://schemas.microsoft.com/office/drawing/2014/main" id="{95303813-91F5-8379-F1B1-17F850E1406B}"/>
              </a:ext>
            </a:extLst>
          </p:cNvPr>
          <p:cNvSpPr/>
          <p:nvPr/>
        </p:nvSpPr>
        <p:spPr>
          <a:xfrm>
            <a:off x="7552862" y="1041741"/>
            <a:ext cx="1510849" cy="2011031"/>
          </a:xfrm>
          <a:prstGeom prst="roundRect">
            <a:avLst>
              <a:gd name="adj" fmla="val 947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50" dirty="0"/>
              <a:t>Päivitetään </a:t>
            </a:r>
            <a:r>
              <a:rPr lang="fi-FI" sz="1050" dirty="0" err="1"/>
              <a:t>frontend</a:t>
            </a:r>
            <a:endParaRPr lang="fi-FI" sz="1050" dirty="0"/>
          </a:p>
        </p:txBody>
      </p:sp>
      <p:sp>
        <p:nvSpPr>
          <p:cNvPr id="44" name="Nuoli: Oikea 43">
            <a:extLst>
              <a:ext uri="{FF2B5EF4-FFF2-40B4-BE49-F238E27FC236}">
                <a16:creationId xmlns:a16="http://schemas.microsoft.com/office/drawing/2014/main" id="{EA8F08F2-F3E8-0ED6-EAD1-CD295A1A3D31}"/>
              </a:ext>
            </a:extLst>
          </p:cNvPr>
          <p:cNvSpPr/>
          <p:nvPr/>
        </p:nvSpPr>
        <p:spPr>
          <a:xfrm>
            <a:off x="10512237" y="1269134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5" name="Nuoli: Oikea 44">
            <a:extLst>
              <a:ext uri="{FF2B5EF4-FFF2-40B4-BE49-F238E27FC236}">
                <a16:creationId xmlns:a16="http://schemas.microsoft.com/office/drawing/2014/main" id="{49AA51D9-6108-5319-CD29-D90F539ED03B}"/>
              </a:ext>
            </a:extLst>
          </p:cNvPr>
          <p:cNvSpPr/>
          <p:nvPr/>
        </p:nvSpPr>
        <p:spPr>
          <a:xfrm>
            <a:off x="10492759" y="2471168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6" name="Nuoli: Oikea 45">
            <a:extLst>
              <a:ext uri="{FF2B5EF4-FFF2-40B4-BE49-F238E27FC236}">
                <a16:creationId xmlns:a16="http://schemas.microsoft.com/office/drawing/2014/main" id="{F66DC0B1-E5B9-4D73-8484-0372EEF878CF}"/>
              </a:ext>
            </a:extLst>
          </p:cNvPr>
          <p:cNvSpPr/>
          <p:nvPr/>
        </p:nvSpPr>
        <p:spPr>
          <a:xfrm>
            <a:off x="10535987" y="3700617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7" name="Nuoli: Oikea 46">
            <a:extLst>
              <a:ext uri="{FF2B5EF4-FFF2-40B4-BE49-F238E27FC236}">
                <a16:creationId xmlns:a16="http://schemas.microsoft.com/office/drawing/2014/main" id="{0ADB7061-C90B-D753-7436-20FC6F4F620E}"/>
              </a:ext>
            </a:extLst>
          </p:cNvPr>
          <p:cNvSpPr/>
          <p:nvPr/>
        </p:nvSpPr>
        <p:spPr>
          <a:xfrm>
            <a:off x="10518925" y="4809976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8" name="Nuoli: Oikea 47">
            <a:extLst>
              <a:ext uri="{FF2B5EF4-FFF2-40B4-BE49-F238E27FC236}">
                <a16:creationId xmlns:a16="http://schemas.microsoft.com/office/drawing/2014/main" id="{E0915D93-C848-0908-81A8-CF4963861E0A}"/>
              </a:ext>
            </a:extLst>
          </p:cNvPr>
          <p:cNvSpPr/>
          <p:nvPr/>
        </p:nvSpPr>
        <p:spPr>
          <a:xfrm>
            <a:off x="10512237" y="6067356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9" name="Suorakulmio: Pyöristetyt kulmat 48">
            <a:extLst>
              <a:ext uri="{FF2B5EF4-FFF2-40B4-BE49-F238E27FC236}">
                <a16:creationId xmlns:a16="http://schemas.microsoft.com/office/drawing/2014/main" id="{3128E028-8013-8C80-7EF4-B0890F7C31C9}"/>
              </a:ext>
            </a:extLst>
          </p:cNvPr>
          <p:cNvSpPr/>
          <p:nvPr/>
        </p:nvSpPr>
        <p:spPr>
          <a:xfrm>
            <a:off x="9410734" y="1102637"/>
            <a:ext cx="1041214" cy="5494601"/>
          </a:xfrm>
          <a:prstGeom prst="roundRect">
            <a:avLst>
              <a:gd name="adj" fmla="val 9199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050" dirty="0"/>
              <a:t>Päivitetään sovellus tuotantoon</a:t>
            </a:r>
          </a:p>
        </p:txBody>
      </p:sp>
      <p:sp>
        <p:nvSpPr>
          <p:cNvPr id="50" name="Nuoli: Oikea 49">
            <a:extLst>
              <a:ext uri="{FF2B5EF4-FFF2-40B4-BE49-F238E27FC236}">
                <a16:creationId xmlns:a16="http://schemas.microsoft.com/office/drawing/2014/main" id="{972C781C-D6BE-2C20-F200-3204CE988A9A}"/>
              </a:ext>
            </a:extLst>
          </p:cNvPr>
          <p:cNvSpPr/>
          <p:nvPr/>
        </p:nvSpPr>
        <p:spPr>
          <a:xfrm>
            <a:off x="9110017" y="1269134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1" name="Nuoli: Oikea 50">
            <a:extLst>
              <a:ext uri="{FF2B5EF4-FFF2-40B4-BE49-F238E27FC236}">
                <a16:creationId xmlns:a16="http://schemas.microsoft.com/office/drawing/2014/main" id="{186D4FED-B9D9-161F-EF01-0DBF820441EF}"/>
              </a:ext>
            </a:extLst>
          </p:cNvPr>
          <p:cNvSpPr/>
          <p:nvPr/>
        </p:nvSpPr>
        <p:spPr>
          <a:xfrm>
            <a:off x="9090539" y="2471168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2" name="Nuoli: Oikea 51">
            <a:extLst>
              <a:ext uri="{FF2B5EF4-FFF2-40B4-BE49-F238E27FC236}">
                <a16:creationId xmlns:a16="http://schemas.microsoft.com/office/drawing/2014/main" id="{B53F50BF-F199-F46A-A54E-A4B538397F2D}"/>
              </a:ext>
            </a:extLst>
          </p:cNvPr>
          <p:cNvSpPr/>
          <p:nvPr/>
        </p:nvSpPr>
        <p:spPr>
          <a:xfrm>
            <a:off x="9133767" y="3700617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3" name="Nuoli: Oikea 52">
            <a:extLst>
              <a:ext uri="{FF2B5EF4-FFF2-40B4-BE49-F238E27FC236}">
                <a16:creationId xmlns:a16="http://schemas.microsoft.com/office/drawing/2014/main" id="{3FB2FC40-83C7-4FD6-9E1B-771A577FAB6C}"/>
              </a:ext>
            </a:extLst>
          </p:cNvPr>
          <p:cNvSpPr/>
          <p:nvPr/>
        </p:nvSpPr>
        <p:spPr>
          <a:xfrm>
            <a:off x="9116705" y="4809976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4" name="Nuoli: Oikea 53">
            <a:extLst>
              <a:ext uri="{FF2B5EF4-FFF2-40B4-BE49-F238E27FC236}">
                <a16:creationId xmlns:a16="http://schemas.microsoft.com/office/drawing/2014/main" id="{62FEBC44-B7B6-C684-B0DF-A537C03979F5}"/>
              </a:ext>
            </a:extLst>
          </p:cNvPr>
          <p:cNvSpPr/>
          <p:nvPr/>
        </p:nvSpPr>
        <p:spPr>
          <a:xfrm>
            <a:off x="9110017" y="6067356"/>
            <a:ext cx="253216" cy="2654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6600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311</Words>
  <Application>Microsoft Office PowerPoint</Application>
  <PresentationFormat>Laajakuva</PresentationFormat>
  <Paragraphs>67</Paragraphs>
  <Slides>4</Slides>
  <Notes>1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Office-teema</vt:lpstr>
      <vt:lpstr>Roadmap</vt:lpstr>
      <vt:lpstr>PowerPoint-esitys</vt:lpstr>
      <vt:lpstr>PowerPoint-esitys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paavo tsupari</dc:creator>
  <cp:lastModifiedBy>paavo tsupari</cp:lastModifiedBy>
  <cp:revision>2</cp:revision>
  <dcterms:created xsi:type="dcterms:W3CDTF">2025-07-27T09:09:44Z</dcterms:created>
  <dcterms:modified xsi:type="dcterms:W3CDTF">2025-07-27T12:29:27Z</dcterms:modified>
</cp:coreProperties>
</file>