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mp4" ContentType="video/unknown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4" r:id="rId7"/>
    <p:sldId id="271" r:id="rId8"/>
    <p:sldId id="272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4" r:id="rId17"/>
    <p:sldId id="261" r:id="rId18"/>
    <p:sldId id="262" r:id="rId19"/>
    <p:sldId id="275" r:id="rId20"/>
    <p:sldId id="263" r:id="rId21"/>
    <p:sldId id="276" r:id="rId22"/>
    <p:sldId id="277" r:id="rId23"/>
    <p:sldId id="278" r:id="rId24"/>
    <p:sldId id="279" r:id="rId25"/>
    <p:sldId id="280" r:id="rId26"/>
    <p:sldId id="288" r:id="rId27"/>
    <p:sldId id="281" r:id="rId28"/>
    <p:sldId id="282" r:id="rId29"/>
    <p:sldId id="286" r:id="rId30"/>
    <p:sldId id="289" r:id="rId31"/>
    <p:sldId id="290" r:id="rId32"/>
    <p:sldId id="292" r:id="rId33"/>
    <p:sldId id="283" r:id="rId34"/>
    <p:sldId id="287" r:id="rId35"/>
    <p:sldId id="284" r:id="rId36"/>
    <p:sldId id="285" r:id="rId37"/>
    <p:sldId id="293" r:id="rId38"/>
    <p:sldId id="294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71990" autoAdjust="0"/>
  </p:normalViewPr>
  <p:slideViewPr>
    <p:cSldViewPr snapToGrid="0" snapToObjects="1">
      <p:cViewPr varScale="1">
        <p:scale>
          <a:sx n="100" d="100"/>
          <a:sy n="100" d="100"/>
        </p:scale>
        <p:origin x="-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D7292-A557-374F-AAA3-61FEFB63C0CF}" type="datetimeFigureOut">
              <a:rPr lang="en-US" smtClean="0"/>
              <a:t>21/11/2014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11A03-0C5D-8843-8A36-91CE5204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64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Pencil </a:t>
            </a:r>
            <a:r>
              <a:rPr lang="en-US" smtClean="0"/>
              <a:t>variable resistor</a:t>
            </a:r>
            <a:endParaRPr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Pencil </a:t>
            </a:r>
            <a:r>
              <a:rPr lang="en-US" smtClean="0"/>
              <a:t>variable resistor</a:t>
            </a:r>
            <a:endParaRPr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Pencil </a:t>
            </a:r>
            <a:r>
              <a:rPr lang="en-US" smtClean="0"/>
              <a:t>variable resistor</a:t>
            </a:r>
            <a:endParaRPr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How it works</a:t>
            </a:r>
            <a:endParaRPr dirty="0"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Normally, potentiometers are wired as variable voltage dividers:  connect +V to one side, connect the other side to ground, and the middle pin will output a voltage between 0 and +V (fig 2).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by only connecting two pins (one outside pin and one center pin) of a potentiometer to your circuit, you can turn a pot into a variable resistor.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B label means it is a linear taper pot.  This means the resistance of the material inside the pot is uniform for all positions of the knob.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label on it it has a logarithmic taper: the resistive material inside the pot is not uniform.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Pencil variable resistor</a:t>
            </a:r>
            <a:endParaRPr dirty="0"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Pencil variable resistor</a:t>
            </a:r>
            <a:endParaRPr dirty="0"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Pencil variable resistor</a:t>
            </a:r>
            <a:endParaRPr dirty="0"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Pencil </a:t>
            </a:r>
            <a:r>
              <a:rPr lang="en-US" smtClean="0"/>
              <a:t>variable resistor</a:t>
            </a:r>
            <a:endParaRPr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8B6E-FCD4-3E4C-971D-8D53BB435DD2}" type="datetimeFigureOut">
              <a:rPr lang="en-US" smtClean="0"/>
              <a:t>21/11/2014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B76F-25FB-324B-9CA1-9003A651D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1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8B6E-FCD4-3E4C-971D-8D53BB435DD2}" type="datetimeFigureOut">
              <a:rPr lang="en-US" smtClean="0"/>
              <a:t>21/11/2014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B76F-25FB-324B-9CA1-9003A651D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1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8B6E-FCD4-3E4C-971D-8D53BB435DD2}" type="datetimeFigureOut">
              <a:rPr lang="en-US" smtClean="0"/>
              <a:t>21/11/2014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B76F-25FB-324B-9CA1-9003A651D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8B6E-FCD4-3E4C-971D-8D53BB435DD2}" type="datetimeFigureOut">
              <a:rPr lang="en-US" smtClean="0"/>
              <a:t>21/11/2014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B76F-25FB-324B-9CA1-9003A651D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8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8B6E-FCD4-3E4C-971D-8D53BB435DD2}" type="datetimeFigureOut">
              <a:rPr lang="en-US" smtClean="0"/>
              <a:t>21/11/2014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B76F-25FB-324B-9CA1-9003A651D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8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8B6E-FCD4-3E4C-971D-8D53BB435DD2}" type="datetimeFigureOut">
              <a:rPr lang="en-US" smtClean="0"/>
              <a:t>21/11/2014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B76F-25FB-324B-9CA1-9003A651D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2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8B6E-FCD4-3E4C-971D-8D53BB435DD2}" type="datetimeFigureOut">
              <a:rPr lang="en-US" smtClean="0"/>
              <a:t>21/11/2014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B76F-25FB-324B-9CA1-9003A651D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3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8B6E-FCD4-3E4C-971D-8D53BB435DD2}" type="datetimeFigureOut">
              <a:rPr lang="en-US" smtClean="0"/>
              <a:t>21/11/2014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B76F-25FB-324B-9CA1-9003A651D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3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8B6E-FCD4-3E4C-971D-8D53BB435DD2}" type="datetimeFigureOut">
              <a:rPr lang="en-US" smtClean="0"/>
              <a:t>21/11/2014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B76F-25FB-324B-9CA1-9003A651D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5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8B6E-FCD4-3E4C-971D-8D53BB435DD2}" type="datetimeFigureOut">
              <a:rPr lang="en-US" smtClean="0"/>
              <a:t>21/11/2014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B76F-25FB-324B-9CA1-9003A651D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6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8B6E-FCD4-3E4C-971D-8D53BB435DD2}" type="datetimeFigureOut">
              <a:rPr lang="en-US" smtClean="0"/>
              <a:t>21/11/2014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B76F-25FB-324B-9CA1-9003A651D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3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58B6E-FCD4-3E4C-971D-8D53BB435DD2}" type="datetimeFigureOut">
              <a:rPr lang="en-US" smtClean="0"/>
              <a:t>21/11/2014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5B76F-25FB-324B-9CA1-9003A651D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5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9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1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7.xml"/><Relationship Id="rId5" Type="http://schemas.openxmlformats.org/officeDocument/2006/relationships/image" Target="../media/image1.png"/><Relationship Id="rId6" Type="http://schemas.openxmlformats.org/officeDocument/2006/relationships/image" Target="../media/image22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5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2.xml"/><Relationship Id="rId5" Type="http://schemas.openxmlformats.org/officeDocument/2006/relationships/image" Target="../media/image1.png"/><Relationship Id="rId6" Type="http://schemas.openxmlformats.org/officeDocument/2006/relationships/image" Target="../media/image22.png"/><Relationship Id="rId1" Type="http://schemas.microsoft.com/office/2007/relationships/media" Target="../media/media2.mp4"/><Relationship Id="rId2" Type="http://schemas.openxmlformats.org/officeDocument/2006/relationships/video" Target="../media/media2.mp4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8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9.jpg"/><Relationship Id="rId5" Type="http://schemas.openxmlformats.org/officeDocument/2006/relationships/image" Target="../media/image30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800" y="5638800"/>
            <a:ext cx="928687" cy="9286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52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leway"/>
              <a:buNone/>
            </a:pPr>
            <a:r>
              <a:rPr lang="en-US" sz="5000" b="1" dirty="0" smtClean="0">
                <a:latin typeface="Raleway"/>
                <a:ea typeface="Raleway"/>
                <a:cs typeface="Raleway"/>
                <a:sym typeface="Raleway"/>
              </a:rPr>
              <a:t>Introduction </a:t>
            </a:r>
            <a:br>
              <a:rPr lang="en-US" sz="5000" b="1" dirty="0" smtClean="0">
                <a:latin typeface="Raleway"/>
                <a:ea typeface="Raleway"/>
                <a:cs typeface="Raleway"/>
                <a:sym typeface="Raleway"/>
              </a:rPr>
            </a:br>
            <a:r>
              <a:rPr lang="en-US" sz="5000" b="1" dirty="0" smtClean="0">
                <a:latin typeface="Raleway"/>
                <a:ea typeface="Raleway"/>
                <a:cs typeface="Raleway"/>
                <a:sym typeface="Raleway"/>
              </a:rPr>
              <a:t>to Circuits</a:t>
            </a:r>
            <a:endParaRPr lang="en-US" sz="5000" b="1" i="0" u="none" strike="noStrike" cap="none" baseline="0" dirty="0"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174874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 diagram1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800" y="5638800"/>
            <a:ext cx="928687" cy="92868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228"/>
          <p:cNvSpPr txBox="1">
            <a:spLocks/>
          </p:cNvSpPr>
          <p:nvPr/>
        </p:nvSpPr>
        <p:spPr>
          <a:xfrm>
            <a:off x="589283" y="29674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  <a:buFont typeface="Raleway"/>
              <a:buNone/>
            </a:pPr>
            <a:r>
              <a:rPr lang="en-US" sz="50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Change Resistance</a:t>
            </a:r>
            <a:endParaRPr lang="en-US" sz="50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88962" y="1561117"/>
            <a:ext cx="6124661" cy="395571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069" y="1896539"/>
            <a:ext cx="5562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8418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</a:t>
            </a:r>
            <a:r>
              <a:rPr lang="en-US" sz="4400" b="0" i="0" u="none" strike="noStrike" cap="none" baseline="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diagram1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800" y="5638800"/>
            <a:ext cx="928687" cy="92868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228"/>
          <p:cNvSpPr txBox="1">
            <a:spLocks/>
          </p:cNvSpPr>
          <p:nvPr/>
        </p:nvSpPr>
        <p:spPr>
          <a:xfrm>
            <a:off x="589283" y="29674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  <a:buFont typeface="Raleway"/>
              <a:buNone/>
            </a:pPr>
            <a:r>
              <a:rPr lang="en-US" sz="50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More Resistance =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25000"/>
              <a:buFont typeface="Raleway"/>
              <a:buNone/>
            </a:pPr>
            <a:r>
              <a:rPr lang="en-US" sz="50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Less Current</a:t>
            </a:r>
            <a:endParaRPr lang="en-US" sz="50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69908" y="2286000"/>
            <a:ext cx="6124661" cy="395571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3198" y="2834642"/>
            <a:ext cx="41783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0632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 diagram1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800" y="5638800"/>
            <a:ext cx="928687" cy="92868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228"/>
          <p:cNvSpPr txBox="1">
            <a:spLocks/>
          </p:cNvSpPr>
          <p:nvPr/>
        </p:nvSpPr>
        <p:spPr>
          <a:xfrm>
            <a:off x="589283" y="29674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  <a:buFont typeface="Raleway"/>
              <a:buNone/>
            </a:pPr>
            <a:r>
              <a:rPr lang="en-US" sz="50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Change Voltage</a:t>
            </a:r>
            <a:endParaRPr lang="en-US" sz="50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88962" y="1561117"/>
            <a:ext cx="6124661" cy="395571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417" y="1896539"/>
            <a:ext cx="5562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65279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</a:t>
            </a:r>
            <a:r>
              <a:rPr lang="en-US" sz="4400" b="0" i="0" u="none" strike="noStrike" cap="none" baseline="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diagram1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800" y="5638800"/>
            <a:ext cx="928687" cy="92868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228"/>
          <p:cNvSpPr txBox="1">
            <a:spLocks/>
          </p:cNvSpPr>
          <p:nvPr/>
        </p:nvSpPr>
        <p:spPr>
          <a:xfrm>
            <a:off x="589283" y="46873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  <a:buFont typeface="Raleway"/>
              <a:buNone/>
            </a:pPr>
            <a:r>
              <a:rPr lang="en-US" sz="50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More Voltage =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25000"/>
              <a:buFont typeface="Raleway"/>
              <a:buNone/>
            </a:pPr>
            <a:r>
              <a:rPr lang="en-US" sz="50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More Current</a:t>
            </a:r>
            <a:endParaRPr lang="en-US" sz="50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69908" y="2286000"/>
            <a:ext cx="6124661" cy="395571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2252" y="2572833"/>
            <a:ext cx="41783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88146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 diagram1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800" y="5638800"/>
            <a:ext cx="928687" cy="928687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>
            <a:spLocks noGrp="1"/>
          </p:cNvSpPr>
          <p:nvPr>
            <p:ph type="ctrTitle" idx="4294967295"/>
          </p:nvPr>
        </p:nvSpPr>
        <p:spPr>
          <a:xfrm>
            <a:off x="814162" y="22018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leway"/>
              <a:buNone/>
            </a:pPr>
            <a:r>
              <a:rPr lang="en-US" sz="50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Let’s make </a:t>
            </a:r>
            <a:r>
              <a:rPr lang="en-US" sz="50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-US" sz="50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50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pencil and paper</a:t>
            </a:r>
            <a:br>
              <a:rPr lang="en-US" sz="50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50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Flashlight</a:t>
            </a:r>
            <a:endParaRPr lang="en-US" sz="50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204838525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 diagram1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800" y="5638800"/>
            <a:ext cx="928687" cy="92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Screen Shot 2014-11-13 at 16.33.4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070" y="1316648"/>
            <a:ext cx="6627333" cy="390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26867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0" y="3068625"/>
            <a:ext cx="8851875" cy="290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4800" y="5638800"/>
            <a:ext cx="928687" cy="928687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 txBox="1">
            <a:spLocks noGrp="1"/>
          </p:cNvSpPr>
          <p:nvPr>
            <p:ph type="ctrTitle"/>
          </p:nvPr>
        </p:nvSpPr>
        <p:spPr>
          <a:xfrm>
            <a:off x="684212" y="404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leway"/>
              <a:buNone/>
            </a:pPr>
            <a:r>
              <a:rPr lang="en-US" sz="5000" b="1" i="0" u="none" strike="noStrike" cap="none" baseline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Resistor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1042987" y="1484312"/>
            <a:ext cx="8229600" cy="1200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reduce the current that flows across them and are 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 for making sure other components aren't overloaded 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too much current.</a:t>
            </a:r>
          </a:p>
        </p:txBody>
      </p:sp>
    </p:spTree>
    <p:extLst>
      <p:ext uri="{BB962C8B-B14F-4D97-AF65-F5344CB8AC3E}">
        <p14:creationId xmlns:p14="http://schemas.microsoft.com/office/powerpoint/2010/main" val="286645887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 diagram1</a:t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800" y="5638800"/>
            <a:ext cx="928687" cy="92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1100" y="800100"/>
            <a:ext cx="6146800" cy="525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3913105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 diagram1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800" y="5638800"/>
            <a:ext cx="928687" cy="92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800" y="296900"/>
            <a:ext cx="33432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4500" y="1708425"/>
            <a:ext cx="5715000" cy="297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640444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 diagram1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800" y="5638800"/>
            <a:ext cx="928687" cy="92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circuit_LED_battery_b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258" y="784271"/>
            <a:ext cx="5260942" cy="528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5271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leway"/>
              <a:buNone/>
            </a:pPr>
            <a:r>
              <a:rPr lang="en-US" sz="5000" b="1" i="0" u="none" strike="noStrike" cap="none" baseline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What does Codasign do?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800" y="5638800"/>
            <a:ext cx="928687" cy="928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5066705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800" y="5638800"/>
            <a:ext cx="928687" cy="92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8524" y="257500"/>
            <a:ext cx="6552425" cy="5781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73754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 diagram1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800" y="5638800"/>
            <a:ext cx="928687" cy="92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circuit_LED_button_battery_b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358" y="596492"/>
            <a:ext cx="5574408" cy="57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8509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 diagram1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800" y="5638800"/>
            <a:ext cx="928687" cy="92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circuit_LED_pot_battery_b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1" y="171988"/>
            <a:ext cx="6654698" cy="610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4163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 diagram1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800" y="5638800"/>
            <a:ext cx="928687" cy="9286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228"/>
          <p:cNvSpPr txBox="1">
            <a:spLocks/>
          </p:cNvSpPr>
          <p:nvPr/>
        </p:nvSpPr>
        <p:spPr>
          <a:xfrm>
            <a:off x="589283" y="13853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  <a:buFont typeface="Raleway"/>
              <a:buNone/>
            </a:pPr>
            <a:r>
              <a:rPr lang="en-US" sz="50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555 Timer Chip</a:t>
            </a:r>
            <a:endParaRPr lang="en-US" sz="50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588" y="1433932"/>
            <a:ext cx="4053229" cy="303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470279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 diagram1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800" y="5638800"/>
            <a:ext cx="928687" cy="9286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228"/>
          <p:cNvSpPr txBox="1">
            <a:spLocks/>
          </p:cNvSpPr>
          <p:nvPr/>
        </p:nvSpPr>
        <p:spPr>
          <a:xfrm>
            <a:off x="589283" y="177676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  <a:buFont typeface="Raleway"/>
              <a:buNone/>
            </a:pPr>
            <a:r>
              <a:rPr lang="en-US" sz="50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555 Timer Chip</a:t>
            </a:r>
            <a:endParaRPr lang="en-US" sz="50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" name="Picture 10" descr="555timer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946" y="1786084"/>
            <a:ext cx="5066037" cy="316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41335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 diagram1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800" y="5638800"/>
            <a:ext cx="928687" cy="9286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228"/>
          <p:cNvSpPr txBox="1">
            <a:spLocks/>
          </p:cNvSpPr>
          <p:nvPr/>
        </p:nvSpPr>
        <p:spPr>
          <a:xfrm>
            <a:off x="589283" y="177676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  <a:buFont typeface="Raleway"/>
              <a:buNone/>
            </a:pPr>
            <a:r>
              <a:rPr lang="en-US" sz="50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Pulse waveform</a:t>
            </a:r>
            <a:endParaRPr lang="en-US" sz="50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1" descr="800px-Dutycycle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16" y="2252938"/>
            <a:ext cx="8151884" cy="28531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27961" y="1320676"/>
            <a:ext cx="7430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The 555 timer is a chip that can be used to create pulses of various durations</a:t>
            </a:r>
          </a:p>
        </p:txBody>
      </p:sp>
    </p:spTree>
    <p:extLst>
      <p:ext uri="{BB962C8B-B14F-4D97-AF65-F5344CB8AC3E}">
        <p14:creationId xmlns:p14="http://schemas.microsoft.com/office/powerpoint/2010/main" val="31200797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304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571500" marR="0" lvl="0" indent="-571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Char char="•"/>
            </a:pPr>
            <a:r>
              <a:rPr lang="en-US" sz="4400" b="0" i="0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 diagram1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800" y="5638800"/>
            <a:ext cx="928687" cy="9286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228"/>
          <p:cNvSpPr txBox="1">
            <a:spLocks/>
          </p:cNvSpPr>
          <p:nvPr/>
        </p:nvSpPr>
        <p:spPr>
          <a:xfrm>
            <a:off x="589283" y="177676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  <a:buFont typeface="Raleway"/>
              <a:buNone/>
            </a:pPr>
            <a:r>
              <a:rPr lang="en-US" sz="50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 is it good for?</a:t>
            </a:r>
            <a:endParaRPr lang="en-US" sz="50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7961" y="1320676"/>
            <a:ext cx="7430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The 555 timer is a chip that can be used to create pulses of various durations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2500" y="2540000"/>
            <a:ext cx="6159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a steady </a:t>
            </a:r>
            <a:r>
              <a:rPr lang="en-US" dirty="0" smtClean="0"/>
              <a:t>clock to </a:t>
            </a:r>
            <a:r>
              <a:rPr lang="en-US" dirty="0"/>
              <a:t>keep time in a circuit (</a:t>
            </a:r>
            <a:r>
              <a:rPr lang="en-US" dirty="0" err="1"/>
              <a:t>astable</a:t>
            </a:r>
            <a:r>
              <a:rPr lang="en-US" dirty="0"/>
              <a:t> mode</a:t>
            </a:r>
            <a:r>
              <a:rPr lang="en-US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 very basic </a:t>
            </a:r>
            <a:r>
              <a:rPr lang="en-US" dirty="0" smtClean="0"/>
              <a:t>noise maker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time delay for an incoming signal (</a:t>
            </a:r>
            <a:r>
              <a:rPr lang="en-US" dirty="0" err="1"/>
              <a:t>monostable</a:t>
            </a:r>
            <a:r>
              <a:rPr lang="en-US" dirty="0"/>
              <a:t> mode)</a:t>
            </a:r>
          </a:p>
        </p:txBody>
      </p:sp>
    </p:spTree>
    <p:extLst>
      <p:ext uri="{BB962C8B-B14F-4D97-AF65-F5344CB8AC3E}">
        <p14:creationId xmlns:p14="http://schemas.microsoft.com/office/powerpoint/2010/main" val="4209377334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 diagram1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800" y="5638800"/>
            <a:ext cx="928687" cy="9286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228"/>
          <p:cNvSpPr txBox="1">
            <a:spLocks/>
          </p:cNvSpPr>
          <p:nvPr/>
        </p:nvSpPr>
        <p:spPr>
          <a:xfrm>
            <a:off x="589283" y="177676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  <a:buFont typeface="Raleway"/>
              <a:buNone/>
            </a:pPr>
            <a:r>
              <a:rPr lang="en-US" sz="50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555 Timer Chip</a:t>
            </a:r>
            <a:endParaRPr lang="en-US" sz="50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" name="Picture 7" descr="F12QE7IH6MF005C.LARG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224" y="1490876"/>
            <a:ext cx="6574735" cy="4383157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H="1" flipV="1">
            <a:off x="1574157" y="2090309"/>
            <a:ext cx="2076829" cy="13386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5800" y="1554854"/>
            <a:ext cx="137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Flip Flop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682771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Shape 2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4800" y="5638800"/>
            <a:ext cx="928687" cy="9286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228"/>
          <p:cNvSpPr txBox="1">
            <a:spLocks/>
          </p:cNvSpPr>
          <p:nvPr/>
        </p:nvSpPr>
        <p:spPr>
          <a:xfrm>
            <a:off x="589283" y="177676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5000" b="1" dirty="0" err="1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Monostable</a:t>
            </a:r>
            <a:r>
              <a:rPr lang="en-US" sz="50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Mode Circuit</a:t>
            </a:r>
            <a:endParaRPr lang="en-US" sz="50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16100" y="1517134"/>
            <a:ext cx="4984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Monostable</a:t>
            </a:r>
            <a:r>
              <a:rPr lang="en-US" dirty="0"/>
              <a:t> Mode is great for creating time delays. </a:t>
            </a:r>
          </a:p>
        </p:txBody>
      </p:sp>
      <p:pic>
        <p:nvPicPr>
          <p:cNvPr id="2" name="monostable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816100" y="2076966"/>
            <a:ext cx="5710036" cy="356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9709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55_button_b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16" y="661490"/>
            <a:ext cx="7003046" cy="5795625"/>
          </a:xfrm>
          <a:prstGeom prst="rect">
            <a:avLst/>
          </a:prstGeom>
        </p:spPr>
      </p:pic>
      <p:pic>
        <p:nvPicPr>
          <p:cNvPr id="206" name="Shape 2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4800" y="5638800"/>
            <a:ext cx="928687" cy="9286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228"/>
          <p:cNvSpPr txBox="1">
            <a:spLocks/>
          </p:cNvSpPr>
          <p:nvPr/>
        </p:nvSpPr>
        <p:spPr>
          <a:xfrm>
            <a:off x="589283" y="177676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5000" b="1" dirty="0" err="1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Monostable</a:t>
            </a:r>
            <a:r>
              <a:rPr lang="en-US" sz="50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Mode Circuit</a:t>
            </a:r>
            <a:endParaRPr lang="en-US" sz="50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93241363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94080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3800" y="5257800"/>
            <a:ext cx="1309686" cy="1309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3062354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800" y="5638800"/>
            <a:ext cx="928687" cy="9286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228"/>
          <p:cNvSpPr txBox="1">
            <a:spLocks/>
          </p:cNvSpPr>
          <p:nvPr/>
        </p:nvSpPr>
        <p:spPr>
          <a:xfrm>
            <a:off x="589283" y="177676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50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Capacitor</a:t>
            </a:r>
            <a:endParaRPr lang="en-US" sz="50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Picture 2" descr="capacitor-breakdown-thumb-404x61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00" y="1765300"/>
            <a:ext cx="24892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14700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800" y="5638800"/>
            <a:ext cx="928687" cy="9286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228"/>
          <p:cNvSpPr txBox="1">
            <a:spLocks/>
          </p:cNvSpPr>
          <p:nvPr/>
        </p:nvSpPr>
        <p:spPr>
          <a:xfrm>
            <a:off x="589283" y="177676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50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Capacitors</a:t>
            </a:r>
            <a:endParaRPr lang="en-US" sz="50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1" descr="91412-2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292350"/>
            <a:ext cx="6540500" cy="324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01968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800" y="5638800"/>
            <a:ext cx="928687" cy="9286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228"/>
          <p:cNvSpPr txBox="1">
            <a:spLocks/>
          </p:cNvSpPr>
          <p:nvPr/>
        </p:nvSpPr>
        <p:spPr>
          <a:xfrm>
            <a:off x="589283" y="177676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50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Capacitor Discharge</a:t>
            </a:r>
            <a:endParaRPr lang="en-US" sz="50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Picture 2" descr="Capacitor-discharging-grap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888" y="2065791"/>
            <a:ext cx="5002212" cy="35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61729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</a:t>
            </a:r>
            <a:r>
              <a:rPr lang="en-US" sz="4400" b="0" i="0" u="none" strike="noStrike" cap="none" baseline="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diagram1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4800" y="5638800"/>
            <a:ext cx="928687" cy="9286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228"/>
          <p:cNvSpPr txBox="1">
            <a:spLocks/>
          </p:cNvSpPr>
          <p:nvPr/>
        </p:nvSpPr>
        <p:spPr>
          <a:xfrm>
            <a:off x="589283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5000" b="1" dirty="0" err="1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Astable</a:t>
            </a:r>
            <a:r>
              <a:rPr lang="en-US" sz="50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Mode Circuit</a:t>
            </a:r>
            <a:endParaRPr lang="en-US" sz="50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0318" y="1282701"/>
            <a:ext cx="6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Astable</a:t>
            </a:r>
            <a:r>
              <a:rPr lang="en-US" dirty="0"/>
              <a:t> Mode outputs an oscillating pulse signal/waveform.</a:t>
            </a:r>
          </a:p>
        </p:txBody>
      </p:sp>
      <p:pic>
        <p:nvPicPr>
          <p:cNvPr id="3" name="astable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0658" y="1833164"/>
            <a:ext cx="6662341" cy="415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731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 diagram1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800" y="5638800"/>
            <a:ext cx="928687" cy="9286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228"/>
          <p:cNvSpPr txBox="1">
            <a:spLocks/>
          </p:cNvSpPr>
          <p:nvPr/>
        </p:nvSpPr>
        <p:spPr>
          <a:xfrm>
            <a:off x="589283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5000" b="1" dirty="0" err="1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Astable</a:t>
            </a:r>
            <a:r>
              <a:rPr lang="en-US" sz="50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Mode Circuit</a:t>
            </a:r>
            <a:endParaRPr lang="en-US" sz="50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" name="Picture 3" descr="555_pot_b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64868"/>
            <a:ext cx="6606774" cy="579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0647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800" y="5638800"/>
            <a:ext cx="928687" cy="9286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228"/>
          <p:cNvSpPr txBox="1">
            <a:spLocks/>
          </p:cNvSpPr>
          <p:nvPr/>
        </p:nvSpPr>
        <p:spPr>
          <a:xfrm>
            <a:off x="589283" y="2381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50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Potentiometer as variable resistor</a:t>
            </a:r>
            <a:endParaRPr lang="en-US" sz="50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07" y="1946431"/>
            <a:ext cx="4598239" cy="386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4837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800" y="5638800"/>
            <a:ext cx="928687" cy="9286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228"/>
          <p:cNvSpPr txBox="1">
            <a:spLocks/>
          </p:cNvSpPr>
          <p:nvPr/>
        </p:nvSpPr>
        <p:spPr>
          <a:xfrm>
            <a:off x="589283" y="2381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50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Potentiometer as variable resistor</a:t>
            </a:r>
            <a:endParaRPr lang="en-US" sz="50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1" descr="FEKNHEQH5JCLQFC.MEDIU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48" y="2288758"/>
            <a:ext cx="4989395" cy="3323584"/>
          </a:xfrm>
          <a:prstGeom prst="rect">
            <a:avLst/>
          </a:prstGeom>
        </p:spPr>
      </p:pic>
      <p:pic>
        <p:nvPicPr>
          <p:cNvPr id="3" name="Picture 2" descr="F7YRXNEH4VQDOLB.MEDIUM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435" y="2734543"/>
            <a:ext cx="3998052" cy="26632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4868" y="2272878"/>
            <a:ext cx="2102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Voltage Divider 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866987" y="2315216"/>
            <a:ext cx="2291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Variable Resistor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485050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 diagram1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800" y="5638800"/>
            <a:ext cx="928687" cy="92868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228"/>
          <p:cNvSpPr txBox="1">
            <a:spLocks/>
          </p:cNvSpPr>
          <p:nvPr/>
        </p:nvSpPr>
        <p:spPr>
          <a:xfrm>
            <a:off x="589283" y="29674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  <a:buFont typeface="Raleway"/>
              <a:buNone/>
            </a:pPr>
            <a:r>
              <a:rPr lang="en-US" sz="50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Variable Resistor</a:t>
            </a:r>
            <a:endParaRPr lang="en-US" sz="50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647" y="1439745"/>
            <a:ext cx="5387142" cy="40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6757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 diagram1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800" y="5638800"/>
            <a:ext cx="928687" cy="9286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228"/>
          <p:cNvSpPr txBox="1">
            <a:spLocks/>
          </p:cNvSpPr>
          <p:nvPr/>
        </p:nvSpPr>
        <p:spPr>
          <a:xfrm>
            <a:off x="589283" y="177676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  <a:buFont typeface="Raleway"/>
              <a:buNone/>
            </a:pPr>
            <a:r>
              <a:rPr lang="en-US" sz="50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Pulse waveform</a:t>
            </a:r>
            <a:endParaRPr lang="en-US" sz="50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Picture 1" descr="800px-Dutycycle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16" y="2252938"/>
            <a:ext cx="8151884" cy="28531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27961" y="1320676"/>
            <a:ext cx="7430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The 555 timer is a chip that can be used to create pulses of various durations</a:t>
            </a:r>
          </a:p>
        </p:txBody>
      </p:sp>
    </p:spTree>
    <p:extLst>
      <p:ext uri="{BB962C8B-B14F-4D97-AF65-F5344CB8AC3E}">
        <p14:creationId xmlns:p14="http://schemas.microsoft.com/office/powerpoint/2010/main" val="4233284029"/>
      </p:ext>
    </p:extLst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 diagram1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800" y="5638800"/>
            <a:ext cx="928687" cy="92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1387" y="1422775"/>
            <a:ext cx="6983411" cy="4575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5664084"/>
      </p:ext>
    </p:extLst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 diagram1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800" y="5638800"/>
            <a:ext cx="928687" cy="92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8800" y="1794625"/>
            <a:ext cx="2876550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3800" y="296900"/>
            <a:ext cx="3343275" cy="942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193228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 diagram1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800" y="5638800"/>
            <a:ext cx="928687" cy="928687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>
            <a:spLocks noGrp="1"/>
          </p:cNvSpPr>
          <p:nvPr>
            <p:ph type="ctrTitle" idx="4294967295"/>
          </p:nvPr>
        </p:nvSpPr>
        <p:spPr>
          <a:xfrm>
            <a:off x="814162" y="22018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leway"/>
              <a:buNone/>
            </a:pPr>
            <a:r>
              <a:rPr lang="en-US" sz="50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Let’s make </a:t>
            </a:r>
            <a:r>
              <a:rPr lang="en-US" sz="50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-US" sz="50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50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pencil and paper</a:t>
            </a:r>
            <a:br>
              <a:rPr lang="en-US" sz="50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50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circuits</a:t>
            </a:r>
            <a:endParaRPr lang="en-US" sz="50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4439890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 diagram1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800" y="5638800"/>
            <a:ext cx="928687" cy="92868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228"/>
          <p:cNvSpPr txBox="1">
            <a:spLocks/>
          </p:cNvSpPr>
          <p:nvPr/>
        </p:nvSpPr>
        <p:spPr>
          <a:xfrm>
            <a:off x="589283" y="29674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  <a:buFont typeface="Raleway"/>
              <a:buNone/>
            </a:pPr>
            <a:r>
              <a:rPr lang="en-US" sz="50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Variable Resistor</a:t>
            </a:r>
            <a:endParaRPr lang="en-US" sz="50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647" y="1439745"/>
            <a:ext cx="5387142" cy="40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41127"/>
      </p:ext>
    </p:extLst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 diagram1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800" y="5638800"/>
            <a:ext cx="928687" cy="928687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>
            <a:spLocks noGrp="1"/>
          </p:cNvSpPr>
          <p:nvPr>
            <p:ph type="ctrTitle" idx="4294967295"/>
          </p:nvPr>
        </p:nvSpPr>
        <p:spPr>
          <a:xfrm>
            <a:off x="814162" y="22018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leway"/>
              <a:buNone/>
            </a:pPr>
            <a:r>
              <a:rPr lang="en-US" sz="50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Let’s make </a:t>
            </a:r>
            <a:r>
              <a:rPr lang="en-US" sz="50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/>
            </a:r>
            <a:br>
              <a:rPr lang="en-US" sz="50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50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pencil and paper</a:t>
            </a:r>
            <a:br>
              <a:rPr lang="en-US" sz="50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50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circuits</a:t>
            </a:r>
            <a:endParaRPr lang="en-US" sz="50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4180856057"/>
      </p:ext>
    </p:extLst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lang="en-US" sz="4400" b="0" i="0" u="none" strike="noStrike" cap="none" baseline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 diagram1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800" y="5638800"/>
            <a:ext cx="928687" cy="92868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228"/>
          <p:cNvSpPr txBox="1">
            <a:spLocks/>
          </p:cNvSpPr>
          <p:nvPr/>
        </p:nvSpPr>
        <p:spPr>
          <a:xfrm>
            <a:off x="589283" y="2439974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  <a:buFont typeface="Raleway"/>
              <a:buNone/>
            </a:pPr>
            <a:r>
              <a:rPr lang="en-US" sz="50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How does it work?</a:t>
            </a:r>
            <a:endParaRPr lang="en-US" sz="50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4242528846"/>
      </p:ext>
    </p:extLst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1989</TotalTime>
  <Words>405</Words>
  <Application>Microsoft Macintosh PowerPoint</Application>
  <PresentationFormat>On-screen Show (4:3)</PresentationFormat>
  <Paragraphs>86</Paragraphs>
  <Slides>38</Slides>
  <Notes>37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Introduction  to Circuits</vt:lpstr>
      <vt:lpstr>What does Codasign do?</vt:lpstr>
      <vt:lpstr>PowerPoint Presentation</vt:lpstr>
      <vt:lpstr>Arduino diagram1</vt:lpstr>
      <vt:lpstr>Arduino diagram1</vt:lpstr>
      <vt:lpstr>Arduino diagram1</vt:lpstr>
      <vt:lpstr>Arduino diagram1</vt:lpstr>
      <vt:lpstr>Arduino diagram1</vt:lpstr>
      <vt:lpstr>Arduino diagram1</vt:lpstr>
      <vt:lpstr>Arduino diagram1</vt:lpstr>
      <vt:lpstr>Arduino diagram1</vt:lpstr>
      <vt:lpstr>Arduino diagram1</vt:lpstr>
      <vt:lpstr>Arduino diagram1</vt:lpstr>
      <vt:lpstr>Arduino diagram1</vt:lpstr>
      <vt:lpstr>Arduino diagram1</vt:lpstr>
      <vt:lpstr>Resistor</vt:lpstr>
      <vt:lpstr>Arduino diagram1</vt:lpstr>
      <vt:lpstr>Arduino diagram1</vt:lpstr>
      <vt:lpstr>Arduino diagram1</vt:lpstr>
      <vt:lpstr>PowerPoint Presentation</vt:lpstr>
      <vt:lpstr>Arduino diagram1</vt:lpstr>
      <vt:lpstr>Arduino diagram1</vt:lpstr>
      <vt:lpstr>Arduino diagram1</vt:lpstr>
      <vt:lpstr>Arduino diagram1</vt:lpstr>
      <vt:lpstr>Arduino diagram1</vt:lpstr>
      <vt:lpstr>Arduino diagram1</vt:lpstr>
      <vt:lpstr>Arduino diagram1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Arduino diagram1</vt:lpstr>
      <vt:lpstr>Arduino diagram1</vt:lpstr>
      <vt:lpstr>PowerPoint Presentation</vt:lpstr>
      <vt:lpstr>PowerPoint Presentation</vt:lpstr>
      <vt:lpstr>Arduino diagram1</vt:lpstr>
      <vt:lpstr>Arduino diagram1</vt:lpstr>
    </vt:vector>
  </TitlesOfParts>
  <Company>QMUL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Circuits</dc:title>
  <dc:creator>Pollie Barden</dc:creator>
  <cp:lastModifiedBy>Pollie Barden</cp:lastModifiedBy>
  <cp:revision>17</cp:revision>
  <cp:lastPrinted>2014-11-19T16:41:35Z</cp:lastPrinted>
  <dcterms:created xsi:type="dcterms:W3CDTF">2014-11-13T16:15:44Z</dcterms:created>
  <dcterms:modified xsi:type="dcterms:W3CDTF">2014-11-21T11:45:33Z</dcterms:modified>
</cp:coreProperties>
</file>