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C14AC-A35B-421B-A7A2-8F56CDCE349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4ABF-EFF5-4632-A2C8-7527D286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9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7663CD-38E4-4B3D-8A94-F0A29026CA81}" type="datetimeFigureOut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58A92F-FEA6-4381-BF3C-E51502F76BC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Python </a:t>
            </a:r>
            <a:r>
              <a:rPr lang="en-US" dirty="0"/>
              <a:t>- </a:t>
            </a:r>
            <a:r>
              <a:rPr lang="en-US" sz="6600" dirty="0"/>
              <a:t>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8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List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90878"/>
              </p:ext>
            </p:extLst>
          </p:nvPr>
        </p:nvGraphicFramePr>
        <p:xfrm>
          <a:off x="457200" y="1854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list</a:t>
                      </a:r>
                      <a:r>
                        <a:rPr lang="en-US" sz="2400" dirty="0" err="1"/>
                        <a:t>.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append</a:t>
                      </a:r>
                      <a:r>
                        <a:rPr lang="en-US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Adds</a:t>
                      </a:r>
                      <a:r>
                        <a:rPr lang="en-US" sz="2400" dirty="0"/>
                        <a:t> x to the end of </a:t>
                      </a:r>
                      <a:r>
                        <a:rPr lang="en-US" sz="2400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list</a:t>
                      </a:r>
                      <a:r>
                        <a:rPr lang="en-US" sz="2400" dirty="0" err="1"/>
                        <a:t>.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insert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Inserts</a:t>
                      </a:r>
                      <a:r>
                        <a:rPr lang="en-US" sz="2400" i="0" dirty="0"/>
                        <a:t> x at position</a:t>
                      </a:r>
                      <a:r>
                        <a:rPr lang="en-US" sz="2400" i="0" baseline="0" dirty="0"/>
                        <a:t> I in </a:t>
                      </a:r>
                      <a:r>
                        <a:rPr lang="en-US" sz="2400" i="1" baseline="0" dirty="0"/>
                        <a:t>list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list</a:t>
                      </a:r>
                      <a:r>
                        <a:rPr lang="en-US" sz="2400" dirty="0" err="1"/>
                        <a:t>.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sz="2400" dirty="0"/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Removes</a:t>
                      </a:r>
                      <a:r>
                        <a:rPr lang="en-US" sz="2400" i="0" dirty="0"/>
                        <a:t> the first item of the </a:t>
                      </a:r>
                      <a:r>
                        <a:rPr lang="en-US" sz="2400" i="1" dirty="0"/>
                        <a:t>list</a:t>
                      </a:r>
                      <a:r>
                        <a:rPr lang="en-US" sz="2400" i="0" dirty="0"/>
                        <a:t> whose </a:t>
                      </a:r>
                      <a:r>
                        <a:rPr lang="en-US" sz="2400" b="1" i="0" dirty="0"/>
                        <a:t>value</a:t>
                      </a:r>
                      <a:r>
                        <a:rPr lang="en-US" sz="2400" i="0" dirty="0"/>
                        <a:t> is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list</a:t>
                      </a:r>
                      <a:r>
                        <a:rPr lang="en-US" sz="2400" dirty="0" err="1"/>
                        <a:t>.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pop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Remove</a:t>
                      </a:r>
                      <a:r>
                        <a:rPr lang="en-US" sz="2400" i="0" dirty="0"/>
                        <a:t> the item</a:t>
                      </a:r>
                      <a:r>
                        <a:rPr lang="en-US" sz="2400" i="0" baseline="0" dirty="0"/>
                        <a:t> at position </a:t>
                      </a:r>
                      <a:r>
                        <a:rPr lang="en-US" sz="2400" b="1" i="0" baseline="0" dirty="0" err="1"/>
                        <a:t>i</a:t>
                      </a:r>
                      <a:r>
                        <a:rPr lang="en-US" sz="2400" i="0" baseline="0" dirty="0"/>
                        <a:t> in the </a:t>
                      </a:r>
                      <a:r>
                        <a:rPr lang="en-US" sz="2400" i="1" baseline="0" dirty="0"/>
                        <a:t>list</a:t>
                      </a:r>
                      <a:r>
                        <a:rPr lang="en-US" sz="2400" i="0" baseline="0" dirty="0"/>
                        <a:t>, and returns it</a:t>
                      </a:r>
                      <a:endParaRPr lang="en-US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len</a:t>
                      </a:r>
                      <a:r>
                        <a:rPr lang="en-US" sz="2400" dirty="0"/>
                        <a:t>(</a:t>
                      </a:r>
                      <a:r>
                        <a:rPr lang="en-US" sz="2400" i="1" u="none" dirty="0"/>
                        <a:t>list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Returns</a:t>
                      </a:r>
                      <a:r>
                        <a:rPr lang="en-US" sz="2400" i="0" baseline="0" dirty="0"/>
                        <a:t> the length of </a:t>
                      </a:r>
                      <a:r>
                        <a:rPr lang="en-US" sz="2400" i="1" baseline="0" dirty="0"/>
                        <a:t>list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Adding data to the end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append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allows you to add data to the end of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coworkers = ["Sarah", "Matt", "Sophie"]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Add a name to coworkers</a:t>
            </a:r>
          </a:p>
          <a:p>
            <a:pPr marL="109728" indent="0">
              <a:buNone/>
            </a:pPr>
            <a:r>
              <a:rPr lang="en-US" dirty="0" err="1"/>
              <a:t>coworkers.</a:t>
            </a:r>
            <a:r>
              <a:rPr lang="en-US" dirty="0" err="1">
                <a:solidFill>
                  <a:srgbClr val="FF0000"/>
                </a:solidFill>
              </a:rPr>
              <a:t>append</a:t>
            </a:r>
            <a:r>
              <a:rPr lang="en-US" dirty="0"/>
              <a:t>("Larry")</a:t>
            </a:r>
          </a:p>
          <a:p>
            <a:pPr marL="109728" indent="0">
              <a:buNone/>
            </a:pPr>
            <a:r>
              <a:rPr lang="en-US" dirty="0"/>
              <a:t>print coworkers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['Sarah', 'Matt', 'Sophie', 'Larry']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Adding data in the middle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allows you to add data to the middle of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</a:p>
          <a:p>
            <a:pPr marL="109728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en-US" dirty="0"/>
              <a:t>coworkers = ["Sarah", "Matt", "Sophie"]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Add a name to coworkers at index 1</a:t>
            </a:r>
          </a:p>
          <a:p>
            <a:pPr marL="109728" indent="0">
              <a:buNone/>
            </a:pPr>
            <a:r>
              <a:rPr lang="en-US" dirty="0" err="1"/>
              <a:t>coworkers.</a:t>
            </a:r>
            <a:r>
              <a:rPr lang="en-US" dirty="0" err="1">
                <a:solidFill>
                  <a:srgbClr val="FF0000"/>
                </a:solidFill>
              </a:rPr>
              <a:t>insert</a:t>
            </a:r>
            <a:r>
              <a:rPr lang="en-US" dirty="0"/>
              <a:t>(1, "Larry")</a:t>
            </a:r>
          </a:p>
          <a:p>
            <a:pPr marL="109728" indent="0">
              <a:buNone/>
            </a:pPr>
            <a:r>
              <a:rPr lang="en-US" dirty="0"/>
              <a:t>print coworkers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['Sarah', 'Larry', 'Matt', 'Sophie']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Removing data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remove </a:t>
            </a:r>
            <a:r>
              <a:rPr lang="en-US" dirty="0"/>
              <a:t>method allows you to remove data from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</a:p>
          <a:p>
            <a:pPr marL="109728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en-US" dirty="0"/>
              <a:t>coworkers = ["Sarah", "Matt", "Sophie"]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Remove a name from coworkers</a:t>
            </a:r>
          </a:p>
          <a:p>
            <a:pPr marL="109728" indent="0">
              <a:buNone/>
            </a:pPr>
            <a:r>
              <a:rPr lang="en-US" dirty="0" err="1"/>
              <a:t>coworkers.</a:t>
            </a:r>
            <a:r>
              <a:rPr lang="en-US" dirty="0" err="1">
                <a:solidFill>
                  <a:srgbClr val="FF0000"/>
                </a:solidFill>
              </a:rPr>
              <a:t>remove</a:t>
            </a:r>
            <a:r>
              <a:rPr lang="en-US" dirty="0"/>
              <a:t>("Sarah")</a:t>
            </a:r>
          </a:p>
          <a:p>
            <a:pPr marL="109728" indent="0">
              <a:buNone/>
            </a:pPr>
            <a:r>
              <a:rPr lang="en-US" dirty="0"/>
              <a:t>print coworkers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['Matt', 'Sophie']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Removing data from a list with an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pop </a:t>
            </a:r>
            <a:r>
              <a:rPr lang="en-US" dirty="0"/>
              <a:t>method allows you to remove data from a specific index in the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</a:p>
          <a:p>
            <a:pPr marL="109728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en-US" dirty="0"/>
              <a:t>coworkers = ["Sarah", "Matt", "Sophie"]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Add a name to coworkers at index 1</a:t>
            </a:r>
          </a:p>
          <a:p>
            <a:pPr marL="109728" indent="0">
              <a:buNone/>
            </a:pPr>
            <a:r>
              <a:rPr lang="en-US" dirty="0" err="1"/>
              <a:t>coworkers.</a:t>
            </a:r>
            <a:r>
              <a:rPr lang="en-US" dirty="0" err="1">
                <a:solidFill>
                  <a:srgbClr val="FF0000"/>
                </a:solidFill>
              </a:rPr>
              <a:t>pop</a:t>
            </a:r>
            <a:r>
              <a:rPr lang="en-US" dirty="0"/>
              <a:t>(1)</a:t>
            </a:r>
          </a:p>
          <a:p>
            <a:pPr marL="109728" indent="0">
              <a:buNone/>
            </a:pPr>
            <a:r>
              <a:rPr lang="en-US" dirty="0"/>
              <a:t>print coworkers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['Sarah', 'Sophie']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Length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method returns the length of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coworkers = ["Sarah", "Matt", "Sophie"]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Print length of coworkers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(coworkers)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3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Using loops to add items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range(5):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myList.</a:t>
            </a:r>
            <a:r>
              <a:rPr lang="en-US" dirty="0" err="1">
                <a:solidFill>
                  <a:srgbClr val="FF0000"/>
                </a:solidFill>
              </a:rPr>
              <a:t>append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err="1"/>
              <a:t>myList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[0, 1, 2, 3, 4]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 for each loop to go through all items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err="1"/>
              <a:t>Num</a:t>
            </a:r>
            <a:r>
              <a:rPr lang="en-US" dirty="0"/>
              <a:t> will represent each number in </a:t>
            </a:r>
            <a:r>
              <a:rPr lang="en-US" dirty="0" err="1"/>
              <a:t>myList</a:t>
            </a: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myList</a:t>
            </a:r>
            <a:r>
              <a:rPr lang="en-US" dirty="0"/>
              <a:t> = [56,65,98,2,25]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/>
              <a:t>    print </a:t>
            </a:r>
            <a:r>
              <a:rPr lang="en-US" dirty="0" err="1"/>
              <a:t>num</a:t>
            </a:r>
            <a:r>
              <a:rPr lang="en-US" dirty="0"/>
              <a:t>,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56 65 98 8 25</a:t>
            </a:r>
          </a:p>
        </p:txBody>
      </p:sp>
    </p:spTree>
    <p:extLst>
      <p:ext uri="{BB962C8B-B14F-4D97-AF65-F5344CB8AC3E}">
        <p14:creationId xmlns:p14="http://schemas.microsoft.com/office/powerpoint/2010/main" val="373396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 for each loop to go through all items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/>
              <a:t>myList</a:t>
            </a:r>
            <a:r>
              <a:rPr lang="en-US" dirty="0"/>
              <a:t> = [21,16,12,27,36]</a:t>
            </a:r>
          </a:p>
          <a:p>
            <a:pPr marL="109728" indent="0">
              <a:buNone/>
            </a:pPr>
            <a:r>
              <a:rPr lang="en-US" dirty="0"/>
              <a:t>total = 0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/>
              <a:t>    total += </a:t>
            </a:r>
            <a:r>
              <a:rPr lang="en-US" dirty="0" err="1"/>
              <a:t>num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print total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 112</a:t>
            </a:r>
          </a:p>
        </p:txBody>
      </p:sp>
    </p:spTree>
    <p:extLst>
      <p:ext uri="{BB962C8B-B14F-4D97-AF65-F5344CB8AC3E}">
        <p14:creationId xmlns:p14="http://schemas.microsoft.com/office/powerpoint/2010/main" val="373396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What is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a versatile datatype which stores a </a:t>
            </a:r>
            <a:r>
              <a:rPr lang="en-US" b="1" dirty="0"/>
              <a:t>collection</a:t>
            </a:r>
            <a:r>
              <a:rPr lang="en-US" dirty="0"/>
              <a:t> of similar types.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/>
              <a:t>mutable</a:t>
            </a:r>
            <a:r>
              <a:rPr lang="en-US" dirty="0"/>
              <a:t>, meaning data can be modified after being created.  String are </a:t>
            </a:r>
            <a:r>
              <a:rPr lang="en-US" b="1" dirty="0"/>
              <a:t>immutable</a:t>
            </a:r>
            <a:r>
              <a:rPr lang="en-US" dirty="0"/>
              <a:t>, meaning data can not be modified.</a:t>
            </a:r>
          </a:p>
          <a:p>
            <a:pPr marL="109728" indent="0">
              <a:buNone/>
            </a:pPr>
            <a:r>
              <a:rPr lang="en-US" dirty="0"/>
              <a:t>  </a:t>
            </a:r>
          </a:p>
          <a:p>
            <a:pPr marL="109728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list </a:t>
            </a:r>
            <a:r>
              <a:rPr lang="en-US" dirty="0"/>
              <a:t>is considered an object, therefore, it is not stored at the same location as the variable.</a:t>
            </a:r>
          </a:p>
        </p:txBody>
      </p:sp>
    </p:spTree>
    <p:extLst>
      <p:ext uri="{BB962C8B-B14F-4D97-AF65-F5344CB8AC3E}">
        <p14:creationId xmlns:p14="http://schemas.microsoft.com/office/powerpoint/2010/main" val="14936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List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Syntax</a:t>
            </a:r>
            <a:r>
              <a:rPr lang="en-US" dirty="0"/>
              <a:t>:  To indicate that you are working with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, the  </a:t>
            </a:r>
            <a:r>
              <a:rPr lang="en-US" b="1" dirty="0">
                <a:solidFill>
                  <a:srgbClr val="FF0000"/>
                </a:solidFill>
              </a:rPr>
              <a:t>square brackets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) are the </a:t>
            </a:r>
            <a:r>
              <a:rPr lang="en-US" b="1" dirty="0"/>
              <a:t>symbol</a:t>
            </a:r>
            <a:r>
              <a:rPr lang="en-US" dirty="0"/>
              <a:t> used for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How do you create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 allows the use of one </a:t>
            </a:r>
            <a:r>
              <a:rPr lang="en-US" b="1" dirty="0"/>
              <a:t>reference variable </a:t>
            </a:r>
            <a:r>
              <a:rPr lang="en-US" dirty="0"/>
              <a:t>(identifier) to group similar items together.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An empty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:  </a:t>
            </a:r>
          </a:p>
          <a:p>
            <a:pPr marL="109728" indent="0"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names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students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“Moses”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“Amanda”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“Nova”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marL="109728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/>
              <a:t>Moses, Amanda, Nova – are </a:t>
            </a:r>
            <a:r>
              <a:rPr lang="en-US" b="1" dirty="0">
                <a:solidFill>
                  <a:schemeClr val="tx2"/>
                </a:solidFill>
              </a:rPr>
              <a:t>elements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(items) of the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.  Each </a:t>
            </a:r>
            <a:r>
              <a:rPr lang="en-US" b="1" dirty="0">
                <a:solidFill>
                  <a:schemeClr val="tx2"/>
                </a:solidFill>
              </a:rPr>
              <a:t>element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separated by a (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What can be stored in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nums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5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10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15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20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25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/>
              <a:t>price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2.75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0.52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1.95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2.85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3.00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marL="109728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/>
              <a:t>classes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“English”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“Science”</a:t>
            </a:r>
            <a:r>
              <a:rPr lang="en-US" b="1" dirty="0"/>
              <a:t>,</a:t>
            </a:r>
            <a:r>
              <a:rPr lang="en-US" dirty="0"/>
              <a:t> “Math” 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marL="109728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/>
              <a:t>chars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“A”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“B”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“C”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“D”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marL="109728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/>
              <a:t>mix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“Period”, 1, 27, “students”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marL="109728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2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How to print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nums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5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10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15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20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25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/>
              <a:t>print nums</a:t>
            </a:r>
          </a:p>
          <a:p>
            <a:pPr marL="109728" indent="0">
              <a:buNone/>
            </a:pPr>
            <a:r>
              <a:rPr lang="en-US" dirty="0"/>
              <a:t># [5,10,15,20,25]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print “The nums are: “ + </a:t>
            </a:r>
            <a:r>
              <a:rPr lang="en-US" dirty="0" err="1"/>
              <a:t>str</a:t>
            </a:r>
            <a:r>
              <a:rPr lang="en-US" dirty="0"/>
              <a:t>(nums)</a:t>
            </a:r>
          </a:p>
          <a:p>
            <a:pPr marL="109728" indent="0">
              <a:buNone/>
            </a:pPr>
            <a:r>
              <a:rPr lang="en-US" dirty="0"/>
              <a:t># The nums are: [5,10,15,20,25]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2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know where an element is in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Like Strings,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elements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assigned a position/</a:t>
            </a:r>
            <a:r>
              <a:rPr lang="en-US" b="1" dirty="0"/>
              <a:t>index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/>
              <a:t>Index</a:t>
            </a:r>
            <a:r>
              <a:rPr lang="en-US" dirty="0"/>
              <a:t> values always start at 0.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17786"/>
              </p:ext>
            </p:extLst>
          </p:nvPr>
        </p:nvGraphicFramePr>
        <p:xfrm>
          <a:off x="2514600" y="3657600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“Moses”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“Amanda”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“Nova”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7410" y="310360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values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7678" y="3288268"/>
            <a:ext cx="1195122" cy="553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57678" y="3288268"/>
            <a:ext cx="3328722" cy="553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157678" y="3288268"/>
            <a:ext cx="5309922" cy="553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How to access an element in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To access an element in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, it is the same as access as a character of a String.  You must use the </a:t>
            </a:r>
            <a:r>
              <a:rPr lang="en-US" b="1" dirty="0"/>
              <a:t>reference variable </a:t>
            </a:r>
            <a:r>
              <a:rPr lang="en-US" dirty="0"/>
              <a:t>(identifier) assigned to the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, then use the </a:t>
            </a:r>
            <a:r>
              <a:rPr lang="en-US" b="1" dirty="0">
                <a:solidFill>
                  <a:srgbClr val="FF0000"/>
                </a:solidFill>
              </a:rPr>
              <a:t>square brackets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/>
              <a:t>) with the </a:t>
            </a:r>
            <a:r>
              <a:rPr lang="en-US" b="1" dirty="0"/>
              <a:t>index value </a:t>
            </a:r>
            <a:r>
              <a:rPr lang="en-US" dirty="0"/>
              <a:t>in the </a:t>
            </a:r>
            <a:r>
              <a:rPr lang="en-US" b="1" dirty="0">
                <a:solidFill>
                  <a:srgbClr val="FF0000"/>
                </a:solidFill>
              </a:rPr>
              <a:t>square brackets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chars=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“A”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“B”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“C”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“D”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marL="109728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/>
              <a:t>print chars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/>
              <a:t>2</a:t>
            </a:r>
            <a:r>
              <a:rPr lang="en-US" b="1" dirty="0">
                <a:solidFill>
                  <a:srgbClr val="FF0000"/>
                </a:solidFill>
              </a:rPr>
              <a:t>]	</a:t>
            </a:r>
            <a:r>
              <a:rPr lang="en-US" b="1" dirty="0"/>
              <a:t># </a:t>
            </a:r>
            <a:r>
              <a:rPr lang="en-US" dirty="0"/>
              <a:t>C gets printed out</a:t>
            </a:r>
          </a:p>
          <a:p>
            <a:pPr marL="109728" indent="0">
              <a:buNone/>
            </a:pPr>
            <a:r>
              <a:rPr lang="en-US"/>
              <a:t>print chars</a:t>
            </a:r>
            <a:r>
              <a:rPr lang="en-US" b="1">
                <a:solidFill>
                  <a:srgbClr val="FF0000"/>
                </a:solidFill>
              </a:rPr>
              <a:t>[</a:t>
            </a:r>
            <a:r>
              <a:rPr lang="en-US" b="1" dirty="0"/>
              <a:t>3</a:t>
            </a:r>
            <a:r>
              <a:rPr lang="en-US" b="1" dirty="0">
                <a:solidFill>
                  <a:srgbClr val="FF0000"/>
                </a:solidFill>
              </a:rPr>
              <a:t>]	</a:t>
            </a:r>
            <a:r>
              <a:rPr lang="en-US" b="1" dirty="0"/>
              <a:t># </a:t>
            </a:r>
            <a:r>
              <a:rPr lang="en-US" dirty="0"/>
              <a:t>D gets printed out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math to determine index value.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888"/>
            <a:ext cx="8229600" cy="47823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One way to determine the index value is to use math operations.  This tests your ability as a programmer to determine the index value.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myList</a:t>
            </a:r>
            <a:r>
              <a:rPr lang="en-US" dirty="0"/>
              <a:t> = [2,1,31,7,5,12,8]</a:t>
            </a:r>
          </a:p>
          <a:p>
            <a:pPr marL="109728" indent="0">
              <a:buNone/>
            </a:pPr>
            <a:r>
              <a:rPr lang="en-US" dirty="0"/>
              <a:t># print the items in the list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err="1"/>
              <a:t>myList</a:t>
            </a:r>
            <a:r>
              <a:rPr lang="en-US" dirty="0"/>
              <a:t>[1 + 2],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err="1"/>
              <a:t>myList</a:t>
            </a:r>
            <a:r>
              <a:rPr lang="en-US" dirty="0"/>
              <a:t>[9 – 3],</a:t>
            </a:r>
          </a:p>
          <a:p>
            <a:pPr marL="109728" indent="0">
              <a:buNone/>
            </a:pPr>
            <a:r>
              <a:rPr lang="en-US" dirty="0"/>
              <a:t>print </a:t>
            </a:r>
            <a:r>
              <a:rPr lang="en-US" dirty="0" err="1"/>
              <a:t>myList</a:t>
            </a:r>
            <a:r>
              <a:rPr lang="en-US" dirty="0"/>
              <a:t>[11 / 2]</a:t>
            </a:r>
          </a:p>
          <a:p>
            <a:pPr marL="109728" indent="0">
              <a:buNone/>
            </a:pPr>
            <a:r>
              <a:rPr lang="en-US" dirty="0"/>
              <a:t># 7 8 12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548</TotalTime>
  <Words>848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Georgia</vt:lpstr>
      <vt:lpstr>Trebuchet MS</vt:lpstr>
      <vt:lpstr>Wingdings 2</vt:lpstr>
      <vt:lpstr>Urban</vt:lpstr>
      <vt:lpstr>Python - List</vt:lpstr>
      <vt:lpstr>What is a list?</vt:lpstr>
      <vt:lpstr>List Syntax</vt:lpstr>
      <vt:lpstr>How do you create a list?</vt:lpstr>
      <vt:lpstr>What can be stored in list?</vt:lpstr>
      <vt:lpstr>How to print a list?</vt:lpstr>
      <vt:lpstr>How do you know where an element is in a list?</vt:lpstr>
      <vt:lpstr>How to access an element in a list?</vt:lpstr>
      <vt:lpstr>Using math to determine index value.</vt:lpstr>
      <vt:lpstr>List Methods</vt:lpstr>
      <vt:lpstr>Adding data to the end of a list</vt:lpstr>
      <vt:lpstr>Adding data in the middle of a list</vt:lpstr>
      <vt:lpstr>Removing data from a list</vt:lpstr>
      <vt:lpstr>Removing data from a list with an index</vt:lpstr>
      <vt:lpstr>Length of a list</vt:lpstr>
      <vt:lpstr>Using loops to add items to a list</vt:lpstr>
      <vt:lpstr>Using a for each loop to go through all items in a list</vt:lpstr>
      <vt:lpstr>Using a for each loop to go through all items in a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List</dc:title>
  <dc:creator>Windows User</dc:creator>
  <cp:lastModifiedBy>Steven Payne</cp:lastModifiedBy>
  <cp:revision>22</cp:revision>
  <dcterms:created xsi:type="dcterms:W3CDTF">2018-02-11T17:37:03Z</dcterms:created>
  <dcterms:modified xsi:type="dcterms:W3CDTF">2018-02-12T15:25:06Z</dcterms:modified>
</cp:coreProperties>
</file>