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8" r:id="rId2"/>
    <p:sldId id="623" r:id="rId3"/>
    <p:sldId id="624" r:id="rId4"/>
    <p:sldId id="626" r:id="rId5"/>
    <p:sldId id="627" r:id="rId6"/>
    <p:sldId id="635" r:id="rId7"/>
    <p:sldId id="636" r:id="rId8"/>
    <p:sldId id="637" r:id="rId9"/>
    <p:sldId id="638" r:id="rId10"/>
    <p:sldId id="639" r:id="rId11"/>
    <p:sldId id="642" r:id="rId12"/>
    <p:sldId id="643" r:id="rId13"/>
    <p:sldId id="644" r:id="rId14"/>
    <p:sldId id="64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6666"/>
    <a:srgbClr val="0000CC"/>
    <a:srgbClr val="008000"/>
    <a:srgbClr val="9966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65049" autoAdjust="0"/>
  </p:normalViewPr>
  <p:slideViewPr>
    <p:cSldViewPr>
      <p:cViewPr varScale="1">
        <p:scale>
          <a:sx n="72" d="100"/>
          <a:sy n="72" d="100"/>
        </p:scale>
        <p:origin x="21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fld id="{7FBA3B3C-7A67-42A6-ADD1-4FD8E4403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 b="1"/>
              <a:t>©A+ Computer Science     www.apluscompsci.com                 </a:t>
            </a:r>
            <a:fld id="{9722BFE3-CA4D-49FE-BA30-69F9FEB7A9FF}" type="slidenum">
              <a:rPr lang="en-US" sz="1200" b="1"/>
              <a:pPr algn="r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s = "apluscompsci"</a:t>
            </a:r>
          </a:p>
          <a:p>
            <a:r>
              <a:rPr lang="en-US" sz="1500"/>
              <a:t>print  s.find("p")</a:t>
            </a:r>
          </a:p>
          <a:p>
            <a:r>
              <a:rPr lang="en-US" sz="1500"/>
              <a:t>print  s.find("s")</a:t>
            </a:r>
          </a:p>
          <a:p>
            <a:r>
              <a:rPr lang="en-US" sz="1500"/>
              <a:t>print  s.find("c")</a:t>
            </a:r>
          </a:p>
          <a:p>
            <a:r>
              <a:rPr lang="en-US" sz="1500"/>
              <a:t>print  s.find("m")</a:t>
            </a:r>
          </a:p>
          <a:p>
            <a:r>
              <a:rPr lang="en-US" sz="1500"/>
              <a:t>print  s.find("x")</a:t>
            </a:r>
          </a:p>
          <a:p>
            <a:r>
              <a:rPr lang="en-US" sz="1500"/>
              <a:t>print  s.find("a")</a:t>
            </a:r>
          </a:p>
          <a:p>
            <a:endParaRPr lang="en-US" sz="1500"/>
          </a:p>
          <a:p>
            <a:r>
              <a:rPr lang="en-US" sz="1500"/>
              <a:t>#OUTS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4</a:t>
            </a:r>
          </a:p>
          <a:p>
            <a:r>
              <a:rPr lang="en-US" sz="1500"/>
              <a:t>5</a:t>
            </a:r>
          </a:p>
          <a:p>
            <a:r>
              <a:rPr lang="en-US" sz="1500"/>
              <a:t>7</a:t>
            </a:r>
          </a:p>
          <a:p>
            <a:r>
              <a:rPr lang="en-US" sz="1500"/>
              <a:t>-1</a:t>
            </a:r>
          </a:p>
          <a:p>
            <a:r>
              <a:rPr lang="en-US" sz="1500"/>
              <a:t>0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s = "apluscompsci"</a:t>
            </a:r>
          </a:p>
          <a:p>
            <a:r>
              <a:rPr lang="en-US" sz="1500"/>
              <a:t>print  s.find("p")</a:t>
            </a:r>
          </a:p>
          <a:p>
            <a:r>
              <a:rPr lang="en-US" sz="1500"/>
              <a:t>print  s.find("s")</a:t>
            </a:r>
          </a:p>
          <a:p>
            <a:r>
              <a:rPr lang="en-US" sz="1500"/>
              <a:t>print  s.find("c")</a:t>
            </a:r>
          </a:p>
          <a:p>
            <a:r>
              <a:rPr lang="en-US" sz="1500"/>
              <a:t>print  s.find("m")</a:t>
            </a:r>
          </a:p>
          <a:p>
            <a:r>
              <a:rPr lang="en-US" sz="1500"/>
              <a:t>print  s.find("x")</a:t>
            </a:r>
          </a:p>
          <a:p>
            <a:r>
              <a:rPr lang="en-US" sz="1500"/>
              <a:t>print  s.find("a")</a:t>
            </a:r>
          </a:p>
          <a:p>
            <a:endParaRPr lang="en-US" sz="1500"/>
          </a:p>
          <a:p>
            <a:r>
              <a:rPr lang="en-US" sz="1500"/>
              <a:t>#OUTS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4</a:t>
            </a:r>
          </a:p>
          <a:p>
            <a:r>
              <a:rPr lang="en-US" sz="1500"/>
              <a:t>5</a:t>
            </a:r>
          </a:p>
          <a:p>
            <a:r>
              <a:rPr lang="en-US" sz="1500"/>
              <a:t>7</a:t>
            </a:r>
          </a:p>
          <a:p>
            <a:r>
              <a:rPr lang="en-US" sz="1500"/>
              <a:t>-1</a:t>
            </a:r>
          </a:p>
          <a:p>
            <a:r>
              <a:rPr lang="en-US" sz="1500"/>
              <a:t>0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s = "apluscompsci"</a:t>
            </a:r>
          </a:p>
          <a:p>
            <a:r>
              <a:rPr lang="en-US" sz="1500"/>
              <a:t>print  s.find("p")</a:t>
            </a:r>
          </a:p>
          <a:p>
            <a:r>
              <a:rPr lang="en-US" sz="1500"/>
              <a:t>print  s.find("s")</a:t>
            </a:r>
          </a:p>
          <a:p>
            <a:r>
              <a:rPr lang="en-US" sz="1500"/>
              <a:t>print  s.find("c")</a:t>
            </a:r>
          </a:p>
          <a:p>
            <a:r>
              <a:rPr lang="en-US" sz="1500"/>
              <a:t>print  s.find("m")</a:t>
            </a:r>
          </a:p>
          <a:p>
            <a:r>
              <a:rPr lang="en-US" sz="1500"/>
              <a:t>print  s.find("x")</a:t>
            </a:r>
          </a:p>
          <a:p>
            <a:r>
              <a:rPr lang="en-US" sz="1500"/>
              <a:t>print  s.find("a")</a:t>
            </a:r>
          </a:p>
          <a:p>
            <a:endParaRPr lang="en-US" sz="1500"/>
          </a:p>
          <a:p>
            <a:r>
              <a:rPr lang="en-US" sz="1500"/>
              <a:t>#OUTS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4</a:t>
            </a:r>
          </a:p>
          <a:p>
            <a:r>
              <a:rPr lang="en-US" sz="1500"/>
              <a:t>5</a:t>
            </a:r>
          </a:p>
          <a:p>
            <a:r>
              <a:rPr lang="en-US" sz="1500"/>
              <a:t>7</a:t>
            </a:r>
          </a:p>
          <a:p>
            <a:r>
              <a:rPr lang="en-US" sz="1500"/>
              <a:t>-1</a:t>
            </a:r>
          </a:p>
          <a:p>
            <a:r>
              <a:rPr lang="en-US" sz="1500"/>
              <a:t>0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r>
              <a:rPr lang="en-US" sz="1600"/>
              <a:t>s = "apluscompsci"</a:t>
            </a:r>
          </a:p>
          <a:p>
            <a:pPr eaLnBrk="1" hangingPunct="1"/>
            <a:r>
              <a:rPr lang="en-US" sz="1600"/>
              <a:t>print  s.rfind("p")</a:t>
            </a:r>
          </a:p>
          <a:p>
            <a:pPr eaLnBrk="1" hangingPunct="1"/>
            <a:r>
              <a:rPr lang="en-US" sz="1600"/>
              <a:t>print  s.rfind("s")</a:t>
            </a:r>
          </a:p>
          <a:p>
            <a:pPr eaLnBrk="1" hangingPunct="1"/>
            <a:r>
              <a:rPr lang="en-US" sz="1600"/>
              <a:t>print  s.rfind("c")</a:t>
            </a:r>
          </a:p>
          <a:p>
            <a:pPr eaLnBrk="1" hangingPunct="1"/>
            <a:r>
              <a:rPr lang="en-US" sz="1600"/>
              <a:t>print  s.rfind("m")</a:t>
            </a:r>
          </a:p>
          <a:p>
            <a:pPr eaLnBrk="1" hangingPunct="1"/>
            <a:r>
              <a:rPr lang="en-US" sz="1600"/>
              <a:t>print  s.rfind("x")</a:t>
            </a:r>
          </a:p>
          <a:p>
            <a:pPr eaLnBrk="1" hangingPunct="1"/>
            <a:r>
              <a:rPr lang="en-US" sz="1600"/>
              <a:t>print  s.rfind("a")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#OUTS</a:t>
            </a:r>
          </a:p>
          <a:p>
            <a:pPr eaLnBrk="1" hangingPunct="1"/>
            <a:r>
              <a:rPr lang="en-US" sz="1600"/>
              <a:t>8</a:t>
            </a:r>
          </a:p>
          <a:p>
            <a:pPr eaLnBrk="1" hangingPunct="1"/>
            <a:r>
              <a:rPr lang="en-US" sz="1600"/>
              <a:t>9</a:t>
            </a:r>
          </a:p>
          <a:p>
            <a:pPr eaLnBrk="1" hangingPunct="1"/>
            <a:r>
              <a:rPr lang="en-US" sz="1600"/>
              <a:t>10</a:t>
            </a:r>
          </a:p>
          <a:p>
            <a:pPr eaLnBrk="1" hangingPunct="1"/>
            <a:r>
              <a:rPr lang="en-US" sz="1600"/>
              <a:t>7</a:t>
            </a:r>
          </a:p>
          <a:p>
            <a:pPr eaLnBrk="1" hangingPunct="1"/>
            <a:r>
              <a:rPr lang="en-US" sz="1600"/>
              <a:t>-1</a:t>
            </a:r>
          </a:p>
          <a:p>
            <a:pPr eaLnBrk="1" hangingPunct="1"/>
            <a:r>
              <a:rPr lang="en-US" sz="1600"/>
              <a:t>0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r>
              <a:rPr lang="en-US" sz="1600"/>
              <a:t>s = "apluscompsci"</a:t>
            </a:r>
          </a:p>
          <a:p>
            <a:pPr eaLnBrk="1" hangingPunct="1"/>
            <a:r>
              <a:rPr lang="en-US" sz="1600"/>
              <a:t>print  s.rfind("p")</a:t>
            </a:r>
          </a:p>
          <a:p>
            <a:pPr eaLnBrk="1" hangingPunct="1"/>
            <a:r>
              <a:rPr lang="en-US" sz="1600"/>
              <a:t>print  s.rfind("s")</a:t>
            </a:r>
          </a:p>
          <a:p>
            <a:pPr eaLnBrk="1" hangingPunct="1"/>
            <a:r>
              <a:rPr lang="en-US" sz="1600"/>
              <a:t>print  s.rfind("c")</a:t>
            </a:r>
          </a:p>
          <a:p>
            <a:pPr eaLnBrk="1" hangingPunct="1"/>
            <a:r>
              <a:rPr lang="en-US" sz="1600"/>
              <a:t>print  s.rfind("m")</a:t>
            </a:r>
          </a:p>
          <a:p>
            <a:pPr eaLnBrk="1" hangingPunct="1"/>
            <a:r>
              <a:rPr lang="en-US" sz="1600"/>
              <a:t>print  s.rfind("x")</a:t>
            </a:r>
          </a:p>
          <a:p>
            <a:pPr eaLnBrk="1" hangingPunct="1"/>
            <a:r>
              <a:rPr lang="en-US" sz="1600"/>
              <a:t>print  s.rfind("a")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#OUTS</a:t>
            </a:r>
          </a:p>
          <a:p>
            <a:pPr eaLnBrk="1" hangingPunct="1"/>
            <a:r>
              <a:rPr lang="en-US" sz="1600"/>
              <a:t>8</a:t>
            </a:r>
          </a:p>
          <a:p>
            <a:pPr eaLnBrk="1" hangingPunct="1"/>
            <a:r>
              <a:rPr lang="en-US" sz="1600"/>
              <a:t>9</a:t>
            </a:r>
          </a:p>
          <a:p>
            <a:pPr eaLnBrk="1" hangingPunct="1"/>
            <a:r>
              <a:rPr lang="en-US" sz="1600"/>
              <a:t>10</a:t>
            </a:r>
          </a:p>
          <a:p>
            <a:pPr eaLnBrk="1" hangingPunct="1"/>
            <a:r>
              <a:rPr lang="en-US" sz="1600"/>
              <a:t>7</a:t>
            </a:r>
          </a:p>
          <a:p>
            <a:pPr eaLnBrk="1" hangingPunct="1"/>
            <a:r>
              <a:rPr lang="en-US" sz="1600"/>
              <a:t>-1</a:t>
            </a:r>
          </a:p>
          <a:p>
            <a:pPr eaLnBrk="1" hangingPunct="1"/>
            <a:r>
              <a:rPr lang="en-US" sz="1600"/>
              <a:t>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A String is a group of characters.  Strings are used to store words, which can consist of letters, numbers, and symbols.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500"/>
              <a:t> is a String reference.  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500"/>
              <a:t> is storing the location / memory address of the String Object 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"compsci"</a:t>
            </a:r>
            <a:r>
              <a:rPr lang="en-US" sz="1500"/>
              <a:t>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The String 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sz="1500"/>
              <a:t> method returns the character at the specific spot.</a:t>
            </a:r>
          </a:p>
          <a:p>
            <a:endParaRPr lang="en-US" sz="1500"/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charAt(0)</a:t>
            </a:r>
            <a:r>
              <a:rPr lang="en-US" sz="1500"/>
              <a:t> would return the character at spot 0.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charAt(2)</a:t>
            </a:r>
            <a:r>
              <a:rPr lang="en-US" sz="1500"/>
              <a:t> would return the character at spot 2.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Python does not have a substring method.</a:t>
            </a:r>
            <a:br>
              <a:rPr lang="en-US" sz="1500"/>
            </a:br>
            <a:r>
              <a:rPr lang="en-US" sz="1500"/>
              <a:t>Python uses slicing [:] to get sections of values from strings and arrays.</a:t>
            </a:r>
            <a:br>
              <a:rPr lang="en-US" sz="1500"/>
            </a:br>
            <a:r>
              <a:rPr lang="en-US" sz="1500"/>
              <a:t>Strings are essentially arrays in Python.</a:t>
            </a:r>
          </a:p>
          <a:p>
            <a:r>
              <a:rPr lang="en-US" sz="1500"/>
              <a:t>When slicing a string or array, the 1st value tells python where to start.</a:t>
            </a:r>
            <a:br>
              <a:rPr lang="en-US" sz="1500"/>
            </a:br>
            <a:r>
              <a:rPr lang="en-US" sz="1500"/>
              <a:t>0 is assumed if no first value is provided.</a:t>
            </a:r>
          </a:p>
          <a:p>
            <a:r>
              <a:rPr lang="en-US" sz="1500"/>
              <a:t>s[:3] gets the substring from 0 to 3 exclusive of 3.</a:t>
            </a:r>
            <a:br>
              <a:rPr lang="en-US" sz="1500"/>
            </a:br>
            <a:r>
              <a:rPr lang="en-US" sz="1500"/>
              <a:t>The 2</a:t>
            </a:r>
            <a:r>
              <a:rPr lang="en-US" sz="1500" baseline="30000"/>
              <a:t>nd</a:t>
            </a:r>
            <a:r>
              <a:rPr lang="en-US" sz="1500"/>
              <a:t> value tells Python where to stop.</a:t>
            </a:r>
          </a:p>
          <a:p>
            <a:r>
              <a:rPr lang="en-US" sz="1500"/>
              <a:t>If the 2</a:t>
            </a:r>
            <a:r>
              <a:rPr lang="en-US" sz="1500" baseline="30000"/>
              <a:t>nd</a:t>
            </a:r>
            <a:r>
              <a:rPr lang="en-US" sz="1500"/>
              <a:t> value is negative, Python moves back that many spots from the end.</a:t>
            </a:r>
          </a:p>
          <a:p>
            <a:r>
              <a:rPr lang="en-US" sz="1500"/>
              <a:t>s[:-2] gets the substring 0 to len-2 exclusive of len-2.</a:t>
            </a:r>
          </a:p>
          <a:p>
            <a:endParaRPr lang="en-US" sz="1500"/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s = "compsci";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s[0:2],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s[1:4],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s[2:5],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s[:-2],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s[3:-1],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s[0:-3],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#OUTS</a:t>
            </a:r>
            <a:br>
              <a:rPr lang="pt-BR" sz="1500">
                <a:latin typeface="Courier New" pitchFamily="49" charset="0"/>
                <a:cs typeface="Courier New" pitchFamily="49" charset="0"/>
              </a:rPr>
            </a:br>
            <a:r>
              <a:rPr lang="en-US" sz="1500">
                <a:latin typeface="Courier New" pitchFamily="49" charset="0"/>
                <a:cs typeface="Courier New" pitchFamily="49" charset="0"/>
              </a:rPr>
              <a:t>co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omp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psc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Python does not have a substring method.</a:t>
            </a:r>
            <a:br>
              <a:rPr lang="en-US" sz="1500"/>
            </a:br>
            <a:r>
              <a:rPr lang="en-US" sz="1500"/>
              <a:t>Python uses slicing [:] to get sections of values from strings and arrays.</a:t>
            </a:r>
            <a:br>
              <a:rPr lang="en-US" sz="1500"/>
            </a:br>
            <a:r>
              <a:rPr lang="en-US" sz="1500"/>
              <a:t>Strings are essentially arrays in Python.</a:t>
            </a:r>
          </a:p>
          <a:p>
            <a:r>
              <a:rPr lang="en-US" sz="1500"/>
              <a:t>When slicing a string or array, the 1st value tells python where to start.</a:t>
            </a:r>
            <a:br>
              <a:rPr lang="en-US" sz="1500"/>
            </a:br>
            <a:r>
              <a:rPr lang="en-US" sz="1500"/>
              <a:t>0 is assumed if no first value is provided.</a:t>
            </a:r>
          </a:p>
          <a:p>
            <a:r>
              <a:rPr lang="en-US" sz="1500"/>
              <a:t>s[:3] gets the substring from 0 to 3 exclusive of 3.</a:t>
            </a:r>
            <a:br>
              <a:rPr lang="en-US" sz="1500"/>
            </a:br>
            <a:r>
              <a:rPr lang="en-US" sz="1500"/>
              <a:t>The 2</a:t>
            </a:r>
            <a:r>
              <a:rPr lang="en-US" sz="1500" baseline="30000"/>
              <a:t>nd</a:t>
            </a:r>
            <a:r>
              <a:rPr lang="en-US" sz="1500"/>
              <a:t> value tells Python where to stop.</a:t>
            </a:r>
          </a:p>
          <a:p>
            <a:r>
              <a:rPr lang="en-US" sz="1500"/>
              <a:t>If the 2</a:t>
            </a:r>
            <a:r>
              <a:rPr lang="en-US" sz="1500" baseline="30000"/>
              <a:t>nd</a:t>
            </a:r>
            <a:r>
              <a:rPr lang="en-US" sz="1500"/>
              <a:t> value is negative, Python moves back that many spots from the end.</a:t>
            </a:r>
          </a:p>
          <a:p>
            <a:r>
              <a:rPr lang="en-US" sz="1500"/>
              <a:t>s[:-2] gets the substring 0 to len-2 exclusive of len-2.</a:t>
            </a:r>
          </a:p>
          <a:p>
            <a:endParaRPr lang="en-US" sz="1500"/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s = "compsci";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s[0:2],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s[1:4],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s[2:5],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s[:-2],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s[3:-1],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s[0:-3],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#OUTS</a:t>
            </a:r>
            <a:br>
              <a:rPr lang="pt-BR" sz="1500">
                <a:latin typeface="Courier New" pitchFamily="49" charset="0"/>
                <a:cs typeface="Courier New" pitchFamily="49" charset="0"/>
              </a:rPr>
            </a:br>
            <a:r>
              <a:rPr lang="en-US" sz="1500">
                <a:latin typeface="Courier New" pitchFamily="49" charset="0"/>
                <a:cs typeface="Courier New" pitchFamily="49" charset="0"/>
              </a:rPr>
              <a:t>co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omp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psc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 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r>
              <a:rPr lang="en-US" sz="1500"/>
              <a:t>Python does not have a substring method.</a:t>
            </a:r>
            <a:br>
              <a:rPr lang="en-US" sz="1500"/>
            </a:br>
            <a:r>
              <a:rPr lang="en-US" sz="1500"/>
              <a:t>Python uses slicing [:] to get sections of values from strings and arrays.</a:t>
            </a:r>
            <a:br>
              <a:rPr lang="en-US" sz="1500"/>
            </a:br>
            <a:r>
              <a:rPr lang="en-US" sz="1500"/>
              <a:t>Strings are essentially arrays in Python.</a:t>
            </a:r>
          </a:p>
          <a:p>
            <a:r>
              <a:rPr lang="en-US" sz="1500"/>
              <a:t>When slicing a string or array, the 1st value tells python where to start.</a:t>
            </a:r>
            <a:br>
              <a:rPr lang="en-US" sz="1500"/>
            </a:br>
            <a:r>
              <a:rPr lang="en-US" sz="1500"/>
              <a:t>0 is assumed if no first value is provided.</a:t>
            </a:r>
          </a:p>
          <a:p>
            <a:r>
              <a:rPr lang="en-US" sz="1500"/>
              <a:t>s[:3] gets the substring from 0 to 3 exclusive of 3.</a:t>
            </a:r>
            <a:br>
              <a:rPr lang="en-US" sz="1500"/>
            </a:br>
            <a:r>
              <a:rPr lang="en-US" sz="1500"/>
              <a:t>The 2</a:t>
            </a:r>
            <a:r>
              <a:rPr lang="en-US" sz="1500" baseline="30000"/>
              <a:t>nd</a:t>
            </a:r>
            <a:r>
              <a:rPr lang="en-US" sz="1500"/>
              <a:t> value tells Python where to stop.</a:t>
            </a:r>
          </a:p>
          <a:p>
            <a:r>
              <a:rPr lang="en-US" sz="1500"/>
              <a:t>If the 2</a:t>
            </a:r>
            <a:r>
              <a:rPr lang="en-US" sz="1500" baseline="30000"/>
              <a:t>nd</a:t>
            </a:r>
            <a:r>
              <a:rPr lang="en-US" sz="1500"/>
              <a:t> value is negative, Python moves back that many spots from the end.</a:t>
            </a:r>
          </a:p>
          <a:p>
            <a:r>
              <a:rPr lang="en-US" sz="1500"/>
              <a:t>s[:-2] gets the substring 0 to len-2 exclusive of len-2.</a:t>
            </a:r>
          </a:p>
          <a:p>
            <a:endParaRPr lang="en-US" sz="1500"/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s = "compsci";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s[0:2],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s[1:4],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s[2:5],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s[1:1],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s[:-2],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s[3:-1], "\n"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print  s[0:-3], "\n"</a:t>
            </a:r>
          </a:p>
          <a:p>
            <a:endParaRPr lang="pt-BR" sz="1500">
              <a:latin typeface="Courier New" pitchFamily="49" charset="0"/>
              <a:cs typeface="Courier New" pitchFamily="49" charset="0"/>
            </a:endParaRP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#OUTS</a:t>
            </a:r>
            <a:br>
              <a:rPr lang="pt-BR" sz="1500">
                <a:latin typeface="Courier New" pitchFamily="49" charset="0"/>
                <a:cs typeface="Courier New" pitchFamily="49" charset="0"/>
              </a:rPr>
            </a:br>
            <a:r>
              <a:rPr lang="en-US" sz="1500">
                <a:latin typeface="Courier New" pitchFamily="49" charset="0"/>
                <a:cs typeface="Courier New" pitchFamily="49" charset="0"/>
              </a:rPr>
              <a:t>co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omp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comps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psc 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comp </a:t>
            </a:r>
          </a:p>
          <a:p>
            <a:endParaRPr lang="en-US"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/>
              <a:t>Add stuff here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2" tIns="45716" rIns="91432" bIns="45716"/>
          <a:lstStyle/>
          <a:p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79748-B8A8-4671-AE51-A14074F06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C3AB9-95F8-45FB-82CB-6B7638019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287AD-ACBC-4802-8AD6-C31A43584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32C7-D139-40BF-9E69-F49B1F8FF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1EE8C-D184-48DA-A240-8B55F7EE0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A4604-9C2A-47C3-B77F-AFF594D46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D6771-6807-4E3C-8305-A874DE794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5E83-2787-4BBA-854C-108EF2BD0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7F481-B08D-4D17-8961-0A51B9EEE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5AC4A-EB21-4E95-8FFB-3FFCA020D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DA97-E12E-4230-83D1-0F875BEBF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788C2983-0E31-43A8-9F82-2C2ED34D1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6430963"/>
            <a:ext cx="2057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3315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0772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Python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51054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"apluscompsci"</a:t>
            </a:r>
          </a:p>
          <a:p>
            <a:r>
              <a:rPr lang="en-US" sz="3600" b="1"/>
              <a:t>print  s.find("p")</a:t>
            </a:r>
          </a:p>
          <a:p>
            <a:r>
              <a:rPr lang="en-US" sz="3600" b="1"/>
              <a:t>print  s.find("s")</a:t>
            </a:r>
          </a:p>
        </p:txBody>
      </p:sp>
      <p:sp>
        <p:nvSpPr>
          <p:cNvPr id="24580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24581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00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/ find</a:t>
            </a:r>
          </a:p>
        </p:txBody>
      </p:sp>
      <p:sp>
        <p:nvSpPr>
          <p:cNvPr id="24601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0818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Find searchs a string for a specified value. 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Find starts searching at spot 0.</a:t>
            </a:r>
          </a:p>
        </p:txBody>
      </p:sp>
      <p:sp>
        <p:nvSpPr>
          <p:cNvPr id="24602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51054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"apluscompsci"</a:t>
            </a:r>
          </a:p>
          <a:p>
            <a:r>
              <a:rPr lang="en-US" sz="3600" b="1"/>
              <a:t>print  s.find("c")</a:t>
            </a:r>
          </a:p>
          <a:p>
            <a:r>
              <a:rPr lang="en-US" sz="3600" b="1"/>
              <a:t>print  s.find("m")</a:t>
            </a:r>
          </a:p>
        </p:txBody>
      </p:sp>
      <p:sp>
        <p:nvSpPr>
          <p:cNvPr id="25604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25605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24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/ find</a:t>
            </a:r>
          </a:p>
        </p:txBody>
      </p:sp>
      <p:sp>
        <p:nvSpPr>
          <p:cNvPr id="25625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0818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Find searchs a string for a specified value. 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Find starts searching at spot 0.</a:t>
            </a:r>
          </a:p>
        </p:txBody>
      </p:sp>
      <p:sp>
        <p:nvSpPr>
          <p:cNvPr id="25626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51054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"apluscompsci"</a:t>
            </a:r>
          </a:p>
          <a:p>
            <a:r>
              <a:rPr lang="en-US" sz="3600" b="1"/>
              <a:t>print  s.find("x")</a:t>
            </a:r>
          </a:p>
          <a:p>
            <a:r>
              <a:rPr lang="en-US" sz="3600" b="1"/>
              <a:t>print  s.find("a")</a:t>
            </a:r>
          </a:p>
        </p:txBody>
      </p:sp>
      <p:sp>
        <p:nvSpPr>
          <p:cNvPr id="26628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26629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8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/ find</a:t>
            </a:r>
          </a:p>
        </p:txBody>
      </p:sp>
      <p:sp>
        <p:nvSpPr>
          <p:cNvPr id="26649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0818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Find searchs a string for a specified value. 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Find starts searching at spot 0.</a:t>
            </a:r>
          </a:p>
        </p:txBody>
      </p:sp>
      <p:sp>
        <p:nvSpPr>
          <p:cNvPr id="26650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-1</a:t>
            </a:r>
            <a:br>
              <a:rPr lang="en-US" sz="3200"/>
            </a:br>
            <a:r>
              <a:rPr lang="en-US" sz="320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51054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"apluscompsci"</a:t>
            </a:r>
          </a:p>
          <a:p>
            <a:r>
              <a:rPr lang="en-US" sz="3600" b="1"/>
              <a:t>print  s.rfind("p")</a:t>
            </a:r>
          </a:p>
          <a:p>
            <a:r>
              <a:rPr lang="en-US" sz="3600" b="1"/>
              <a:t>print  s.rfind("s")</a:t>
            </a:r>
          </a:p>
        </p:txBody>
      </p:sp>
      <p:sp>
        <p:nvSpPr>
          <p:cNvPr id="28676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28677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6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/ rfind</a:t>
            </a:r>
          </a:p>
        </p:txBody>
      </p:sp>
      <p:sp>
        <p:nvSpPr>
          <p:cNvPr id="28697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0818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rfind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searchs</a:t>
            </a:r>
            <a:r>
              <a:rPr lang="en-US" dirty="0">
                <a:solidFill>
                  <a:srgbClr val="0000CC"/>
                </a:solidFill>
              </a:rPr>
              <a:t> a string for a specified value.  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 err="1">
                <a:solidFill>
                  <a:srgbClr val="0000CC"/>
                </a:solidFill>
              </a:rPr>
              <a:t>rfind</a:t>
            </a:r>
            <a:r>
              <a:rPr lang="en-US" dirty="0">
                <a:solidFill>
                  <a:srgbClr val="0000CC"/>
                </a:solidFill>
              </a:rPr>
              <a:t> starts searching at spot </a:t>
            </a:r>
            <a:r>
              <a:rPr lang="en-US" dirty="0" err="1">
                <a:solidFill>
                  <a:srgbClr val="0000CC"/>
                </a:solidFill>
              </a:rPr>
              <a:t>len</a:t>
            </a:r>
            <a:r>
              <a:rPr lang="en-US" dirty="0">
                <a:solidFill>
                  <a:srgbClr val="0000CC"/>
                </a:solidFill>
              </a:rPr>
              <a:t>(s) - 1.</a:t>
            </a:r>
          </a:p>
        </p:txBody>
      </p:sp>
      <p:sp>
        <p:nvSpPr>
          <p:cNvPr id="28698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8</a:t>
            </a:r>
            <a:br>
              <a:rPr lang="en-US" sz="3200"/>
            </a:br>
            <a:r>
              <a:rPr lang="en-US" sz="320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51054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"apluscompsci"</a:t>
            </a:r>
          </a:p>
          <a:p>
            <a:r>
              <a:rPr lang="en-US" sz="3600" b="1"/>
              <a:t>print  s.rfind("c")</a:t>
            </a:r>
          </a:p>
          <a:p>
            <a:r>
              <a:rPr lang="en-US" sz="3600" b="1"/>
              <a:t>print  s.rfind("m")</a:t>
            </a:r>
          </a:p>
        </p:txBody>
      </p:sp>
      <p:sp>
        <p:nvSpPr>
          <p:cNvPr id="29700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29701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0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/ rfind</a:t>
            </a:r>
          </a:p>
        </p:txBody>
      </p:sp>
      <p:sp>
        <p:nvSpPr>
          <p:cNvPr id="29721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0818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rfind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searchs</a:t>
            </a:r>
            <a:r>
              <a:rPr lang="en-US" dirty="0">
                <a:solidFill>
                  <a:srgbClr val="0000CC"/>
                </a:solidFill>
              </a:rPr>
              <a:t> a string for a specified value.  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 err="1">
                <a:solidFill>
                  <a:srgbClr val="0000CC"/>
                </a:solidFill>
              </a:rPr>
              <a:t>rfind</a:t>
            </a:r>
            <a:r>
              <a:rPr lang="en-US" dirty="0">
                <a:solidFill>
                  <a:srgbClr val="0000CC"/>
                </a:solidFill>
              </a:rPr>
              <a:t> starts searching at spot </a:t>
            </a:r>
            <a:r>
              <a:rPr lang="en-US" dirty="0" err="1">
                <a:solidFill>
                  <a:srgbClr val="0000CC"/>
                </a:solidFill>
              </a:rPr>
              <a:t>len</a:t>
            </a:r>
            <a:r>
              <a:rPr lang="en-US" dirty="0">
                <a:solidFill>
                  <a:srgbClr val="0000CC"/>
                </a:solidFill>
              </a:rPr>
              <a:t>(s) - 1.</a:t>
            </a:r>
          </a:p>
        </p:txBody>
      </p:sp>
      <p:sp>
        <p:nvSpPr>
          <p:cNvPr id="29722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05000" y="2895600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0	1      2      3      4      5	      6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600"/>
              <a:t>s</a:t>
            </a:r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57400" y="1828800"/>
            <a:ext cx="4291013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      s = "compsci";</a:t>
            </a:r>
            <a:r>
              <a:rPr lang="en-US"/>
              <a:t>     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4724400"/>
            <a:ext cx="7948613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A string is a group of characters.</a:t>
            </a:r>
          </a:p>
          <a:p>
            <a:r>
              <a:rPr lang="en-US">
                <a:solidFill>
                  <a:srgbClr val="0000CC"/>
                </a:solidFill>
              </a:rPr>
              <a:t>The first character in the group is at spot 0.</a:t>
            </a:r>
          </a:p>
        </p:txBody>
      </p:sp>
      <p:graphicFrame>
        <p:nvGraphicFramePr>
          <p:cNvPr id="178183" name="Group 7"/>
          <p:cNvGraphicFramePr>
            <a:graphicFrameLocks noGrp="1"/>
          </p:cNvGraphicFramePr>
          <p:nvPr/>
        </p:nvGraphicFramePr>
        <p:xfrm>
          <a:off x="1752600" y="3505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1" name="WordArt 3"/>
          <p:cNvSpPr>
            <a:spLocks noChangeArrowheads="1" noChangeShapeType="1" noTextEdit="1"/>
          </p:cNvSpPr>
          <p:nvPr/>
        </p:nvSpPr>
        <p:spPr bwMode="auto">
          <a:xfrm>
            <a:off x="2057400" y="304800"/>
            <a:ext cx="4876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133600" y="2667000"/>
            <a:ext cx="3667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endParaRPr lang="en-US" sz="2400">
              <a:latin typeface="Courier New" pitchFamily="49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886200" y="35814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3200"/>
              <a:t>"compsci"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981200" y="1752600"/>
            <a:ext cx="3748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/>
              <a:t>       s = "compsci";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590800" y="2971800"/>
            <a:ext cx="990600" cy="609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920875" y="30480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419600" y="31242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219200" y="5019675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5371" name="WordArt 3"/>
          <p:cNvSpPr>
            <a:spLocks noChangeArrowheads="1" noChangeShapeType="1" noTextEdit="1"/>
          </p:cNvSpPr>
          <p:nvPr/>
        </p:nvSpPr>
        <p:spPr bwMode="auto">
          <a:xfrm>
            <a:off x="2057400" y="304800"/>
            <a:ext cx="4876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95400" y="1752600"/>
            <a:ext cx="4267200" cy="2862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"compsci";</a:t>
            </a:r>
          </a:p>
          <a:p>
            <a:endParaRPr lang="en-US" sz="3600" b="1"/>
          </a:p>
          <a:p>
            <a:r>
              <a:rPr lang="en-US" sz="3600" b="1"/>
              <a:t>print   s[0] </a:t>
            </a:r>
          </a:p>
          <a:p>
            <a:r>
              <a:rPr lang="en-US" sz="3600" b="1"/>
              <a:t>print   s[2]</a:t>
            </a:r>
          </a:p>
          <a:p>
            <a:r>
              <a:rPr lang="en-US" sz="3600" b="1"/>
              <a:t>print   s[6]</a:t>
            </a:r>
            <a:endParaRPr lang="en-US" sz="3200" b="1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172200" y="1981200"/>
            <a:ext cx="1905000" cy="2308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c </a:t>
            </a:r>
            <a:br>
              <a:rPr lang="en-US" sz="3200"/>
            </a:br>
            <a:r>
              <a:rPr lang="en-US" sz="3200"/>
              <a:t>m</a:t>
            </a:r>
            <a:br>
              <a:rPr lang="en-US" sz="3200"/>
            </a:br>
            <a:r>
              <a:rPr lang="en-US" sz="3200"/>
              <a:t>i</a:t>
            </a:r>
          </a:p>
        </p:txBody>
      </p:sp>
      <p:sp>
        <p:nvSpPr>
          <p:cNvPr id="16389" name="Text Box 28"/>
          <p:cNvSpPr txBox="1">
            <a:spLocks noChangeArrowheads="1"/>
          </p:cNvSpPr>
          <p:nvPr/>
        </p:nvSpPr>
        <p:spPr bwMode="auto">
          <a:xfrm>
            <a:off x="3962400" y="48006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16390" name="Text Box 29"/>
          <p:cNvSpPr txBox="1">
            <a:spLocks noChangeArrowheads="1"/>
          </p:cNvSpPr>
          <p:nvPr/>
        </p:nvSpPr>
        <p:spPr bwMode="auto">
          <a:xfrm>
            <a:off x="3048000" y="53387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3810000" y="53482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9" name="WordArt 3"/>
          <p:cNvSpPr>
            <a:spLocks noChangeArrowheads="1" noChangeShapeType="1" noTextEdit="1"/>
          </p:cNvSpPr>
          <p:nvPr/>
        </p:nvSpPr>
        <p:spPr bwMode="auto">
          <a:xfrm>
            <a:off x="2057400" y="304800"/>
            <a:ext cx="4876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42672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"compsci";</a:t>
            </a:r>
          </a:p>
          <a:p>
            <a:r>
              <a:rPr lang="en-US" sz="3600" b="1"/>
              <a:t>print   s[0:2]</a:t>
            </a:r>
          </a:p>
          <a:p>
            <a:r>
              <a:rPr lang="en-US" sz="3600" b="1"/>
              <a:t>print   s[1:4]</a:t>
            </a:r>
          </a:p>
        </p:txBody>
      </p:sp>
      <p:sp>
        <p:nvSpPr>
          <p:cNvPr id="17412" name="Text Box 28"/>
          <p:cNvSpPr txBox="1">
            <a:spLocks noChangeArrowheads="1"/>
          </p:cNvSpPr>
          <p:nvPr/>
        </p:nvSpPr>
        <p:spPr bwMode="auto">
          <a:xfrm>
            <a:off x="23622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17413" name="Text Box 29"/>
          <p:cNvSpPr txBox="1">
            <a:spLocks noChangeArrowheads="1"/>
          </p:cNvSpPr>
          <p:nvPr/>
        </p:nvSpPr>
        <p:spPr bwMode="auto">
          <a:xfrm>
            <a:off x="14478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098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2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substring / slicing</a:t>
            </a:r>
          </a:p>
        </p:txBody>
      </p:sp>
      <p:sp>
        <p:nvSpPr>
          <p:cNvPr id="17433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7813675" cy="5238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[:] slicing is used to access a section of a string.</a:t>
            </a:r>
          </a:p>
        </p:txBody>
      </p:sp>
      <p:sp>
        <p:nvSpPr>
          <p:cNvPr id="17434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co</a:t>
            </a:r>
            <a:br>
              <a:rPr lang="en-US" sz="3200"/>
            </a:br>
            <a:r>
              <a:rPr lang="en-US" sz="3200"/>
              <a:t>omp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42672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"compsci";</a:t>
            </a:r>
          </a:p>
          <a:p>
            <a:r>
              <a:rPr lang="en-US" sz="3600" b="1"/>
              <a:t>print   s[1:1]</a:t>
            </a:r>
          </a:p>
          <a:p>
            <a:r>
              <a:rPr lang="en-US" sz="3600" b="1"/>
              <a:t>print   s[:-2]</a:t>
            </a:r>
          </a:p>
        </p:txBody>
      </p:sp>
      <p:sp>
        <p:nvSpPr>
          <p:cNvPr id="18436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18437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6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substring / slicing</a:t>
            </a:r>
          </a:p>
        </p:txBody>
      </p:sp>
      <p:sp>
        <p:nvSpPr>
          <p:cNvPr id="18457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148513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When the 2</a:t>
            </a:r>
            <a:r>
              <a:rPr lang="en-US" baseline="30000">
                <a:solidFill>
                  <a:srgbClr val="0000CC"/>
                </a:solidFill>
              </a:rPr>
              <a:t>nd</a:t>
            </a:r>
            <a:r>
              <a:rPr lang="en-US">
                <a:solidFill>
                  <a:srgbClr val="0000CC"/>
                </a:solidFill>
              </a:rPr>
              <a:t> value is -1, python stops that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many spots from the end.</a:t>
            </a:r>
          </a:p>
        </p:txBody>
      </p:sp>
      <p:sp>
        <p:nvSpPr>
          <p:cNvPr id="18458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br>
              <a:rPr lang="en-US" sz="3200"/>
            </a:br>
            <a:r>
              <a:rPr lang="en-US" sz="3200"/>
              <a:t>comps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4267200" cy="175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"compsci";</a:t>
            </a:r>
          </a:p>
          <a:p>
            <a:r>
              <a:rPr lang="en-US" sz="3600" b="1"/>
              <a:t>print   s[3:-1]</a:t>
            </a:r>
          </a:p>
          <a:p>
            <a:r>
              <a:rPr lang="en-US" sz="3600" b="1"/>
              <a:t>print   s[0:-3]</a:t>
            </a:r>
          </a:p>
        </p:txBody>
      </p:sp>
      <p:sp>
        <p:nvSpPr>
          <p:cNvPr id="19460" name="Text Box 28"/>
          <p:cNvSpPr txBox="1">
            <a:spLocks noChangeArrowheads="1"/>
          </p:cNvSpPr>
          <p:nvPr/>
        </p:nvSpPr>
        <p:spPr bwMode="auto">
          <a:xfrm>
            <a:off x="2438400" y="38100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 0       1      2        3      4       5	      6</a:t>
            </a:r>
          </a:p>
        </p:txBody>
      </p: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1524000" y="4348163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2286000" y="43576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0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substring / slicing</a:t>
            </a:r>
          </a:p>
        </p:txBody>
      </p:sp>
      <p:sp>
        <p:nvSpPr>
          <p:cNvPr id="19481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148513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When the 2</a:t>
            </a:r>
            <a:r>
              <a:rPr lang="en-US" baseline="30000">
                <a:solidFill>
                  <a:srgbClr val="0000CC"/>
                </a:solidFill>
              </a:rPr>
              <a:t>nd</a:t>
            </a:r>
            <a:r>
              <a:rPr lang="en-US">
                <a:solidFill>
                  <a:srgbClr val="0000CC"/>
                </a:solidFill>
              </a:rPr>
              <a:t> value is -1, python stops that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many spots from the end.</a:t>
            </a:r>
          </a:p>
        </p:txBody>
      </p:sp>
      <p:sp>
        <p:nvSpPr>
          <p:cNvPr id="19482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19050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psc</a:t>
            </a:r>
            <a:br>
              <a:rPr lang="en-US" sz="3200"/>
            </a:br>
            <a:r>
              <a:rPr lang="en-US" sz="3200"/>
              <a:t>comp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415803" name="Group 59"/>
          <p:cNvGraphicFramePr>
            <a:graphicFrameLocks noGrp="1"/>
          </p:cNvGraphicFramePr>
          <p:nvPr/>
        </p:nvGraphicFramePr>
        <p:xfrm>
          <a:off x="381000" y="609600"/>
          <a:ext cx="8382000" cy="4166072"/>
        </p:xfrm>
        <a:graphic>
          <a:graphicData uri="http://schemas.openxmlformats.org/drawingml/2006/table">
            <a:tbl>
              <a:tblPr/>
              <a:tblGrid>
                <a:gridCol w="274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98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string methods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number of items in the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find( 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 the spot where value x starts in  the string  -  starts searching at spot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rfind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 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 the spot where value x starts in  the string  -  starts searching at spot len-1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47800" y="1600200"/>
            <a:ext cx="4267200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 b="1"/>
              <a:t>s = "aplus"</a:t>
            </a:r>
          </a:p>
          <a:p>
            <a:r>
              <a:rPr lang="en-US" sz="3600" b="1"/>
              <a:t>print   len(s)</a:t>
            </a:r>
            <a:br>
              <a:rPr lang="en-US" sz="3600" b="1"/>
            </a:br>
            <a:r>
              <a:rPr lang="en-US" sz="3600" b="1"/>
              <a:t>s = "compsci"</a:t>
            </a:r>
          </a:p>
          <a:p>
            <a:r>
              <a:rPr lang="en-US" sz="3600" b="1"/>
              <a:t>print   len(s)</a:t>
            </a:r>
          </a:p>
          <a:p>
            <a:r>
              <a:rPr lang="en-US" sz="3600" b="1"/>
              <a:t>s = ""</a:t>
            </a:r>
          </a:p>
          <a:p>
            <a:r>
              <a:rPr lang="en-US" sz="3600" b="1"/>
              <a:t>print   len(s)</a:t>
            </a:r>
          </a:p>
        </p:txBody>
      </p:sp>
      <p:sp>
        <p:nvSpPr>
          <p:cNvPr id="22532" name="WordArt 3"/>
          <p:cNvSpPr>
            <a:spLocks noChangeArrowheads="1" noChangeShapeType="1" noTextEdit="1"/>
          </p:cNvSpPr>
          <p:nvPr/>
        </p:nvSpPr>
        <p:spPr bwMode="auto">
          <a:xfrm>
            <a:off x="838200" y="304800"/>
            <a:ext cx="7391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string - len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943600" y="21336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0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066800" y="5181600"/>
            <a:ext cx="6992938" cy="9540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len counts the characters in the string and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returns the count.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1109</Words>
  <Application>Microsoft Office PowerPoint</Application>
  <PresentationFormat>On-screen Show (4:3)</PresentationFormat>
  <Paragraphs>404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Courier New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GridWorld</dc:title>
  <dc:subject>GridWorld</dc:subject>
  <dc:creator>A+ Computer Science</dc:creator>
  <cp:keywords>www.apluscompsci.com</cp:keywords>
  <dc:description>GridWorld_x000d_
©A+ Computer Science_x000d_
www.apluscompsci.com</dc:description>
  <cp:lastModifiedBy>Steven Payne</cp:lastModifiedBy>
  <cp:revision>636</cp:revision>
  <dcterms:created xsi:type="dcterms:W3CDTF">1997-11-19T18:53:48Z</dcterms:created>
  <dcterms:modified xsi:type="dcterms:W3CDTF">2018-02-08T16:26:17Z</dcterms:modified>
  <cp:category>www.apluscompsci.com</cp:category>
</cp:coreProperties>
</file>