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3" r:id="rId4"/>
    <p:sldId id="2147470494" r:id="rId5"/>
    <p:sldId id="2147470495" r:id="rId6"/>
    <p:sldId id="2147470496" r:id="rId7"/>
    <p:sldId id="2147470497" r:id="rId8"/>
    <p:sldId id="2147470491" r:id="rId9"/>
    <p:sldId id="214747048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43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9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Relationship Id="rId16" Type="http://schemas.openxmlformats.org/officeDocument/2006/relationships/image" Target="../media/image2.png"/><Relationship Id="rId17" Type="http://schemas.microsoft.com/office/2007/relationships/hdphoto" Target="../media/hdphoto1.wdp"/><Relationship Id="rId18" Type="http://schemas.openxmlformats.org/officeDocument/2006/relationships/image" Target="../media/image3.png"/><Relationship Id="rId19" Type="http://schemas.microsoft.com/office/2007/relationships/hdphoto" Target="../media/hdphoto2.wdp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600" b="0">
                <a:latin typeface="Calibri"/>
              </a:rPr>
              <a:t>Team Member: Jaswanth Reddy Pabbidi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Calibri"/>
              </a:rPr>
              <a:t>M.Tech Program </a:t>
            </a:r>
          </a:p>
          <a:p>
            <a:pPr marL="0" indent="0" algn="ctr">
              <a:buNone/>
            </a:pPr>
            <a:r>
              <a:rPr lang="en-US" sz="3600" dirty="0">
                <a:solidFill>
                  <a:schemeClr val="bg1"/>
                </a:solidFill>
                <a:latin typeface="Calibri"/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Calibri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sz="3600" b="1">
                <a:latin typeface="Calibri"/>
              </a:rPr>
              <a:t>Smart FAQ Chatbot for VIT (Vellore) using RAG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Problem: Official info is scattered (fees, eligibility, hostel, documents, contacts).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Goal: One chatbot that answers campus-specific queries with grounded citations.</a:t>
            </a:r>
          </a:p>
          <a:p>
            <a:pPr algn="l"/>
            <a:r>
              <a:rPr sz="2800">
                <a:latin typeface="Calibri"/>
              </a:rPr>
              <a:t>Approach: Retrieval-Augmented system over official VIT PDFs (UG/PG/Research/Hostel, NRI/Foreign).</a:t>
            </a:r>
          </a:p>
          <a:p>
            <a:pPr algn="l"/>
            <a:r>
              <a:rPr sz="2800">
                <a:latin typeface="Calibri"/>
              </a:rPr>
              <a:t>Outcome: Ask 'UG fee?', 'MCA eligibility?', 'VITREE exam pattern?', 'Ladies hostel fees (NRI)?' and get cited answers.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Build a single RAG index with strict metadata filters (campus, domain, category, program).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Support 9 buttons: Fee Structure, Courses Offered, Eligibility, Academic Rules, Documents, Hostel Norms, Contacts, For NRIs/Foreigners, FAQs.</a:t>
            </a:r>
          </a:p>
          <a:p>
            <a:pPr algn="l"/>
            <a:r>
              <a:rPr sz="2800">
                <a:latin typeface="Calibri"/>
              </a:rPr>
              <a:t>Vellore MVP: UG complete; add PG (M.Tech/MCA/M.Sc), VITREE (Research), and Hostels.</a:t>
            </a:r>
          </a:p>
          <a:p>
            <a:pPr algn="l"/>
            <a:r>
              <a:rPr sz="2800">
                <a:latin typeface="Calibri"/>
              </a:rPr>
              <a:t>Every answer shows source + AY and warns for volatile info (fees/dates).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In-scope (Vellore MVP):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• UG: fees, documents, VITEEE FAQs; NRI/Foreign UG process &amp; FAQs.</a:t>
            </a:r>
          </a:p>
          <a:p>
            <a:pPr algn="l"/>
            <a:r>
              <a:rPr sz="2800">
                <a:latin typeface="Calibri"/>
              </a:rPr>
              <a:t>• PG: MCA/M.Tech/M.Sc — process, eligibility, fees, documents, FAQs.</a:t>
            </a:r>
          </a:p>
          <a:p>
            <a:pPr algn="l"/>
            <a:r>
              <a:rPr sz="2800">
                <a:latin typeface="Calibri"/>
              </a:rPr>
              <a:t>• Research: VITREE — exam pattern, process, selection, fees, FAQs.</a:t>
            </a:r>
          </a:p>
          <a:p>
            <a:pPr algn="l"/>
            <a:r>
              <a:rPr sz="2800">
                <a:latin typeface="Calibri"/>
              </a:rPr>
              <a:t>• Hostel: Men/Ladies fees (Indian/NRI), norms, refund, documents, contacts.</a:t>
            </a:r>
          </a:p>
          <a:p>
            <a:pPr algn="l"/>
            <a:r>
              <a:rPr sz="2800">
                <a:latin typeface="Calibri"/>
              </a:rPr>
              <a:t>Out-of-scope (now): Chennai/AP campuses, placements, non-official sources.</a:t>
            </a:r>
          </a:p>
          <a:p>
            <a:pPr algn="l"/>
            <a:r>
              <a:rPr sz="2800">
                <a:latin typeface="Calibri"/>
              </a:rPr>
              <a:t>Constraints: Respect robots.txt; no HF/Ollama; CPU-only; volatile info flagged.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RAG improves factuality in educational chatbots by grounding answers in official docs.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Vector search + metadata filters &gt; keyword search for policy/fee queries.</a:t>
            </a:r>
          </a:p>
          <a:p>
            <a:pPr algn="l"/>
            <a:r>
              <a:rPr sz="2800">
                <a:latin typeface="Calibri"/>
              </a:rPr>
              <a:t>Citations increase trust and reduce help-desk load.</a:t>
            </a:r>
          </a:p>
          <a:p>
            <a:pPr algn="l"/>
            <a:r>
              <a:rPr sz="2800">
                <a:latin typeface="Calibri"/>
              </a:rPr>
              <a:t>Gap: Few bots handle multi-track (UG/PG/Research) + multi-audience (NRI/Foreign) + hostel rules.</a:t>
            </a:r>
          </a:p>
          <a:p>
            <a:pPr algn="l"/>
            <a:r>
              <a:rPr sz="2800">
                <a:latin typeface="Calibri"/>
              </a:rPr>
              <a:t>This work: campus-specific, document-grounded bot with strict filtering and volatility handling.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Effective: dense embeddings, small chunks (300–450 chars), k=4–6, MMR rerank, metadata filters.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Avoid: large chunks, no citations, mixing campuses in one pool, ignoring AY/last-updated.</a:t>
            </a:r>
          </a:p>
          <a:p>
            <a:pPr algn="l"/>
            <a:r>
              <a:rPr sz="2800">
                <a:latin typeface="Calibri"/>
              </a:rPr>
              <a:t>Plan: heading-aware chunking; single index; filters on {campus,domain,category,program,gender,year,currency};</a:t>
            </a:r>
          </a:p>
          <a:p>
            <a:pPr algn="l"/>
            <a:r>
              <a:rPr sz="2800">
                <a:latin typeface="Calibri"/>
              </a:rPr>
              <a:t>…show AY + last_updated; retrieval-only fallback.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0" indent="0" algn="l">
              <a:lnSpc>
                <a:spcPct val="150000"/>
              </a:lnSpc>
              <a:buNone/>
            </a:pPr>
            <a:r>
              <a:rPr sz="2800">
                <a:latin typeface="Calibri"/>
              </a:rPr>
              <a:t>Authoritative PDFs (Vellore):</a:t>
            </a:r>
            <a:endParaRPr lang="en-US" sz="2400" b="0" dirty="0">
              <a:solidFill>
                <a:srgbClr val="5583D1"/>
              </a:solidFill>
            </a:endParaRPr>
          </a:p>
          <a:p>
            <a:pPr algn="l"/>
            <a:r>
              <a:rPr sz="2800">
                <a:latin typeface="Calibri"/>
              </a:rPr>
              <a:t>• UG: Academic Fee; Documents Download; Document Submission; VITEEE FAQs; NRI/Foreign UG process &amp; FAQs.</a:t>
            </a:r>
          </a:p>
          <a:p>
            <a:pPr algn="l"/>
            <a:r>
              <a:rPr sz="2800">
                <a:latin typeface="Calibri"/>
              </a:rPr>
              <a:t>• PG: MCA 2-year; PG Admissions (M.Tech); M.Sc Process; PG FAQs (M.Tech/MCA).</a:t>
            </a:r>
          </a:p>
          <a:p>
            <a:pPr algn="l"/>
            <a:r>
              <a:rPr sz="2800">
                <a:latin typeface="Calibri"/>
              </a:rPr>
              <a:t>• Research: VITREE Process; VITREE FAQs.</a:t>
            </a:r>
          </a:p>
          <a:p>
            <a:pPr algn="l"/>
            <a:r>
              <a:rPr sz="2800">
                <a:latin typeface="Calibri"/>
              </a:rPr>
              <a:t>• Hostel: Freshers Info; LH/MH fee tables; Refund Policy; Joint Affidavit.</a:t>
            </a:r>
          </a:p>
          <a:p>
            <a:pPr algn="l"/>
            <a:r>
              <a:rPr sz="2800">
                <a:latin typeface="Calibri"/>
              </a:rPr>
              <a:t>Governance: fees/dates=volatile; norms/docs=stable; store AY &amp; last_updated; warn if stale.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sz="2800">
                <a:latin typeface="Calibri"/>
              </a:rPr>
              <a:t>M1 Data Ingestion: pdfplumber → clean → heading-aware chunks → chunks.jsonl.</a:t>
            </a:r>
          </a:p>
          <a:p>
            <a:pPr algn="l"/>
            <a:r>
              <a:rPr sz="2800">
                <a:latin typeface="Calibri"/>
              </a:rPr>
              <a:t>M2 Embeddings &amp; Index: sentence-transformers (MiniLM L6 v2, CPU) → ChromaDB (persistent).</a:t>
            </a:r>
          </a:p>
          <a:p>
            <a:pPr algn="l"/>
            <a:r>
              <a:rPr sz="2800">
                <a:latin typeface="Calibri"/>
              </a:rPr>
              <a:t>M3 Retrieval Logic: top-k with filters (campus/domain/category/program/gender/year/currency) + MMR; citations.</a:t>
            </a:r>
          </a:p>
          <a:p>
            <a:pPr algn="l"/>
            <a:r>
              <a:rPr sz="2800">
                <a:latin typeface="Calibri"/>
              </a:rPr>
              <a:t>M4 Answering: retrieval-only (verbatim) by default; optional summarization later if allowed.</a:t>
            </a:r>
          </a:p>
          <a:p>
            <a:pPr algn="l"/>
            <a:r>
              <a:rPr sz="2800">
                <a:latin typeface="Calibri"/>
              </a:rPr>
              <a:t>M5 Streamlit UI: Logo; Campus (Vellore); 9 buttons; drill-down (UG/PG/VITREE/Hostel; PG → MCA/M.Tech/M.Sc); chat prompts.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cover…. Calibri body -36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 algn="l">
              <a:buNone/>
            </a:pPr>
            <a:r>
              <a:rPr sz="2800">
                <a:latin typeface="Calibri"/>
              </a:rPr>
              <a:t>Inputs: official VIT PDFs (UG/PG/Research/Hostel, NRI/Foreign).</a:t>
            </a:r>
          </a:p>
          <a:p>
            <a:pPr algn="l"/>
            <a:r>
              <a:rPr sz="2800">
                <a:latin typeface="Calibri"/>
              </a:rPr>
              <a:t>Preprocess: remove headers/footers, fix broken lines, normalize whitespace.</a:t>
            </a:r>
          </a:p>
          <a:p>
            <a:pPr algn="l"/>
            <a:r>
              <a:rPr sz="2800">
                <a:latin typeface="Calibri"/>
              </a:rPr>
              <a:t>Chunking: 300–450 chars, 50 overlap, preserve headings.</a:t>
            </a:r>
          </a:p>
          <a:p>
            <a:pPr algn="l"/>
            <a:r>
              <a:rPr sz="2800">
                <a:latin typeface="Calibri"/>
              </a:rPr>
              <a:t>Metadata: campus, domain, category, program, gender, student_year, currency, ay, stable_flag, source_file, last_updated.</a:t>
            </a:r>
          </a:p>
          <a:p>
            <a:pPr algn="l"/>
            <a:r>
              <a:rPr sz="2800">
                <a:latin typeface="Calibri"/>
              </a:rPr>
              <a:t>Output: data/processed/chunks.jsonl ready for embedding.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name - </a:t>
            </a:r>
            <a:r>
              <a:rPr lang="en-US" sz="3600" b="1" dirty="0">
                <a:solidFill>
                  <a:srgbClr val="5B9BD5">
                    <a:lumMod val="50000"/>
                  </a:srgbClr>
                </a:solidFill>
              </a:rPr>
              <a:t>Calibri body -36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171</Words>
  <Application>Microsoft Office PowerPoint</Application>
  <PresentationFormat>Widescreen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source-serif-pro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HARI PRASATH</cp:lastModifiedBy>
  <cp:revision>10</cp:revision>
  <dcterms:created xsi:type="dcterms:W3CDTF">2024-05-13T10:33:11Z</dcterms:created>
  <dcterms:modified xsi:type="dcterms:W3CDTF">2025-08-25T08:33:47Z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