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147470489" r:id="rId2"/>
    <p:sldId id="2147470492" r:id="rId3"/>
    <p:sldId id="2147470493" r:id="rId4"/>
    <p:sldId id="2147470487" r:id="rId5"/>
    <p:sldId id="2147470494" r:id="rId6"/>
    <p:sldId id="2147470501" r:id="rId7"/>
    <p:sldId id="2147470498" r:id="rId8"/>
    <p:sldId id="2147470497" r:id="rId9"/>
    <p:sldId id="2147470499" r:id="rId10"/>
    <p:sldId id="2147470504" r:id="rId11"/>
    <p:sldId id="2147470502" r:id="rId12"/>
    <p:sldId id="2147470505" r:id="rId13"/>
    <p:sldId id="214747050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5B9ED"/>
    <a:srgbClr val="47BDAE"/>
    <a:srgbClr val="30BBDA"/>
    <a:srgbClr val="47BDAF"/>
    <a:srgbClr val="696969"/>
    <a:srgbClr val="1C4D98"/>
    <a:srgbClr val="8BC431"/>
    <a:srgbClr val="97B6BA"/>
    <a:srgbClr val="24A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F4D17B-9B25-2D63-E389-71163BD2C8E7}"/>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C4ED1-FB42-4A6C-B292-B8C58946A85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5A630-145D-4232-9865-98341E30F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0836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0375-D926-48D9-8605-813B1B64E6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D7657-21CC-45AA-A2CE-92653962FC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936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09EBA-4206-40BF-81B1-742CF8BD5BA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8BE7B-6EB1-4B41-A25B-B41833E5B2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255996" y="1271219"/>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4" name="Text Placeholder 13">
            <a:extLst>
              <a:ext uri="{FF2B5EF4-FFF2-40B4-BE49-F238E27FC236}">
                <a16:creationId xmlns:a16="http://schemas.microsoft.com/office/drawing/2014/main" id="{06C9D6B8-9A00-34FD-3E41-E67F07F278E4}"/>
              </a:ext>
            </a:extLst>
          </p:cNvPr>
          <p:cNvSpPr>
            <a:spLocks noGrp="1"/>
          </p:cNvSpPr>
          <p:nvPr>
            <p:ph type="body" sz="quarter" idx="15" hasCustomPrompt="1"/>
          </p:nvPr>
        </p:nvSpPr>
        <p:spPr>
          <a:xfrm>
            <a:off x="255996" y="629525"/>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64773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173803" y="469835"/>
            <a:ext cx="11672300" cy="650048"/>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44354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37F2-3C53-43E6-9F25-242D13C5ABD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302C3C5-9B28-493B-9422-74FF4AE180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4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B68FAD-9CFA-CBF0-4B37-9944C2E932A1}"/>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4B6E2-CC70-4366-ABC8-87480CC35BD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D34EE-ED80-45A7-B964-53ED80D94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3303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BCD6-D227-4C30-8364-6F161FA122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5DC3054-5604-4679-AF7D-07BF06BE01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47BA85-32D5-4EA3-9F8B-5A8B925174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612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33A1-3BE5-4F1B-8E70-08225490223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4C4CAE0-72F2-4F22-A85A-772E3DA04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DE67E9-F76F-4049-98D4-82E9E7C800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32A94-E906-4159-9FE4-E63CFAE0B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16D1AA-A642-4FEB-91F0-3F506A2AE8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3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F108-6EC2-4592-9D33-716E6B1ACF9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2673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38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AB71-FC15-4C88-A99B-0D66CDCEEF5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369B3E-A4BB-45D7-ABB7-1E151F04F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FD4C72-B215-468A-8722-23007428B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9433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2731-906B-40B4-86D3-CD7878598D2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042F1-26FD-477E-A079-62384AA43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52E8FE-8F89-4D08-8341-786A0381B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3854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microsoft.com/office/2007/relationships/hdphoto" Target="../media/hdphoto2.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D087FE-85BE-5152-9EB5-3B57AE38DD4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5337544"/>
            <a:ext cx="12191994" cy="1548307"/>
          </a:xfrm>
          <a:prstGeom prst="rect">
            <a:avLst/>
          </a:prstGeom>
        </p:spPr>
      </p:pic>
      <p:sp>
        <p:nvSpPr>
          <p:cNvPr id="7" name="Rectangle 6">
            <a:extLst>
              <a:ext uri="{FF2B5EF4-FFF2-40B4-BE49-F238E27FC236}">
                <a16:creationId xmlns:a16="http://schemas.microsoft.com/office/drawing/2014/main" id="{8EFA70D2-ADBF-0DD4-D7D1-F37201867E99}"/>
              </a:ext>
            </a:extLst>
          </p:cNvPr>
          <p:cNvSpPr/>
          <p:nvPr userDrawn="1"/>
        </p:nvSpPr>
        <p:spPr>
          <a:xfrm>
            <a:off x="0" y="0"/>
            <a:ext cx="12192000" cy="365125"/>
          </a:xfrm>
          <a:prstGeom prst="rect">
            <a:avLst/>
          </a:prstGeom>
          <a:gradFill>
            <a:gsLst>
              <a:gs pos="5000">
                <a:srgbClr val="47BDAE"/>
              </a:gs>
              <a:gs pos="59000">
                <a:srgbClr val="25B9ED"/>
              </a:gs>
              <a:gs pos="100000">
                <a:srgbClr val="FFFFFF"/>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sz="2000" b="1" i="1" dirty="0">
              <a:solidFill>
                <a:schemeClr val="bg1">
                  <a:lumMod val="75000"/>
                </a:schemeClr>
              </a:solidFill>
            </a:endParaRPr>
          </a:p>
        </p:txBody>
      </p:sp>
      <p:sp>
        <p:nvSpPr>
          <p:cNvPr id="3" name="Text Placeholder 2">
            <a:extLst>
              <a:ext uri="{FF2B5EF4-FFF2-40B4-BE49-F238E27FC236}">
                <a16:creationId xmlns:a16="http://schemas.microsoft.com/office/drawing/2014/main" id="{F8BC08DB-FBED-4A43-AE4B-B2CE371FE61E}"/>
              </a:ext>
            </a:extLst>
          </p:cNvPr>
          <p:cNvSpPr>
            <a:spLocks noGrp="1"/>
          </p:cNvSpPr>
          <p:nvPr>
            <p:ph type="body" idx="1"/>
          </p:nvPr>
        </p:nvSpPr>
        <p:spPr>
          <a:xfrm>
            <a:off x="677271" y="1191757"/>
            <a:ext cx="11004446" cy="47950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4" descr="LTIMindtree logo in transparent PNG and vectorized SVG formats">
            <a:extLst>
              <a:ext uri="{FF2B5EF4-FFF2-40B4-BE49-F238E27FC236}">
                <a16:creationId xmlns:a16="http://schemas.microsoft.com/office/drawing/2014/main" id="{21F70453-17DB-04F6-290A-DCDEF9FDE02E}"/>
              </a:ext>
            </a:extLst>
          </p:cNvPr>
          <p:cNvPicPr>
            <a:picLocks noChangeAspect="1" noChangeArrowheads="1"/>
          </p:cNvPicPr>
          <p:nvPr userDrawn="1"/>
        </p:nvPicPr>
        <p:blipFill>
          <a:blip r:embed="rId16">
            <a:extLst>
              <a:ext uri="{BEBA8EAE-BF5A-486C-A8C5-ECC9F3942E4B}">
                <a14:imgProps xmlns:a14="http://schemas.microsoft.com/office/drawing/2010/main">
                  <a14:imgLayer r:embed="rId17">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545387" y="6562429"/>
            <a:ext cx="1541059" cy="295571"/>
          </a:xfrm>
          <a:prstGeom prst="rect">
            <a:avLst/>
          </a:prstGeom>
          <a:noFill/>
        </p:spPr>
      </p:pic>
      <p:sp>
        <p:nvSpPr>
          <p:cNvPr id="6" name="Title Placeholder 1">
            <a:extLst>
              <a:ext uri="{FF2B5EF4-FFF2-40B4-BE49-F238E27FC236}">
                <a16:creationId xmlns:a16="http://schemas.microsoft.com/office/drawing/2014/main" id="{DBDE3A73-7407-B3B5-0BC2-D13C973D143A}"/>
              </a:ext>
            </a:extLst>
          </p:cNvPr>
          <p:cNvSpPr txBox="1">
            <a:spLocks/>
          </p:cNvSpPr>
          <p:nvPr userDrawn="1"/>
        </p:nvSpPr>
        <p:spPr>
          <a:xfrm>
            <a:off x="221274" y="88514"/>
            <a:ext cx="8176583" cy="1103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ext Placeholder 2">
            <a:extLst>
              <a:ext uri="{FF2B5EF4-FFF2-40B4-BE49-F238E27FC236}">
                <a16:creationId xmlns:a16="http://schemas.microsoft.com/office/drawing/2014/main" id="{70A0B4C8-C250-76C3-01DB-D728F6B32656}"/>
              </a:ext>
            </a:extLst>
          </p:cNvPr>
          <p:cNvSpPr txBox="1">
            <a:spLocks/>
          </p:cNvSpPr>
          <p:nvPr userDrawn="1"/>
        </p:nvSpPr>
        <p:spPr>
          <a:xfrm>
            <a:off x="391411" y="640135"/>
            <a:ext cx="11290305" cy="523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Calibri (Body)"/>
            </a:endParaRPr>
          </a:p>
        </p:txBody>
      </p:sp>
      <p:sp>
        <p:nvSpPr>
          <p:cNvPr id="12" name="Text Placeholder 2">
            <a:extLst>
              <a:ext uri="{FF2B5EF4-FFF2-40B4-BE49-F238E27FC236}">
                <a16:creationId xmlns:a16="http://schemas.microsoft.com/office/drawing/2014/main" id="{349D7A90-F0A3-C216-D67E-9B86D1BECDF5}"/>
              </a:ext>
            </a:extLst>
          </p:cNvPr>
          <p:cNvSpPr txBox="1">
            <a:spLocks/>
          </p:cNvSpPr>
          <p:nvPr userDrawn="1"/>
        </p:nvSpPr>
        <p:spPr>
          <a:xfrm>
            <a:off x="158720" y="413891"/>
            <a:ext cx="10025576" cy="68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3" name="Picture 12">
            <a:extLst>
              <a:ext uri="{FF2B5EF4-FFF2-40B4-BE49-F238E27FC236}">
                <a16:creationId xmlns:a16="http://schemas.microsoft.com/office/drawing/2014/main" id="{383075D7-F006-A81F-68F1-A5F218FAF004}"/>
              </a:ext>
            </a:extLst>
          </p:cNvPr>
          <p:cNvPicPr>
            <a:picLocks noChangeAspect="1"/>
          </p:cNvPicPr>
          <p:nvPr userDrawn="1"/>
        </p:nvPicPr>
        <p:blipFill>
          <a:blip r:embed="rId18">
            <a:extLst>
              <a:ext uri="{BEBA8EAE-BF5A-486C-A8C5-ECC9F3942E4B}">
                <a14:imgProps xmlns:a14="http://schemas.microsoft.com/office/drawing/2010/main">
                  <a14:imgLayer r:embed="rId19">
                    <a14:imgEffect>
                      <a14:brightnessContrast bright="-20000" contrast="20000"/>
                    </a14:imgEffect>
                  </a14:imgLayer>
                </a14:imgProps>
              </a:ext>
            </a:extLst>
          </a:blip>
          <a:stretch>
            <a:fillRect/>
          </a:stretch>
        </p:blipFill>
        <p:spPr>
          <a:xfrm>
            <a:off x="105554" y="6358271"/>
            <a:ext cx="964436" cy="411216"/>
          </a:xfrm>
          <a:prstGeom prst="rect">
            <a:avLst/>
          </a:prstGeom>
        </p:spPr>
      </p:pic>
    </p:spTree>
    <p:extLst>
      <p:ext uri="{BB962C8B-B14F-4D97-AF65-F5344CB8AC3E}">
        <p14:creationId xmlns:p14="http://schemas.microsoft.com/office/powerpoint/2010/main" val="2680482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hyperlink" Target="https://faiss.ai/"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30BC0-07A3-DCDA-0D0B-DD40C2178A62}"/>
              </a:ext>
            </a:extLst>
          </p:cNvPr>
          <p:cNvSpPr/>
          <p:nvPr/>
        </p:nvSpPr>
        <p:spPr>
          <a:xfrm>
            <a:off x="-31269" y="29737"/>
            <a:ext cx="12254538" cy="6868389"/>
          </a:xfrm>
          <a:prstGeom prst="rect">
            <a:avLst/>
          </a:prstGeom>
          <a:gradFill>
            <a:gsLst>
              <a:gs pos="0">
                <a:srgbClr val="47BDAF"/>
              </a:gs>
              <a:gs pos="100000">
                <a:srgbClr val="3793A6"/>
              </a:gs>
              <a:gs pos="39000">
                <a:srgbClr val="1C4D9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utiger LT Pro 45 Light" panose="020B0403030504020204" pitchFamily="34" charset="0"/>
              <a:ea typeface="+mn-ea"/>
              <a:cs typeface="+mn-cs"/>
            </a:endParaRPr>
          </a:p>
        </p:txBody>
      </p:sp>
      <p:sp>
        <p:nvSpPr>
          <p:cNvPr id="14" name="Text Placeholder 1">
            <a:extLst>
              <a:ext uri="{FF2B5EF4-FFF2-40B4-BE49-F238E27FC236}">
                <a16:creationId xmlns:a16="http://schemas.microsoft.com/office/drawing/2014/main" id="{0741E81D-922F-23FE-07A9-320FA2B27E3A}"/>
              </a:ext>
            </a:extLst>
          </p:cNvPr>
          <p:cNvSpPr>
            <a:spLocks noGrp="1"/>
          </p:cNvSpPr>
          <p:nvPr>
            <p:ph type="body" sz="quarter" idx="13"/>
          </p:nvPr>
        </p:nvSpPr>
        <p:spPr>
          <a:xfrm>
            <a:off x="2289635" y="17705"/>
            <a:ext cx="6910121" cy="1058125"/>
          </a:xfrm>
        </p:spPr>
        <p:txBody>
          <a:bodyPr/>
          <a:lstStyle/>
          <a:p>
            <a:pPr marL="0" indent="0" algn="ctr">
              <a:buNone/>
            </a:pPr>
            <a:r>
              <a:rPr lang="en-US" sz="4400" dirty="0">
                <a:solidFill>
                  <a:schemeClr val="bg1"/>
                </a:solidFill>
              </a:rPr>
              <a:t>M.Tech/MCA Program </a:t>
            </a:r>
          </a:p>
          <a:p>
            <a:pPr marL="0" indent="0" algn="ctr">
              <a:buNone/>
            </a:pPr>
            <a:r>
              <a:rPr lang="en-US" sz="2000" dirty="0">
                <a:solidFill>
                  <a:schemeClr val="bg1"/>
                </a:solidFill>
              </a:rPr>
              <a:t>Advanced Industry Integrated Programs</a:t>
            </a:r>
          </a:p>
        </p:txBody>
      </p:sp>
      <p:cxnSp>
        <p:nvCxnSpPr>
          <p:cNvPr id="15" name="Straight Connector 14">
            <a:extLst>
              <a:ext uri="{FF2B5EF4-FFF2-40B4-BE49-F238E27FC236}">
                <a16:creationId xmlns:a16="http://schemas.microsoft.com/office/drawing/2014/main" id="{ED19DFA2-C55E-F4D5-C53A-B5ECEB442DC1}"/>
              </a:ext>
            </a:extLst>
          </p:cNvPr>
          <p:cNvCxnSpPr/>
          <p:nvPr/>
        </p:nvCxnSpPr>
        <p:spPr>
          <a:xfrm>
            <a:off x="2977350" y="1120307"/>
            <a:ext cx="58662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1AA452C-B3E6-7A79-FD46-04E813851A85}"/>
              </a:ext>
            </a:extLst>
          </p:cNvPr>
          <p:cNvSpPr/>
          <p:nvPr/>
        </p:nvSpPr>
        <p:spPr>
          <a:xfrm>
            <a:off x="4125951" y="1177578"/>
            <a:ext cx="3033131" cy="286036"/>
          </a:xfrm>
          <a:prstGeom prst="roundRect">
            <a:avLst/>
          </a:prstGeom>
          <a:solidFill>
            <a:schemeClr val="accent6">
              <a:lumMod val="20000"/>
              <a:lumOff val="80000"/>
            </a:schemeClr>
          </a:solid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rutiger 45 bold"/>
                <a:ea typeface="+mn-ea"/>
                <a:cs typeface="Calibri" panose="020F0502020204030204" pitchFamily="34" charset="0"/>
              </a:rPr>
              <a:t>Jointly offered by University and LTIMindTree</a:t>
            </a:r>
          </a:p>
        </p:txBody>
      </p:sp>
      <p:sp>
        <p:nvSpPr>
          <p:cNvPr id="4" name="TextBox 3">
            <a:extLst>
              <a:ext uri="{FF2B5EF4-FFF2-40B4-BE49-F238E27FC236}">
                <a16:creationId xmlns:a16="http://schemas.microsoft.com/office/drawing/2014/main" id="{598A8852-79FE-2D69-0530-D7712358063B}"/>
              </a:ext>
            </a:extLst>
          </p:cNvPr>
          <p:cNvSpPr txBox="1"/>
          <p:nvPr/>
        </p:nvSpPr>
        <p:spPr>
          <a:xfrm>
            <a:off x="180236" y="1659822"/>
            <a:ext cx="11428184" cy="59093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cs typeface="Calibri" panose="020F0502020204030204" pitchFamily="34" charset="0"/>
              </a:rPr>
              <a:t>Review III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600" b="1" dirty="0">
              <a:solidFill>
                <a:prstClr val="white"/>
              </a:solidFill>
              <a:cs typeface="Calibri" panose="020F0502020204030204" pitchFamily="34" charset="0"/>
            </a:endParaRPr>
          </a:p>
          <a:p>
            <a:pPr algn="ctr">
              <a:defRPr/>
            </a:pPr>
            <a:r>
              <a:rPr lang="en-US" sz="3600" b="1" dirty="0">
                <a:solidFill>
                  <a:prstClr val="white"/>
                </a:solidFill>
                <a:cs typeface="Calibri" panose="020F0502020204030204" pitchFamily="34" charset="0"/>
              </a:rPr>
              <a:t>Project Title - </a:t>
            </a:r>
            <a:r>
              <a:rPr lang="en-US" sz="3600" b="1" dirty="0">
                <a:solidFill>
                  <a:schemeClr val="bg1"/>
                </a:solidFill>
              </a:rPr>
              <a:t>RAG-Based Chatbot for VIT Academic FAQs and Information Retrieval</a:t>
            </a:r>
            <a:endParaRPr lang="en-US" sz="3600" b="1" dirty="0">
              <a:solidFill>
                <a:prstClr val="white"/>
              </a:solidFill>
              <a:cs typeface="Calibri" panose="020F0502020204030204" pitchFamily="34" charset="0"/>
            </a:endParaRPr>
          </a:p>
          <a:p>
            <a:pPr lvl="0" algn="ctr">
              <a:defRPr/>
            </a:pPr>
            <a:endParaRPr kumimoji="0" lang="en-US" sz="5400" b="1" i="0" u="none" strike="noStrike" kern="1200" cap="none" spc="0" normalizeH="0" baseline="0" noProof="0" dirty="0">
              <a:ln>
                <a:noFill/>
              </a:ln>
              <a:solidFill>
                <a:prstClr val="white"/>
              </a:solidFill>
              <a:effectLst/>
              <a:uLnTx/>
              <a:uFillTx/>
              <a:latin typeface="Frutiger 45 bold"/>
              <a:ea typeface="+mn-ea"/>
              <a:cs typeface="Calibri" panose="020F0502020204030204" pitchFamily="34" charset="0"/>
            </a:endParaRPr>
          </a:p>
          <a:p>
            <a:pPr lvl="0" algn="ctr">
              <a:defRPr/>
            </a:pPr>
            <a:r>
              <a:rPr lang="en-US" sz="2400" b="1" dirty="0">
                <a:solidFill>
                  <a:prstClr val="white"/>
                </a:solidFill>
                <a:cs typeface="Calibri" panose="020F0502020204030204" pitchFamily="34" charset="0"/>
              </a:rPr>
              <a:t>P. Jaswanth Reddy</a:t>
            </a:r>
          </a:p>
          <a:p>
            <a:pPr lvl="0" algn="ctr">
              <a:defRPr/>
            </a:pPr>
            <a:r>
              <a:rPr lang="en-US" sz="2400" b="1" dirty="0">
                <a:solidFill>
                  <a:prstClr val="white"/>
                </a:solidFill>
                <a:cs typeface="Calibri" panose="020F0502020204030204" pitchFamily="34" charset="0"/>
              </a:rPr>
              <a:t>24MAI0087</a:t>
            </a:r>
          </a:p>
          <a:p>
            <a:pPr algn="ctr">
              <a:defRPr/>
            </a:pPr>
            <a:endParaRPr lang="en-US" sz="2400" b="1" dirty="0">
              <a:solidFill>
                <a:prstClr val="white"/>
              </a:solidFill>
              <a:cs typeface="Calibri" panose="020F0502020204030204" pitchFamily="34" charset="0"/>
            </a:endParaRPr>
          </a:p>
          <a:p>
            <a:pPr lvl="0" algn="ctr">
              <a:defRPr/>
            </a:pPr>
            <a:endParaRPr lang="en-US" sz="5400" b="1" dirty="0">
              <a:solidFill>
                <a:prstClr val="white"/>
              </a:solidFill>
              <a:latin typeface="Frutiger 45 bold"/>
              <a:cs typeface="Calibri" panose="020F0502020204030204" pitchFamily="34" charset="0"/>
            </a:endParaRPr>
          </a:p>
          <a:p>
            <a:pPr lvl="0" algn="ctr">
              <a:defRPr/>
            </a:pPr>
            <a:endParaRPr kumimoji="0" lang="en-US" sz="5400" b="1" i="0" u="none" strike="noStrike" kern="1200" cap="none" spc="0" normalizeH="0" baseline="0" noProof="0" dirty="0">
              <a:ln>
                <a:noFill/>
              </a:ln>
              <a:solidFill>
                <a:prstClr val="white"/>
              </a:solidFill>
              <a:effectLst/>
              <a:uLnTx/>
              <a:uFillTx/>
              <a:latin typeface="Frutiger 45 bold"/>
              <a:ea typeface="+mn-ea"/>
              <a:cs typeface="Calibri" panose="020F0502020204030204" pitchFamily="34" charset="0"/>
            </a:endParaRPr>
          </a:p>
        </p:txBody>
      </p:sp>
      <p:graphicFrame>
        <p:nvGraphicFramePr>
          <p:cNvPr id="3" name="Table 2">
            <a:extLst>
              <a:ext uri="{FF2B5EF4-FFF2-40B4-BE49-F238E27FC236}">
                <a16:creationId xmlns:a16="http://schemas.microsoft.com/office/drawing/2014/main" id="{0E7F5D19-19F4-F87F-17C2-8520612BCFEC}"/>
              </a:ext>
            </a:extLst>
          </p:cNvPr>
          <p:cNvGraphicFramePr>
            <a:graphicFrameLocks noGrp="1"/>
          </p:cNvGraphicFramePr>
          <p:nvPr/>
        </p:nvGraphicFramePr>
        <p:xfrm>
          <a:off x="-47290" y="5501244"/>
          <a:ext cx="12239216" cy="3264833"/>
        </p:xfrm>
        <a:graphic>
          <a:graphicData uri="http://schemas.openxmlformats.org/drawingml/2006/table">
            <a:tbl>
              <a:tblPr firstRow="1" bandRow="1">
                <a:tableStyleId>{5940675A-B579-460E-94D1-54222C63F5DA}</a:tableStyleId>
              </a:tblPr>
              <a:tblGrid>
                <a:gridCol w="6119608">
                  <a:extLst>
                    <a:ext uri="{9D8B030D-6E8A-4147-A177-3AD203B41FA5}">
                      <a16:colId xmlns:a16="http://schemas.microsoft.com/office/drawing/2014/main" val="586572480"/>
                    </a:ext>
                  </a:extLst>
                </a:gridCol>
                <a:gridCol w="6119608">
                  <a:extLst>
                    <a:ext uri="{9D8B030D-6E8A-4147-A177-3AD203B41FA5}">
                      <a16:colId xmlns:a16="http://schemas.microsoft.com/office/drawing/2014/main" val="157907922"/>
                    </a:ext>
                  </a:extLst>
                </a:gridCol>
              </a:tblGrid>
              <a:tr h="1527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Knowledge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                                                                     Implementation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668230"/>
                  </a:ext>
                </a:extLst>
              </a:tr>
              <a:tr h="1184198">
                <a:tc>
                  <a:txBody>
                    <a:bodyPr/>
                    <a:lstStyle/>
                    <a:p>
                      <a:endParaRPr lang="en-US" dirty="0"/>
                    </a:p>
                    <a:p>
                      <a:endParaRPr lang="en-US" dirty="0"/>
                    </a:p>
                    <a:p>
                      <a:endParaRPr lang="en-US" dirty="0"/>
                    </a:p>
                    <a:p>
                      <a:endParaRPr lang="en-US" dirty="0"/>
                    </a:p>
                    <a:p>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6263768"/>
                  </a:ext>
                </a:extLst>
              </a:tr>
            </a:tbl>
          </a:graphicData>
        </a:graphic>
      </p:graphicFrame>
      <p:pic>
        <p:nvPicPr>
          <p:cNvPr id="8" name="Picture 7">
            <a:extLst>
              <a:ext uri="{FF2B5EF4-FFF2-40B4-BE49-F238E27FC236}">
                <a16:creationId xmlns:a16="http://schemas.microsoft.com/office/drawing/2014/main" id="{2715C658-0B94-5B63-55F1-B9B6F645F0D0}"/>
              </a:ext>
            </a:extLst>
          </p:cNvPr>
          <p:cNvPicPr>
            <a:picLocks noChangeAspect="1"/>
          </p:cNvPicPr>
          <p:nvPr/>
        </p:nvPicPr>
        <p:blipFill>
          <a:blip r:embed="rId2"/>
          <a:stretch>
            <a:fillRect/>
          </a:stretch>
        </p:blipFill>
        <p:spPr>
          <a:xfrm>
            <a:off x="9775332" y="5852667"/>
            <a:ext cx="1987468" cy="847417"/>
          </a:xfrm>
          <a:prstGeom prst="rect">
            <a:avLst/>
          </a:prstGeom>
        </p:spPr>
      </p:pic>
      <p:pic>
        <p:nvPicPr>
          <p:cNvPr id="9" name="Picture 2" descr="LTIMindtree - Technology Consulting and Digital Solutions Company">
            <a:extLst>
              <a:ext uri="{FF2B5EF4-FFF2-40B4-BE49-F238E27FC236}">
                <a16:creationId xmlns:a16="http://schemas.microsoft.com/office/drawing/2014/main" id="{B3D78849-E5F7-1DB2-227F-14244586123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5852667"/>
            <a:ext cx="3886489" cy="8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50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0B15-45F0-B05D-8B8A-49A833C4E38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27E5F44-ED9F-E992-F6FF-76FF54C6CFE4}"/>
              </a:ext>
            </a:extLst>
          </p:cNvPr>
          <p:cNvSpPr>
            <a:spLocks noGrp="1"/>
          </p:cNvSpPr>
          <p:nvPr>
            <p:ph type="body" sz="quarter" idx="13"/>
          </p:nvPr>
        </p:nvSpPr>
        <p:spPr>
          <a:xfrm>
            <a:off x="255996" y="1271219"/>
            <a:ext cx="11936004" cy="5374531"/>
          </a:xfrm>
        </p:spPr>
        <p:txBody>
          <a:bodyPr/>
          <a:lstStyle/>
          <a:p>
            <a:pPr marL="0" indent="0">
              <a:lnSpc>
                <a:spcPct val="150000"/>
              </a:lnSpc>
              <a:buNone/>
            </a:pPr>
            <a:endParaRPr lang="en-US" sz="2400" b="0" dirty="0">
              <a:solidFill>
                <a:srgbClr val="5583D1"/>
              </a:solidFill>
            </a:endParaRPr>
          </a:p>
        </p:txBody>
      </p:sp>
      <p:sp>
        <p:nvSpPr>
          <p:cNvPr id="3" name="TextBox 2">
            <a:extLst>
              <a:ext uri="{FF2B5EF4-FFF2-40B4-BE49-F238E27FC236}">
                <a16:creationId xmlns:a16="http://schemas.microsoft.com/office/drawing/2014/main" id="{D8AA783E-E162-41B0-7EDE-697ACBE8FA1A}"/>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Code </a:t>
            </a:r>
            <a:r>
              <a:rPr lang="fr-FR" sz="3600" b="1" dirty="0" err="1">
                <a:solidFill>
                  <a:srgbClr val="5B9BD5">
                    <a:lumMod val="50000"/>
                  </a:srgbClr>
                </a:solidFill>
              </a:rPr>
              <a:t>Snippet</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2A2CFAD3-844A-0B72-5881-4939BE95DA33}"/>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3CBDEA15-371B-AFA3-D874-AFE0C92B0AB0}"/>
              </a:ext>
            </a:extLst>
          </p:cNvPr>
          <p:cNvPicPr>
            <a:picLocks noChangeAspect="1"/>
          </p:cNvPicPr>
          <p:nvPr/>
        </p:nvPicPr>
        <p:blipFill>
          <a:blip r:embed="rId2"/>
          <a:stretch>
            <a:fillRect/>
          </a:stretch>
        </p:blipFill>
        <p:spPr>
          <a:xfrm>
            <a:off x="312142" y="1271219"/>
            <a:ext cx="5256023" cy="2724630"/>
          </a:xfrm>
          <a:prstGeom prst="rect">
            <a:avLst/>
          </a:prstGeom>
        </p:spPr>
      </p:pic>
      <p:pic>
        <p:nvPicPr>
          <p:cNvPr id="9" name="Picture 8">
            <a:extLst>
              <a:ext uri="{FF2B5EF4-FFF2-40B4-BE49-F238E27FC236}">
                <a16:creationId xmlns:a16="http://schemas.microsoft.com/office/drawing/2014/main" id="{AB5AF3D4-0077-243B-9242-85F9949B0239}"/>
              </a:ext>
            </a:extLst>
          </p:cNvPr>
          <p:cNvPicPr>
            <a:picLocks noChangeAspect="1"/>
          </p:cNvPicPr>
          <p:nvPr/>
        </p:nvPicPr>
        <p:blipFill>
          <a:blip r:embed="rId3"/>
          <a:stretch>
            <a:fillRect/>
          </a:stretch>
        </p:blipFill>
        <p:spPr>
          <a:xfrm>
            <a:off x="5707060" y="1271219"/>
            <a:ext cx="5443554" cy="2724627"/>
          </a:xfrm>
          <a:prstGeom prst="rect">
            <a:avLst/>
          </a:prstGeom>
        </p:spPr>
      </p:pic>
      <p:pic>
        <p:nvPicPr>
          <p:cNvPr id="11" name="Picture 10">
            <a:extLst>
              <a:ext uri="{FF2B5EF4-FFF2-40B4-BE49-F238E27FC236}">
                <a16:creationId xmlns:a16="http://schemas.microsoft.com/office/drawing/2014/main" id="{3C6FDBE7-C00C-13CE-4BA7-D152A5411933}"/>
              </a:ext>
            </a:extLst>
          </p:cNvPr>
          <p:cNvPicPr>
            <a:picLocks noChangeAspect="1"/>
          </p:cNvPicPr>
          <p:nvPr/>
        </p:nvPicPr>
        <p:blipFill>
          <a:blip r:embed="rId4"/>
          <a:stretch>
            <a:fillRect/>
          </a:stretch>
        </p:blipFill>
        <p:spPr>
          <a:xfrm>
            <a:off x="925285" y="4075308"/>
            <a:ext cx="5250971" cy="2570444"/>
          </a:xfrm>
          <a:prstGeom prst="rect">
            <a:avLst/>
          </a:prstGeom>
        </p:spPr>
      </p:pic>
      <p:pic>
        <p:nvPicPr>
          <p:cNvPr id="13" name="Picture 12">
            <a:extLst>
              <a:ext uri="{FF2B5EF4-FFF2-40B4-BE49-F238E27FC236}">
                <a16:creationId xmlns:a16="http://schemas.microsoft.com/office/drawing/2014/main" id="{6B9AD20D-E525-3A3E-5D05-27CB3D804743}"/>
              </a:ext>
            </a:extLst>
          </p:cNvPr>
          <p:cNvPicPr>
            <a:picLocks noChangeAspect="1"/>
          </p:cNvPicPr>
          <p:nvPr/>
        </p:nvPicPr>
        <p:blipFill>
          <a:blip r:embed="rId5"/>
          <a:stretch>
            <a:fillRect/>
          </a:stretch>
        </p:blipFill>
        <p:spPr>
          <a:xfrm>
            <a:off x="6379029" y="4029156"/>
            <a:ext cx="5273746" cy="2583284"/>
          </a:xfrm>
          <a:prstGeom prst="rect">
            <a:avLst/>
          </a:prstGeom>
        </p:spPr>
      </p:pic>
      <p:sp>
        <p:nvSpPr>
          <p:cNvPr id="6" name="TextBox 5">
            <a:extLst>
              <a:ext uri="{FF2B5EF4-FFF2-40B4-BE49-F238E27FC236}">
                <a16:creationId xmlns:a16="http://schemas.microsoft.com/office/drawing/2014/main" id="{3C8AABD0-60A8-93D2-B0B5-C786915DD3B4}"/>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265481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56F40-96CC-DEF8-9EB7-14523723777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E03C842-0779-BE44-EECA-2F2EE3FA7309}"/>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Add metadata filtering for every FAISS query to prevent cross-domain retrieval. Implement a BERT or Instructor-XL </a:t>
            </a:r>
            <a:r>
              <a:rPr lang="en-US" sz="2400" b="0" dirty="0" err="1">
                <a:solidFill>
                  <a:srgbClr val="5583D1"/>
                </a:solidFill>
                <a:latin typeface="+mn-lt"/>
              </a:rPr>
              <a:t>reranker</a:t>
            </a:r>
            <a:r>
              <a:rPr lang="en-US" sz="2400" b="0" dirty="0">
                <a:solidFill>
                  <a:srgbClr val="5583D1"/>
                </a:solidFill>
                <a:latin typeface="+mn-lt"/>
              </a:rPr>
              <a:t> for better contextual matching. Normalize all SQL keys (</a:t>
            </a:r>
            <a:r>
              <a:rPr lang="en-US" sz="2400" b="0" dirty="0" err="1">
                <a:solidFill>
                  <a:srgbClr val="5583D1"/>
                </a:solidFill>
                <a:latin typeface="+mn-lt"/>
              </a:rPr>
              <a:t>academic_year</a:t>
            </a:r>
            <a:r>
              <a:rPr lang="en-US" sz="2400" b="0" dirty="0">
                <a:solidFill>
                  <a:srgbClr val="5583D1"/>
                </a:solidFill>
                <a:latin typeface="+mn-lt"/>
              </a:rPr>
              <a:t>, category, etc.) with a mapping layer. Integrate confidence scoring to avoid hallucinated answers. Build a unified RAG service for any university information domain.</a:t>
            </a:r>
            <a:endParaRPr lang="en-US" sz="2400" b="0" dirty="0">
              <a:solidFill>
                <a:srgbClr val="5583D1"/>
              </a:solidFill>
            </a:endParaRPr>
          </a:p>
        </p:txBody>
      </p:sp>
      <p:sp>
        <p:nvSpPr>
          <p:cNvPr id="3" name="TextBox 2">
            <a:extLst>
              <a:ext uri="{FF2B5EF4-FFF2-40B4-BE49-F238E27FC236}">
                <a16:creationId xmlns:a16="http://schemas.microsoft.com/office/drawing/2014/main" id="{06DDE408-8E1E-6FA2-7CC4-7953936B171B}"/>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Future Scope</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11AC8EE7-5ED3-D96C-9268-8B7B9A5D057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F444640-3D19-DB68-F475-EC04C30F4EAF}"/>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157348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35977-B567-C72F-D98B-B3B5323430B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399E510-86D2-FC4F-42AB-7EEE9ABB1A1D}"/>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Successfully built and deployed a full working prototype on </a:t>
            </a:r>
            <a:r>
              <a:rPr lang="en-US" sz="2400" b="0" dirty="0" err="1">
                <a:solidFill>
                  <a:srgbClr val="5583D1"/>
                </a:solidFill>
                <a:latin typeface="+mn-lt"/>
              </a:rPr>
              <a:t>Streamlit</a:t>
            </a:r>
            <a:r>
              <a:rPr lang="en-US" sz="2400" b="0" dirty="0">
                <a:solidFill>
                  <a:srgbClr val="5583D1"/>
                </a:solidFill>
                <a:latin typeface="+mn-lt"/>
              </a:rPr>
              <a:t> Cloud. Automated document extraction and FAISS index generation pipeline. Modular backend for future integration with other institutions. Complete understanding of RAG architecture, FAISS vector stores, and data cleaning automation.</a:t>
            </a:r>
            <a:endParaRPr lang="en-US" sz="2400" b="0" dirty="0">
              <a:solidFill>
                <a:srgbClr val="5583D1"/>
              </a:solidFill>
            </a:endParaRPr>
          </a:p>
        </p:txBody>
      </p:sp>
      <p:sp>
        <p:nvSpPr>
          <p:cNvPr id="3" name="TextBox 2">
            <a:extLst>
              <a:ext uri="{FF2B5EF4-FFF2-40B4-BE49-F238E27FC236}">
                <a16:creationId xmlns:a16="http://schemas.microsoft.com/office/drawing/2014/main" id="{57F0EE29-65D0-192F-2994-0EF9487591E2}"/>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err="1">
                <a:solidFill>
                  <a:srgbClr val="5B9BD5">
                    <a:lumMod val="50000"/>
                  </a:srgbClr>
                </a:solidFill>
              </a:rPr>
              <a:t>Acknowledgement</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C76EF55-43EA-0EEF-3676-D4D81C6492BB}"/>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CD1E7A8-AEA8-AF0E-2F0C-D4A2999A95D1}"/>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317764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C1BA9-EED8-0553-15DB-7AC5ADC07E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1E11D5E-73A6-DACE-A314-51CBCF3D39FA}"/>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https://vit.ac.in/admissions </a:t>
            </a:r>
          </a:p>
          <a:p>
            <a:pPr marL="0" indent="0">
              <a:lnSpc>
                <a:spcPct val="150000"/>
              </a:lnSpc>
              <a:buNone/>
            </a:pPr>
            <a:r>
              <a:rPr lang="en-US" sz="2400" b="0" dirty="0">
                <a:solidFill>
                  <a:srgbClr val="5583D1"/>
                </a:solidFill>
                <a:latin typeface="+mn-lt"/>
              </a:rPr>
              <a:t>FAISS Library: </a:t>
            </a:r>
            <a:r>
              <a:rPr lang="en-US" sz="2400" b="0" dirty="0">
                <a:solidFill>
                  <a:srgbClr val="5583D1"/>
                </a:solidFill>
                <a:latin typeface="+mn-lt"/>
                <a:hlinkClick r:id="rId2"/>
              </a:rPr>
              <a:t>https://faiss.ai</a:t>
            </a:r>
            <a:endParaRPr lang="en-US" sz="2400" b="0" dirty="0">
              <a:solidFill>
                <a:srgbClr val="5583D1"/>
              </a:solidFill>
              <a:latin typeface="+mn-lt"/>
            </a:endParaRPr>
          </a:p>
          <a:p>
            <a:pPr marL="0" indent="0">
              <a:lnSpc>
                <a:spcPct val="150000"/>
              </a:lnSpc>
              <a:buNone/>
            </a:pPr>
            <a:r>
              <a:rPr lang="en-US" sz="2400" b="0" dirty="0" err="1">
                <a:solidFill>
                  <a:srgbClr val="5583D1"/>
                </a:solidFill>
                <a:latin typeface="+mn-lt"/>
              </a:rPr>
              <a:t>Streamlit</a:t>
            </a:r>
            <a:r>
              <a:rPr lang="en-US" sz="2400" b="0" dirty="0">
                <a:solidFill>
                  <a:srgbClr val="5583D1"/>
                </a:solidFill>
                <a:latin typeface="+mn-lt"/>
              </a:rPr>
              <a:t> Documentation </a:t>
            </a:r>
          </a:p>
          <a:p>
            <a:pPr marL="0" indent="0">
              <a:lnSpc>
                <a:spcPct val="150000"/>
              </a:lnSpc>
              <a:buNone/>
            </a:pPr>
            <a:r>
              <a:rPr lang="en-US" sz="2400" b="0" dirty="0">
                <a:solidFill>
                  <a:srgbClr val="5583D1"/>
                </a:solidFill>
                <a:latin typeface="+mn-lt"/>
              </a:rPr>
              <a:t>scikit-learn Documentation</a:t>
            </a:r>
          </a:p>
          <a:p>
            <a:pPr marL="0" indent="0">
              <a:lnSpc>
                <a:spcPct val="150000"/>
              </a:lnSpc>
              <a:buNone/>
            </a:pPr>
            <a:r>
              <a:rPr lang="en-US" sz="2400" b="0" dirty="0">
                <a:solidFill>
                  <a:srgbClr val="5583D1"/>
                </a:solidFill>
                <a:latin typeface="+mn-lt"/>
              </a:rPr>
              <a:t> Python </a:t>
            </a:r>
          </a:p>
          <a:p>
            <a:pPr marL="0" indent="0">
              <a:lnSpc>
                <a:spcPct val="150000"/>
              </a:lnSpc>
              <a:buNone/>
            </a:pPr>
            <a:r>
              <a:rPr lang="en-US" sz="2400" b="0" dirty="0" err="1">
                <a:solidFill>
                  <a:srgbClr val="5583D1"/>
                </a:solidFill>
                <a:latin typeface="+mn-lt"/>
              </a:rPr>
              <a:t>PDFPlumber</a:t>
            </a:r>
            <a:r>
              <a:rPr lang="en-US" sz="2400" b="0" dirty="0">
                <a:solidFill>
                  <a:srgbClr val="5583D1"/>
                </a:solidFill>
                <a:latin typeface="+mn-lt"/>
              </a:rPr>
              <a:t> </a:t>
            </a:r>
            <a:endParaRPr lang="en-US" sz="2400" b="0" dirty="0">
              <a:solidFill>
                <a:srgbClr val="5583D1"/>
              </a:solidFill>
            </a:endParaRPr>
          </a:p>
        </p:txBody>
      </p:sp>
      <p:sp>
        <p:nvSpPr>
          <p:cNvPr id="3" name="TextBox 2">
            <a:extLst>
              <a:ext uri="{FF2B5EF4-FFF2-40B4-BE49-F238E27FC236}">
                <a16:creationId xmlns:a16="http://schemas.microsoft.com/office/drawing/2014/main" id="{776CD0F3-77A2-E482-9F59-462941CA9EFC}"/>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Reference</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0EF328B9-B5B2-A4C8-C436-49616B481A7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5FF62AF-B389-60D7-E163-E409E051949F}"/>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165989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18EFD-13D1-118F-A8E4-F9E2D3695A6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726612-73E0-5A94-F635-3A742DD5BA94}"/>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A retrieval-augmented chatbot that answers queries related to VIT admissions, programs, fees, and hostels by combining structured (SQL/CSV) and unstructured (PDF) data sources. The project aims to automate the information retrieval process for students and staff using NLP, FAISS indexing, and </a:t>
            </a:r>
            <a:r>
              <a:rPr lang="en-US" sz="2400" b="0" dirty="0" err="1">
                <a:solidFill>
                  <a:srgbClr val="5583D1"/>
                </a:solidFill>
                <a:latin typeface="+mn-lt"/>
              </a:rPr>
              <a:t>Streamlit</a:t>
            </a:r>
            <a:r>
              <a:rPr lang="en-US" sz="2400" b="0" dirty="0">
                <a:solidFill>
                  <a:srgbClr val="5583D1"/>
                </a:solidFill>
                <a:latin typeface="+mn-lt"/>
              </a:rPr>
              <a:t>-based UI.</a:t>
            </a:r>
            <a:endParaRPr lang="en-US" sz="2400" b="0" dirty="0">
              <a:solidFill>
                <a:srgbClr val="5583D1"/>
              </a:solidFill>
            </a:endParaRPr>
          </a:p>
        </p:txBody>
      </p:sp>
      <p:sp>
        <p:nvSpPr>
          <p:cNvPr id="3" name="TextBox 2">
            <a:extLst>
              <a:ext uri="{FF2B5EF4-FFF2-40B4-BE49-F238E27FC236}">
                <a16:creationId xmlns:a16="http://schemas.microsoft.com/office/drawing/2014/main" id="{AB4E3812-AF2F-9DD8-6ECF-C3425146B38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Introduction</a:t>
            </a:r>
          </a:p>
        </p:txBody>
      </p:sp>
      <p:cxnSp>
        <p:nvCxnSpPr>
          <p:cNvPr id="5" name="Straight Connector 4">
            <a:extLst>
              <a:ext uri="{FF2B5EF4-FFF2-40B4-BE49-F238E27FC236}">
                <a16:creationId xmlns:a16="http://schemas.microsoft.com/office/drawing/2014/main" id="{A295426A-3395-FE92-30C7-C8A6AC62DE62}"/>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91B1D4-191E-E882-BD37-9FBAED57B57F}"/>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208818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1235D-73A1-0B84-0745-6B97432CB07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4D551BF-43EB-C049-6D3B-4D17D5775294}"/>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To design an intelligent chatbot capable of fetching answers from both tabular (SQL) and text-based (PDF) sources. To eliminate manual searching in large VIT admission and hostel PDFs. To provide accurate, section-specific answers for UG, PG, MCA, MSc, and Hostel queries. To create a clean </a:t>
            </a:r>
            <a:r>
              <a:rPr lang="en-US" sz="2400" b="0" dirty="0" err="1">
                <a:solidFill>
                  <a:srgbClr val="5583D1"/>
                </a:solidFill>
                <a:latin typeface="+mn-lt"/>
              </a:rPr>
              <a:t>Streamlit</a:t>
            </a:r>
            <a:r>
              <a:rPr lang="en-US" sz="2400" b="0" dirty="0">
                <a:solidFill>
                  <a:srgbClr val="5583D1"/>
                </a:solidFill>
                <a:latin typeface="+mn-lt"/>
              </a:rPr>
              <a:t> interface for quick, click-based question retrieval.</a:t>
            </a:r>
            <a:endParaRPr lang="en-US" sz="2400" b="0" dirty="0">
              <a:solidFill>
                <a:srgbClr val="5583D1"/>
              </a:solidFill>
            </a:endParaRPr>
          </a:p>
        </p:txBody>
      </p:sp>
      <p:sp>
        <p:nvSpPr>
          <p:cNvPr id="3" name="TextBox 2">
            <a:extLst>
              <a:ext uri="{FF2B5EF4-FFF2-40B4-BE49-F238E27FC236}">
                <a16:creationId xmlns:a16="http://schemas.microsoft.com/office/drawing/2014/main" id="{72FF40D3-B05A-88C3-591F-882A93FC9918}"/>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Objective</a:t>
            </a:r>
          </a:p>
        </p:txBody>
      </p:sp>
      <p:cxnSp>
        <p:nvCxnSpPr>
          <p:cNvPr id="5" name="Straight Connector 4">
            <a:extLst>
              <a:ext uri="{FF2B5EF4-FFF2-40B4-BE49-F238E27FC236}">
                <a16:creationId xmlns:a16="http://schemas.microsoft.com/office/drawing/2014/main" id="{12740D4D-2363-70E1-0E6E-1BDDA8C33C8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3CC6F4D-CA65-8469-34E1-7AE4BBBB5FEF}"/>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173945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24291B-7EDA-4E3D-40F5-03FDC22C3364}"/>
              </a:ext>
            </a:extLst>
          </p:cNvPr>
          <p:cNvSpPr>
            <a:spLocks noGrp="1"/>
          </p:cNvSpPr>
          <p:nvPr>
            <p:ph type="body" sz="quarter" idx="13"/>
          </p:nvPr>
        </p:nvSpPr>
        <p:spPr/>
        <p:txBody>
          <a:bodyPr/>
          <a:lstStyle/>
          <a:p>
            <a:pPr marL="0" indent="0">
              <a:buNone/>
            </a:pPr>
            <a:r>
              <a:rPr lang="en-US" dirty="0">
                <a:solidFill>
                  <a:srgbClr val="5583D1"/>
                </a:solidFill>
                <a:latin typeface="+mn-lt"/>
              </a:rPr>
              <a:t>Subtopic – Backend/handlers/utils</a:t>
            </a:r>
          </a:p>
          <a:p>
            <a:pPr marL="0" indent="0">
              <a:buNone/>
            </a:pPr>
            <a:r>
              <a:rPr lang="en-US" dirty="0">
                <a:solidFill>
                  <a:srgbClr val="1C3898"/>
                </a:solidFill>
                <a:highlight>
                  <a:srgbClr val="FFFFFF"/>
                </a:highlight>
              </a:rPr>
              <a:t>Data Ingestion</a:t>
            </a:r>
          </a:p>
          <a:p>
            <a:pPr marL="0" indent="0">
              <a:buNone/>
            </a:pPr>
            <a:r>
              <a:rPr lang="en-US" sz="2400" dirty="0">
                <a:solidFill>
                  <a:srgbClr val="1C3898"/>
                </a:solidFill>
                <a:highlight>
                  <a:srgbClr val="FFFFFF"/>
                </a:highlight>
                <a:latin typeface="source-serif-pro"/>
              </a:rPr>
              <a:t>Data Preprocessing</a:t>
            </a:r>
          </a:p>
          <a:p>
            <a:pPr marL="0" indent="0">
              <a:buNone/>
            </a:pPr>
            <a:r>
              <a:rPr lang="en-US" sz="2400" i="0" dirty="0">
                <a:solidFill>
                  <a:srgbClr val="1C3898"/>
                </a:solidFill>
                <a:effectLst/>
                <a:highlight>
                  <a:srgbClr val="FFFFFF"/>
                </a:highlight>
                <a:latin typeface="source-serif-pro"/>
              </a:rPr>
              <a:t>Embeddings</a:t>
            </a:r>
          </a:p>
          <a:p>
            <a:pPr marL="0" indent="0">
              <a:buNone/>
            </a:pPr>
            <a:r>
              <a:rPr lang="en-US" sz="2400" dirty="0">
                <a:solidFill>
                  <a:srgbClr val="1C3898"/>
                </a:solidFill>
                <a:highlight>
                  <a:srgbClr val="FFFFFF"/>
                </a:highlight>
                <a:latin typeface="source-serif-pro"/>
              </a:rPr>
              <a:t>Load </a:t>
            </a:r>
            <a:r>
              <a:rPr lang="en-US" sz="2400" dirty="0" err="1">
                <a:solidFill>
                  <a:srgbClr val="1C3898"/>
                </a:solidFill>
                <a:highlight>
                  <a:srgbClr val="FFFFFF"/>
                </a:highlight>
                <a:latin typeface="source-serif-pro"/>
              </a:rPr>
              <a:t>Sqlite</a:t>
            </a:r>
            <a:endParaRPr lang="en-US" sz="2400" dirty="0">
              <a:solidFill>
                <a:srgbClr val="1C3898"/>
              </a:solidFill>
              <a:highlight>
                <a:srgbClr val="FFFFFF"/>
              </a:highlight>
              <a:latin typeface="source-serif-pro"/>
            </a:endParaRPr>
          </a:p>
          <a:p>
            <a:pPr marL="0" indent="0">
              <a:buNone/>
            </a:pPr>
            <a:r>
              <a:rPr lang="en-US" sz="2400" dirty="0">
                <a:solidFill>
                  <a:srgbClr val="1C3898"/>
                </a:solidFill>
                <a:highlight>
                  <a:srgbClr val="FFFFFF"/>
                </a:highlight>
                <a:latin typeface="source-serif-pro"/>
              </a:rPr>
              <a:t>Rag Answer</a:t>
            </a:r>
          </a:p>
          <a:p>
            <a:pPr marL="0" indent="0">
              <a:buNone/>
            </a:pPr>
            <a:r>
              <a:rPr lang="en-US" sz="2400" dirty="0" err="1">
                <a:solidFill>
                  <a:srgbClr val="1C3898"/>
                </a:solidFill>
                <a:highlight>
                  <a:srgbClr val="FFFFFF"/>
                </a:highlight>
                <a:latin typeface="source-serif-pro"/>
              </a:rPr>
              <a:t>Sql</a:t>
            </a:r>
            <a:r>
              <a:rPr lang="en-US" sz="2400" dirty="0">
                <a:solidFill>
                  <a:srgbClr val="1C3898"/>
                </a:solidFill>
                <a:highlight>
                  <a:srgbClr val="FFFFFF"/>
                </a:highlight>
                <a:latin typeface="source-serif-pro"/>
              </a:rPr>
              <a:t> Router</a:t>
            </a:r>
          </a:p>
          <a:p>
            <a:pPr marL="0" indent="0">
              <a:buNone/>
            </a:pPr>
            <a:r>
              <a:rPr lang="en-US" sz="2400" dirty="0" err="1">
                <a:solidFill>
                  <a:srgbClr val="1C3898"/>
                </a:solidFill>
                <a:highlight>
                  <a:srgbClr val="FFFFFF"/>
                </a:highlight>
                <a:latin typeface="source-serif-pro"/>
              </a:rPr>
              <a:t>Streamlit</a:t>
            </a:r>
            <a:r>
              <a:rPr lang="en-US" sz="2400" dirty="0">
                <a:solidFill>
                  <a:srgbClr val="1C3898"/>
                </a:solidFill>
                <a:highlight>
                  <a:srgbClr val="FFFFFF"/>
                </a:highlight>
                <a:latin typeface="source-serif-pro"/>
              </a:rPr>
              <a:t> UI</a:t>
            </a:r>
          </a:p>
          <a:p>
            <a:pPr marL="0" indent="0">
              <a:buNone/>
            </a:pPr>
            <a:endParaRPr lang="en-US" sz="2400" b="0" i="0" dirty="0">
              <a:solidFill>
                <a:srgbClr val="242424"/>
              </a:solidFill>
              <a:effectLst/>
              <a:highlight>
                <a:srgbClr val="FFFFFF"/>
              </a:highlight>
              <a:latin typeface="source-serif-pro"/>
            </a:endParaRPr>
          </a:p>
        </p:txBody>
      </p:sp>
      <p:sp>
        <p:nvSpPr>
          <p:cNvPr id="3" name="TextBox 2">
            <a:extLst>
              <a:ext uri="{FF2B5EF4-FFF2-40B4-BE49-F238E27FC236}">
                <a16:creationId xmlns:a16="http://schemas.microsoft.com/office/drawing/2014/main" id="{25EA9B7F-B60D-6297-DC95-0FDA7E6D7C7C}"/>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latin typeface="Calibri" panose="020F0502020204030204"/>
              </a:rPr>
              <a:t>Module name </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06F77F89-4F98-73F2-FD5A-5DD416A6F12F}"/>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42E4B9D-2915-423B-801C-65EE1E42A74C}"/>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3377586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2D7CD-C158-6FC1-06C7-09444D2DE02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25C8EF-A5DD-AB22-0372-51B9ABE63526}"/>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Large PDF files contain repetitive and inconsistent data (UG/PG/Hostel). Queries like “UG Foreign fee structure” or “PG eligibility criteria” gave hallucinated or repeated answers. Difficulty in mapping structured vs unstructured data sources automatically. Inconsistent column names and OCR noise in extracted text caused incorrect SQL queries and </a:t>
            </a:r>
            <a:r>
              <a:rPr lang="en-US" sz="2400" b="0" dirty="0" err="1">
                <a:solidFill>
                  <a:srgbClr val="5583D1"/>
                </a:solidFill>
                <a:latin typeface="+mn-lt"/>
              </a:rPr>
              <a:t>KeyErrors</a:t>
            </a:r>
            <a:r>
              <a:rPr lang="en-US" sz="2400" b="0" dirty="0">
                <a:solidFill>
                  <a:srgbClr val="5583D1"/>
                </a:solidFill>
                <a:latin typeface="+mn-lt"/>
              </a:rPr>
              <a:t>.</a:t>
            </a:r>
            <a:endParaRPr lang="en-US" sz="2400" b="0" dirty="0">
              <a:solidFill>
                <a:srgbClr val="5583D1"/>
              </a:solidFill>
            </a:endParaRPr>
          </a:p>
        </p:txBody>
      </p:sp>
      <p:sp>
        <p:nvSpPr>
          <p:cNvPr id="3" name="TextBox 2">
            <a:extLst>
              <a:ext uri="{FF2B5EF4-FFF2-40B4-BE49-F238E27FC236}">
                <a16:creationId xmlns:a16="http://schemas.microsoft.com/office/drawing/2014/main" id="{CB15F4B8-EED0-F7BE-96C7-D7AAE989A251}"/>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rPr>
              <a:t>Problem Statement </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5A882B44-FCE4-BF93-E951-46CF2238FB7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4E8D795-6CA6-AFC7-FE73-C526BA5FE06F}"/>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203468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3BE5C-251C-23E3-8F19-EE2DB3009E5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E2C3DBE-E507-D889-A890-2C56D2A659BE}"/>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Data Extraction: Used </a:t>
            </a:r>
            <a:r>
              <a:rPr lang="en-US" sz="2400" b="0" dirty="0" err="1">
                <a:solidFill>
                  <a:srgbClr val="5583D1"/>
                </a:solidFill>
                <a:latin typeface="+mn-lt"/>
              </a:rPr>
              <a:t>pdfplumber</a:t>
            </a:r>
            <a:r>
              <a:rPr lang="en-US" sz="2400" b="0" dirty="0">
                <a:solidFill>
                  <a:srgbClr val="5583D1"/>
                </a:solidFill>
                <a:latin typeface="+mn-lt"/>
              </a:rPr>
              <a:t> for text extraction from multiple categorized PDFs (UG, PG, MCA, MSc, Hostel). Data Staging: Cleaned CSV and SQL tables for programs, eligibility, and fees. FAISS Indexing: Created separate FAISS collections (</a:t>
            </a:r>
            <a:r>
              <a:rPr lang="en-US" sz="2400" b="0" dirty="0" err="1">
                <a:solidFill>
                  <a:srgbClr val="5583D1"/>
                </a:solidFill>
                <a:latin typeface="+mn-lt"/>
              </a:rPr>
              <a:t>vit_ug</a:t>
            </a:r>
            <a:r>
              <a:rPr lang="en-US" sz="2400" b="0" dirty="0">
                <a:solidFill>
                  <a:srgbClr val="5583D1"/>
                </a:solidFill>
                <a:latin typeface="+mn-lt"/>
              </a:rPr>
              <a:t>, </a:t>
            </a:r>
            <a:r>
              <a:rPr lang="en-US" sz="2400" b="0" dirty="0" err="1">
                <a:solidFill>
                  <a:srgbClr val="5583D1"/>
                </a:solidFill>
                <a:latin typeface="+mn-lt"/>
              </a:rPr>
              <a:t>vit_pg</a:t>
            </a:r>
            <a:r>
              <a:rPr lang="en-US" sz="2400" b="0" dirty="0">
                <a:solidFill>
                  <a:srgbClr val="5583D1"/>
                </a:solidFill>
                <a:latin typeface="+mn-lt"/>
              </a:rPr>
              <a:t>, </a:t>
            </a:r>
            <a:r>
              <a:rPr lang="en-US" sz="2400" b="0" dirty="0" err="1">
                <a:solidFill>
                  <a:srgbClr val="5583D1"/>
                </a:solidFill>
                <a:latin typeface="+mn-lt"/>
              </a:rPr>
              <a:t>vit_mca</a:t>
            </a:r>
            <a:r>
              <a:rPr lang="en-US" sz="2400" b="0" dirty="0">
                <a:solidFill>
                  <a:srgbClr val="5583D1"/>
                </a:solidFill>
                <a:latin typeface="+mn-lt"/>
              </a:rPr>
              <a:t>, </a:t>
            </a:r>
            <a:r>
              <a:rPr lang="en-US" sz="2400" b="0" dirty="0" err="1">
                <a:solidFill>
                  <a:srgbClr val="5583D1"/>
                </a:solidFill>
                <a:latin typeface="+mn-lt"/>
              </a:rPr>
              <a:t>vit_msc</a:t>
            </a:r>
            <a:r>
              <a:rPr lang="en-US" sz="2400" b="0" dirty="0">
                <a:solidFill>
                  <a:srgbClr val="5583D1"/>
                </a:solidFill>
                <a:latin typeface="+mn-lt"/>
              </a:rPr>
              <a:t>, </a:t>
            </a:r>
            <a:r>
              <a:rPr lang="en-US" sz="2400" b="0" dirty="0" err="1">
                <a:solidFill>
                  <a:srgbClr val="5583D1"/>
                </a:solidFill>
                <a:latin typeface="+mn-lt"/>
              </a:rPr>
              <a:t>vit_hostels</a:t>
            </a:r>
            <a:r>
              <a:rPr lang="en-US" sz="2400" b="0" dirty="0">
                <a:solidFill>
                  <a:srgbClr val="5583D1"/>
                </a:solidFill>
                <a:latin typeface="+mn-lt"/>
              </a:rPr>
              <a:t>) using TF-IDF encoder. </a:t>
            </a:r>
            <a:r>
              <a:rPr lang="en-US" sz="2400" b="0" dirty="0" err="1">
                <a:solidFill>
                  <a:srgbClr val="5583D1"/>
                </a:solidFill>
                <a:latin typeface="+mn-lt"/>
              </a:rPr>
              <a:t>Streamlit</a:t>
            </a:r>
            <a:r>
              <a:rPr lang="en-US" sz="2400" b="0" dirty="0">
                <a:solidFill>
                  <a:srgbClr val="5583D1"/>
                </a:solidFill>
                <a:latin typeface="+mn-lt"/>
              </a:rPr>
              <a:t> Front-end: Section-based question interface (UG, PG, MCA, MSc, Hostel). Answer section dynamically retrieves from either FAISS or SQLite. Fallback Logic: SQL for structured data (fees/programs). FAISS for unstructured queries.</a:t>
            </a:r>
            <a:endParaRPr lang="en-US" sz="2400" b="0" dirty="0">
              <a:solidFill>
                <a:srgbClr val="5583D1"/>
              </a:solidFill>
            </a:endParaRPr>
          </a:p>
        </p:txBody>
      </p:sp>
      <p:sp>
        <p:nvSpPr>
          <p:cNvPr id="3" name="TextBox 2">
            <a:extLst>
              <a:ext uri="{FF2B5EF4-FFF2-40B4-BE49-F238E27FC236}">
                <a16:creationId xmlns:a16="http://schemas.microsoft.com/office/drawing/2014/main" id="{64ABB59C-76FD-5246-4EEE-72212BF64AE4}"/>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rPr>
              <a:t>Methodology</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04BC82A4-B382-2A00-3070-17B2B47F169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CBA5A01-DC59-C5B8-160F-FA73DEA190AE}"/>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201581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B675-E694-7663-D55C-2461C40B8B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E433592-8155-CD6F-B5E3-78AB52F31DE6}"/>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Approach: Retrieval-Augmented Generation (RAG)</a:t>
            </a:r>
          </a:p>
          <a:p>
            <a:pPr marL="0" indent="0">
              <a:lnSpc>
                <a:spcPct val="150000"/>
              </a:lnSpc>
              <a:buNone/>
            </a:pPr>
            <a:r>
              <a:rPr lang="en-US" sz="2400" b="0" dirty="0">
                <a:solidFill>
                  <a:srgbClr val="5583D1"/>
                </a:solidFill>
                <a:latin typeface="+mn-lt"/>
              </a:rPr>
              <a:t>Algorithms / Libraries: TF-IDF Vectorization + FAISS Index Search Cosine Similarity + MMR Re-ranking SQLite Queries for structured data retrieval </a:t>
            </a:r>
          </a:p>
          <a:p>
            <a:pPr marL="0" indent="0">
              <a:lnSpc>
                <a:spcPct val="150000"/>
              </a:lnSpc>
              <a:buNone/>
            </a:pPr>
            <a:r>
              <a:rPr lang="en-US" sz="2400" b="0" dirty="0">
                <a:solidFill>
                  <a:srgbClr val="5583D1"/>
                </a:solidFill>
                <a:latin typeface="+mn-lt"/>
              </a:rPr>
              <a:t>Tools Used: Python, </a:t>
            </a:r>
            <a:r>
              <a:rPr lang="en-US" sz="2400" b="0" dirty="0" err="1">
                <a:solidFill>
                  <a:srgbClr val="5583D1"/>
                </a:solidFill>
                <a:latin typeface="+mn-lt"/>
              </a:rPr>
              <a:t>Streamlit</a:t>
            </a:r>
            <a:r>
              <a:rPr lang="en-US" sz="2400" b="0" dirty="0">
                <a:solidFill>
                  <a:srgbClr val="5583D1"/>
                </a:solidFill>
                <a:latin typeface="+mn-lt"/>
              </a:rPr>
              <a:t> </a:t>
            </a:r>
            <a:r>
              <a:rPr lang="en-US" sz="2400" b="0" dirty="0" err="1">
                <a:solidFill>
                  <a:srgbClr val="5583D1"/>
                </a:solidFill>
                <a:latin typeface="+mn-lt"/>
              </a:rPr>
              <a:t>pdfplumber</a:t>
            </a:r>
            <a:r>
              <a:rPr lang="en-US" sz="2400" b="0" dirty="0">
                <a:solidFill>
                  <a:srgbClr val="5583D1"/>
                </a:solidFill>
                <a:latin typeface="+mn-lt"/>
              </a:rPr>
              <a:t>, </a:t>
            </a:r>
            <a:r>
              <a:rPr lang="en-US" sz="2400" b="0" dirty="0" err="1">
                <a:solidFill>
                  <a:srgbClr val="5583D1"/>
                </a:solidFill>
                <a:latin typeface="+mn-lt"/>
              </a:rPr>
              <a:t>faiss-cpu</a:t>
            </a:r>
            <a:r>
              <a:rPr lang="en-US" sz="2400" b="0" dirty="0">
                <a:solidFill>
                  <a:srgbClr val="5583D1"/>
                </a:solidFill>
                <a:latin typeface="+mn-lt"/>
              </a:rPr>
              <a:t>, scikit-learn Visual Studio Code, GitHub, </a:t>
            </a:r>
            <a:r>
              <a:rPr lang="en-US" sz="2400" b="0" dirty="0" err="1">
                <a:solidFill>
                  <a:srgbClr val="5583D1"/>
                </a:solidFill>
                <a:latin typeface="+mn-lt"/>
              </a:rPr>
              <a:t>Streamlit</a:t>
            </a:r>
            <a:r>
              <a:rPr lang="en-US" sz="2400" b="0" dirty="0">
                <a:solidFill>
                  <a:srgbClr val="5583D1"/>
                </a:solidFill>
                <a:latin typeface="+mn-lt"/>
              </a:rPr>
              <a:t> Cloud</a:t>
            </a:r>
            <a:endParaRPr lang="en-US" sz="2400" b="0" dirty="0">
              <a:solidFill>
                <a:srgbClr val="5583D1"/>
              </a:solidFill>
            </a:endParaRPr>
          </a:p>
        </p:txBody>
      </p:sp>
      <p:sp>
        <p:nvSpPr>
          <p:cNvPr id="3" name="TextBox 2">
            <a:extLst>
              <a:ext uri="{FF2B5EF4-FFF2-40B4-BE49-F238E27FC236}">
                <a16:creationId xmlns:a16="http://schemas.microsoft.com/office/drawing/2014/main" id="{3D243BDD-B44E-04F0-FA93-336DD2FFA770}"/>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rPr>
              <a:t>Approach/Algorithms/Tools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14963133-FFA1-7CF4-9FAD-E6A120EF4238}"/>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4EF01D-F008-2FB9-ADA6-E401A5C40BF2}"/>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10794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CEA2B-384E-F256-4734-5578EDB524A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F88864-2E71-2992-AD53-E8948837272B}"/>
              </a:ext>
            </a:extLst>
          </p:cNvPr>
          <p:cNvSpPr>
            <a:spLocks noGrp="1"/>
          </p:cNvSpPr>
          <p:nvPr>
            <p:ph type="body" sz="quarter" idx="13"/>
          </p:nvPr>
        </p:nvSpPr>
        <p:spPr>
          <a:xfrm>
            <a:off x="430691" y="1148876"/>
            <a:ext cx="11326404" cy="5529743"/>
          </a:xfrm>
        </p:spPr>
        <p:txBody>
          <a:bodyPr/>
          <a:lstStyle/>
          <a:p>
            <a:pPr marL="0" indent="0">
              <a:lnSpc>
                <a:spcPct val="150000"/>
              </a:lnSpc>
              <a:buNone/>
            </a:pPr>
            <a:r>
              <a:rPr lang="en-US" sz="2200" b="0" dirty="0">
                <a:solidFill>
                  <a:srgbClr val="5583D1"/>
                </a:solidFill>
                <a:latin typeface="+mn-lt"/>
              </a:rPr>
              <a:t>Built 5 dedicated FAISS indices for each section (UG, PG, MCA, MSc, Hostel). Achieved accurate retrieval for 80% of non-tabular questions. </a:t>
            </a:r>
          </a:p>
          <a:p>
            <a:pPr marL="0" indent="0">
              <a:lnSpc>
                <a:spcPct val="150000"/>
              </a:lnSpc>
              <a:buNone/>
            </a:pPr>
            <a:r>
              <a:rPr lang="en-US" sz="2200" b="0" dirty="0">
                <a:solidFill>
                  <a:srgbClr val="5583D1"/>
                </a:solidFill>
                <a:latin typeface="+mn-lt"/>
              </a:rPr>
              <a:t>Integrated SQL fallback for tabular answers (fees, program structure). </a:t>
            </a:r>
          </a:p>
          <a:p>
            <a:pPr marL="0" indent="0">
              <a:lnSpc>
                <a:spcPct val="150000"/>
              </a:lnSpc>
              <a:buNone/>
            </a:pPr>
            <a:r>
              <a:rPr lang="en-US" sz="2200" b="0" dirty="0">
                <a:solidFill>
                  <a:srgbClr val="5583D1"/>
                </a:solidFill>
                <a:latin typeface="+mn-lt"/>
              </a:rPr>
              <a:t>Deployed interactive </a:t>
            </a:r>
            <a:r>
              <a:rPr lang="en-US" sz="2200" b="0" dirty="0" err="1">
                <a:solidFill>
                  <a:srgbClr val="5583D1"/>
                </a:solidFill>
                <a:latin typeface="+mn-lt"/>
              </a:rPr>
              <a:t>Streamlit</a:t>
            </a:r>
            <a:r>
              <a:rPr lang="en-US" sz="2200" b="0" dirty="0">
                <a:solidFill>
                  <a:srgbClr val="5583D1"/>
                </a:solidFill>
                <a:latin typeface="+mn-lt"/>
              </a:rPr>
              <a:t> app with clean UI and filtering. </a:t>
            </a:r>
          </a:p>
          <a:p>
            <a:pPr marL="0" indent="0">
              <a:lnSpc>
                <a:spcPct val="150000"/>
              </a:lnSpc>
              <a:buNone/>
            </a:pPr>
            <a:r>
              <a:rPr lang="en-US" sz="2200" b="0" u="sng" dirty="0">
                <a:solidFill>
                  <a:srgbClr val="5583D1"/>
                </a:solidFill>
                <a:latin typeface="+mn-lt"/>
              </a:rPr>
              <a:t>Issues Identified: </a:t>
            </a:r>
            <a:r>
              <a:rPr lang="en-US" sz="2200" b="0" dirty="0">
                <a:solidFill>
                  <a:srgbClr val="5583D1"/>
                </a:solidFill>
                <a:latin typeface="+mn-lt"/>
              </a:rPr>
              <a:t>Hallucination and repetition for PG/MCA queries due to cross-index retrieval. </a:t>
            </a:r>
          </a:p>
          <a:p>
            <a:pPr marL="0" indent="0">
              <a:lnSpc>
                <a:spcPct val="150000"/>
              </a:lnSpc>
              <a:buNone/>
            </a:pPr>
            <a:r>
              <a:rPr lang="en-US" sz="2200" b="0" dirty="0">
                <a:solidFill>
                  <a:srgbClr val="5583D1"/>
                </a:solidFill>
                <a:latin typeface="+mn-lt"/>
              </a:rPr>
              <a:t> SQL “</a:t>
            </a:r>
            <a:r>
              <a:rPr lang="en-US" sz="2200" b="0" dirty="0" err="1">
                <a:solidFill>
                  <a:srgbClr val="5583D1"/>
                </a:solidFill>
                <a:latin typeface="+mn-lt"/>
              </a:rPr>
              <a:t>KeyError</a:t>
            </a:r>
            <a:r>
              <a:rPr lang="en-US" sz="2200" b="0" dirty="0">
                <a:solidFill>
                  <a:srgbClr val="5583D1"/>
                </a:solidFill>
                <a:latin typeface="+mn-lt"/>
              </a:rPr>
              <a:t>” issues from mismatched schema and missing values. </a:t>
            </a:r>
          </a:p>
          <a:p>
            <a:pPr marL="0" indent="0">
              <a:lnSpc>
                <a:spcPct val="150000"/>
              </a:lnSpc>
              <a:buNone/>
            </a:pPr>
            <a:r>
              <a:rPr lang="en-US" sz="2200" b="0" dirty="0">
                <a:solidFill>
                  <a:srgbClr val="5583D1"/>
                </a:solidFill>
                <a:latin typeface="+mn-lt"/>
              </a:rPr>
              <a:t>OCR artifacts from PDFs reduced retrieval quality. </a:t>
            </a:r>
          </a:p>
          <a:p>
            <a:pPr marL="0" indent="0">
              <a:lnSpc>
                <a:spcPct val="150000"/>
              </a:lnSpc>
              <a:buNone/>
            </a:pPr>
            <a:r>
              <a:rPr lang="en-US" sz="2200" b="0" dirty="0">
                <a:solidFill>
                  <a:srgbClr val="5583D1"/>
                </a:solidFill>
                <a:latin typeface="+mn-lt"/>
              </a:rPr>
              <a:t>Limited contextual understanding due to absence of cross-encoder reranking.</a:t>
            </a:r>
          </a:p>
        </p:txBody>
      </p:sp>
      <p:sp>
        <p:nvSpPr>
          <p:cNvPr id="3" name="TextBox 2">
            <a:extLst>
              <a:ext uri="{FF2B5EF4-FFF2-40B4-BE49-F238E27FC236}">
                <a16:creationId xmlns:a16="http://schemas.microsoft.com/office/drawing/2014/main" id="{3411E118-0427-BF72-3B78-1707B0D6E382}"/>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rPr>
              <a:t>Findings and Results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A5618F6-CE69-311A-F79A-D12C7E917449}"/>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3F7C67D-3571-0467-018E-C697387F2FD5}"/>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67936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5BBC5-46B5-0DF4-A2AC-5289D295735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7872131-A6C0-4ECF-9994-EA002B6EAD86}"/>
              </a:ext>
            </a:extLst>
          </p:cNvPr>
          <p:cNvSpPr>
            <a:spLocks noGrp="1"/>
          </p:cNvSpPr>
          <p:nvPr>
            <p:ph type="body" sz="quarter" idx="13"/>
          </p:nvPr>
        </p:nvSpPr>
        <p:spPr>
          <a:xfrm>
            <a:off x="255996" y="1271219"/>
            <a:ext cx="10624338" cy="4142989"/>
          </a:xfrm>
        </p:spPr>
        <p:txBody>
          <a:bodyPr/>
          <a:lstStyle/>
          <a:p>
            <a:pPr marL="0" indent="0">
              <a:lnSpc>
                <a:spcPct val="150000"/>
              </a:lnSpc>
              <a:buNone/>
            </a:pPr>
            <a:r>
              <a:rPr lang="en-US" sz="2400" b="0" dirty="0">
                <a:solidFill>
                  <a:srgbClr val="5583D1"/>
                </a:solidFill>
                <a:latin typeface="+mn-lt"/>
              </a:rPr>
              <a:t>The multi-source FAQ chatbot successfully integrates structured and unstructured knowledge into one system. The current pipeline works efficiently for UG and Hostel queries. The major limitation is retrieval precision for PG and MCA data. Future work focuses on improving metadata-based filtering, cross-encoder reranking, and better data normalization.</a:t>
            </a:r>
            <a:endParaRPr lang="en-US" sz="2400" b="0" dirty="0">
              <a:solidFill>
                <a:srgbClr val="5583D1"/>
              </a:solidFill>
            </a:endParaRPr>
          </a:p>
        </p:txBody>
      </p:sp>
      <p:sp>
        <p:nvSpPr>
          <p:cNvPr id="3" name="TextBox 2">
            <a:extLst>
              <a:ext uri="{FF2B5EF4-FFF2-40B4-BE49-F238E27FC236}">
                <a16:creationId xmlns:a16="http://schemas.microsoft.com/office/drawing/2014/main" id="{DBEA9949-295E-B2C7-8E3A-639B0AD48F51}"/>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Conclusion</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1C3477A6-BED1-8211-5527-9030F1E86940}"/>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20842E-C706-1E72-4740-D97113EB30B6}"/>
              </a:ext>
            </a:extLst>
          </p:cNvPr>
          <p:cNvSpPr txBox="1"/>
          <p:nvPr/>
        </p:nvSpPr>
        <p:spPr>
          <a:xfrm>
            <a:off x="2427515" y="57036"/>
            <a:ext cx="9764486" cy="646331"/>
          </a:xfrm>
          <a:prstGeom prst="rect">
            <a:avLst/>
          </a:prstGeom>
          <a:noFill/>
        </p:spPr>
        <p:txBody>
          <a:bodyPr wrap="square" rtlCol="0">
            <a:spAutoFit/>
          </a:bodyPr>
          <a:lstStyle/>
          <a:p>
            <a:pPr algn="r"/>
            <a:r>
              <a:rPr lang="en-US" sz="1800" b="1" i="1" dirty="0">
                <a:solidFill>
                  <a:srgbClr val="FFFFFF"/>
                </a:solidFill>
              </a:rPr>
              <a:t>Project Title - </a:t>
            </a:r>
            <a:r>
              <a:rPr lang="en-US" b="1" dirty="0">
                <a:solidFill>
                  <a:schemeClr val="bg1"/>
                </a:solidFill>
              </a:rPr>
              <a:t>RAG-Based Chatbot for VIT Academic FAQs and Information Retrieval</a:t>
            </a:r>
            <a:endParaRPr lang="en-US" sz="1800" b="1" i="1" dirty="0">
              <a:solidFill>
                <a:srgbClr val="FFFFFF"/>
              </a:solidFill>
            </a:endParaRPr>
          </a:p>
          <a:p>
            <a:pPr algn="r"/>
            <a:endParaRPr lang="en-US" dirty="0"/>
          </a:p>
        </p:txBody>
      </p:sp>
    </p:spTree>
    <p:extLst>
      <p:ext uri="{BB962C8B-B14F-4D97-AF65-F5344CB8AC3E}">
        <p14:creationId xmlns:p14="http://schemas.microsoft.com/office/powerpoint/2010/main" val="219837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851</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(Body)</vt:lpstr>
      <vt:lpstr>Calibri Light</vt:lpstr>
      <vt:lpstr>Frutiger 45 bold</vt:lpstr>
      <vt:lpstr>Frutiger LT Pro 45 Light</vt:lpstr>
      <vt:lpstr>source-serif-pro</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PRASATH</dc:creator>
  <cp:lastModifiedBy>Pabbidivenkata Jaswanthreddy</cp:lastModifiedBy>
  <cp:revision>16</cp:revision>
  <dcterms:created xsi:type="dcterms:W3CDTF">2024-05-13T10:33:11Z</dcterms:created>
  <dcterms:modified xsi:type="dcterms:W3CDTF">2025-10-12T18:37:56Z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52bb50-aef2-4dc8-bb7f-e0da22648362_Enabled">
    <vt:lpwstr>true</vt:lpwstr>
  </property>
  <property fmtid="{D5CDD505-2E9C-101B-9397-08002B2CF9AE}" pid="3" name="MSIP_Label_ac52bb50-aef2-4dc8-bb7f-e0da22648362_SetDate">
    <vt:lpwstr>2025-08-25T08:11:33Z</vt:lpwstr>
  </property>
  <property fmtid="{D5CDD505-2E9C-101B-9397-08002B2CF9AE}" pid="4" name="MSIP_Label_ac52bb50-aef2-4dc8-bb7f-e0da22648362_Method">
    <vt:lpwstr>Standard</vt:lpwstr>
  </property>
  <property fmtid="{D5CDD505-2E9C-101B-9397-08002B2CF9AE}" pid="5" name="MSIP_Label_ac52bb50-aef2-4dc8-bb7f-e0da22648362_Name">
    <vt:lpwstr>ac52bb50-aef2-4dc8-bb7f-e0da22648362</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ActionId">
    <vt:lpwstr>5a5317b9-6049-4f38-9ea6-5786aca62bc4</vt:lpwstr>
  </property>
  <property fmtid="{D5CDD505-2E9C-101B-9397-08002B2CF9AE}" pid="8" name="MSIP_Label_ac52bb50-aef2-4dc8-bb7f-e0da22648362_ContentBits">
    <vt:lpwstr>2</vt:lpwstr>
  </property>
  <property fmtid="{D5CDD505-2E9C-101B-9397-08002B2CF9AE}" pid="9" name="MSIP_Label_ac52bb50-aef2-4dc8-bb7f-e0da22648362_Tag">
    <vt:lpwstr>10, 3, 0, 1</vt:lpwstr>
  </property>
  <property fmtid="{D5CDD505-2E9C-101B-9397-08002B2CF9AE}" pid="10" name="ClassificationContentMarkingFooterLocations">
    <vt:lpwstr>1_Office Theme:8</vt:lpwstr>
  </property>
  <property fmtid="{D5CDD505-2E9C-101B-9397-08002B2CF9AE}" pid="11" name="ClassificationContentMarkingFooterText">
    <vt:lpwstr>Sensitivity: LNT Construction Internal Use</vt:lpwstr>
  </property>
</Properties>
</file>