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ody Level One…"/>
          <p:cNvSpPr txBox="1"/>
          <p:nvPr>
            <p:ph type="body" sz="quarter" idx="1" hasCustomPrompt="1"/>
          </p:nvPr>
        </p:nvSpPr>
        <p:spPr>
          <a:xfrm>
            <a:off x="255996" y="1271219"/>
            <a:ext cx="10624339" cy="44456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1pPr>
            <a:lvl2pPr>
              <a:buFontTx/>
              <a:defRPr b="1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2pPr>
            <a:lvl3pPr>
              <a:buFontTx/>
              <a:defRPr b="1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3pPr>
            <a:lvl4pPr>
              <a:buFontTx/>
              <a:defRPr b="1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4pPr>
            <a:lvl5pPr>
              <a:buFontTx/>
              <a:defRPr b="1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5pPr>
          </a:lstStyle>
          <a:p>
            <a:pPr/>
            <a:r>
              <a:t>Title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1" name="Text Placeholder 13"/>
          <p:cNvSpPr/>
          <p:nvPr>
            <p:ph type="body" sz="quarter" idx="21" hasCustomPrompt="1"/>
          </p:nvPr>
        </p:nvSpPr>
        <p:spPr>
          <a:xfrm>
            <a:off x="255995" y="629524"/>
            <a:ext cx="10624340" cy="444567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b="1" sz="2380">
                <a:solidFill>
                  <a:srgbClr val="0070C0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14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Body Level One…"/>
          <p:cNvSpPr txBox="1"/>
          <p:nvPr>
            <p:ph type="body" sz="quarter" idx="1" hasCustomPrompt="1"/>
          </p:nvPr>
        </p:nvSpPr>
        <p:spPr>
          <a:xfrm>
            <a:off x="173803" y="469834"/>
            <a:ext cx="11672300" cy="6500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3200">
                <a:solidFill>
                  <a:srgbClr val="595959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1pPr>
            <a:lvl2pPr marL="762000" indent="-304800">
              <a:buFontTx/>
              <a:defRPr b="1" sz="3200">
                <a:solidFill>
                  <a:srgbClr val="595959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2pPr>
            <a:lvl3pPr marL="1280160" indent="-365760">
              <a:buFontTx/>
              <a:defRPr b="1" sz="3200">
                <a:solidFill>
                  <a:srgbClr val="595959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3pPr>
            <a:lvl4pPr marL="1778000" indent="-406400">
              <a:buFontTx/>
              <a:defRPr b="1" sz="3200">
                <a:solidFill>
                  <a:srgbClr val="595959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4pPr>
            <a:lvl5pPr marL="2235200" indent="-406400">
              <a:buFontTx/>
              <a:defRPr b="1" sz="3200">
                <a:solidFill>
                  <a:srgbClr val="595959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lvl5pPr>
          </a:lstStyle>
          <a:p>
            <a:pPr/>
            <a:r>
              <a:t>Title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5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6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9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1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337543"/>
            <a:ext cx="12191994" cy="154830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6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r">
              <a:defRPr b="1" i="1" sz="2000">
                <a:solidFill>
                  <a:srgbClr val="BFBFBF"/>
                </a:solidFill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45387" y="6562428"/>
            <a:ext cx="1541060" cy="295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53" y="6358270"/>
            <a:ext cx="964437" cy="4112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77271" y="1191757"/>
            <a:ext cx="11004447" cy="479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5"/>
          <p:cNvSpPr/>
          <p:nvPr/>
        </p:nvSpPr>
        <p:spPr>
          <a:xfrm>
            <a:off x="-31270" y="29736"/>
            <a:ext cx="12254540" cy="6868391"/>
          </a:xfrm>
          <a:prstGeom prst="rect">
            <a:avLst/>
          </a:prstGeom>
          <a:gradFill>
            <a:gsLst>
              <a:gs pos="0">
                <a:srgbClr val="47BDAF"/>
              </a:gs>
              <a:gs pos="39000">
                <a:srgbClr val="1C4D98"/>
              </a:gs>
              <a:gs pos="100000">
                <a:srgbClr val="3793A6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defTabSz="914377">
              <a:defRPr>
                <a:solidFill>
                  <a:srgbClr val="FFFFFF"/>
                </a:solidFill>
                <a:latin typeface="Frutiger LT Pro 45 Light"/>
                <a:ea typeface="Frutiger LT Pro 45 Light"/>
                <a:cs typeface="Frutiger LT Pro 45 Light"/>
                <a:sym typeface="Frutiger LT Pro 45 Light"/>
              </a:defRPr>
            </a:pPr>
          </a:p>
        </p:txBody>
      </p:sp>
      <p:sp>
        <p:nvSpPr>
          <p:cNvPr id="154" name="Text Placeholder 1"/>
          <p:cNvSpPr txBox="1"/>
          <p:nvPr>
            <p:ph type="body" sz="quarter" idx="1"/>
          </p:nvPr>
        </p:nvSpPr>
        <p:spPr>
          <a:xfrm>
            <a:off x="2289635" y="17704"/>
            <a:ext cx="6910121" cy="1058127"/>
          </a:xfrm>
          <a:prstGeom prst="rect">
            <a:avLst/>
          </a:prstGeom>
        </p:spPr>
        <p:txBody>
          <a:bodyPr/>
          <a:lstStyle/>
          <a:p>
            <a:pPr algn="ctr" defTabSz="859536">
              <a:spcBef>
                <a:spcPts val="900"/>
              </a:spcBef>
              <a:defRPr sz="4136">
                <a:solidFill>
                  <a:srgbClr val="FFFFFF"/>
                </a:solidFill>
              </a:defRPr>
            </a:pPr>
            <a:r>
              <a:t>M.Tech/MCA Program </a:t>
            </a:r>
          </a:p>
          <a:p>
            <a:pPr algn="ctr" defTabSz="859536">
              <a:spcBef>
                <a:spcPts val="900"/>
              </a:spcBef>
              <a:defRPr sz="1879">
                <a:solidFill>
                  <a:srgbClr val="FFFFFF"/>
                </a:solidFill>
              </a:defRPr>
            </a:pPr>
            <a:r>
              <a:t>Advanced Industry Integrated Programs</a:t>
            </a:r>
          </a:p>
        </p:txBody>
      </p:sp>
      <p:sp>
        <p:nvSpPr>
          <p:cNvPr id="155" name="Straight Connector 14"/>
          <p:cNvSpPr/>
          <p:nvPr/>
        </p:nvSpPr>
        <p:spPr>
          <a:xfrm>
            <a:off x="2977350" y="1120307"/>
            <a:ext cx="5866229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8" name="Rectangle: Rounded Corners 15"/>
          <p:cNvGrpSpPr/>
          <p:nvPr/>
        </p:nvGrpSpPr>
        <p:grpSpPr>
          <a:xfrm>
            <a:off x="4125950" y="1177578"/>
            <a:ext cx="3033132" cy="443224"/>
            <a:chOff x="0" y="0"/>
            <a:chExt cx="3033130" cy="443222"/>
          </a:xfrm>
        </p:grpSpPr>
        <p:sp>
          <p:nvSpPr>
            <p:cNvPr id="156" name="Rounded Rectangle"/>
            <p:cNvSpPr/>
            <p:nvPr/>
          </p:nvSpPr>
          <p:spPr>
            <a:xfrm>
              <a:off x="0" y="0"/>
              <a:ext cx="3033131" cy="286037"/>
            </a:xfrm>
            <a:prstGeom prst="roundRect">
              <a:avLst>
                <a:gd name="adj" fmla="val 16667"/>
              </a:avLst>
            </a:prstGeom>
            <a:solidFill>
              <a:srgbClr val="E2F0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</a:p>
          </p:txBody>
        </p:sp>
        <p:sp>
          <p:nvSpPr>
            <p:cNvPr id="157" name="Jointly offered by University and LTIMindTree"/>
            <p:cNvSpPr txBox="1"/>
            <p:nvPr/>
          </p:nvSpPr>
          <p:spPr>
            <a:xfrm>
              <a:off x="59682" y="13963"/>
              <a:ext cx="2913767" cy="429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90000"/>
                </a:lnSpc>
                <a:spcBef>
                  <a:spcPts val="1000"/>
                </a:spcBef>
                <a:defRPr sz="1200">
                  <a:solidFill>
                    <a:srgbClr val="595959"/>
                  </a:solidFill>
                  <a:latin typeface="Frutiger 45 bold"/>
                  <a:ea typeface="Frutiger 45 bold"/>
                  <a:cs typeface="Frutiger 45 bold"/>
                  <a:sym typeface="Frutiger 45 bold"/>
                </a:defRPr>
              </a:lvl1pPr>
            </a:lstStyle>
            <a:p>
              <a:pPr/>
              <a:r>
                <a:t>Jointly offered by University and LTIMindTree</a:t>
              </a:r>
            </a:p>
          </p:txBody>
        </p:sp>
      </p:grpSp>
      <p:sp>
        <p:nvSpPr>
          <p:cNvPr id="159" name="TextBox 3"/>
          <p:cNvSpPr txBox="1"/>
          <p:nvPr/>
        </p:nvSpPr>
        <p:spPr>
          <a:xfrm>
            <a:off x="225956" y="1659821"/>
            <a:ext cx="11336744" cy="5348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Review II</a:t>
            </a:r>
          </a:p>
          <a:p>
            <a:pPr algn="ctr">
              <a:defRPr b="1" sz="3600">
                <a:solidFill>
                  <a:srgbClr val="FFFFFF"/>
                </a:solidFill>
              </a:defRPr>
            </a:pPr>
            <a:r>
              <a:t>Project Title</a:t>
            </a:r>
          </a:p>
          <a:p>
            <a:pPr algn="ctr">
              <a:defRPr b="1" sz="3600">
                <a:solidFill>
                  <a:srgbClr val="FFFFFF"/>
                </a:solidFill>
              </a:defRPr>
            </a:pPr>
            <a:r>
              <a:t>Calibri body  </a:t>
            </a:r>
            <a:r>
              <a:rPr sz="5400">
                <a:latin typeface="Frutiger 45 bold"/>
                <a:ea typeface="Frutiger 45 bold"/>
                <a:cs typeface="Frutiger 45 bold"/>
                <a:sym typeface="Frutiger 45 bold"/>
              </a:rPr>
              <a:t>-</a:t>
            </a:r>
            <a:r>
              <a:rPr>
                <a:latin typeface="Frutiger 45 bold"/>
                <a:ea typeface="Frutiger 45 bold"/>
                <a:cs typeface="Frutiger 45 bold"/>
                <a:sym typeface="Frutiger 45 bold"/>
              </a:rPr>
              <a:t>36</a:t>
            </a:r>
          </a:p>
          <a:p>
            <a:pPr algn="ctr">
              <a:defRPr b="1" sz="5400">
                <a:solidFill>
                  <a:srgbClr val="FFFFFF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pPr>
          </a:p>
          <a:p>
            <a:pPr algn="ctr">
              <a:defRPr b="1" sz="2400">
                <a:solidFill>
                  <a:srgbClr val="FFFFFF"/>
                </a:solidFill>
              </a:defRPr>
            </a:pPr>
            <a:r>
              <a:t>Team Member</a:t>
            </a:r>
          </a:p>
          <a:p>
            <a:pPr algn="ctr">
              <a:defRPr b="1" sz="2400">
                <a:solidFill>
                  <a:srgbClr val="FFFFFF"/>
                </a:solidFill>
              </a:defRPr>
            </a:pPr>
            <a:r>
              <a:t>Calibri body  -24</a:t>
            </a:r>
          </a:p>
          <a:p>
            <a:pPr algn="ctr">
              <a:defRPr b="1" sz="5400">
                <a:solidFill>
                  <a:srgbClr val="FFFFFF"/>
                </a:solidFill>
                <a:latin typeface="Frutiger 45 bold"/>
                <a:ea typeface="Frutiger 45 bold"/>
                <a:cs typeface="Frutiger 45 bold"/>
                <a:sym typeface="Frutiger 45 bold"/>
              </a:defRPr>
            </a:pPr>
          </a:p>
        </p:txBody>
      </p:sp>
      <p:graphicFrame>
        <p:nvGraphicFramePr>
          <p:cNvPr id="160" name="Table 2"/>
          <p:cNvGraphicFramePr/>
          <p:nvPr/>
        </p:nvGraphicFramePr>
        <p:xfrm>
          <a:off x="-47291" y="5501244"/>
          <a:ext cx="12239217" cy="27116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119608"/>
                <a:gridCol w="6119608"/>
              </a:tblGrid>
              <a:tr h="1527473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FFFFFF"/>
                          </a:solidFill>
                          <a:latin typeface="Frutiger 45 bold"/>
                          <a:ea typeface="Frutiger 45 bold"/>
                          <a:cs typeface="Frutiger 45 bold"/>
                          <a:sym typeface="Frutiger 45 bold"/>
                        </a:defRPr>
                      </a:pPr>
                      <a:r>
                        <a:t>Knowledge partner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>
                          <a:solidFill>
                            <a:srgbClr val="FFFFFF"/>
                          </a:solidFill>
                          <a:latin typeface="Frutiger 45 bold"/>
                          <a:ea typeface="Frutiger 45 bold"/>
                          <a:cs typeface="Frutiger 45 bold"/>
                          <a:sym typeface="Frutiger 45 bold"/>
                        </a:defRPr>
                      </a:pPr>
                      <a:r>
                        <a:t>                                                                     Implementation partner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419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  <a:p>
                      <a:pPr algn="l">
                        <a:defRPr sz="1800"/>
                      </a:pPr>
                    </a:p>
                    <a:p>
                      <a:pPr algn="l">
                        <a:defRPr sz="1800"/>
                      </a:pPr>
                    </a:p>
                    <a:p>
                      <a:pPr algn="l">
                        <a:defRPr sz="1800"/>
                      </a:pPr>
                    </a:p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5332" y="5852667"/>
            <a:ext cx="1987469" cy="847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852667"/>
            <a:ext cx="3886490" cy="864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Problem: students repeatedly ask UG/PG/MCA/MSc and hostel questions across scattered PDFs.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Solution so far: SQL‑first answers for structured queries; FAISS fallback for long-form explainers.</a:t>
            </a:r>
          </a:p>
          <a:p>
            <a:pPr/>
            <a:r>
              <a:t>ETL pipeline converts PDFs → staging CSVs → processed CSVs → SQLite + vector index.</a:t>
            </a:r>
          </a:p>
        </p:txBody>
      </p:sp>
      <p:sp>
        <p:nvSpPr>
          <p:cNvPr id="165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66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Provide concise, tabular answers (fees, programs, eligibility, documents, hostel) with source trace.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Minimize hallucination using SQL‑first routing; use RAG only for descriptive explainers.</a:t>
            </a:r>
          </a:p>
          <a:p>
            <a:pPr/>
            <a:r>
              <a:t>Support natural‑language filters: AY 2025‑26, Indian/NRI/Foreign, UG/PG/MCA/MSc, MH/LH, Senior/First‑Year.</a:t>
            </a:r>
          </a:p>
          <a:p>
            <a:pPr/>
            <a:r>
              <a:t>Keep responses terse: small tables + tiny bullets; easily extensible data rebuild.</a:t>
            </a:r>
          </a:p>
        </p:txBody>
      </p:sp>
      <p:sp>
        <p:nvSpPr>
          <p:cNvPr id="170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71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Placeholder 1"/>
          <p:cNvSpPr txBox="1"/>
          <p:nvPr>
            <p:ph type="body" sz="quarter" idx="1"/>
          </p:nvPr>
        </p:nvSpPr>
        <p:spPr>
          <a:xfrm>
            <a:off x="255995" y="1271219"/>
            <a:ext cx="10624340" cy="444566"/>
          </a:xfrm>
          <a:prstGeom prst="rect">
            <a:avLst/>
          </a:prstGeom>
        </p:spPr>
        <p:txBody>
          <a:bodyPr/>
          <a:lstStyle/>
          <a:p>
            <a:pPr defTabSz="365760">
              <a:spcBef>
                <a:spcPts val="400"/>
              </a:spcBef>
              <a:defRPr sz="1120"/>
            </a:pPr>
            <a:r>
              <a:t>PDF reading with pdfplumber (primary) and Camelot (tables).</a:t>
            </a:r>
          </a:p>
          <a:p>
            <a:pPr defTabSz="365760">
              <a:spcBef>
                <a:spcPts val="400"/>
              </a:spcBef>
              <a:defRPr sz="1120"/>
            </a:pPr>
            <a:r>
              <a:t>Heading‑aware chunking for FAISS; cleaned text in JSONL.</a:t>
            </a:r>
          </a:p>
          <a:p>
            <a:pPr defTabSz="365760">
              <a:spcBef>
                <a:spcPts val="400"/>
              </a:spcBef>
              <a:defRPr sz="1120"/>
            </a:pPr>
            <a:r>
              <a:t>Curated processed CSVs for UG/PG/MCA/MSc + Hostel fees and contacts.</a:t>
            </a:r>
          </a:p>
          <a:p>
            <a:pPr defTabSz="365760">
              <a:spcBef>
                <a:spcPts val="400"/>
              </a:spcBef>
              <a:defRPr sz="1120"/>
            </a:pPr>
            <a:r>
              <a:t>Outputs: Data/staging/*.csv, Data/processed/**, chunks_clean_final.jsonl.</a:t>
            </a:r>
          </a:p>
        </p:txBody>
      </p:sp>
      <p:sp>
        <p:nvSpPr>
          <p:cNvPr id="175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Module name</a:t>
            </a:r>
          </a:p>
        </p:txBody>
      </p:sp>
      <p:sp>
        <p:nvSpPr>
          <p:cNvPr id="176" name="Straight Connector 3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5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2"/>
      <p:bldP build="whole" bldLvl="1" animBg="1" rev="0" advAuto="0" spid="17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Ingest &amp; Clean → staging → processed.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SQLite load with normalized schema and indexes.</a:t>
            </a:r>
          </a:p>
          <a:p>
            <a:pPr/>
            <a:r>
              <a:t>Retrieval: primary SQL via intent+filter parser; fallback FAISS Top‑k (retrieval‑only).</a:t>
            </a:r>
          </a:p>
          <a:p>
            <a:pPr/>
            <a:r>
              <a:t>Answering: terse tables + tiny bullets with source file/AY/currency.</a:t>
            </a:r>
          </a:p>
          <a:p>
            <a:pPr/>
            <a:r>
              <a:t>UI: Streamlit app planned for next review.</a:t>
            </a:r>
          </a:p>
        </p:txBody>
      </p:sp>
      <p:sp>
        <p:nvSpPr>
          <p:cNvPr id="180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Methodology/Modeling Plan</a:t>
            </a:r>
          </a:p>
        </p:txBody>
      </p:sp>
      <p:sp>
        <p:nvSpPr>
          <p:cNvPr id="181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Header normalization and alias mapping for hostel tables; currency, occupancy, AC detection.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PG fees unpivot (CAT1/CAT2) into unified schema.</a:t>
            </a:r>
          </a:p>
          <a:p>
            <a:pPr/>
            <a:r>
              <a:t>De‑dup and sanity checks for non‑blank amounts &amp; totals.</a:t>
            </a:r>
          </a:p>
        </p:txBody>
      </p:sp>
      <p:sp>
        <p:nvSpPr>
          <p:cNvPr id="185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Data preprocessing &amp; EDA</a:t>
            </a:r>
          </a:p>
        </p:txBody>
      </p:sp>
      <p:sp>
        <p:nvSpPr>
          <p:cNvPr id="186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  <p:sp>
        <p:nvSpPr>
          <p:cNvPr id="188" name="TextBox 7"/>
          <p:cNvSpPr txBox="1"/>
          <p:nvPr/>
        </p:nvSpPr>
        <p:spPr>
          <a:xfrm>
            <a:off x="868680" y="4114800"/>
            <a:ext cx="1121747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Current SQLite counts: programs 101, eligibility 22, documents 66, academic_fees 103, scholarships 10, hostel_fees 225.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Router: keyword+regex intent detection and filter parsing (AY, level, category, gender).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SQL layer: indexed tables; strict selection &amp; ordering for neat outputs.</a:t>
            </a:r>
          </a:p>
          <a:p>
            <a:pPr/>
            <a:r>
              <a:t>RAG fallback: FAISS Top‑k with concise summarizer; no generative fabrication.</a:t>
            </a:r>
          </a:p>
          <a:p>
            <a:pPr/>
            <a:r>
              <a:t>Tools: pdfplumber, Camelot, pandas, sqlite3, FAISS; Python 3.13; Streamlit (upcoming).</a:t>
            </a:r>
          </a:p>
        </p:txBody>
      </p:sp>
      <p:sp>
        <p:nvSpPr>
          <p:cNvPr id="191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Approach/Algorithms/Tools</a:t>
            </a:r>
          </a:p>
        </p:txBody>
      </p:sp>
      <p:sp>
        <p:nvSpPr>
          <p:cNvPr id="192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Completed: Data ingestion, preprocessing, FAISS index, SQLite DB, SQL‑first router.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In progress: retrieval &amp; answering polish (synonyms, more filters, citation badges).</a:t>
            </a:r>
          </a:p>
          <a:p>
            <a:pPr/>
            <a:r>
              <a:t>Next: Streamlit UI, small evaluation suite, packaging &amp; deployment.</a:t>
            </a:r>
          </a:p>
          <a:p>
            <a:pPr/>
            <a:r>
              <a:t>Risks: PDF layout drift → aliasing/processed CSVs; data drift → rebuild scripts; hallucination → SQL‑first.</a:t>
            </a:r>
          </a:p>
        </p:txBody>
      </p:sp>
      <p:sp>
        <p:nvSpPr>
          <p:cNvPr id="196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Project plan/milestones progress</a:t>
            </a:r>
          </a:p>
        </p:txBody>
      </p:sp>
      <p:sp>
        <p:nvSpPr>
          <p:cNvPr id="197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 Placeholder 1"/>
          <p:cNvSpPr txBox="1"/>
          <p:nvPr>
            <p:ph type="body" idx="1"/>
          </p:nvPr>
        </p:nvSpPr>
        <p:spPr>
          <a:xfrm>
            <a:off x="255995" y="1271219"/>
            <a:ext cx="10624340" cy="41429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PDFs → staging CSVs → processed CSVs → SQLite (vit_vellore.db) → FAISS index.</a:t>
            </a:r>
            <a:endParaRPr b="0" sz="2400">
              <a:solidFill>
                <a:srgbClr val="5583D1"/>
              </a:solidFill>
            </a:endParaRPr>
          </a:p>
          <a:p>
            <a:pPr/>
            <a:r>
              <a:t>Router → SQL query else FAISS Top‑k → Answer formatter (table + bullets + source).</a:t>
            </a:r>
          </a:p>
          <a:p>
            <a:pPr/>
            <a:r>
              <a:t>Streamlit UI (next) to expose search with filters and sources.</a:t>
            </a:r>
          </a:p>
        </p:txBody>
      </p:sp>
      <p:sp>
        <p:nvSpPr>
          <p:cNvPr id="201" name="TextBox 2"/>
          <p:cNvSpPr txBox="1"/>
          <p:nvPr/>
        </p:nvSpPr>
        <p:spPr>
          <a:xfrm>
            <a:off x="301715" y="502545"/>
            <a:ext cx="10532900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1F4E79"/>
                </a:solidFill>
              </a:defRPr>
            </a:lvl1pPr>
          </a:lstStyle>
          <a:p>
            <a:pPr/>
            <a:r>
              <a:t>Pipeline structure </a:t>
            </a:r>
          </a:p>
        </p:txBody>
      </p:sp>
      <p:sp>
        <p:nvSpPr>
          <p:cNvPr id="202" name="Straight Connector 4"/>
          <p:cNvSpPr/>
          <p:nvPr/>
        </p:nvSpPr>
        <p:spPr>
          <a:xfrm>
            <a:off x="221273" y="1191756"/>
            <a:ext cx="7305801" cy="1"/>
          </a:xfrm>
          <a:prstGeom prst="line">
            <a:avLst/>
          </a:prstGeom>
          <a:ln w="28575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Box 3"/>
          <p:cNvSpPr txBox="1"/>
          <p:nvPr/>
        </p:nvSpPr>
        <p:spPr>
          <a:xfrm>
            <a:off x="6139612" y="57035"/>
            <a:ext cx="60066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1" i="1">
                <a:solidFill>
                  <a:srgbClr val="FFFFFF"/>
                </a:solidFill>
              </a:defRPr>
            </a:lvl1pPr>
          </a:lstStyle>
          <a:p>
            <a:pPr/>
            <a:r>
              <a:t>Project Title -  Calibri body 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