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Franklin Gothic Medium Cond" panose="020B0606030402020204" pitchFamily="34" charset="0"/>
      <p:regular r:id="rId15"/>
    </p:embeddedFont>
    <p:embeddedFont>
      <p:font typeface="Libre Franklin" pitchFamily="2" charset="0"/>
      <p:regular r:id="rId16"/>
      <p:bold r:id="rId17"/>
      <p:italic r:id="rId18"/>
      <p:boldItalic r:id="rId19"/>
    </p:embeddedFont>
    <p:embeddedFont>
      <p:font typeface="Libre Franklin Medium" pitchFamily="2" charset="0"/>
      <p:regular r:id="rId20"/>
      <p:bold r:id="rId21"/>
      <p:italic r:id="rId22"/>
      <p:boldItalic r:id="rId23"/>
    </p:embeddedFont>
    <p:embeddedFont>
      <p:font typeface="Quattrocento Sans" panose="020B0502050000020003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XrtpBuAZ4y2uTPAqUwAjbZQBi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35B57-E14C-4794-9E59-C301551F77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7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2" name="Google Shape;12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-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 rot="10800000">
            <a:off x="5340428" y="2"/>
            <a:ext cx="6851573" cy="6851573"/>
          </a:xfrm>
          <a:prstGeom prst="rtTriangle">
            <a:avLst/>
          </a:prstGeom>
          <a:solidFill>
            <a:srgbClr val="01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9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60702" y="3"/>
            <a:ext cx="9131298" cy="6851573"/>
          </a:xfrm>
          <a:custGeom>
            <a:avLst/>
            <a:gdLst>
              <a:gd name="connsiteX0" fmla="*/ 6879039 w 9131298"/>
              <a:gd name="connsiteY0" fmla="*/ 0 h 6860721"/>
              <a:gd name="connsiteX1" fmla="*/ 9131298 w 9131298"/>
              <a:gd name="connsiteY1" fmla="*/ 0 h 6860721"/>
              <a:gd name="connsiteX2" fmla="*/ 9131298 w 9131298"/>
              <a:gd name="connsiteY2" fmla="*/ 5490791 h 6860721"/>
              <a:gd name="connsiteX3" fmla="*/ 7757710 w 9131298"/>
              <a:gd name="connsiteY3" fmla="*/ 6860721 h 6860721"/>
              <a:gd name="connsiteX4" fmla="*/ 0 w 9131298"/>
              <a:gd name="connsiteY4" fmla="*/ 6860721 h 686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298" h="6860721">
                <a:moveTo>
                  <a:pt x="6879039" y="0"/>
                </a:moveTo>
                <a:lnTo>
                  <a:pt x="9131298" y="0"/>
                </a:lnTo>
                <a:lnTo>
                  <a:pt x="9131298" y="5490791"/>
                </a:lnTo>
                <a:lnTo>
                  <a:pt x="7757710" y="6860721"/>
                </a:lnTo>
                <a:lnTo>
                  <a:pt x="0" y="6860721"/>
                </a:lnTo>
                <a:close/>
              </a:path>
            </a:pathLst>
          </a:custGeom>
          <a:pattFill prst="pct5">
            <a:fgClr>
              <a:srgbClr val="1C655E"/>
            </a:fgClr>
            <a:bgClr>
              <a:schemeClr val="bg1"/>
            </a:bgClr>
          </a:patt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ctr">
              <a:buFont typeface="Arial" panose="020B0604020202020204" pitchFamily="34" charset="0"/>
              <a:buChar char="•"/>
              <a:defRPr lang="en-US" sz="1999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29281E2-6BEC-371C-2862-59A960CBD911}"/>
              </a:ext>
            </a:extLst>
          </p:cNvPr>
          <p:cNvSpPr txBox="1"/>
          <p:nvPr/>
        </p:nvSpPr>
        <p:spPr>
          <a:xfrm>
            <a:off x="777430" y="2497713"/>
            <a:ext cx="57764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spc="300" dirty="0">
                <a:solidFill>
                  <a:srgbClr val="017A87"/>
                </a:solidFill>
                <a:latin typeface="Franklin Gothic Medium Cond" panose="020B0606030402020204" pitchFamily="34" charset="0"/>
              </a:rPr>
              <a:t>KONSEP DEFINISI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933240-7F84-F59E-55C5-3C45901D2B45}"/>
              </a:ext>
            </a:extLst>
          </p:cNvPr>
          <p:cNvSpPr txBox="1"/>
          <p:nvPr/>
        </p:nvSpPr>
        <p:spPr>
          <a:xfrm>
            <a:off x="790709" y="3286600"/>
            <a:ext cx="3706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Keluarga</a:t>
            </a:r>
            <a:r>
              <a:rPr lang="en-US" sz="2800" dirty="0"/>
              <a:t> dan </a:t>
            </a:r>
            <a:r>
              <a:rPr lang="en-US" sz="2800" dirty="0" err="1"/>
              <a:t>Penduduk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69AD35-F6A4-E3E0-9C49-7C2079C84292}"/>
              </a:ext>
            </a:extLst>
          </p:cNvPr>
          <p:cNvSpPr txBox="1"/>
          <p:nvPr/>
        </p:nvSpPr>
        <p:spPr>
          <a:xfrm>
            <a:off x="790709" y="6424320"/>
            <a:ext cx="2467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JAKARTA, SEPTEMBER 2022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C4708-A246-5C37-5A21-D922B836772A}"/>
              </a:ext>
            </a:extLst>
          </p:cNvPr>
          <p:cNvSpPr/>
          <p:nvPr/>
        </p:nvSpPr>
        <p:spPr>
          <a:xfrm>
            <a:off x="0" y="0"/>
            <a:ext cx="367390" cy="6858000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12FB2-8412-A7BB-78A5-E111A402A931}"/>
              </a:ext>
            </a:extLst>
          </p:cNvPr>
          <p:cNvSpPr txBox="1"/>
          <p:nvPr/>
        </p:nvSpPr>
        <p:spPr>
          <a:xfrm rot="16200000">
            <a:off x="-1656617" y="4452562"/>
            <a:ext cx="3680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Pendataan</a:t>
            </a:r>
            <a:r>
              <a:rPr lang="en-US" sz="1400" dirty="0">
                <a:solidFill>
                  <a:schemeClr val="bg1"/>
                </a:solidFill>
              </a:rPr>
              <a:t> Awal </a:t>
            </a:r>
            <a:r>
              <a:rPr lang="en-US" sz="1400" dirty="0" err="1">
                <a:solidFill>
                  <a:schemeClr val="bg1"/>
                </a:solidFill>
              </a:rPr>
              <a:t>Registrasi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Sosial</a:t>
            </a:r>
            <a:r>
              <a:rPr lang="en-US" sz="1400" dirty="0">
                <a:solidFill>
                  <a:schemeClr val="bg1"/>
                </a:solidFill>
              </a:rPr>
              <a:t> Ekonomi 2022.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627E13-4FD2-60AA-F319-E68CAF355227}"/>
              </a:ext>
            </a:extLst>
          </p:cNvPr>
          <p:cNvCxnSpPr/>
          <p:nvPr/>
        </p:nvCxnSpPr>
        <p:spPr>
          <a:xfrm flipV="1">
            <a:off x="183694" y="1506696"/>
            <a:ext cx="0" cy="11822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44E699-CC54-2BD8-D0F6-82D73AE03EF5}"/>
              </a:ext>
            </a:extLst>
          </p:cNvPr>
          <p:cNvCxnSpPr>
            <a:cxnSpLocks/>
            <a:stCxn id="14" idx="2"/>
          </p:cNvCxnSpPr>
          <p:nvPr/>
        </p:nvCxnSpPr>
        <p:spPr>
          <a:xfrm flipH="1" flipV="1">
            <a:off x="183694" y="6510217"/>
            <a:ext cx="1" cy="3477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F551BB-770E-98AE-723F-5B1CE473B944}"/>
              </a:ext>
            </a:extLst>
          </p:cNvPr>
          <p:cNvSpPr txBox="1"/>
          <p:nvPr/>
        </p:nvSpPr>
        <p:spPr>
          <a:xfrm rot="16200000">
            <a:off x="-452087" y="535098"/>
            <a:ext cx="1271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Regsosek2022.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74E64C-D4FE-24AA-0182-60D8D5549F9F}"/>
              </a:ext>
            </a:extLst>
          </p:cNvPr>
          <p:cNvGrpSpPr/>
          <p:nvPr/>
        </p:nvGrpSpPr>
        <p:grpSpPr>
          <a:xfrm>
            <a:off x="909270" y="3831848"/>
            <a:ext cx="1052884" cy="180956"/>
            <a:chOff x="985470" y="3935392"/>
            <a:chExt cx="1575914" cy="27084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4632CF1-19B8-01F2-D6DA-5352E240392F}"/>
                </a:ext>
              </a:extLst>
            </p:cNvPr>
            <p:cNvSpPr/>
            <p:nvPr/>
          </p:nvSpPr>
          <p:spPr>
            <a:xfrm>
              <a:off x="985470" y="3935392"/>
              <a:ext cx="270848" cy="270848"/>
            </a:xfrm>
            <a:prstGeom prst="ellipse">
              <a:avLst/>
            </a:prstGeom>
            <a:solidFill>
              <a:srgbClr val="142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D1E9C8-0D0F-899D-FD3A-1CE28519F669}"/>
                </a:ext>
              </a:extLst>
            </p:cNvPr>
            <p:cNvSpPr/>
            <p:nvPr/>
          </p:nvSpPr>
          <p:spPr>
            <a:xfrm>
              <a:off x="1420492" y="3935392"/>
              <a:ext cx="270848" cy="270848"/>
            </a:xfrm>
            <a:prstGeom prst="ellipse">
              <a:avLst/>
            </a:prstGeom>
            <a:solidFill>
              <a:srgbClr val="274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FB3EB0F-062B-B9D3-F40A-D96092121BBE}"/>
                </a:ext>
              </a:extLst>
            </p:cNvPr>
            <p:cNvSpPr/>
            <p:nvPr/>
          </p:nvSpPr>
          <p:spPr>
            <a:xfrm>
              <a:off x="1855514" y="3935392"/>
              <a:ext cx="270848" cy="270848"/>
            </a:xfrm>
            <a:prstGeom prst="ellipse">
              <a:avLst/>
            </a:prstGeom>
            <a:solidFill>
              <a:srgbClr val="0C7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A3972CE-467F-67AF-93EC-1FE69EF27A45}"/>
                </a:ext>
              </a:extLst>
            </p:cNvPr>
            <p:cNvSpPr/>
            <p:nvPr/>
          </p:nvSpPr>
          <p:spPr>
            <a:xfrm>
              <a:off x="2290536" y="3935392"/>
              <a:ext cx="270848" cy="270848"/>
            </a:xfrm>
            <a:prstGeom prst="ellipse">
              <a:avLst/>
            </a:prstGeom>
            <a:solidFill>
              <a:srgbClr val="00A8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1997B25-2284-FF99-ADA6-852C679FA9A6}"/>
              </a:ext>
            </a:extLst>
          </p:cNvPr>
          <p:cNvSpPr txBox="1"/>
          <p:nvPr/>
        </p:nvSpPr>
        <p:spPr>
          <a:xfrm>
            <a:off x="7028039" y="6510217"/>
            <a:ext cx="3990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bg1"/>
                </a:solidFill>
              </a:rPr>
              <a:t>Sumber</a:t>
            </a:r>
            <a:r>
              <a:rPr lang="en-US" sz="1200" i="1" dirty="0">
                <a:solidFill>
                  <a:schemeClr val="bg1"/>
                </a:solidFill>
              </a:rPr>
              <a:t> Gambar: https://unsplash.com/photos/AJQCyfzAxJw</a:t>
            </a:r>
          </a:p>
        </p:txBody>
      </p:sp>
      <p:pic>
        <p:nvPicPr>
          <p:cNvPr id="27" name="Picture Placeholder 26" descr="A person using a computer&#10;&#10;Description automatically generated with low confidence">
            <a:extLst>
              <a:ext uri="{FF2B5EF4-FFF2-40B4-BE49-F238E27FC236}">
                <a16:creationId xmlns:a16="http://schemas.microsoft.com/office/drawing/2014/main" id="{4E6CD04D-B8C4-FBAF-DFE6-A12F8E934E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6" r="5576"/>
          <a:stretch>
            <a:fillRect/>
          </a:stretch>
        </p:blipFill>
        <p:spPr>
          <a:xfrm>
            <a:off x="3060702" y="10051"/>
            <a:ext cx="9131298" cy="6851573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05F7ECA-3B1E-F940-B989-A61CC6102818}"/>
              </a:ext>
            </a:extLst>
          </p:cNvPr>
          <p:cNvSpPr txBox="1"/>
          <p:nvPr/>
        </p:nvSpPr>
        <p:spPr>
          <a:xfrm>
            <a:off x="3665657" y="6446762"/>
            <a:ext cx="4106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chemeClr val="bg1"/>
                </a:solidFill>
              </a:rPr>
              <a:t>Sumber</a:t>
            </a:r>
            <a:r>
              <a:rPr lang="en-US" sz="1400" i="1" dirty="0">
                <a:solidFill>
                  <a:schemeClr val="bg1"/>
                </a:solidFill>
              </a:rPr>
              <a:t>: https://unsplash.com/photos/774sCXD0dDU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74A4D1-93FA-368B-9A14-DCCA33F742C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060702" y="53203"/>
            <a:ext cx="2682671" cy="908656"/>
          </a:xfrm>
          <a:prstGeom prst="rect">
            <a:avLst/>
          </a:prstGeom>
        </p:spPr>
      </p:pic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E9E373AB-E381-1888-FD2E-115F843CEA6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" t="35680" r="-333" b="35213"/>
          <a:stretch/>
        </p:blipFill>
        <p:spPr>
          <a:xfrm>
            <a:off x="203665" y="216599"/>
            <a:ext cx="2519195" cy="51848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BAD6AF0-468F-A9CB-E9F5-06E4C2D64763}"/>
              </a:ext>
            </a:extLst>
          </p:cNvPr>
          <p:cNvGrpSpPr/>
          <p:nvPr/>
        </p:nvGrpSpPr>
        <p:grpSpPr>
          <a:xfrm>
            <a:off x="-659757" y="95126"/>
            <a:ext cx="437309" cy="3190205"/>
            <a:chOff x="-659757" y="95126"/>
            <a:chExt cx="437309" cy="319020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C2618B-52AC-F1E4-256A-9B8233AF3302}"/>
                </a:ext>
              </a:extLst>
            </p:cNvPr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7121407-084F-B078-B0B5-81E9DD9E73EE}"/>
                </a:ext>
              </a:extLst>
            </p:cNvPr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87EBB2A-7B6C-CFFC-399A-E7D625AF7799}"/>
                </a:ext>
              </a:extLst>
            </p:cNvPr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17A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2F06DF-3CA3-4239-4A82-CCF8B8193044}"/>
                </a:ext>
              </a:extLst>
            </p:cNvPr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CE1E422-988A-372C-7AF7-1D13D2B27556}"/>
                </a:ext>
              </a:extLst>
            </p:cNvPr>
            <p:cNvSpPr/>
            <p:nvPr/>
          </p:nvSpPr>
          <p:spPr>
            <a:xfrm>
              <a:off x="-659757" y="2848022"/>
              <a:ext cx="437309" cy="437309"/>
            </a:xfrm>
            <a:prstGeom prst="rect">
              <a:avLst/>
            </a:prstGeom>
            <a:solidFill>
              <a:srgbClr val="EAA8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200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/>
          <p:nvPr/>
        </p:nvSpPr>
        <p:spPr>
          <a:xfrm>
            <a:off x="6357503" y="1842845"/>
            <a:ext cx="5490087" cy="4525250"/>
          </a:xfrm>
          <a:prstGeom prst="roundRect">
            <a:avLst>
              <a:gd name="adj" fmla="val 3606"/>
            </a:avLst>
          </a:prstGeom>
          <a:solidFill>
            <a:srgbClr val="E5FBFF"/>
          </a:solidFill>
          <a:ln w="12700" cap="flat" cmpd="sng">
            <a:solidFill>
              <a:srgbClr val="E5FB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6357503" y="1418221"/>
            <a:ext cx="5490087" cy="539618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" name="Google Shape;126;p2"/>
          <p:cNvGrpSpPr/>
          <p:nvPr/>
        </p:nvGrpSpPr>
        <p:grpSpPr>
          <a:xfrm>
            <a:off x="6561345" y="1525090"/>
            <a:ext cx="1268082" cy="286800"/>
            <a:chOff x="495775" y="1222436"/>
            <a:chExt cx="1268082" cy="286800"/>
          </a:xfrm>
        </p:grpSpPr>
        <p:sp>
          <p:nvSpPr>
            <p:cNvPr id="127" name="Google Shape;127;p2"/>
            <p:cNvSpPr/>
            <p:nvPr/>
          </p:nvSpPr>
          <p:spPr>
            <a:xfrm>
              <a:off x="495775" y="1222436"/>
              <a:ext cx="286800" cy="286800"/>
            </a:xfrm>
            <a:prstGeom prst="ellipse">
              <a:avLst/>
            </a:prstGeom>
            <a:solidFill>
              <a:srgbClr val="EAA8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986416" y="1222436"/>
              <a:ext cx="286800" cy="286800"/>
            </a:xfrm>
            <a:prstGeom prst="ellipse">
              <a:avLst/>
            </a:prstGeom>
            <a:solidFill>
              <a:srgbClr val="EAA8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477057" y="1222436"/>
              <a:ext cx="286800" cy="286800"/>
            </a:xfrm>
            <a:prstGeom prst="ellipse">
              <a:avLst/>
            </a:prstGeom>
            <a:solidFill>
              <a:srgbClr val="EAA8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2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 txBox="1">
            <a:spLocks noGrp="1"/>
          </p:cNvSpPr>
          <p:nvPr>
            <p:ph type="sldNum" idx="12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133" name="Google Shape;133;p2"/>
          <p:cNvGrpSpPr/>
          <p:nvPr/>
        </p:nvGrpSpPr>
        <p:grpSpPr>
          <a:xfrm>
            <a:off x="-659757" y="95126"/>
            <a:ext cx="437309" cy="3187665"/>
            <a:chOff x="-659757" y="95126"/>
            <a:chExt cx="437309" cy="3187665"/>
          </a:xfrm>
        </p:grpSpPr>
        <p:sp>
          <p:nvSpPr>
            <p:cNvPr id="134" name="Google Shape;134;p2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C7B9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-659757" y="2845482"/>
              <a:ext cx="437309" cy="437309"/>
            </a:xfrm>
            <a:prstGeom prst="rect">
              <a:avLst/>
            </a:prstGeom>
            <a:solidFill>
              <a:srgbClr val="FFC9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2"/>
          <p:cNvSpPr txBox="1"/>
          <p:nvPr/>
        </p:nvSpPr>
        <p:spPr>
          <a:xfrm>
            <a:off x="7604568" y="141663"/>
            <a:ext cx="35369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AA824"/>
              </a:buClr>
              <a:buSzPts val="1800"/>
              <a:buFont typeface="Calibri"/>
              <a:buNone/>
            </a:pPr>
            <a:r>
              <a:rPr lang="en-US" sz="1800" i="1">
                <a:solidFill>
                  <a:srgbClr val="EAA824"/>
                </a:solidFill>
                <a:latin typeface="Calibri"/>
                <a:ea typeface="Calibri"/>
                <a:cs typeface="Calibri"/>
                <a:sym typeface="Calibri"/>
              </a:rPr>
              <a:t>lihat buku pedoman teknis halaman</a:t>
            </a:r>
            <a:endParaRPr sz="1800" i="1">
              <a:solidFill>
                <a:srgbClr val="EAA8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-11576" y="-49066"/>
            <a:ext cx="5720063" cy="925976"/>
          </a:xfrm>
          <a:custGeom>
            <a:avLst/>
            <a:gdLst/>
            <a:ahLst/>
            <a:cxnLst/>
            <a:rect l="l" t="t" r="r" b="b"/>
            <a:pathLst>
              <a:path w="4799029" h="693115" extrusionOk="0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17A87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291933" y="1849944"/>
            <a:ext cx="5804067" cy="4525250"/>
          </a:xfrm>
          <a:prstGeom prst="roundRect">
            <a:avLst>
              <a:gd name="adj" fmla="val 3606"/>
            </a:avLst>
          </a:prstGeom>
          <a:solidFill>
            <a:srgbClr val="E5FBFF"/>
          </a:solidFill>
          <a:ln w="12700" cap="flat" cmpd="sng">
            <a:solidFill>
              <a:srgbClr val="E5FB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291933" y="1425320"/>
            <a:ext cx="5804067" cy="539618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" name="Google Shape;144;p2"/>
          <p:cNvGrpSpPr/>
          <p:nvPr/>
        </p:nvGrpSpPr>
        <p:grpSpPr>
          <a:xfrm>
            <a:off x="495775" y="1532189"/>
            <a:ext cx="1268082" cy="286800"/>
            <a:chOff x="495775" y="1222436"/>
            <a:chExt cx="1268082" cy="286800"/>
          </a:xfrm>
        </p:grpSpPr>
        <p:sp>
          <p:nvSpPr>
            <p:cNvPr id="145" name="Google Shape;145;p2"/>
            <p:cNvSpPr/>
            <p:nvPr/>
          </p:nvSpPr>
          <p:spPr>
            <a:xfrm>
              <a:off x="495775" y="1222436"/>
              <a:ext cx="286800" cy="286800"/>
            </a:xfrm>
            <a:prstGeom prst="ellipse">
              <a:avLst/>
            </a:prstGeom>
            <a:solidFill>
              <a:srgbClr val="EAA8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986416" y="1222436"/>
              <a:ext cx="286800" cy="286800"/>
            </a:xfrm>
            <a:prstGeom prst="ellipse">
              <a:avLst/>
            </a:prstGeom>
            <a:solidFill>
              <a:srgbClr val="EAA8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77057" y="1222436"/>
              <a:ext cx="286800" cy="286800"/>
            </a:xfrm>
            <a:prstGeom prst="ellipse">
              <a:avLst/>
            </a:prstGeom>
            <a:solidFill>
              <a:srgbClr val="EAA8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2"/>
          <p:cNvSpPr/>
          <p:nvPr/>
        </p:nvSpPr>
        <p:spPr>
          <a:xfrm>
            <a:off x="0" y="1024218"/>
            <a:ext cx="12192000" cy="31744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0" y="921327"/>
            <a:ext cx="12192000" cy="40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Keluarga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"/>
          <p:cNvSpPr txBox="1"/>
          <p:nvPr/>
        </p:nvSpPr>
        <p:spPr>
          <a:xfrm>
            <a:off x="855665" y="77241"/>
            <a:ext cx="467660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ibre Franklin Medium"/>
              <a:buNone/>
            </a:pPr>
            <a:r>
              <a:rPr lang="en-US" sz="4000" dirty="0">
                <a:solidFill>
                  <a:schemeClr val="lt1"/>
                </a:solidFill>
                <a:latin typeface="Franklin Gothic Medium Cond" panose="020B0606030402020204" pitchFamily="34" charset="0"/>
                <a:ea typeface="Libre Franklin Medium"/>
                <a:cs typeface="Libre Franklin Medium"/>
                <a:sym typeface="Libre Franklin Medium"/>
              </a:rPr>
              <a:t>KONSEP DEFINISI</a:t>
            </a:r>
            <a:endParaRPr sz="1800" dirty="0">
              <a:solidFill>
                <a:schemeClr val="dk1"/>
              </a:solidFill>
              <a:latin typeface="Franklin Gothic Medium Cond" panose="020B0606030402020204" pitchFamily="34" charset="0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52" name="Google Shape;152;p2"/>
          <p:cNvSpPr txBox="1"/>
          <p:nvPr/>
        </p:nvSpPr>
        <p:spPr>
          <a:xfrm>
            <a:off x="503433" y="2254133"/>
            <a:ext cx="5386638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sz="2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Keluarga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adalah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seseorang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atau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sekelompok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orang yang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terdaftar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Kartu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Keluarga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(KK) 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</a:t>
            </a:r>
            <a:r>
              <a:rPr lang="en-US" sz="2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tinggal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bersama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satu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bangunan</a:t>
            </a:r>
            <a:endParaRPr sz="2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sz="2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Jika </a:t>
            </a:r>
            <a:r>
              <a:rPr lang="en-US" sz="2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tidak</a:t>
            </a:r>
            <a:r>
              <a:rPr lang="en-US" sz="2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memiliki</a:t>
            </a:r>
            <a:r>
              <a:rPr lang="en-US" sz="2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KK, </a:t>
            </a:r>
            <a:r>
              <a:rPr lang="en-US" sz="2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konsep</a:t>
            </a:r>
            <a:r>
              <a:rPr lang="en-US" sz="2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keluarga</a:t>
            </a:r>
            <a:r>
              <a:rPr lang="en-US" sz="2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mengacu</a:t>
            </a:r>
            <a:r>
              <a:rPr lang="en-US" sz="2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pada UU No.52 </a:t>
            </a:r>
            <a:r>
              <a:rPr lang="en-US" sz="2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tahun</a:t>
            </a:r>
            <a:r>
              <a:rPr lang="en-US" sz="2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2009.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6498792" y="2211000"/>
            <a:ext cx="4881366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Keluarga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adalah unit terkecil dalam masyarakat yang terdiri dari suami istri, atau suami istri dan anaknya, atau ayah dan anaknya, atau ibu dan anaknya;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7188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(UU No.52 Tahun 2009)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/>
          <p:nvPr/>
        </p:nvSpPr>
        <p:spPr>
          <a:xfrm>
            <a:off x="0" y="1844566"/>
            <a:ext cx="12203575" cy="3697877"/>
          </a:xfrm>
          <a:prstGeom prst="rect">
            <a:avLst/>
          </a:prstGeom>
          <a:solidFill>
            <a:srgbClr val="EBF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3"/>
          <p:cNvCxnSpPr/>
          <p:nvPr/>
        </p:nvCxnSpPr>
        <p:spPr>
          <a:xfrm>
            <a:off x="-11575" y="5542443"/>
            <a:ext cx="12203575" cy="0"/>
          </a:xfrm>
          <a:prstGeom prst="straightConnector1">
            <a:avLst/>
          </a:prstGeom>
          <a:noFill/>
          <a:ln w="57150" cap="flat" cmpd="sng">
            <a:solidFill>
              <a:srgbClr val="017A8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1" name="Google Shape;161;p3"/>
          <p:cNvCxnSpPr/>
          <p:nvPr/>
        </p:nvCxnSpPr>
        <p:spPr>
          <a:xfrm>
            <a:off x="-11575" y="1817580"/>
            <a:ext cx="10193749" cy="0"/>
          </a:xfrm>
          <a:prstGeom prst="straightConnector1">
            <a:avLst/>
          </a:prstGeom>
          <a:noFill/>
          <a:ln w="57150" cap="flat" cmpd="sng">
            <a:solidFill>
              <a:srgbClr val="017A8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" name="Google Shape;162;p3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>
            <a:spLocks noGrp="1"/>
          </p:cNvSpPr>
          <p:nvPr>
            <p:ph type="sldNum" idx="12"/>
          </p:nvPr>
        </p:nvSpPr>
        <p:spPr>
          <a:xfrm>
            <a:off x="9315450" y="64961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3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-11575" y="-49066"/>
            <a:ext cx="5105864" cy="925976"/>
          </a:xfrm>
          <a:custGeom>
            <a:avLst/>
            <a:gdLst/>
            <a:ahLst/>
            <a:cxnLst/>
            <a:rect l="l" t="t" r="r" b="b"/>
            <a:pathLst>
              <a:path w="4799029" h="693115" extrusionOk="0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17A87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p3"/>
          <p:cNvGrpSpPr/>
          <p:nvPr/>
        </p:nvGrpSpPr>
        <p:grpSpPr>
          <a:xfrm>
            <a:off x="-659757" y="95126"/>
            <a:ext cx="437309" cy="3187665"/>
            <a:chOff x="-659757" y="95126"/>
            <a:chExt cx="437309" cy="3187665"/>
          </a:xfrm>
        </p:grpSpPr>
        <p:sp>
          <p:nvSpPr>
            <p:cNvPr id="167" name="Google Shape;167;p3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C7B9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-659757" y="2845482"/>
              <a:ext cx="437309" cy="437309"/>
            </a:xfrm>
            <a:prstGeom prst="rect">
              <a:avLst/>
            </a:prstGeom>
            <a:solidFill>
              <a:srgbClr val="FFC9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3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" name="Google Shape;173;p3"/>
          <p:cNvGrpSpPr/>
          <p:nvPr/>
        </p:nvGrpSpPr>
        <p:grpSpPr>
          <a:xfrm>
            <a:off x="366077" y="1309146"/>
            <a:ext cx="3382270" cy="4455115"/>
            <a:chOff x="366077" y="1909221"/>
            <a:chExt cx="3382270" cy="4455115"/>
          </a:xfrm>
        </p:grpSpPr>
        <p:sp>
          <p:nvSpPr>
            <p:cNvPr id="174" name="Google Shape;174;p3"/>
            <p:cNvSpPr/>
            <p:nvPr/>
          </p:nvSpPr>
          <p:spPr>
            <a:xfrm>
              <a:off x="366077" y="2043051"/>
              <a:ext cx="3382270" cy="4321285"/>
            </a:xfrm>
            <a:prstGeom prst="roundRect">
              <a:avLst>
                <a:gd name="adj" fmla="val 8856"/>
              </a:avLst>
            </a:prstGeom>
            <a:solidFill>
              <a:srgbClr val="CDF7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66077" y="1909221"/>
              <a:ext cx="3382270" cy="507543"/>
            </a:xfrm>
            <a:prstGeom prst="rect">
              <a:avLst/>
            </a:prstGeom>
            <a:solidFill>
              <a:srgbClr val="017A87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3"/>
          <p:cNvSpPr/>
          <p:nvPr/>
        </p:nvSpPr>
        <p:spPr>
          <a:xfrm>
            <a:off x="529330" y="1470854"/>
            <a:ext cx="212350" cy="212350"/>
          </a:xfrm>
          <a:prstGeom prst="ellipse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"/>
          <p:cNvSpPr/>
          <p:nvPr/>
        </p:nvSpPr>
        <p:spPr>
          <a:xfrm>
            <a:off x="798758" y="1470854"/>
            <a:ext cx="212350" cy="212350"/>
          </a:xfrm>
          <a:prstGeom prst="ellipse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1073333" y="1470854"/>
            <a:ext cx="212350" cy="212350"/>
          </a:xfrm>
          <a:prstGeom prst="ellipse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3"/>
          <p:cNvGrpSpPr/>
          <p:nvPr/>
        </p:nvGrpSpPr>
        <p:grpSpPr>
          <a:xfrm>
            <a:off x="3498566" y="3331845"/>
            <a:ext cx="532813" cy="321940"/>
            <a:chOff x="3637280" y="3931920"/>
            <a:chExt cx="532813" cy="321940"/>
          </a:xfrm>
        </p:grpSpPr>
        <p:sp>
          <p:nvSpPr>
            <p:cNvPr id="180" name="Google Shape;180;p3"/>
            <p:cNvSpPr/>
            <p:nvPr/>
          </p:nvSpPr>
          <p:spPr>
            <a:xfrm>
              <a:off x="3637280" y="3931920"/>
              <a:ext cx="321940" cy="321940"/>
            </a:xfrm>
            <a:prstGeom prst="chevron">
              <a:avLst>
                <a:gd name="adj" fmla="val 50000"/>
              </a:avLst>
            </a:prstGeom>
            <a:solidFill>
              <a:srgbClr val="EAA8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848153" y="3931920"/>
              <a:ext cx="321940" cy="321940"/>
            </a:xfrm>
            <a:prstGeom prst="chevron">
              <a:avLst>
                <a:gd name="adj" fmla="val 50000"/>
              </a:avLst>
            </a:prstGeom>
            <a:solidFill>
              <a:srgbClr val="EAA8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3"/>
          <p:cNvSpPr txBox="1"/>
          <p:nvPr/>
        </p:nvSpPr>
        <p:spPr>
          <a:xfrm>
            <a:off x="748644" y="2146292"/>
            <a:ext cx="2539049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  <a:highlight>
                  <a:srgbClr val="EAA824"/>
                </a:highlight>
                <a:latin typeface="Calibri"/>
                <a:ea typeface="Calibri"/>
                <a:cs typeface="Calibri"/>
                <a:sym typeface="Calibri"/>
              </a:rPr>
              <a:t>Kepala</a:t>
            </a:r>
            <a:r>
              <a:rPr lang="en-US" sz="2000" b="1" dirty="0">
                <a:solidFill>
                  <a:schemeClr val="dk1"/>
                </a:solidFill>
                <a:highlight>
                  <a:srgbClr val="EAA824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EAA824"/>
                </a:highlight>
                <a:latin typeface="Calibri"/>
                <a:ea typeface="Calibri"/>
                <a:cs typeface="Calibri"/>
                <a:sym typeface="Calibri"/>
              </a:rPr>
              <a:t>Keluarga</a:t>
            </a:r>
            <a:r>
              <a:rPr lang="en-US" sz="2000" dirty="0">
                <a:solidFill>
                  <a:schemeClr val="dk1"/>
                </a:solidFill>
                <a:highlight>
                  <a:srgbClr val="EAA824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adalah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salah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seorang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anggota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keluarga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tertulis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Kartu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Keluarga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sebagai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Kepala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Keluarga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4465021" y="2123457"/>
            <a:ext cx="3906475" cy="221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Apabila</a:t>
            </a:r>
            <a:r>
              <a:rPr lang="en-US" sz="2000" b="1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Kepala</a:t>
            </a:r>
            <a:r>
              <a:rPr lang="en-US" sz="2000" b="1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Keluarga</a:t>
            </a:r>
            <a:r>
              <a:rPr lang="en-US" sz="2000" b="1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meninggal</a:t>
            </a:r>
            <a:r>
              <a:rPr lang="en-US" sz="2000" b="1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atau</a:t>
            </a:r>
            <a:r>
              <a:rPr lang="en-US" sz="2000" b="1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cerai</a:t>
            </a:r>
            <a:r>
              <a:rPr lang="en-US" sz="2000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maka</a:t>
            </a:r>
            <a:r>
              <a:rPr lang="en-US" sz="2000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nama</a:t>
            </a:r>
            <a:r>
              <a:rPr lang="en-US" sz="2000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Kepala</a:t>
            </a:r>
            <a:r>
              <a:rPr lang="en-US" sz="2000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Keluarga</a:t>
            </a:r>
            <a:r>
              <a:rPr lang="en-US" sz="2000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1" u="none" strike="noStrik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pada </a:t>
            </a:r>
            <a:r>
              <a:rPr lang="en-US" sz="2000" b="1" i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Daftar</a:t>
            </a:r>
            <a:r>
              <a:rPr lang="en-US" sz="2000" b="1" i="1" u="none" strike="noStrik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REGSOSEK22-VK1 </a:t>
            </a:r>
            <a:r>
              <a:rPr lang="en-US" sz="2000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digantikan</a:t>
            </a:r>
            <a:r>
              <a:rPr lang="en-US" sz="2000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2000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nama</a:t>
            </a:r>
            <a:r>
              <a:rPr lang="en-US" sz="2000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pasangan</a:t>
            </a:r>
            <a:r>
              <a:rPr lang="en-US" sz="2000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atau</a:t>
            </a:r>
            <a:r>
              <a:rPr lang="en-US" sz="2000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2000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ditunjuk</a:t>
            </a:r>
            <a:r>
              <a:rPr lang="en-US" sz="2000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sebagai</a:t>
            </a:r>
            <a:r>
              <a:rPr lang="en-US" sz="2000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Kepala</a:t>
            </a:r>
            <a:r>
              <a:rPr lang="en-US" sz="2000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Keluarga</a:t>
            </a:r>
            <a:r>
              <a:rPr lang="en-US" sz="2000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000" i="1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/>
          <p:cNvSpPr/>
          <p:nvPr/>
        </p:nvSpPr>
        <p:spPr>
          <a:xfrm>
            <a:off x="10056511" y="1595421"/>
            <a:ext cx="2556199" cy="440945"/>
          </a:xfrm>
          <a:prstGeom prst="roundRect">
            <a:avLst>
              <a:gd name="adj" fmla="val 50000"/>
            </a:avLst>
          </a:prstGeom>
          <a:solidFill>
            <a:srgbClr val="017A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11777518" y="1727036"/>
            <a:ext cx="172720" cy="172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11475677" y="1727036"/>
            <a:ext cx="172720" cy="172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11135980" y="1727036"/>
            <a:ext cx="172720" cy="172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"/>
          <p:cNvSpPr txBox="1"/>
          <p:nvPr/>
        </p:nvSpPr>
        <p:spPr>
          <a:xfrm>
            <a:off x="628561" y="77241"/>
            <a:ext cx="467660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ibre Franklin Medium"/>
              <a:buNone/>
            </a:pPr>
            <a:r>
              <a:rPr lang="en-US" sz="4000" dirty="0">
                <a:solidFill>
                  <a:schemeClr val="lt1"/>
                </a:solidFill>
                <a:latin typeface="Franklin Gothic Medium Cond" panose="020B0606030402020204" pitchFamily="34" charset="0"/>
                <a:ea typeface="Libre Franklin Medium"/>
                <a:cs typeface="Libre Franklin Medium"/>
                <a:sym typeface="Libre Franklin Medium"/>
              </a:rPr>
              <a:t>KONSEP DEFINISI</a:t>
            </a:r>
            <a:endParaRPr sz="1800" dirty="0">
              <a:solidFill>
                <a:schemeClr val="dk1"/>
              </a:solidFill>
              <a:latin typeface="Franklin Gothic Medium Cond" panose="020B0606030402020204" pitchFamily="34" charset="0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"/>
          <p:cNvSpPr/>
          <p:nvPr/>
        </p:nvSpPr>
        <p:spPr>
          <a:xfrm>
            <a:off x="4529850" y="0"/>
            <a:ext cx="7662300" cy="7373400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51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4" name="Google Shape;194;p4"/>
          <p:cNvSpPr txBox="1">
            <a:spLocks noGrp="1"/>
          </p:cNvSpPr>
          <p:nvPr>
            <p:ph type="sldNum" idx="12"/>
          </p:nvPr>
        </p:nvSpPr>
        <p:spPr>
          <a:xfrm>
            <a:off x="9448800" y="647576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4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195" name="Google Shape;195;p4"/>
          <p:cNvGrpSpPr/>
          <p:nvPr/>
        </p:nvGrpSpPr>
        <p:grpSpPr>
          <a:xfrm flipH="1">
            <a:off x="3097012" y="4556297"/>
            <a:ext cx="1033985" cy="181116"/>
            <a:chOff x="304800" y="6460866"/>
            <a:chExt cx="1143225" cy="200250"/>
          </a:xfrm>
        </p:grpSpPr>
        <p:sp>
          <p:nvSpPr>
            <p:cNvPr id="196" name="Google Shape;196;p4"/>
            <p:cNvSpPr/>
            <p:nvPr/>
          </p:nvSpPr>
          <p:spPr>
            <a:xfrm rot="-2700000" flipH="1">
              <a:off x="334126" y="6490192"/>
              <a:ext cx="141598" cy="141598"/>
            </a:xfrm>
            <a:prstGeom prst="roundRect">
              <a:avLst>
                <a:gd name="adj" fmla="val 16667"/>
              </a:avLst>
            </a:prstGeom>
            <a:solidFill>
              <a:srgbClr val="0A5A9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 rot="-2700000" flipH="1">
              <a:off x="648451" y="6490192"/>
              <a:ext cx="141598" cy="141598"/>
            </a:xfrm>
            <a:prstGeom prst="roundRect">
              <a:avLst>
                <a:gd name="adj" fmla="val 16667"/>
              </a:avLst>
            </a:prstGeom>
            <a:solidFill>
              <a:srgbClr val="0C84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"/>
            <p:cNvSpPr/>
            <p:nvPr/>
          </p:nvSpPr>
          <p:spPr>
            <a:xfrm rot="-2700000" flipH="1">
              <a:off x="962776" y="6490192"/>
              <a:ext cx="141598" cy="141598"/>
            </a:xfrm>
            <a:prstGeom prst="roundRect">
              <a:avLst>
                <a:gd name="adj" fmla="val 16667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"/>
            <p:cNvSpPr/>
            <p:nvPr/>
          </p:nvSpPr>
          <p:spPr>
            <a:xfrm rot="-2700000" flipH="1">
              <a:off x="1277101" y="6490192"/>
              <a:ext cx="141598" cy="141598"/>
            </a:xfrm>
            <a:prstGeom prst="roundRect">
              <a:avLst>
                <a:gd name="adj" fmla="val 16667"/>
              </a:avLst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4"/>
          <p:cNvSpPr/>
          <p:nvPr/>
        </p:nvSpPr>
        <p:spPr>
          <a:xfrm>
            <a:off x="2" y="0"/>
            <a:ext cx="200025" cy="88820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/>
          <p:cNvSpPr/>
          <p:nvPr/>
        </p:nvSpPr>
        <p:spPr>
          <a:xfrm>
            <a:off x="313825" y="2116646"/>
            <a:ext cx="4031100" cy="3469500"/>
          </a:xfrm>
          <a:prstGeom prst="roundRect">
            <a:avLst>
              <a:gd name="adj" fmla="val 7820"/>
            </a:avLst>
          </a:prstGeom>
          <a:solidFill>
            <a:srgbClr val="017A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4"/>
          <p:cNvSpPr txBox="1"/>
          <p:nvPr/>
        </p:nvSpPr>
        <p:spPr>
          <a:xfrm>
            <a:off x="384952" y="21431"/>
            <a:ext cx="4217245" cy="74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7A87"/>
              </a:buClr>
              <a:buSzPts val="3200"/>
              <a:buFont typeface="Libre Franklin Medium"/>
              <a:buNone/>
            </a:pPr>
            <a:r>
              <a:rPr lang="en-US" sz="3200" b="1" dirty="0" err="1">
                <a:solidFill>
                  <a:srgbClr val="017A87"/>
                </a:solidFill>
                <a:latin typeface="Calibri" panose="020F0502020204030204" pitchFamily="34" charset="0"/>
                <a:ea typeface="Libre Franklin Medium"/>
                <a:cs typeface="Calibri" panose="020F0502020204030204" pitchFamily="34" charset="0"/>
                <a:sym typeface="Libre Franklin Medium"/>
              </a:rPr>
              <a:t>Konsep</a:t>
            </a:r>
            <a:r>
              <a:rPr lang="en-US" sz="3200" b="1" dirty="0">
                <a:solidFill>
                  <a:srgbClr val="017A87"/>
                </a:solidFill>
                <a:latin typeface="Calibri" panose="020F0502020204030204" pitchFamily="34" charset="0"/>
                <a:ea typeface="Libre Franklin Medium"/>
                <a:cs typeface="Calibri" panose="020F0502020204030204" pitchFamily="34" charset="0"/>
                <a:sym typeface="Libre Franklin Medium"/>
              </a:rPr>
              <a:t> </a:t>
            </a:r>
            <a:r>
              <a:rPr lang="en-US" sz="3200" b="1" dirty="0" err="1">
                <a:solidFill>
                  <a:srgbClr val="017A87"/>
                </a:solidFill>
                <a:latin typeface="Calibri" panose="020F0502020204030204" pitchFamily="34" charset="0"/>
                <a:ea typeface="Libre Franklin Medium"/>
                <a:cs typeface="Calibri" panose="020F0502020204030204" pitchFamily="34" charset="0"/>
                <a:sym typeface="Libre Franklin Medium"/>
              </a:rPr>
              <a:t>Penduduk</a:t>
            </a:r>
            <a:r>
              <a:rPr lang="en-US" sz="3200" b="1" dirty="0">
                <a:solidFill>
                  <a:srgbClr val="017A87"/>
                </a:solidFill>
                <a:latin typeface="Calibri" panose="020F0502020204030204" pitchFamily="34" charset="0"/>
                <a:ea typeface="Libre Franklin Medium"/>
                <a:cs typeface="Calibri" panose="020F0502020204030204" pitchFamily="34" charset="0"/>
                <a:sym typeface="Libre Franklin Medium"/>
              </a:rPr>
              <a:t> 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7A87"/>
              </a:buClr>
              <a:buSzPts val="3200"/>
              <a:buFont typeface="Libre Franklin Medium"/>
              <a:buNone/>
            </a:pPr>
            <a:r>
              <a:rPr lang="en-US" sz="3200" b="1" dirty="0">
                <a:solidFill>
                  <a:srgbClr val="017A87"/>
                </a:solidFill>
                <a:latin typeface="Calibri" panose="020F0502020204030204" pitchFamily="34" charset="0"/>
                <a:ea typeface="Libre Franklin Medium"/>
                <a:cs typeface="Calibri" panose="020F0502020204030204" pitchFamily="34" charset="0"/>
                <a:sym typeface="Libre Franklin Medium"/>
              </a:rPr>
              <a:t>dan </a:t>
            </a:r>
            <a:r>
              <a:rPr lang="en-US" sz="3200" b="1" dirty="0" err="1">
                <a:solidFill>
                  <a:srgbClr val="017A87"/>
                </a:solidFill>
                <a:latin typeface="Calibri" panose="020F0502020204030204" pitchFamily="34" charset="0"/>
                <a:ea typeface="Libre Franklin Medium"/>
                <a:cs typeface="Calibri" panose="020F0502020204030204" pitchFamily="34" charset="0"/>
                <a:sym typeface="Libre Franklin Medium"/>
              </a:rPr>
              <a:t>Anggota</a:t>
            </a:r>
            <a:r>
              <a:rPr lang="en-US" sz="3200" b="1" dirty="0">
                <a:solidFill>
                  <a:srgbClr val="017A87"/>
                </a:solidFill>
                <a:latin typeface="Calibri" panose="020F0502020204030204" pitchFamily="34" charset="0"/>
                <a:ea typeface="Libre Franklin Medium"/>
                <a:cs typeface="Calibri" panose="020F0502020204030204" pitchFamily="34" charset="0"/>
                <a:sym typeface="Libre Franklin Medium"/>
              </a:rPr>
              <a:t> </a:t>
            </a:r>
            <a:r>
              <a:rPr lang="en-US" sz="3200" b="1" dirty="0" err="1">
                <a:solidFill>
                  <a:srgbClr val="017A87"/>
                </a:solidFill>
                <a:latin typeface="Calibri" panose="020F0502020204030204" pitchFamily="34" charset="0"/>
                <a:ea typeface="Libre Franklin Medium"/>
                <a:cs typeface="Calibri" panose="020F0502020204030204" pitchFamily="34" charset="0"/>
                <a:sym typeface="Libre Franklin Medium"/>
              </a:rPr>
              <a:t>Keluarga</a:t>
            </a:r>
            <a:endParaRPr sz="3200" b="1" dirty="0">
              <a:solidFill>
                <a:srgbClr val="017A87"/>
              </a:solidFill>
              <a:latin typeface="Calibri" panose="020F0502020204030204" pitchFamily="34" charset="0"/>
              <a:ea typeface="Libre Franklin Medium"/>
              <a:cs typeface="Calibri" panose="020F0502020204030204" pitchFamily="34" charset="0"/>
              <a:sym typeface="Libre Franklin Medium"/>
            </a:endParaRPr>
          </a:p>
        </p:txBody>
      </p:sp>
      <p:sp>
        <p:nvSpPr>
          <p:cNvPr id="203" name="Google Shape;203;p4"/>
          <p:cNvSpPr/>
          <p:nvPr/>
        </p:nvSpPr>
        <p:spPr>
          <a:xfrm>
            <a:off x="-264846" y="5429851"/>
            <a:ext cx="1853045" cy="1853045"/>
          </a:xfrm>
          <a:prstGeom prst="ellipse">
            <a:avLst/>
          </a:prstGeom>
          <a:solidFill>
            <a:srgbClr val="A5A5A5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4"/>
          <p:cNvSpPr/>
          <p:nvPr/>
        </p:nvSpPr>
        <p:spPr>
          <a:xfrm>
            <a:off x="490587" y="1015638"/>
            <a:ext cx="3600000" cy="55627"/>
          </a:xfrm>
          <a:prstGeom prst="roundRect">
            <a:avLst>
              <a:gd name="adj" fmla="val 50000"/>
            </a:avLst>
          </a:prstGeom>
          <a:solidFill>
            <a:srgbClr val="017A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D70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4"/>
          <p:cNvSpPr txBox="1"/>
          <p:nvPr/>
        </p:nvSpPr>
        <p:spPr>
          <a:xfrm>
            <a:off x="4580361" y="280979"/>
            <a:ext cx="7493613" cy="6724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6713" marR="0" lvl="0" indent="-366713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Noto Sans Symbols"/>
              <a:buChar char="❑"/>
            </a:pPr>
            <a:r>
              <a:rPr lang="en-US" sz="1800" i="0" u="none" strike="noStrike" cap="none" dirty="0" err="1">
                <a:solidFill>
                  <a:srgbClr val="FFFF00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Penduduk</a:t>
            </a:r>
            <a:endParaRPr sz="1800" dirty="0">
              <a:solidFill>
                <a:srgbClr val="FFFF00"/>
              </a:solidFill>
              <a:latin typeface="Calibri" panose="020F0502020204030204" pitchFamily="34" charset="0"/>
              <a:ea typeface="Libre Franklin"/>
              <a:cs typeface="Calibri" panose="020F0502020204030204" pitchFamily="34" charset="0"/>
              <a:sym typeface="Libre Franklin"/>
            </a:endParaRPr>
          </a:p>
          <a:p>
            <a:pPr marL="365125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Semua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orang (WNI dan WNA) yang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tinggal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di wilayah Negara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Kesatuan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Republik</a:t>
            </a:r>
            <a:r>
              <a:rPr lang="en-US" sz="1800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Indonesia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selama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satu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tahun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atau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lebih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dan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atau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mereka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yang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berdomisili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kurang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dari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satu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tahun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tetapi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bertujuan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untuk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menetap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lebih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dari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satu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tahun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125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Noto Sans Symbols"/>
              <a:buChar char="❑"/>
            </a:pPr>
            <a:r>
              <a:rPr lang="en-US" sz="1800" i="0" u="none" strike="noStrike" cap="none" dirty="0" err="1">
                <a:solidFill>
                  <a:srgbClr val="FFFF00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Warga</a:t>
            </a:r>
            <a:r>
              <a:rPr lang="en-US" sz="1800" i="0" u="none" strike="noStrike" cap="none" dirty="0">
                <a:solidFill>
                  <a:srgbClr val="FFFF00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Negara Indonesia (WNI)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125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Orang-orang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bangsa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Indonesia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asli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dan orang-orang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bangsa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lain yang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disahkan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dengan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undang-undang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sebagai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Warga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Negara Indonesia.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125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Noto Sans Symbols"/>
              <a:buChar char="❑"/>
            </a:pPr>
            <a:r>
              <a:rPr lang="en-US" sz="1800" i="0" u="none" strike="noStrike" cap="none" dirty="0" err="1">
                <a:solidFill>
                  <a:srgbClr val="FFFF00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Warga</a:t>
            </a:r>
            <a:r>
              <a:rPr lang="en-US" sz="1800" i="0" u="none" strike="noStrike" cap="none" dirty="0">
                <a:solidFill>
                  <a:srgbClr val="FFFF00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Negara </a:t>
            </a:r>
            <a:r>
              <a:rPr lang="en-US" sz="1800" i="0" u="none" strike="noStrike" cap="none" dirty="0" err="1">
                <a:solidFill>
                  <a:srgbClr val="FFFF00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Asing</a:t>
            </a:r>
            <a:r>
              <a:rPr lang="en-US" sz="1800" i="0" u="none" strike="noStrike" cap="none" dirty="0">
                <a:solidFill>
                  <a:srgbClr val="FFFF00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(WNA)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125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Orang-orang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bukan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Warga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Negara Indonesia.</a:t>
            </a:r>
            <a:endParaRPr sz="1800" dirty="0">
              <a:solidFill>
                <a:schemeClr val="lt1"/>
              </a:solidFill>
              <a:latin typeface="Calibri" panose="020F0502020204030204" pitchFamily="34" charset="0"/>
              <a:ea typeface="Libre Franklin"/>
              <a:cs typeface="Calibri" panose="020F0502020204030204" pitchFamily="34" charset="0"/>
              <a:sym typeface="Libre Franklin"/>
            </a:endParaRPr>
          </a:p>
          <a:p>
            <a:pPr marL="365125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Noto Sans Symbols"/>
              <a:buChar char="❑"/>
            </a:pPr>
            <a:r>
              <a:rPr lang="en-US" sz="1800" i="0" u="none" strike="noStrike" cap="none" dirty="0" err="1">
                <a:solidFill>
                  <a:srgbClr val="FFFF00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Keluarga</a:t>
            </a:r>
            <a:r>
              <a:rPr lang="en-US" sz="1800" i="0" u="none" strike="noStrike" cap="none" dirty="0">
                <a:solidFill>
                  <a:srgbClr val="FFFF00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dan </a:t>
            </a:r>
            <a:r>
              <a:rPr lang="en-US" sz="1800" i="0" u="none" strike="noStrike" cap="none" dirty="0" err="1">
                <a:solidFill>
                  <a:srgbClr val="FFFF00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Anggota</a:t>
            </a:r>
            <a:r>
              <a:rPr lang="en-US" sz="1800" i="0" u="none" strike="noStrike" cap="none" dirty="0">
                <a:solidFill>
                  <a:srgbClr val="FFFF00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i="0" u="none" strike="noStrike" cap="none" dirty="0" err="1">
                <a:solidFill>
                  <a:srgbClr val="FFFF00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Keluarga</a:t>
            </a:r>
            <a:endParaRPr sz="1800" i="0" u="none" strike="noStrike" cap="none" dirty="0">
              <a:solidFill>
                <a:srgbClr val="FFFF00"/>
              </a:solidFill>
              <a:latin typeface="Calibri" panose="020F0502020204030204" pitchFamily="34" charset="0"/>
              <a:ea typeface="Libre Franklin"/>
              <a:cs typeface="Calibri" panose="020F0502020204030204" pitchFamily="34" charset="0"/>
              <a:sym typeface="Libre Franklin"/>
            </a:endParaRPr>
          </a:p>
          <a:p>
            <a:pPr marL="708025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Keluarga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adalah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seseorang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atau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sekelompok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orang yang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terdaftar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dalam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Kartu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Keluarga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(KK). 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08025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Anggota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keluarga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adalah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orang-orang yang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nama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dan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identitas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biodatanya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tercantum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dalam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KK (UU No. 23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Tahun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2006). 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08025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Termasuk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anggota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keluarga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adalah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ayah dan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ibu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; ayah,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ibu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, dan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anak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; ayah dan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anak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;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ibu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dan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anak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;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serta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orang lain yang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tinggal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bersama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dalam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satu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rumah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dan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dianggap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keluarga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(UU No. 52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Tahun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2009). 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08025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Termasuk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mereka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yang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belum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memiliki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kartu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keluarga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,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tetapi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memenuhi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konsep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keluarga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.</a:t>
            </a:r>
            <a:r>
              <a:rPr lang="en-US" sz="1800" b="1" i="0" u="none" strike="noStrike" cap="none" dirty="0">
                <a:solidFill>
                  <a:srgbClr val="C00000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 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1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Libre Franklin"/>
              <a:cs typeface="Calibri" panose="020F0502020204030204" pitchFamily="34" charset="0"/>
              <a:sym typeface="Libre Franklin"/>
            </a:endParaRPr>
          </a:p>
          <a:p>
            <a:pPr marL="365125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Libre Franklin"/>
              <a:cs typeface="Calibri" panose="020F0502020204030204" pitchFamily="34" charset="0"/>
              <a:sym typeface="Libre Franklin"/>
            </a:endParaRPr>
          </a:p>
        </p:txBody>
      </p:sp>
      <p:sp>
        <p:nvSpPr>
          <p:cNvPr id="206" name="Google Shape;206;p4"/>
          <p:cNvSpPr txBox="1"/>
          <p:nvPr/>
        </p:nvSpPr>
        <p:spPr>
          <a:xfrm>
            <a:off x="570277" y="2204811"/>
            <a:ext cx="3465057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err="1">
                <a:solidFill>
                  <a:schemeClr val="lt1"/>
                </a:solidFill>
                <a:latin typeface="Calibri" panose="020F0502020204030204" pitchFamily="34" charset="0"/>
                <a:ea typeface="Libre Franklin Medium"/>
                <a:cs typeface="Calibri" panose="020F0502020204030204" pitchFamily="34" charset="0"/>
                <a:sym typeface="Libre Franklin Medium"/>
              </a:rPr>
              <a:t>Penduduk</a:t>
            </a:r>
            <a:r>
              <a:rPr lang="en-US" sz="2600" dirty="0">
                <a:solidFill>
                  <a:schemeClr val="lt1"/>
                </a:solidFill>
                <a:latin typeface="Calibri" panose="020F0502020204030204" pitchFamily="34" charset="0"/>
                <a:ea typeface="Libre Franklin Medium"/>
                <a:cs typeface="Calibri" panose="020F0502020204030204" pitchFamily="34" charset="0"/>
                <a:sym typeface="Libre Franklin Medium"/>
              </a:rPr>
              <a:t> </a:t>
            </a:r>
            <a:r>
              <a:rPr lang="en-US" sz="2600" dirty="0" err="1">
                <a:solidFill>
                  <a:schemeClr val="lt1"/>
                </a:solidFill>
                <a:latin typeface="Calibri" panose="020F0502020204030204" pitchFamily="34" charset="0"/>
                <a:ea typeface="Libre Franklin Medium"/>
                <a:cs typeface="Calibri" panose="020F0502020204030204" pitchFamily="34" charset="0"/>
                <a:sym typeface="Libre Franklin Medium"/>
              </a:rPr>
              <a:t>atau</a:t>
            </a:r>
            <a:r>
              <a:rPr lang="en-US" sz="2600" dirty="0">
                <a:solidFill>
                  <a:schemeClr val="lt1"/>
                </a:solidFill>
                <a:latin typeface="Calibri" panose="020F0502020204030204" pitchFamily="34" charset="0"/>
                <a:ea typeface="Libre Franklin Medium"/>
                <a:cs typeface="Calibri" panose="020F0502020204030204" pitchFamily="34" charset="0"/>
                <a:sym typeface="Libre Franklin Medium"/>
              </a:rPr>
              <a:t> </a:t>
            </a:r>
            <a:r>
              <a:rPr lang="en-US" sz="2600" dirty="0" err="1">
                <a:solidFill>
                  <a:schemeClr val="lt1"/>
                </a:solidFill>
                <a:latin typeface="Calibri" panose="020F0502020204030204" pitchFamily="34" charset="0"/>
                <a:ea typeface="Libre Franklin Medium"/>
                <a:cs typeface="Calibri" panose="020F0502020204030204" pitchFamily="34" charset="0"/>
                <a:sym typeface="Libre Franklin Medium"/>
              </a:rPr>
              <a:t>anggota</a:t>
            </a:r>
            <a:r>
              <a:rPr lang="en-US" sz="2600" dirty="0">
                <a:solidFill>
                  <a:schemeClr val="lt1"/>
                </a:solidFill>
                <a:latin typeface="Calibri" panose="020F0502020204030204" pitchFamily="34" charset="0"/>
                <a:ea typeface="Libre Franklin Medium"/>
                <a:cs typeface="Calibri" panose="020F0502020204030204" pitchFamily="34" charset="0"/>
                <a:sym typeface="Libre Franklin Medium"/>
              </a:rPr>
              <a:t> </a:t>
            </a:r>
            <a:r>
              <a:rPr lang="en-US" sz="2600" dirty="0" err="1">
                <a:solidFill>
                  <a:schemeClr val="lt1"/>
                </a:solidFill>
                <a:latin typeface="Calibri" panose="020F0502020204030204" pitchFamily="34" charset="0"/>
                <a:ea typeface="Libre Franklin Medium"/>
                <a:cs typeface="Calibri" panose="020F0502020204030204" pitchFamily="34" charset="0"/>
                <a:sym typeface="Libre Franklin Medium"/>
              </a:rPr>
              <a:t>keluarga</a:t>
            </a:r>
            <a:r>
              <a:rPr lang="en-US" sz="2600" dirty="0">
                <a:solidFill>
                  <a:schemeClr val="lt1"/>
                </a:solidFill>
                <a:latin typeface="Calibri" panose="020F0502020204030204" pitchFamily="34" charset="0"/>
                <a:ea typeface="Libre Franklin Medium"/>
                <a:cs typeface="Calibri" panose="020F0502020204030204" pitchFamily="34" charset="0"/>
                <a:sym typeface="Libre Franklin Medium"/>
              </a:rPr>
              <a:t> yang </a:t>
            </a:r>
            <a:r>
              <a:rPr lang="en-US" sz="2600" dirty="0" err="1">
                <a:solidFill>
                  <a:schemeClr val="lt1"/>
                </a:solidFill>
                <a:latin typeface="Calibri" panose="020F0502020204030204" pitchFamily="34" charset="0"/>
                <a:ea typeface="Libre Franklin Medium"/>
                <a:cs typeface="Calibri" panose="020F0502020204030204" pitchFamily="34" charset="0"/>
                <a:sym typeface="Libre Franklin Medium"/>
              </a:rPr>
              <a:t>dicatat</a:t>
            </a:r>
            <a:r>
              <a:rPr lang="en-US" sz="2600" dirty="0">
                <a:solidFill>
                  <a:schemeClr val="lt1"/>
                </a:solidFill>
                <a:latin typeface="Calibri" panose="020F0502020204030204" pitchFamily="34" charset="0"/>
                <a:ea typeface="Libre Franklin Medium"/>
                <a:cs typeface="Calibri" panose="020F0502020204030204" pitchFamily="34" charset="0"/>
                <a:sym typeface="Libre Franklin Medium"/>
              </a:rPr>
              <a:t> pada REGSOSEK22-K </a:t>
            </a:r>
            <a:r>
              <a:rPr lang="en-US" sz="2600" dirty="0" err="1">
                <a:solidFill>
                  <a:schemeClr val="lt1"/>
                </a:solidFill>
                <a:latin typeface="Calibri" panose="020F0502020204030204" pitchFamily="34" charset="0"/>
                <a:ea typeface="Libre Franklin Medium"/>
                <a:cs typeface="Calibri" panose="020F0502020204030204" pitchFamily="34" charset="0"/>
                <a:sym typeface="Libre Franklin Medium"/>
              </a:rPr>
              <a:t>adalah</a:t>
            </a:r>
            <a:r>
              <a:rPr lang="en-US" sz="2600" dirty="0">
                <a:solidFill>
                  <a:schemeClr val="lt1"/>
                </a:solidFill>
                <a:latin typeface="Calibri" panose="020F0502020204030204" pitchFamily="34" charset="0"/>
                <a:ea typeface="Libre Franklin Medium"/>
                <a:cs typeface="Calibri" panose="020F0502020204030204" pitchFamily="34" charset="0"/>
                <a:sym typeface="Libre Franklin Medium"/>
              </a:rPr>
              <a:t> yang </a:t>
            </a:r>
            <a:r>
              <a:rPr lang="en-US" sz="2600" dirty="0" err="1">
                <a:solidFill>
                  <a:srgbClr val="FFFF00"/>
                </a:solidFill>
                <a:latin typeface="Calibri" panose="020F0502020204030204" pitchFamily="34" charset="0"/>
                <a:ea typeface="Libre Franklin Medium"/>
                <a:cs typeface="Calibri" panose="020F0502020204030204" pitchFamily="34" charset="0"/>
                <a:sym typeface="Libre Franklin Medium"/>
              </a:rPr>
              <a:t>tercantum</a:t>
            </a:r>
            <a:r>
              <a:rPr lang="en-US" sz="2600" dirty="0">
                <a:solidFill>
                  <a:srgbClr val="FFFF00"/>
                </a:solidFill>
                <a:latin typeface="Calibri" panose="020F0502020204030204" pitchFamily="34" charset="0"/>
                <a:ea typeface="Libre Franklin Medium"/>
                <a:cs typeface="Calibri" panose="020F0502020204030204" pitchFamily="34" charset="0"/>
                <a:sym typeface="Libre Franklin Medium"/>
              </a:rPr>
              <a:t> pada </a:t>
            </a:r>
            <a:r>
              <a:rPr lang="en-US" sz="2600" dirty="0" err="1">
                <a:solidFill>
                  <a:srgbClr val="FFFF00"/>
                </a:solidFill>
                <a:latin typeface="Calibri" panose="020F0502020204030204" pitchFamily="34" charset="0"/>
                <a:ea typeface="Libre Franklin Medium"/>
                <a:cs typeface="Calibri" panose="020F0502020204030204" pitchFamily="34" charset="0"/>
                <a:sym typeface="Libre Franklin Medium"/>
              </a:rPr>
              <a:t>Kartu</a:t>
            </a:r>
            <a:r>
              <a:rPr lang="en-US" sz="2600" dirty="0">
                <a:solidFill>
                  <a:srgbClr val="FFFF00"/>
                </a:solidFill>
                <a:latin typeface="Calibri" panose="020F0502020204030204" pitchFamily="34" charset="0"/>
                <a:ea typeface="Libre Franklin Medium"/>
                <a:cs typeface="Calibri" panose="020F0502020204030204" pitchFamily="34" charset="0"/>
                <a:sym typeface="Libre Franklin Medium"/>
              </a:rPr>
              <a:t> </a:t>
            </a:r>
            <a:r>
              <a:rPr lang="en-US" sz="2600" dirty="0" err="1">
                <a:solidFill>
                  <a:srgbClr val="FFFF00"/>
                </a:solidFill>
                <a:latin typeface="Calibri" panose="020F0502020204030204" pitchFamily="34" charset="0"/>
                <a:ea typeface="Libre Franklin Medium"/>
                <a:cs typeface="Calibri" panose="020F0502020204030204" pitchFamily="34" charset="0"/>
                <a:sym typeface="Libre Franklin Medium"/>
              </a:rPr>
              <a:t>Keluarga</a:t>
            </a:r>
            <a:r>
              <a:rPr lang="en-US" sz="2600" dirty="0">
                <a:solidFill>
                  <a:srgbClr val="FFFF00"/>
                </a:solidFill>
                <a:latin typeface="Calibri" panose="020F0502020204030204" pitchFamily="34" charset="0"/>
                <a:ea typeface="Libre Franklin Medium"/>
                <a:cs typeface="Calibri" panose="020F0502020204030204" pitchFamily="34" charset="0"/>
                <a:sym typeface="Libre Franklin Medium"/>
              </a:rPr>
              <a:t> (KK) </a:t>
            </a:r>
            <a:r>
              <a:rPr lang="en-US" sz="2600" dirty="0">
                <a:solidFill>
                  <a:schemeClr val="lt1"/>
                </a:solidFill>
                <a:latin typeface="Calibri" panose="020F0502020204030204" pitchFamily="34" charset="0"/>
                <a:ea typeface="Libre Franklin Medium"/>
                <a:cs typeface="Calibri" panose="020F0502020204030204" pitchFamily="34" charset="0"/>
                <a:sym typeface="Libre Franklin Medium"/>
              </a:rPr>
              <a:t>dan yang </a:t>
            </a:r>
            <a:r>
              <a:rPr lang="en-US" sz="2600" dirty="0" err="1">
                <a:solidFill>
                  <a:srgbClr val="FFFF00"/>
                </a:solidFill>
                <a:latin typeface="Calibri" panose="020F0502020204030204" pitchFamily="34" charset="0"/>
                <a:ea typeface="Libre Franklin Medium"/>
                <a:cs typeface="Calibri" panose="020F0502020204030204" pitchFamily="34" charset="0"/>
                <a:sym typeface="Libre Franklin Medium"/>
              </a:rPr>
              <a:t>memenuhi</a:t>
            </a:r>
            <a:r>
              <a:rPr lang="en-US" sz="2600" dirty="0">
                <a:solidFill>
                  <a:srgbClr val="FFFF00"/>
                </a:solidFill>
                <a:latin typeface="Calibri" panose="020F0502020204030204" pitchFamily="34" charset="0"/>
                <a:ea typeface="Libre Franklin Medium"/>
                <a:cs typeface="Calibri" panose="020F0502020204030204" pitchFamily="34" charset="0"/>
                <a:sym typeface="Libre Franklin Medium"/>
              </a:rPr>
              <a:t> </a:t>
            </a:r>
            <a:r>
              <a:rPr lang="en-US" sz="2600" dirty="0" err="1">
                <a:solidFill>
                  <a:srgbClr val="FFFF00"/>
                </a:solidFill>
                <a:latin typeface="Calibri" panose="020F0502020204030204" pitchFamily="34" charset="0"/>
                <a:ea typeface="Libre Franklin Medium"/>
                <a:cs typeface="Calibri" panose="020F0502020204030204" pitchFamily="34" charset="0"/>
                <a:sym typeface="Libre Franklin Medium"/>
              </a:rPr>
              <a:t>konsep</a:t>
            </a:r>
            <a:r>
              <a:rPr lang="en-US" sz="2600" dirty="0">
                <a:solidFill>
                  <a:srgbClr val="FFFF00"/>
                </a:solidFill>
                <a:latin typeface="Calibri" panose="020F0502020204030204" pitchFamily="34" charset="0"/>
                <a:ea typeface="Libre Franklin Medium"/>
                <a:cs typeface="Calibri" panose="020F0502020204030204" pitchFamily="34" charset="0"/>
                <a:sym typeface="Libre Franklin Medium"/>
              </a:rPr>
              <a:t> </a:t>
            </a:r>
            <a:r>
              <a:rPr lang="en-US" sz="2600" dirty="0" err="1">
                <a:solidFill>
                  <a:srgbClr val="FFFF00"/>
                </a:solidFill>
                <a:latin typeface="Calibri" panose="020F0502020204030204" pitchFamily="34" charset="0"/>
                <a:ea typeface="Libre Franklin Medium"/>
                <a:cs typeface="Calibri" panose="020F0502020204030204" pitchFamily="34" charset="0"/>
                <a:sym typeface="Libre Franklin Medium"/>
              </a:rPr>
              <a:t>penduduk</a:t>
            </a:r>
            <a:endParaRPr sz="2600" dirty="0">
              <a:solidFill>
                <a:srgbClr val="FFFF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207" name="Google Shape;207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333" t="35679" r="-332" b="35213"/>
          <a:stretch/>
        </p:blipFill>
        <p:spPr>
          <a:xfrm>
            <a:off x="-52470" y="6097131"/>
            <a:ext cx="2519195" cy="518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sldNum" idx="12"/>
          </p:nvPr>
        </p:nvSpPr>
        <p:spPr>
          <a:xfrm>
            <a:off x="9448800" y="647576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5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13" name="Google Shape;213;p5"/>
          <p:cNvSpPr txBox="1"/>
          <p:nvPr/>
        </p:nvSpPr>
        <p:spPr>
          <a:xfrm>
            <a:off x="425148" y="159606"/>
            <a:ext cx="8080677" cy="74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7A87"/>
              </a:buClr>
              <a:buSzPts val="3600"/>
              <a:buFont typeface="Libre Franklin Medium"/>
              <a:buNone/>
            </a:pPr>
            <a:r>
              <a:rPr lang="en-US" sz="3600">
                <a:solidFill>
                  <a:srgbClr val="017A87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PENDUDUK DI LUAR SLS TEMPAT TINGGAL</a:t>
            </a:r>
            <a:endParaRPr/>
          </a:p>
        </p:txBody>
      </p:sp>
      <p:sp>
        <p:nvSpPr>
          <p:cNvPr id="214" name="Google Shape;214;p5"/>
          <p:cNvSpPr/>
          <p:nvPr/>
        </p:nvSpPr>
        <p:spPr>
          <a:xfrm>
            <a:off x="-264846" y="5429851"/>
            <a:ext cx="1853045" cy="1853045"/>
          </a:xfrm>
          <a:prstGeom prst="ellipse">
            <a:avLst/>
          </a:prstGeom>
          <a:solidFill>
            <a:srgbClr val="A5A5A5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5"/>
          <p:cNvSpPr/>
          <p:nvPr/>
        </p:nvSpPr>
        <p:spPr>
          <a:xfrm>
            <a:off x="206291" y="3135417"/>
            <a:ext cx="1277466" cy="36933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17A8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Penduduk</a:t>
            </a:r>
            <a:endParaRPr sz="1800" b="1">
              <a:solidFill>
                <a:srgbClr val="017A8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6" name="Google Shape;216;p5"/>
          <p:cNvSpPr/>
          <p:nvPr/>
        </p:nvSpPr>
        <p:spPr>
          <a:xfrm>
            <a:off x="2480128" y="1976471"/>
            <a:ext cx="922240" cy="36933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Bekerja</a:t>
            </a:r>
            <a:endParaRPr sz="1800">
              <a:solidFill>
                <a:srgbClr val="017A8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7" name="Google Shape;217;p5"/>
          <p:cNvSpPr/>
          <p:nvPr/>
        </p:nvSpPr>
        <p:spPr>
          <a:xfrm>
            <a:off x="2387180" y="3677439"/>
            <a:ext cx="1023037" cy="64633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Sekolah</a:t>
            </a:r>
            <a:endParaRPr sz="1800">
              <a:solidFill>
                <a:srgbClr val="017A8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(≤ SMA)</a:t>
            </a:r>
            <a:endParaRPr/>
          </a:p>
        </p:txBody>
      </p:sp>
      <p:sp>
        <p:nvSpPr>
          <p:cNvPr id="218" name="Google Shape;218;p5"/>
          <p:cNvSpPr/>
          <p:nvPr/>
        </p:nvSpPr>
        <p:spPr>
          <a:xfrm>
            <a:off x="2511489" y="4876535"/>
            <a:ext cx="1488100" cy="92333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Kuliah</a:t>
            </a:r>
            <a:endParaRPr sz="1800">
              <a:solidFill>
                <a:srgbClr val="017A8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(Universitas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Atau &gt; SMA)</a:t>
            </a:r>
            <a:endParaRPr/>
          </a:p>
        </p:txBody>
      </p:sp>
      <p:sp>
        <p:nvSpPr>
          <p:cNvPr id="219" name="Google Shape;219;p5"/>
          <p:cNvSpPr/>
          <p:nvPr/>
        </p:nvSpPr>
        <p:spPr>
          <a:xfrm>
            <a:off x="5377596" y="960808"/>
            <a:ext cx="2210320" cy="92333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Pulang Secara Reguler (minimal 1x seminggu)</a:t>
            </a:r>
            <a:endParaRPr/>
          </a:p>
        </p:txBody>
      </p:sp>
      <p:sp>
        <p:nvSpPr>
          <p:cNvPr id="220" name="Google Shape;220;p5"/>
          <p:cNvSpPr/>
          <p:nvPr/>
        </p:nvSpPr>
        <p:spPr>
          <a:xfrm>
            <a:off x="5455676" y="2419579"/>
            <a:ext cx="1949381" cy="120032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Tidak Pulang Secara Reguler (minimal 1x seminggu)</a:t>
            </a:r>
            <a:endParaRPr/>
          </a:p>
        </p:txBody>
      </p:sp>
      <p:sp>
        <p:nvSpPr>
          <p:cNvPr id="221" name="Google Shape;221;p5"/>
          <p:cNvSpPr/>
          <p:nvPr/>
        </p:nvSpPr>
        <p:spPr>
          <a:xfrm>
            <a:off x="8193697" y="1237807"/>
            <a:ext cx="1845763" cy="36933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Rumah Keluarga</a:t>
            </a:r>
            <a:endParaRPr sz="1800">
              <a:solidFill>
                <a:srgbClr val="017A8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8109316" y="2576842"/>
            <a:ext cx="1431802" cy="92333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Tempat Tinggal Saat Bekerja</a:t>
            </a:r>
            <a:endParaRPr sz="1800">
              <a:solidFill>
                <a:srgbClr val="017A8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4707935" y="3845385"/>
            <a:ext cx="1845763" cy="36933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Rumah Keluarga</a:t>
            </a:r>
            <a:endParaRPr sz="1800">
              <a:solidFill>
                <a:srgbClr val="017A8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4" name="Google Shape;224;p5"/>
          <p:cNvSpPr/>
          <p:nvPr/>
        </p:nvSpPr>
        <p:spPr>
          <a:xfrm>
            <a:off x="4691727" y="4980988"/>
            <a:ext cx="1821297" cy="64633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Tempat tinggal saat studi</a:t>
            </a:r>
            <a:endParaRPr sz="1800">
              <a:solidFill>
                <a:srgbClr val="017A8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5" name="Google Shape;225;p5"/>
          <p:cNvCxnSpPr>
            <a:stCxn id="215" idx="3"/>
            <a:endCxn id="216" idx="1"/>
          </p:cNvCxnSpPr>
          <p:nvPr/>
        </p:nvCxnSpPr>
        <p:spPr>
          <a:xfrm rot="10800000" flipH="1">
            <a:off x="1483757" y="2161183"/>
            <a:ext cx="996300" cy="1158900"/>
          </a:xfrm>
          <a:prstGeom prst="straightConnector1">
            <a:avLst/>
          </a:prstGeom>
          <a:noFill/>
          <a:ln w="9525" cap="flat" cmpd="sng">
            <a:solidFill>
              <a:srgbClr val="017A8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6" name="Google Shape;226;p5"/>
          <p:cNvCxnSpPr>
            <a:stCxn id="216" idx="3"/>
          </p:cNvCxnSpPr>
          <p:nvPr/>
        </p:nvCxnSpPr>
        <p:spPr>
          <a:xfrm>
            <a:off x="3402368" y="2161137"/>
            <a:ext cx="1508700" cy="0"/>
          </a:xfrm>
          <a:prstGeom prst="straightConnector1">
            <a:avLst/>
          </a:prstGeom>
          <a:noFill/>
          <a:ln w="9525" cap="flat" cmpd="sng">
            <a:solidFill>
              <a:srgbClr val="017A8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7" name="Google Shape;227;p5"/>
          <p:cNvCxnSpPr>
            <a:endCxn id="219" idx="1"/>
          </p:cNvCxnSpPr>
          <p:nvPr/>
        </p:nvCxnSpPr>
        <p:spPr>
          <a:xfrm rot="10800000" flipH="1">
            <a:off x="4911096" y="1422473"/>
            <a:ext cx="466500" cy="711000"/>
          </a:xfrm>
          <a:prstGeom prst="straightConnector1">
            <a:avLst/>
          </a:prstGeom>
          <a:noFill/>
          <a:ln w="9525" cap="flat" cmpd="sng">
            <a:solidFill>
              <a:srgbClr val="017A8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8" name="Google Shape;228;p5"/>
          <p:cNvCxnSpPr>
            <a:stCxn id="219" idx="3"/>
            <a:endCxn id="221" idx="1"/>
          </p:cNvCxnSpPr>
          <p:nvPr/>
        </p:nvCxnSpPr>
        <p:spPr>
          <a:xfrm>
            <a:off x="7587916" y="1422473"/>
            <a:ext cx="605700" cy="0"/>
          </a:xfrm>
          <a:prstGeom prst="straightConnector1">
            <a:avLst/>
          </a:prstGeom>
          <a:noFill/>
          <a:ln w="9525" cap="flat" cmpd="sng">
            <a:solidFill>
              <a:srgbClr val="017A8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9" name="Google Shape;229;p5"/>
          <p:cNvCxnSpPr>
            <a:endCxn id="222" idx="1"/>
          </p:cNvCxnSpPr>
          <p:nvPr/>
        </p:nvCxnSpPr>
        <p:spPr>
          <a:xfrm>
            <a:off x="7401616" y="3038507"/>
            <a:ext cx="707700" cy="0"/>
          </a:xfrm>
          <a:prstGeom prst="straightConnector1">
            <a:avLst/>
          </a:prstGeom>
          <a:noFill/>
          <a:ln w="9525" cap="flat" cmpd="sng">
            <a:solidFill>
              <a:srgbClr val="017A8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0" name="Google Shape;230;p5"/>
          <p:cNvCxnSpPr>
            <a:stCxn id="218" idx="3"/>
          </p:cNvCxnSpPr>
          <p:nvPr/>
        </p:nvCxnSpPr>
        <p:spPr>
          <a:xfrm>
            <a:off x="3999589" y="5338200"/>
            <a:ext cx="720000" cy="0"/>
          </a:xfrm>
          <a:prstGeom prst="straightConnector1">
            <a:avLst/>
          </a:prstGeom>
          <a:noFill/>
          <a:ln w="9525" cap="flat" cmpd="sng">
            <a:solidFill>
              <a:srgbClr val="017A8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1" name="Google Shape;231;p5"/>
          <p:cNvCxnSpPr>
            <a:stCxn id="217" idx="3"/>
          </p:cNvCxnSpPr>
          <p:nvPr/>
        </p:nvCxnSpPr>
        <p:spPr>
          <a:xfrm>
            <a:off x="3410217" y="4000605"/>
            <a:ext cx="1297800" cy="0"/>
          </a:xfrm>
          <a:prstGeom prst="straightConnector1">
            <a:avLst/>
          </a:prstGeom>
          <a:noFill/>
          <a:ln w="9525" cap="flat" cmpd="sng">
            <a:solidFill>
              <a:srgbClr val="017A8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2" name="Google Shape;232;p5"/>
          <p:cNvSpPr/>
          <p:nvPr/>
        </p:nvSpPr>
        <p:spPr>
          <a:xfrm>
            <a:off x="7950125" y="3657175"/>
            <a:ext cx="4050300" cy="2958600"/>
          </a:xfrm>
          <a:prstGeom prst="roundRect">
            <a:avLst>
              <a:gd name="adj" fmla="val 3784"/>
            </a:avLst>
          </a:prstGeom>
          <a:solidFill>
            <a:srgbClr val="017A87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Bekerja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dan </a:t>
            </a:r>
            <a:r>
              <a:rPr lang="en-US" sz="14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bertempat</a:t>
            </a:r>
            <a:r>
              <a:rPr lang="en-US" sz="1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tinggal</a:t>
            </a:r>
            <a:r>
              <a:rPr lang="en-US" sz="1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tidak</a:t>
            </a:r>
            <a:r>
              <a:rPr lang="en-US" sz="1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tetap</a:t>
            </a:r>
            <a:r>
              <a:rPr lang="en-US" sz="1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contoh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pekerja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pertanian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yang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tinggal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di ladang,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supir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yang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tinggal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di terminal,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atau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pekerja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bangunan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yang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tinggal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di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proyek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),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jika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pulang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secara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periodik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kurang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dari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satu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tahun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,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dicatat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bersama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keluarganya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Bersekolah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di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sekolah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berasrama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non formal (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contoh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pesantren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non ijazah)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mengacu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ke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umur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(</a:t>
            </a:r>
            <a:r>
              <a:rPr lang="en-US" sz="1400" i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minor age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9263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arenR"/>
            </a:pP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Jika &lt; 18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tahun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dicatat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di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rumah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keluarganya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</a:t>
            </a:r>
            <a:r>
              <a:rPr lang="en-US" sz="14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didata</a:t>
            </a:r>
            <a:r>
              <a:rPr lang="en-US" sz="1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PPL)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9263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arenR"/>
            </a:pP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Jika &gt;= 18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tahun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dicatat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di </a:t>
            </a:r>
            <a:r>
              <a:rPr lang="en-US" sz="14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pesantren</a:t>
            </a:r>
            <a: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br>
              <a:rPr lang="en-US" sz="1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</a:br>
            <a:r>
              <a:rPr lang="en-US" sz="1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</a:t>
            </a:r>
            <a:r>
              <a:rPr lang="en-US" sz="14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didata</a:t>
            </a:r>
            <a:r>
              <a:rPr lang="en-US" sz="1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PPL </a:t>
            </a:r>
            <a:r>
              <a:rPr lang="en-US" sz="14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Khsus</a:t>
            </a:r>
            <a:r>
              <a:rPr lang="en-US" sz="1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3" name="Google Shape;233;p5"/>
          <p:cNvCxnSpPr>
            <a:endCxn id="217" idx="1"/>
          </p:cNvCxnSpPr>
          <p:nvPr/>
        </p:nvCxnSpPr>
        <p:spPr>
          <a:xfrm>
            <a:off x="1506380" y="3320205"/>
            <a:ext cx="880800" cy="680400"/>
          </a:xfrm>
          <a:prstGeom prst="straightConnector1">
            <a:avLst/>
          </a:prstGeom>
          <a:noFill/>
          <a:ln w="9525" cap="flat" cmpd="sng">
            <a:solidFill>
              <a:srgbClr val="017A8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4" name="Google Shape;234;p5"/>
          <p:cNvCxnSpPr>
            <a:endCxn id="218" idx="1"/>
          </p:cNvCxnSpPr>
          <p:nvPr/>
        </p:nvCxnSpPr>
        <p:spPr>
          <a:xfrm>
            <a:off x="1506189" y="3320100"/>
            <a:ext cx="1005300" cy="2018100"/>
          </a:xfrm>
          <a:prstGeom prst="straightConnector1">
            <a:avLst/>
          </a:prstGeom>
          <a:noFill/>
          <a:ln w="9525" cap="flat" cmpd="sng">
            <a:solidFill>
              <a:srgbClr val="017A8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5" name="Google Shape;235;p5"/>
          <p:cNvCxnSpPr>
            <a:endCxn id="220" idx="1"/>
          </p:cNvCxnSpPr>
          <p:nvPr/>
        </p:nvCxnSpPr>
        <p:spPr>
          <a:xfrm>
            <a:off x="4888676" y="2154544"/>
            <a:ext cx="567000" cy="865200"/>
          </a:xfrm>
          <a:prstGeom prst="straightConnector1">
            <a:avLst/>
          </a:prstGeom>
          <a:noFill/>
          <a:ln w="9525" cap="flat" cmpd="sng">
            <a:solidFill>
              <a:srgbClr val="017A8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6" name="Google Shape;236;p5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333" t="35679" r="-332" b="35213"/>
          <a:stretch/>
        </p:blipFill>
        <p:spPr>
          <a:xfrm>
            <a:off x="-52470" y="6097131"/>
            <a:ext cx="2519195" cy="51848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5"/>
          <p:cNvSpPr/>
          <p:nvPr/>
        </p:nvSpPr>
        <p:spPr>
          <a:xfrm>
            <a:off x="2" y="0"/>
            <a:ext cx="200025" cy="88820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"/>
          <p:cNvSpPr txBox="1">
            <a:spLocks noGrp="1"/>
          </p:cNvSpPr>
          <p:nvPr>
            <p:ph type="sldNum" idx="12"/>
          </p:nvPr>
        </p:nvSpPr>
        <p:spPr>
          <a:xfrm>
            <a:off x="9448800" y="647576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6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43" name="Google Shape;243;p6"/>
          <p:cNvSpPr txBox="1"/>
          <p:nvPr/>
        </p:nvSpPr>
        <p:spPr>
          <a:xfrm>
            <a:off x="425148" y="150531"/>
            <a:ext cx="6976549" cy="74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7A87"/>
              </a:buClr>
              <a:buSzPts val="3200"/>
              <a:buFont typeface="Libre Franklin Medium"/>
              <a:buNone/>
            </a:pPr>
            <a:r>
              <a:rPr lang="en-US" sz="3200">
                <a:solidFill>
                  <a:srgbClr val="017A87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PENDUDUK DI LUAR SLS TEMPAT TINGGAL</a:t>
            </a: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-264846" y="5429851"/>
            <a:ext cx="1853045" cy="1853045"/>
          </a:xfrm>
          <a:prstGeom prst="ellipse">
            <a:avLst/>
          </a:prstGeom>
          <a:solidFill>
            <a:srgbClr val="A5A5A5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6"/>
          <p:cNvSpPr/>
          <p:nvPr/>
        </p:nvSpPr>
        <p:spPr>
          <a:xfrm>
            <a:off x="529935" y="689614"/>
            <a:ext cx="6128537" cy="45719"/>
          </a:xfrm>
          <a:prstGeom prst="roundRect">
            <a:avLst>
              <a:gd name="adj" fmla="val 50000"/>
            </a:avLst>
          </a:prstGeom>
          <a:solidFill>
            <a:srgbClr val="017A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D70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6"/>
          <p:cNvSpPr/>
          <p:nvPr/>
        </p:nvSpPr>
        <p:spPr>
          <a:xfrm>
            <a:off x="1307698" y="1443361"/>
            <a:ext cx="2534668" cy="1077218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33" marR="0" lvl="0" indent="-285733" algn="l" rtl="0">
              <a:spcBef>
                <a:spcPts val="0"/>
              </a:spcBef>
              <a:spcAft>
                <a:spcPts val="0"/>
              </a:spcAft>
              <a:buClr>
                <a:srgbClr val="017A87"/>
              </a:buClr>
              <a:buSzPts val="1600"/>
              <a:buFont typeface="Arial"/>
              <a:buChar char="•"/>
            </a:pPr>
            <a:r>
              <a:rPr lang="en-US" sz="1600" b="1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Pasien di RSJ</a:t>
            </a:r>
            <a:endParaRPr/>
          </a:p>
          <a:p>
            <a:pPr marL="285733" marR="0" lvl="0" indent="-285733" algn="l" rtl="0">
              <a:spcBef>
                <a:spcPts val="0"/>
              </a:spcBef>
              <a:spcAft>
                <a:spcPts val="0"/>
              </a:spcAft>
              <a:buClr>
                <a:srgbClr val="017A87"/>
              </a:buClr>
              <a:buSzPts val="1600"/>
              <a:buFont typeface="Arial"/>
              <a:buChar char="•"/>
            </a:pPr>
            <a:r>
              <a:rPr lang="en-US" sz="1600" b="1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Penghuni Panti Jompo</a:t>
            </a:r>
            <a:endParaRPr sz="1600" b="1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33" marR="0" lvl="0" indent="-285733" algn="l" rtl="0">
              <a:spcBef>
                <a:spcPts val="0"/>
              </a:spcBef>
              <a:spcAft>
                <a:spcPts val="0"/>
              </a:spcAft>
              <a:buClr>
                <a:srgbClr val="017A87"/>
              </a:buClr>
              <a:buSzPts val="1600"/>
              <a:buFont typeface="Arial"/>
              <a:buChar char="•"/>
            </a:pPr>
            <a:r>
              <a:rPr lang="en-US" sz="1600" b="1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Panti Jiwa </a:t>
            </a:r>
            <a:endParaRPr/>
          </a:p>
          <a:p>
            <a:pPr marL="285733" marR="0" lvl="0" indent="-285733" algn="l" rtl="0">
              <a:spcBef>
                <a:spcPts val="0"/>
              </a:spcBef>
              <a:spcAft>
                <a:spcPts val="0"/>
              </a:spcAft>
              <a:buClr>
                <a:srgbClr val="017A87"/>
              </a:buClr>
              <a:buSzPts val="1600"/>
              <a:buFont typeface="Arial"/>
              <a:buChar char="•"/>
            </a:pPr>
            <a:r>
              <a:rPr lang="en-US" sz="1600" b="1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Panti Asuhan </a:t>
            </a:r>
            <a:endParaRPr/>
          </a:p>
        </p:txBody>
      </p:sp>
      <p:sp>
        <p:nvSpPr>
          <p:cNvPr id="247" name="Google Shape;247;p6"/>
          <p:cNvSpPr/>
          <p:nvPr/>
        </p:nvSpPr>
        <p:spPr>
          <a:xfrm>
            <a:off x="4719204" y="981696"/>
            <a:ext cx="3199682" cy="120032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33" marR="0" lvl="0" indent="-285733" algn="l" rtl="0">
              <a:spcBef>
                <a:spcPts val="0"/>
              </a:spcBef>
              <a:spcAft>
                <a:spcPts val="0"/>
              </a:spcAft>
              <a:buClr>
                <a:srgbClr val="017A87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Tinggal 1 tahun/lebih</a:t>
            </a:r>
            <a:endParaRPr sz="1800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33" marR="0" lvl="0" indent="-285733" algn="l" rtl="0">
              <a:spcBef>
                <a:spcPts val="0"/>
              </a:spcBef>
              <a:spcAft>
                <a:spcPts val="0"/>
              </a:spcAft>
              <a:buClr>
                <a:srgbClr val="017A87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Tinggal &lt; 1 tahun, &amp;  diperkirakan akan tinggal 1 tahun/lebih</a:t>
            </a:r>
            <a:endParaRPr sz="1800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6"/>
          <p:cNvSpPr/>
          <p:nvPr/>
        </p:nvSpPr>
        <p:spPr>
          <a:xfrm>
            <a:off x="4712023" y="2545515"/>
            <a:ext cx="1867819" cy="36933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Tinggal &lt; 1 tahun</a:t>
            </a:r>
            <a:endParaRPr sz="1800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6"/>
          <p:cNvSpPr/>
          <p:nvPr/>
        </p:nvSpPr>
        <p:spPr>
          <a:xfrm>
            <a:off x="8275465" y="2564782"/>
            <a:ext cx="1915909" cy="36933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Rumah Keluarga</a:t>
            </a:r>
            <a:endParaRPr sz="1800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6"/>
          <p:cNvSpPr/>
          <p:nvPr/>
        </p:nvSpPr>
        <p:spPr>
          <a:xfrm>
            <a:off x="8885635" y="981696"/>
            <a:ext cx="1846980" cy="120032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33" marR="0" lvl="0" indent="-285733" algn="l" rtl="0">
              <a:spcBef>
                <a:spcPts val="0"/>
              </a:spcBef>
              <a:spcAft>
                <a:spcPts val="0"/>
              </a:spcAft>
              <a:buClr>
                <a:srgbClr val="017A87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Rumah Sakit </a:t>
            </a:r>
            <a:endParaRPr/>
          </a:p>
          <a:p>
            <a:pPr marL="285733" marR="0" lvl="0" indent="-285733" algn="l" rtl="0">
              <a:spcBef>
                <a:spcPts val="0"/>
              </a:spcBef>
              <a:spcAft>
                <a:spcPts val="0"/>
              </a:spcAft>
              <a:buClr>
                <a:srgbClr val="017A87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Panti Jompo</a:t>
            </a:r>
            <a:endParaRPr sz="1800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33" marR="0" lvl="0" indent="-285733" algn="l" rtl="0">
              <a:spcBef>
                <a:spcPts val="0"/>
              </a:spcBef>
              <a:spcAft>
                <a:spcPts val="0"/>
              </a:spcAft>
              <a:buClr>
                <a:srgbClr val="017A87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Panti Jiwa</a:t>
            </a:r>
            <a:endParaRPr/>
          </a:p>
          <a:p>
            <a:pPr marL="285733" marR="0" lvl="0" indent="-285733" algn="l" rtl="0">
              <a:spcBef>
                <a:spcPts val="0"/>
              </a:spcBef>
              <a:spcAft>
                <a:spcPts val="0"/>
              </a:spcAft>
              <a:buClr>
                <a:srgbClr val="017A87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Panti Asuhan</a:t>
            </a:r>
            <a:endParaRPr sz="1800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6"/>
          <p:cNvCxnSpPr>
            <a:stCxn id="246" idx="3"/>
            <a:endCxn id="247" idx="1"/>
          </p:cNvCxnSpPr>
          <p:nvPr/>
        </p:nvCxnSpPr>
        <p:spPr>
          <a:xfrm rot="10800000" flipH="1">
            <a:off x="3842366" y="1581770"/>
            <a:ext cx="876900" cy="400200"/>
          </a:xfrm>
          <a:prstGeom prst="straightConnector1">
            <a:avLst/>
          </a:prstGeom>
          <a:noFill/>
          <a:ln w="9525" cap="flat" cmpd="sng">
            <a:solidFill>
              <a:srgbClr val="017A8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" name="Google Shape;252;p6"/>
          <p:cNvCxnSpPr>
            <a:stCxn id="246" idx="3"/>
            <a:endCxn id="248" idx="1"/>
          </p:cNvCxnSpPr>
          <p:nvPr/>
        </p:nvCxnSpPr>
        <p:spPr>
          <a:xfrm>
            <a:off x="3842366" y="1981970"/>
            <a:ext cx="869700" cy="748200"/>
          </a:xfrm>
          <a:prstGeom prst="straightConnector1">
            <a:avLst/>
          </a:prstGeom>
          <a:noFill/>
          <a:ln w="9525" cap="flat" cmpd="sng">
            <a:solidFill>
              <a:srgbClr val="017A8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3" name="Google Shape;253;p6"/>
          <p:cNvCxnSpPr>
            <a:stCxn id="247" idx="3"/>
            <a:endCxn id="250" idx="1"/>
          </p:cNvCxnSpPr>
          <p:nvPr/>
        </p:nvCxnSpPr>
        <p:spPr>
          <a:xfrm>
            <a:off x="7918886" y="1581861"/>
            <a:ext cx="966600" cy="0"/>
          </a:xfrm>
          <a:prstGeom prst="straightConnector1">
            <a:avLst/>
          </a:prstGeom>
          <a:noFill/>
          <a:ln w="9525" cap="flat" cmpd="sng">
            <a:solidFill>
              <a:srgbClr val="017A8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4" name="Google Shape;254;p6"/>
          <p:cNvCxnSpPr>
            <a:stCxn id="248" idx="3"/>
            <a:endCxn id="249" idx="1"/>
          </p:cNvCxnSpPr>
          <p:nvPr/>
        </p:nvCxnSpPr>
        <p:spPr>
          <a:xfrm>
            <a:off x="6579842" y="2730181"/>
            <a:ext cx="1695600" cy="19200"/>
          </a:xfrm>
          <a:prstGeom prst="straightConnector1">
            <a:avLst/>
          </a:prstGeom>
          <a:noFill/>
          <a:ln w="9525" cap="flat" cmpd="sng">
            <a:solidFill>
              <a:srgbClr val="017A8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5" name="Google Shape;255;p6"/>
          <p:cNvSpPr/>
          <p:nvPr/>
        </p:nvSpPr>
        <p:spPr>
          <a:xfrm>
            <a:off x="1307698" y="3493406"/>
            <a:ext cx="2448131" cy="451534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Lapas</a:t>
            </a:r>
            <a:endParaRPr sz="1800" b="1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4712022" y="3371075"/>
            <a:ext cx="1773306" cy="36933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Vonis ≥ 1 tahun</a:t>
            </a:r>
            <a:endParaRPr sz="1800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6"/>
          <p:cNvSpPr/>
          <p:nvPr/>
        </p:nvSpPr>
        <p:spPr>
          <a:xfrm>
            <a:off x="4719204" y="4263873"/>
            <a:ext cx="1697901" cy="36933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Vonis &lt; 1 tahun</a:t>
            </a:r>
            <a:endParaRPr sz="1800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6"/>
          <p:cNvSpPr/>
          <p:nvPr/>
        </p:nvSpPr>
        <p:spPr>
          <a:xfrm>
            <a:off x="7927681" y="4252832"/>
            <a:ext cx="1915909" cy="36933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Rumah Keluarga</a:t>
            </a:r>
            <a:endParaRPr sz="1800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6"/>
          <p:cNvSpPr/>
          <p:nvPr/>
        </p:nvSpPr>
        <p:spPr>
          <a:xfrm>
            <a:off x="7884332" y="3220942"/>
            <a:ext cx="2307042" cy="64633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33" marR="0" lvl="0" indent="-285733" algn="l" rtl="0">
              <a:spcBef>
                <a:spcPts val="0"/>
              </a:spcBef>
              <a:spcAft>
                <a:spcPts val="0"/>
              </a:spcAft>
              <a:buClr>
                <a:srgbClr val="017A87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Penjara </a:t>
            </a:r>
            <a:endParaRPr/>
          </a:p>
          <a:p>
            <a:pPr marL="285733" marR="0" lvl="0" indent="-285733" algn="l" rtl="0">
              <a:spcBef>
                <a:spcPts val="0"/>
              </a:spcBef>
              <a:spcAft>
                <a:spcPts val="0"/>
              </a:spcAft>
              <a:buClr>
                <a:srgbClr val="017A87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Pusat Penahanan</a:t>
            </a:r>
            <a:endParaRPr sz="1800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6"/>
          <p:cNvCxnSpPr>
            <a:stCxn id="255" idx="3"/>
            <a:endCxn id="256" idx="1"/>
          </p:cNvCxnSpPr>
          <p:nvPr/>
        </p:nvCxnSpPr>
        <p:spPr>
          <a:xfrm rot="10800000" flipH="1">
            <a:off x="3755829" y="3555673"/>
            <a:ext cx="956100" cy="163500"/>
          </a:xfrm>
          <a:prstGeom prst="straightConnector1">
            <a:avLst/>
          </a:prstGeom>
          <a:noFill/>
          <a:ln w="9525" cap="flat" cmpd="sng">
            <a:solidFill>
              <a:srgbClr val="017A8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1" name="Google Shape;261;p6"/>
          <p:cNvCxnSpPr>
            <a:stCxn id="255" idx="3"/>
            <a:endCxn id="257" idx="1"/>
          </p:cNvCxnSpPr>
          <p:nvPr/>
        </p:nvCxnSpPr>
        <p:spPr>
          <a:xfrm>
            <a:off x="3755829" y="3719173"/>
            <a:ext cx="963300" cy="729300"/>
          </a:xfrm>
          <a:prstGeom prst="straightConnector1">
            <a:avLst/>
          </a:prstGeom>
          <a:noFill/>
          <a:ln w="9525" cap="flat" cmpd="sng">
            <a:solidFill>
              <a:srgbClr val="017A8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2" name="Google Shape;262;p6"/>
          <p:cNvCxnSpPr>
            <a:stCxn id="256" idx="3"/>
            <a:endCxn id="259" idx="1"/>
          </p:cNvCxnSpPr>
          <p:nvPr/>
        </p:nvCxnSpPr>
        <p:spPr>
          <a:xfrm rot="10800000" flipH="1">
            <a:off x="6485328" y="3544041"/>
            <a:ext cx="1398900" cy="11700"/>
          </a:xfrm>
          <a:prstGeom prst="straightConnector1">
            <a:avLst/>
          </a:prstGeom>
          <a:noFill/>
          <a:ln w="9525" cap="flat" cmpd="sng">
            <a:solidFill>
              <a:srgbClr val="017A8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3" name="Google Shape;263;p6"/>
          <p:cNvCxnSpPr>
            <a:stCxn id="257" idx="3"/>
            <a:endCxn id="258" idx="1"/>
          </p:cNvCxnSpPr>
          <p:nvPr/>
        </p:nvCxnSpPr>
        <p:spPr>
          <a:xfrm rot="10800000" flipH="1">
            <a:off x="6417105" y="4437439"/>
            <a:ext cx="1510500" cy="11100"/>
          </a:xfrm>
          <a:prstGeom prst="straightConnector1">
            <a:avLst/>
          </a:prstGeom>
          <a:noFill/>
          <a:ln w="9525" cap="flat" cmpd="sng">
            <a:solidFill>
              <a:srgbClr val="017A8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4" name="Google Shape;264;p6"/>
          <p:cNvSpPr/>
          <p:nvPr/>
        </p:nvSpPr>
        <p:spPr>
          <a:xfrm>
            <a:off x="1307698" y="4908984"/>
            <a:ext cx="2448131" cy="115025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Belum ada vonis:</a:t>
            </a:r>
            <a:endParaRPr sz="1600" b="1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33" marR="0" lvl="0" indent="-28573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7A87"/>
              </a:buClr>
              <a:buSzPts val="1600"/>
              <a:buFont typeface="Arial"/>
              <a:buChar char="•"/>
            </a:pPr>
            <a:r>
              <a:rPr lang="en-US" sz="1600" b="1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Rumah Tahanan</a:t>
            </a:r>
            <a:endParaRPr sz="1600" b="1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33" marR="0" lvl="0" indent="-28573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7A87"/>
              </a:buClr>
              <a:buSzPts val="1600"/>
              <a:buFont typeface="Arial"/>
              <a:buChar char="•"/>
            </a:pPr>
            <a:r>
              <a:rPr lang="en-US" sz="1600" b="1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Pusat Penahanan</a:t>
            </a:r>
            <a:endParaRPr sz="1600" b="1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6"/>
          <p:cNvSpPr/>
          <p:nvPr/>
        </p:nvSpPr>
        <p:spPr>
          <a:xfrm>
            <a:off x="4689729" y="5016706"/>
            <a:ext cx="3493799" cy="36933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33" marR="0" lvl="0" indent="-285733" algn="l" rtl="0">
              <a:spcBef>
                <a:spcPts val="0"/>
              </a:spcBef>
              <a:spcAft>
                <a:spcPts val="0"/>
              </a:spcAft>
              <a:buClr>
                <a:srgbClr val="017A87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Tinggal 1 tahun/lebih</a:t>
            </a:r>
            <a:endParaRPr sz="1800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6"/>
          <p:cNvSpPr/>
          <p:nvPr/>
        </p:nvSpPr>
        <p:spPr>
          <a:xfrm>
            <a:off x="4970414" y="5956263"/>
            <a:ext cx="2048959" cy="40011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Tinggal &lt; 1 tahun</a:t>
            </a:r>
            <a:endParaRPr sz="2000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275464" y="5979936"/>
            <a:ext cx="1915909" cy="36933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Rumah Keluarga</a:t>
            </a:r>
            <a:endParaRPr sz="1800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6"/>
          <p:cNvSpPr/>
          <p:nvPr/>
        </p:nvSpPr>
        <p:spPr>
          <a:xfrm>
            <a:off x="8816277" y="4862818"/>
            <a:ext cx="2307042" cy="64633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33" marR="0" lvl="0" indent="-285733" algn="l" rtl="0">
              <a:spcBef>
                <a:spcPts val="0"/>
              </a:spcBef>
              <a:spcAft>
                <a:spcPts val="0"/>
              </a:spcAft>
              <a:buClr>
                <a:srgbClr val="017A87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Rumah tahanan</a:t>
            </a:r>
            <a:endParaRPr sz="1800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33" marR="0" lvl="0" indent="-285733" algn="l" rtl="0">
              <a:spcBef>
                <a:spcPts val="0"/>
              </a:spcBef>
              <a:spcAft>
                <a:spcPts val="0"/>
              </a:spcAft>
              <a:buClr>
                <a:srgbClr val="017A87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Pusat Penahanan</a:t>
            </a:r>
            <a:endParaRPr sz="1800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6"/>
          <p:cNvCxnSpPr>
            <a:stCxn id="264" idx="3"/>
            <a:endCxn id="265" idx="1"/>
          </p:cNvCxnSpPr>
          <p:nvPr/>
        </p:nvCxnSpPr>
        <p:spPr>
          <a:xfrm rot="10800000" flipH="1">
            <a:off x="3755829" y="5201510"/>
            <a:ext cx="933900" cy="282600"/>
          </a:xfrm>
          <a:prstGeom prst="straightConnector1">
            <a:avLst/>
          </a:prstGeom>
          <a:noFill/>
          <a:ln w="9525" cap="flat" cmpd="sng">
            <a:solidFill>
              <a:srgbClr val="017A8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0" name="Google Shape;270;p6"/>
          <p:cNvCxnSpPr>
            <a:stCxn id="264" idx="3"/>
            <a:endCxn id="266" idx="1"/>
          </p:cNvCxnSpPr>
          <p:nvPr/>
        </p:nvCxnSpPr>
        <p:spPr>
          <a:xfrm>
            <a:off x="3755829" y="5484110"/>
            <a:ext cx="1214700" cy="672300"/>
          </a:xfrm>
          <a:prstGeom prst="straightConnector1">
            <a:avLst/>
          </a:prstGeom>
          <a:noFill/>
          <a:ln w="9525" cap="flat" cmpd="sng">
            <a:solidFill>
              <a:srgbClr val="017A8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271;p6"/>
          <p:cNvCxnSpPr>
            <a:stCxn id="265" idx="3"/>
            <a:endCxn id="268" idx="1"/>
          </p:cNvCxnSpPr>
          <p:nvPr/>
        </p:nvCxnSpPr>
        <p:spPr>
          <a:xfrm rot="10800000" flipH="1">
            <a:off x="8183528" y="5186072"/>
            <a:ext cx="632700" cy="15300"/>
          </a:xfrm>
          <a:prstGeom prst="straightConnector1">
            <a:avLst/>
          </a:prstGeom>
          <a:noFill/>
          <a:ln w="9525" cap="flat" cmpd="sng">
            <a:solidFill>
              <a:srgbClr val="017A8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2" name="Google Shape;272;p6"/>
          <p:cNvCxnSpPr>
            <a:stCxn id="266" idx="3"/>
            <a:endCxn id="267" idx="1"/>
          </p:cNvCxnSpPr>
          <p:nvPr/>
        </p:nvCxnSpPr>
        <p:spPr>
          <a:xfrm>
            <a:off x="7019373" y="6156318"/>
            <a:ext cx="1256100" cy="8400"/>
          </a:xfrm>
          <a:prstGeom prst="straightConnector1">
            <a:avLst/>
          </a:prstGeom>
          <a:noFill/>
          <a:ln w="9525" cap="flat" cmpd="sng">
            <a:solidFill>
              <a:srgbClr val="017A8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3" name="Google Shape;273;p6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333" t="35679" r="-332" b="35213"/>
          <a:stretch/>
        </p:blipFill>
        <p:spPr>
          <a:xfrm>
            <a:off x="-52470" y="6097131"/>
            <a:ext cx="2519195" cy="51848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6"/>
          <p:cNvSpPr/>
          <p:nvPr/>
        </p:nvSpPr>
        <p:spPr>
          <a:xfrm>
            <a:off x="2" y="0"/>
            <a:ext cx="200025" cy="88820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"/>
          <p:cNvSpPr txBox="1">
            <a:spLocks noGrp="1"/>
          </p:cNvSpPr>
          <p:nvPr>
            <p:ph type="sldNum" idx="12"/>
          </p:nvPr>
        </p:nvSpPr>
        <p:spPr>
          <a:xfrm>
            <a:off x="9448800" y="647576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80" name="Google Shape;280;p7"/>
          <p:cNvSpPr txBox="1"/>
          <p:nvPr/>
        </p:nvSpPr>
        <p:spPr>
          <a:xfrm>
            <a:off x="425148" y="150531"/>
            <a:ext cx="6976549" cy="74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7A87"/>
              </a:buClr>
              <a:buSzPts val="3200"/>
              <a:buFont typeface="Libre Franklin Medium"/>
              <a:buNone/>
            </a:pPr>
            <a:r>
              <a:rPr lang="en-US" sz="3200" dirty="0">
                <a:solidFill>
                  <a:srgbClr val="017A87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PENDUDUK DI LUAR SLS TEMPAT TINGGAL</a:t>
            </a:r>
            <a:endParaRPr dirty="0"/>
          </a:p>
        </p:txBody>
      </p:sp>
      <p:sp>
        <p:nvSpPr>
          <p:cNvPr id="281" name="Google Shape;281;p7"/>
          <p:cNvSpPr/>
          <p:nvPr/>
        </p:nvSpPr>
        <p:spPr>
          <a:xfrm>
            <a:off x="-264846" y="5429851"/>
            <a:ext cx="1853045" cy="1853045"/>
          </a:xfrm>
          <a:prstGeom prst="ellipse">
            <a:avLst/>
          </a:prstGeom>
          <a:solidFill>
            <a:srgbClr val="A5A5A5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7"/>
          <p:cNvSpPr/>
          <p:nvPr/>
        </p:nvSpPr>
        <p:spPr>
          <a:xfrm>
            <a:off x="587085" y="689614"/>
            <a:ext cx="6128537" cy="45719"/>
          </a:xfrm>
          <a:prstGeom prst="roundRect">
            <a:avLst>
              <a:gd name="adj" fmla="val 50000"/>
            </a:avLst>
          </a:prstGeom>
          <a:solidFill>
            <a:srgbClr val="017A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D70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7"/>
          <p:cNvSpPr/>
          <p:nvPr/>
        </p:nvSpPr>
        <p:spPr>
          <a:xfrm>
            <a:off x="425148" y="1921678"/>
            <a:ext cx="3313728" cy="156962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33" marR="0" lvl="0" indent="-28573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7A87"/>
              </a:buClr>
              <a:buSzPts val="1600"/>
              <a:buFont typeface="Arial"/>
              <a:buChar char="•"/>
            </a:pPr>
            <a:r>
              <a:rPr lang="en-US" sz="1600" b="1" dirty="0" err="1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Tentara</a:t>
            </a:r>
            <a:r>
              <a:rPr lang="en-US" sz="1600" b="1" dirty="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nasional</a:t>
            </a:r>
            <a:r>
              <a:rPr lang="en-US" sz="1600" b="1" dirty="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US" sz="1600" b="1" dirty="0" err="1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keluarga</a:t>
            </a:r>
            <a:endParaRPr sz="1600" b="1" dirty="0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33" marR="0" lvl="0" indent="-28573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7A87"/>
              </a:buClr>
              <a:buSzPts val="1600"/>
              <a:buFont typeface="Arial"/>
              <a:buChar char="•"/>
            </a:pPr>
            <a:r>
              <a:rPr lang="en-US" sz="1600" b="1" dirty="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Korps </a:t>
            </a:r>
            <a:r>
              <a:rPr lang="en-US" sz="1600" b="1" dirty="0" err="1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Diplomatik</a:t>
            </a:r>
            <a:r>
              <a:rPr lang="en-US" sz="1600" b="1" dirty="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US" sz="1600" b="1" dirty="0" err="1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keluarga</a:t>
            </a:r>
            <a:endParaRPr sz="1600" b="1" dirty="0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"/>
          <p:cNvSpPr/>
          <p:nvPr/>
        </p:nvSpPr>
        <p:spPr>
          <a:xfrm>
            <a:off x="4652577" y="2272972"/>
            <a:ext cx="3919664" cy="86703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Tinggal di LN &lt; 1 tahun dan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berniat pulang kembali ke Indonesia</a:t>
            </a:r>
            <a:endParaRPr/>
          </a:p>
        </p:txBody>
      </p:sp>
      <p:sp>
        <p:nvSpPr>
          <p:cNvPr id="286" name="Google Shape;286;p7"/>
          <p:cNvSpPr/>
          <p:nvPr/>
        </p:nvSpPr>
        <p:spPr>
          <a:xfrm>
            <a:off x="8919833" y="2382605"/>
            <a:ext cx="1943325" cy="64633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Alamat asal di Indonesia</a:t>
            </a:r>
            <a:endParaRPr/>
          </a:p>
        </p:txBody>
      </p:sp>
      <p:cxnSp>
        <p:nvCxnSpPr>
          <p:cNvPr id="288" name="Google Shape;288;p7"/>
          <p:cNvCxnSpPr>
            <a:cxnSpLocks/>
            <a:stCxn id="283" idx="3"/>
            <a:endCxn id="284" idx="1"/>
          </p:cNvCxnSpPr>
          <p:nvPr/>
        </p:nvCxnSpPr>
        <p:spPr>
          <a:xfrm>
            <a:off x="3738876" y="2706488"/>
            <a:ext cx="913701" cy="0"/>
          </a:xfrm>
          <a:prstGeom prst="straightConnector1">
            <a:avLst/>
          </a:prstGeom>
          <a:noFill/>
          <a:ln w="9525" cap="flat" cmpd="sng">
            <a:solidFill>
              <a:srgbClr val="017A8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0" name="Google Shape;290;p7"/>
          <p:cNvCxnSpPr>
            <a:stCxn id="284" idx="3"/>
            <a:endCxn id="286" idx="1"/>
          </p:cNvCxnSpPr>
          <p:nvPr/>
        </p:nvCxnSpPr>
        <p:spPr>
          <a:xfrm flipV="1">
            <a:off x="8572241" y="2705771"/>
            <a:ext cx="347592" cy="717"/>
          </a:xfrm>
          <a:prstGeom prst="straightConnector1">
            <a:avLst/>
          </a:prstGeom>
          <a:noFill/>
          <a:ln w="9525" cap="flat" cmpd="sng">
            <a:solidFill>
              <a:srgbClr val="017A8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2" name="Google Shape;292;p7"/>
          <p:cNvSpPr/>
          <p:nvPr/>
        </p:nvSpPr>
        <p:spPr>
          <a:xfrm>
            <a:off x="1735670" y="4238452"/>
            <a:ext cx="2004075" cy="830956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33" marR="0" lvl="0" indent="-28573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7A87"/>
              </a:buClr>
              <a:buSzPts val="1600"/>
              <a:buFont typeface="Arial"/>
              <a:buChar char="•"/>
            </a:pPr>
            <a:r>
              <a:rPr lang="en-US" sz="1600" b="1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Tentara nasional</a:t>
            </a:r>
            <a:endParaRPr sz="1600" b="1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7"/>
          <p:cNvSpPr/>
          <p:nvPr/>
        </p:nvSpPr>
        <p:spPr>
          <a:xfrm>
            <a:off x="4652577" y="4428163"/>
            <a:ext cx="1845378" cy="45153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Tinggal di Barak</a:t>
            </a:r>
            <a:endParaRPr/>
          </a:p>
        </p:txBody>
      </p:sp>
      <p:sp>
        <p:nvSpPr>
          <p:cNvPr id="294" name="Google Shape;294;p7"/>
          <p:cNvSpPr/>
          <p:nvPr/>
        </p:nvSpPr>
        <p:spPr>
          <a:xfrm>
            <a:off x="8477137" y="4481139"/>
            <a:ext cx="1943325" cy="36933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Dicatat di barak</a:t>
            </a:r>
            <a:endParaRPr sz="1800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7"/>
          <p:cNvCxnSpPr>
            <a:cxnSpLocks/>
            <a:stCxn id="292" idx="3"/>
            <a:endCxn id="293" idx="1"/>
          </p:cNvCxnSpPr>
          <p:nvPr/>
        </p:nvCxnSpPr>
        <p:spPr>
          <a:xfrm>
            <a:off x="3739745" y="4653930"/>
            <a:ext cx="912832" cy="0"/>
          </a:xfrm>
          <a:prstGeom prst="straightConnector1">
            <a:avLst/>
          </a:prstGeom>
          <a:noFill/>
          <a:ln w="9525" cap="flat" cmpd="sng">
            <a:solidFill>
              <a:srgbClr val="017A8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6" name="Google Shape;296;p7"/>
          <p:cNvCxnSpPr>
            <a:stCxn id="293" idx="3"/>
            <a:endCxn id="294" idx="1"/>
          </p:cNvCxnSpPr>
          <p:nvPr/>
        </p:nvCxnSpPr>
        <p:spPr>
          <a:xfrm>
            <a:off x="6497955" y="4653930"/>
            <a:ext cx="1979182" cy="11875"/>
          </a:xfrm>
          <a:prstGeom prst="straightConnector1">
            <a:avLst/>
          </a:prstGeom>
          <a:noFill/>
          <a:ln w="9525" cap="flat" cmpd="sng">
            <a:solidFill>
              <a:srgbClr val="017A8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97" name="Google Shape;297;p7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333" t="35679" r="-332" b="35213"/>
          <a:stretch/>
        </p:blipFill>
        <p:spPr>
          <a:xfrm>
            <a:off x="-52470" y="6097131"/>
            <a:ext cx="2519195" cy="51848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7"/>
          <p:cNvSpPr/>
          <p:nvPr/>
        </p:nvSpPr>
        <p:spPr>
          <a:xfrm>
            <a:off x="2" y="0"/>
            <a:ext cx="200025" cy="88820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8"/>
          <p:cNvSpPr txBox="1">
            <a:spLocks noGrp="1"/>
          </p:cNvSpPr>
          <p:nvPr>
            <p:ph type="sldNum" idx="12"/>
          </p:nvPr>
        </p:nvSpPr>
        <p:spPr>
          <a:xfrm>
            <a:off x="9448800" y="647576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8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8"/>
          <p:cNvSpPr txBox="1"/>
          <p:nvPr/>
        </p:nvSpPr>
        <p:spPr>
          <a:xfrm>
            <a:off x="425148" y="150531"/>
            <a:ext cx="6976549" cy="74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7A87"/>
              </a:buClr>
              <a:buSzPts val="3200"/>
              <a:buFont typeface="Libre Franklin Medium"/>
              <a:buNone/>
            </a:pPr>
            <a:r>
              <a:rPr lang="en-US" sz="3200">
                <a:solidFill>
                  <a:srgbClr val="017A87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PENDUDUK DI LUAR SLS TEMPAT TINGGAL</a:t>
            </a:r>
            <a:endParaRPr/>
          </a:p>
        </p:txBody>
      </p:sp>
      <p:sp>
        <p:nvSpPr>
          <p:cNvPr id="305" name="Google Shape;305;p8"/>
          <p:cNvSpPr/>
          <p:nvPr/>
        </p:nvSpPr>
        <p:spPr>
          <a:xfrm>
            <a:off x="-264846" y="5429851"/>
            <a:ext cx="1853045" cy="1853045"/>
          </a:xfrm>
          <a:prstGeom prst="ellipse">
            <a:avLst/>
          </a:prstGeom>
          <a:solidFill>
            <a:srgbClr val="A5A5A5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8"/>
          <p:cNvSpPr/>
          <p:nvPr/>
        </p:nvSpPr>
        <p:spPr>
          <a:xfrm>
            <a:off x="555794" y="689614"/>
            <a:ext cx="6128537" cy="45719"/>
          </a:xfrm>
          <a:prstGeom prst="roundRect">
            <a:avLst>
              <a:gd name="adj" fmla="val 50000"/>
            </a:avLst>
          </a:prstGeom>
          <a:solidFill>
            <a:srgbClr val="017A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D70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8"/>
          <p:cNvSpPr/>
          <p:nvPr/>
        </p:nvSpPr>
        <p:spPr>
          <a:xfrm>
            <a:off x="361030" y="3118449"/>
            <a:ext cx="1727781" cy="64633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Warga Negara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Asing</a:t>
            </a:r>
            <a:endParaRPr sz="1800" b="1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8"/>
          <p:cNvSpPr/>
          <p:nvPr/>
        </p:nvSpPr>
        <p:spPr>
          <a:xfrm>
            <a:off x="2892068" y="1380508"/>
            <a:ext cx="2024913" cy="64633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Korps diplomatik/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Tentara asing</a:t>
            </a:r>
            <a:endParaRPr sz="1800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8"/>
          <p:cNvSpPr/>
          <p:nvPr/>
        </p:nvSpPr>
        <p:spPr>
          <a:xfrm>
            <a:off x="2566682" y="3571542"/>
            <a:ext cx="1711895" cy="120032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Lainnya (Contoh : Pekerja Asing, Turis, dll)</a:t>
            </a:r>
            <a:endParaRPr/>
          </a:p>
        </p:txBody>
      </p:sp>
      <p:sp>
        <p:nvSpPr>
          <p:cNvPr id="310" name="Google Shape;310;p8"/>
          <p:cNvSpPr/>
          <p:nvPr/>
        </p:nvSpPr>
        <p:spPr>
          <a:xfrm>
            <a:off x="5548012" y="1105743"/>
            <a:ext cx="2554733" cy="120032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Tinggal ≥ 1 tahun atau tinggal &lt; 1 tahun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(tidak melihat batas waktu)</a:t>
            </a:r>
            <a:endParaRPr/>
          </a:p>
        </p:txBody>
      </p:sp>
      <p:sp>
        <p:nvSpPr>
          <p:cNvPr id="311" name="Google Shape;311;p8"/>
          <p:cNvSpPr/>
          <p:nvPr/>
        </p:nvSpPr>
        <p:spPr>
          <a:xfrm>
            <a:off x="5031287" y="2925421"/>
            <a:ext cx="1957011" cy="36933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Tinggal ≥ 1 tahun</a:t>
            </a:r>
            <a:endParaRPr sz="1800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8"/>
          <p:cNvSpPr/>
          <p:nvPr/>
        </p:nvSpPr>
        <p:spPr>
          <a:xfrm>
            <a:off x="4774498" y="4648604"/>
            <a:ext cx="1867819" cy="64629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Tinggal</a:t>
            </a:r>
            <a:r>
              <a:rPr lang="en-US" sz="1800" dirty="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 &lt; 1 </a:t>
            </a:r>
            <a:r>
              <a:rPr lang="en-US" sz="1800" dirty="0" err="1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tahun</a:t>
            </a:r>
            <a:endParaRPr sz="1800" dirty="0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8"/>
          <p:cNvSpPr/>
          <p:nvPr/>
        </p:nvSpPr>
        <p:spPr>
          <a:xfrm>
            <a:off x="9249971" y="1519007"/>
            <a:ext cx="1484125" cy="36933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Tidak dicatat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8"/>
          <p:cNvSpPr/>
          <p:nvPr/>
        </p:nvSpPr>
        <p:spPr>
          <a:xfrm>
            <a:off x="9356628" y="2793124"/>
            <a:ext cx="1723550" cy="64633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Rumah saat ini</a:t>
            </a:r>
            <a:endParaRPr sz="1800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(di Indonesia)</a:t>
            </a:r>
            <a:endParaRPr/>
          </a:p>
        </p:txBody>
      </p:sp>
      <p:sp>
        <p:nvSpPr>
          <p:cNvPr id="315" name="Google Shape;315;p8"/>
          <p:cNvSpPr/>
          <p:nvPr/>
        </p:nvSpPr>
        <p:spPr>
          <a:xfrm>
            <a:off x="8734278" y="5409256"/>
            <a:ext cx="1484125" cy="36933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Tidak dicatat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8"/>
          <p:cNvCxnSpPr>
            <a:stCxn id="307" idx="3"/>
            <a:endCxn id="308" idx="1"/>
          </p:cNvCxnSpPr>
          <p:nvPr/>
        </p:nvCxnSpPr>
        <p:spPr>
          <a:xfrm rot="10800000" flipH="1">
            <a:off x="2088811" y="1703714"/>
            <a:ext cx="803400" cy="1737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7" name="Google Shape;317;p8"/>
          <p:cNvCxnSpPr>
            <a:stCxn id="307" idx="3"/>
            <a:endCxn id="309" idx="1"/>
          </p:cNvCxnSpPr>
          <p:nvPr/>
        </p:nvCxnSpPr>
        <p:spPr>
          <a:xfrm>
            <a:off x="2088811" y="3441614"/>
            <a:ext cx="477900" cy="730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8" name="Google Shape;318;p8"/>
          <p:cNvCxnSpPr>
            <a:stCxn id="308" idx="3"/>
            <a:endCxn id="310" idx="1"/>
          </p:cNvCxnSpPr>
          <p:nvPr/>
        </p:nvCxnSpPr>
        <p:spPr>
          <a:xfrm>
            <a:off x="4916981" y="1703674"/>
            <a:ext cx="630900" cy="2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9" name="Google Shape;319;p8"/>
          <p:cNvCxnSpPr>
            <a:stCxn id="310" idx="3"/>
            <a:endCxn id="313" idx="1"/>
          </p:cNvCxnSpPr>
          <p:nvPr/>
        </p:nvCxnSpPr>
        <p:spPr>
          <a:xfrm rot="10800000" flipH="1">
            <a:off x="8102745" y="1703808"/>
            <a:ext cx="1147200" cy="2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0" name="Google Shape;320;p8"/>
          <p:cNvCxnSpPr>
            <a:stCxn id="311" idx="1"/>
          </p:cNvCxnSpPr>
          <p:nvPr/>
        </p:nvCxnSpPr>
        <p:spPr>
          <a:xfrm flipH="1">
            <a:off x="4276487" y="3110087"/>
            <a:ext cx="754800" cy="1161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1" name="Google Shape;321;p8"/>
          <p:cNvCxnSpPr>
            <a:stCxn id="311" idx="3"/>
            <a:endCxn id="314" idx="1"/>
          </p:cNvCxnSpPr>
          <p:nvPr/>
        </p:nvCxnSpPr>
        <p:spPr>
          <a:xfrm>
            <a:off x="6988298" y="3110087"/>
            <a:ext cx="2368200" cy="6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2" name="Google Shape;322;p8"/>
          <p:cNvSpPr/>
          <p:nvPr/>
        </p:nvSpPr>
        <p:spPr>
          <a:xfrm>
            <a:off x="7206701" y="4272125"/>
            <a:ext cx="1898277" cy="36933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Berniat menetap</a:t>
            </a:r>
            <a:endParaRPr sz="1800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8"/>
          <p:cNvSpPr/>
          <p:nvPr/>
        </p:nvSpPr>
        <p:spPr>
          <a:xfrm>
            <a:off x="7252562" y="5132257"/>
            <a:ext cx="1190741" cy="92333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Tidak berniat menetap</a:t>
            </a:r>
            <a:endParaRPr sz="1800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p8"/>
          <p:cNvCxnSpPr/>
          <p:nvPr/>
        </p:nvCxnSpPr>
        <p:spPr>
          <a:xfrm rot="10800000">
            <a:off x="4276622" y="4322816"/>
            <a:ext cx="479289" cy="5605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5" name="Google Shape;325;p8"/>
          <p:cNvCxnSpPr>
            <a:stCxn id="322" idx="1"/>
            <a:endCxn id="312" idx="3"/>
          </p:cNvCxnSpPr>
          <p:nvPr/>
        </p:nvCxnSpPr>
        <p:spPr>
          <a:xfrm flipH="1">
            <a:off x="6642317" y="4456791"/>
            <a:ext cx="564384" cy="51495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6" name="Google Shape;326;p8"/>
          <p:cNvCxnSpPr>
            <a:endCxn id="312" idx="3"/>
          </p:cNvCxnSpPr>
          <p:nvPr/>
        </p:nvCxnSpPr>
        <p:spPr>
          <a:xfrm flipH="1" flipV="1">
            <a:off x="6642317" y="4971749"/>
            <a:ext cx="618600" cy="43752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7" name="Google Shape;327;p8"/>
          <p:cNvCxnSpPr>
            <a:stCxn id="314" idx="1"/>
            <a:endCxn id="322" idx="0"/>
          </p:cNvCxnSpPr>
          <p:nvPr/>
        </p:nvCxnSpPr>
        <p:spPr>
          <a:xfrm flipH="1">
            <a:off x="8155728" y="3116290"/>
            <a:ext cx="1200900" cy="1155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8" name="Google Shape;328;p8"/>
          <p:cNvCxnSpPr>
            <a:stCxn id="323" idx="3"/>
            <a:endCxn id="315" idx="1"/>
          </p:cNvCxnSpPr>
          <p:nvPr/>
        </p:nvCxnSpPr>
        <p:spPr>
          <a:xfrm>
            <a:off x="8443303" y="5593922"/>
            <a:ext cx="291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29" name="Google Shape;329;p8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333" t="35679" r="-332" b="35213"/>
          <a:stretch/>
        </p:blipFill>
        <p:spPr>
          <a:xfrm>
            <a:off x="-52470" y="6097131"/>
            <a:ext cx="2519195" cy="518483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8"/>
          <p:cNvSpPr/>
          <p:nvPr/>
        </p:nvSpPr>
        <p:spPr>
          <a:xfrm>
            <a:off x="2" y="0"/>
            <a:ext cx="200025" cy="88820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695</Words>
  <Application>Microsoft Office PowerPoint</Application>
  <PresentationFormat>Widescreen</PresentationFormat>
  <Paragraphs>111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Franklin Gothic Medium Cond</vt:lpstr>
      <vt:lpstr>Libre Franklin</vt:lpstr>
      <vt:lpstr>Arial</vt:lpstr>
      <vt:lpstr>Noto Sans Symbols</vt:lpstr>
      <vt:lpstr>Calibri</vt:lpstr>
      <vt:lpstr>Quattrocento Sans</vt:lpstr>
      <vt:lpstr>Libre Franklin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girisuyasa</cp:lastModifiedBy>
  <cp:revision>3</cp:revision>
  <dcterms:created xsi:type="dcterms:W3CDTF">2022-09-09T22:05:24Z</dcterms:created>
  <dcterms:modified xsi:type="dcterms:W3CDTF">2022-09-16T03:31:31Z</dcterms:modified>
</cp:coreProperties>
</file>