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6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2" r:id="rId10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Franklin Gothic Medium Cond" panose="020B0606030402020204" pitchFamily="34" charset="0"/>
      <p:regular r:id="rId16"/>
    </p:embeddedFont>
    <p:embeddedFont>
      <p:font typeface="Arial Black" panose="020B0A04020102020204" pitchFamily="34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hHMRUtV5o4MtRRpfdEpKYd25aG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35B57-E14C-4794-9E59-C301551F77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1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tambahkan: mana pertanyaan yg disalin dari vk1 dan/atau vk2</a:t>
            </a:r>
            <a:endParaRPr/>
          </a:p>
        </p:txBody>
      </p:sp>
      <p:sp>
        <p:nvSpPr>
          <p:cNvPr id="146" name="Google Shape;146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4" name="Google Shape;22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0" name="Google Shape;34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35B57-E14C-4794-9E59-C301551F77D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401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Blank" type="blank">
  <p:cSld name="BLANK"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2"/>
          <p:cNvSpPr txBox="1">
            <a:spLocks noGrp="1"/>
          </p:cNvSpPr>
          <p:nvPr>
            <p:ph type="sldNum" idx="12"/>
          </p:nvPr>
        </p:nvSpPr>
        <p:spPr>
          <a:xfrm>
            <a:off x="11563927" y="6492875"/>
            <a:ext cx="4271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Blank">
  <p:cSld name="3_Blank">
    <p:bg>
      <p:bgPr>
        <a:solidFill>
          <a:srgbClr val="27496D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1"/>
          <p:cNvSpPr txBox="1">
            <a:spLocks noGrp="1"/>
          </p:cNvSpPr>
          <p:nvPr>
            <p:ph type="sldNum" idx="12"/>
          </p:nvPr>
        </p:nvSpPr>
        <p:spPr>
          <a:xfrm>
            <a:off x="11563927" y="6492875"/>
            <a:ext cx="4271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>
                <a:solidFill>
                  <a:srgbClr val="EAEA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1">
                <a:solidFill>
                  <a:srgbClr val="EAEAE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1">
                <a:solidFill>
                  <a:srgbClr val="EAEAE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1">
                <a:solidFill>
                  <a:srgbClr val="EAEAE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1">
                <a:solidFill>
                  <a:srgbClr val="EAEAE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1">
                <a:solidFill>
                  <a:srgbClr val="EAEAEA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1">
                <a:solidFill>
                  <a:srgbClr val="EAEAEA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1">
                <a:solidFill>
                  <a:srgbClr val="EAEAEA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1">
                <a:solidFill>
                  <a:srgbClr val="EAEAEA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2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-St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 userDrawn="1"/>
        </p:nvSpPr>
        <p:spPr>
          <a:xfrm rot="10800000">
            <a:off x="5340428" y="2"/>
            <a:ext cx="6851573" cy="6851573"/>
          </a:xfrm>
          <a:prstGeom prst="rtTriangle">
            <a:avLst/>
          </a:prstGeom>
          <a:solidFill>
            <a:srgbClr val="017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99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60702" y="3"/>
            <a:ext cx="9131298" cy="6851573"/>
          </a:xfrm>
          <a:custGeom>
            <a:avLst/>
            <a:gdLst>
              <a:gd name="connsiteX0" fmla="*/ 6879039 w 9131298"/>
              <a:gd name="connsiteY0" fmla="*/ 0 h 6860721"/>
              <a:gd name="connsiteX1" fmla="*/ 9131298 w 9131298"/>
              <a:gd name="connsiteY1" fmla="*/ 0 h 6860721"/>
              <a:gd name="connsiteX2" fmla="*/ 9131298 w 9131298"/>
              <a:gd name="connsiteY2" fmla="*/ 5490791 h 6860721"/>
              <a:gd name="connsiteX3" fmla="*/ 7757710 w 9131298"/>
              <a:gd name="connsiteY3" fmla="*/ 6860721 h 6860721"/>
              <a:gd name="connsiteX4" fmla="*/ 0 w 9131298"/>
              <a:gd name="connsiteY4" fmla="*/ 6860721 h 6860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1298" h="6860721">
                <a:moveTo>
                  <a:pt x="6879039" y="0"/>
                </a:moveTo>
                <a:lnTo>
                  <a:pt x="9131298" y="0"/>
                </a:lnTo>
                <a:lnTo>
                  <a:pt x="9131298" y="5490791"/>
                </a:lnTo>
                <a:lnTo>
                  <a:pt x="7757710" y="6860721"/>
                </a:lnTo>
                <a:lnTo>
                  <a:pt x="0" y="6860721"/>
                </a:lnTo>
                <a:close/>
              </a:path>
            </a:pathLst>
          </a:custGeom>
          <a:pattFill prst="pct5">
            <a:fgClr>
              <a:srgbClr val="1C655E"/>
            </a:fgClr>
            <a:bgClr>
              <a:schemeClr val="bg1"/>
            </a:bgClr>
          </a:patt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ctr">
              <a:buFont typeface="Arial" panose="020B0604020202020204" pitchFamily="34" charset="0"/>
              <a:buChar char="•"/>
              <a:defRPr lang="en-US" sz="1999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470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>
  <p:cSld name="1_Blank">
    <p:bg>
      <p:bgPr>
        <a:solidFill>
          <a:srgbClr val="017A87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>
            <a:spLocks noGrp="1"/>
          </p:cNvSpPr>
          <p:nvPr>
            <p:ph type="sldNum" idx="12"/>
          </p:nvPr>
        </p:nvSpPr>
        <p:spPr>
          <a:xfrm>
            <a:off x="11563927" y="6492875"/>
            <a:ext cx="4271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>
                <a:solidFill>
                  <a:srgbClr val="EAEA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1">
                <a:solidFill>
                  <a:srgbClr val="EAEAE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1">
                <a:solidFill>
                  <a:srgbClr val="EAEAE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1">
                <a:solidFill>
                  <a:srgbClr val="EAEAE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1">
                <a:solidFill>
                  <a:srgbClr val="EAEAE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1">
                <a:solidFill>
                  <a:srgbClr val="EAEAEA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1">
                <a:solidFill>
                  <a:srgbClr val="EAEAEA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1">
                <a:solidFill>
                  <a:srgbClr val="EAEAEA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1">
                <a:solidFill>
                  <a:srgbClr val="EAEAEA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bg>
      <p:bgPr>
        <a:solidFill>
          <a:srgbClr val="00A8CC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0"/>
          <p:cNvSpPr txBox="1">
            <a:spLocks noGrp="1"/>
          </p:cNvSpPr>
          <p:nvPr>
            <p:ph type="sldNum" idx="12"/>
          </p:nvPr>
        </p:nvSpPr>
        <p:spPr>
          <a:xfrm>
            <a:off x="11563927" y="6492875"/>
            <a:ext cx="4271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29281E2-6BEC-371C-2862-59A960CBD911}"/>
              </a:ext>
            </a:extLst>
          </p:cNvPr>
          <p:cNvSpPr txBox="1"/>
          <p:nvPr/>
        </p:nvSpPr>
        <p:spPr>
          <a:xfrm>
            <a:off x="716275" y="2063098"/>
            <a:ext cx="29313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spc="300" dirty="0">
                <a:solidFill>
                  <a:srgbClr val="017A87"/>
                </a:solidFill>
                <a:latin typeface="Franklin Gothic Medium Cond" panose="020B0606030402020204" pitchFamily="34" charset="0"/>
              </a:rPr>
              <a:t>BLOK 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933240-7F84-F59E-55C5-3C45901D2B45}"/>
              </a:ext>
            </a:extLst>
          </p:cNvPr>
          <p:cNvSpPr txBox="1"/>
          <p:nvPr/>
        </p:nvSpPr>
        <p:spPr>
          <a:xfrm>
            <a:off x="790709" y="3134589"/>
            <a:ext cx="2984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KETERANGAN TEMPAT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69AD35-F6A4-E3E0-9C49-7C2079C84292}"/>
              </a:ext>
            </a:extLst>
          </p:cNvPr>
          <p:cNvSpPr txBox="1"/>
          <p:nvPr/>
        </p:nvSpPr>
        <p:spPr>
          <a:xfrm>
            <a:off x="790709" y="6424320"/>
            <a:ext cx="2467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JAKARTA, SEPTEMBER 2022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0C4708-A246-5C37-5A21-D922B836772A}"/>
              </a:ext>
            </a:extLst>
          </p:cNvPr>
          <p:cNvSpPr/>
          <p:nvPr/>
        </p:nvSpPr>
        <p:spPr>
          <a:xfrm>
            <a:off x="0" y="0"/>
            <a:ext cx="367390" cy="6858000"/>
          </a:xfrm>
          <a:prstGeom prst="rect">
            <a:avLst/>
          </a:prstGeom>
          <a:solidFill>
            <a:srgbClr val="017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212FB2-8412-A7BB-78A5-E111A402A931}"/>
              </a:ext>
            </a:extLst>
          </p:cNvPr>
          <p:cNvSpPr txBox="1"/>
          <p:nvPr/>
        </p:nvSpPr>
        <p:spPr>
          <a:xfrm rot="16200000">
            <a:off x="-1656617" y="4452562"/>
            <a:ext cx="3680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Pendataan</a:t>
            </a:r>
            <a:r>
              <a:rPr lang="en-US" sz="1400" dirty="0">
                <a:solidFill>
                  <a:schemeClr val="bg1"/>
                </a:solidFill>
              </a:rPr>
              <a:t> Awal </a:t>
            </a:r>
            <a:r>
              <a:rPr lang="en-US" sz="1400" dirty="0" err="1">
                <a:solidFill>
                  <a:schemeClr val="bg1"/>
                </a:solidFill>
              </a:rPr>
              <a:t>Registrasi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Sosial</a:t>
            </a:r>
            <a:r>
              <a:rPr lang="en-US" sz="1400" dirty="0">
                <a:solidFill>
                  <a:schemeClr val="bg1"/>
                </a:solidFill>
              </a:rPr>
              <a:t> Ekonomi 2022.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8627E13-4FD2-60AA-F319-E68CAF355227}"/>
              </a:ext>
            </a:extLst>
          </p:cNvPr>
          <p:cNvCxnSpPr/>
          <p:nvPr/>
        </p:nvCxnSpPr>
        <p:spPr>
          <a:xfrm flipV="1">
            <a:off x="183694" y="1506696"/>
            <a:ext cx="0" cy="11822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B44E699-CC54-2BD8-D0F6-82D73AE03EF5}"/>
              </a:ext>
            </a:extLst>
          </p:cNvPr>
          <p:cNvCxnSpPr>
            <a:cxnSpLocks/>
            <a:stCxn id="14" idx="2"/>
          </p:cNvCxnSpPr>
          <p:nvPr/>
        </p:nvCxnSpPr>
        <p:spPr>
          <a:xfrm flipH="1" flipV="1">
            <a:off x="183694" y="6510217"/>
            <a:ext cx="1" cy="34778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7F551BB-770E-98AE-723F-5B1CE473B944}"/>
              </a:ext>
            </a:extLst>
          </p:cNvPr>
          <p:cNvSpPr txBox="1"/>
          <p:nvPr/>
        </p:nvSpPr>
        <p:spPr>
          <a:xfrm rot="16200000">
            <a:off x="-452087" y="535098"/>
            <a:ext cx="1271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Regsosek2022.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074E64C-D4FE-24AA-0182-60D8D5549F9F}"/>
              </a:ext>
            </a:extLst>
          </p:cNvPr>
          <p:cNvGrpSpPr/>
          <p:nvPr/>
        </p:nvGrpSpPr>
        <p:grpSpPr>
          <a:xfrm>
            <a:off x="909270" y="3831848"/>
            <a:ext cx="1052884" cy="180956"/>
            <a:chOff x="985470" y="3935392"/>
            <a:chExt cx="1575914" cy="270848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4632CF1-19B8-01F2-D6DA-5352E240392F}"/>
                </a:ext>
              </a:extLst>
            </p:cNvPr>
            <p:cNvSpPr/>
            <p:nvPr/>
          </p:nvSpPr>
          <p:spPr>
            <a:xfrm>
              <a:off x="985470" y="3935392"/>
              <a:ext cx="270848" cy="270848"/>
            </a:xfrm>
            <a:prstGeom prst="ellipse">
              <a:avLst/>
            </a:prstGeom>
            <a:solidFill>
              <a:srgbClr val="142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D1E9C8-0D0F-899D-FD3A-1CE28519F669}"/>
                </a:ext>
              </a:extLst>
            </p:cNvPr>
            <p:cNvSpPr/>
            <p:nvPr/>
          </p:nvSpPr>
          <p:spPr>
            <a:xfrm>
              <a:off x="1420492" y="3935392"/>
              <a:ext cx="270848" cy="270848"/>
            </a:xfrm>
            <a:prstGeom prst="ellipse">
              <a:avLst/>
            </a:prstGeom>
            <a:solidFill>
              <a:srgbClr val="2749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FB3EB0F-062B-B9D3-F40A-D96092121BBE}"/>
                </a:ext>
              </a:extLst>
            </p:cNvPr>
            <p:cNvSpPr/>
            <p:nvPr/>
          </p:nvSpPr>
          <p:spPr>
            <a:xfrm>
              <a:off x="1855514" y="3935392"/>
              <a:ext cx="270848" cy="270848"/>
            </a:xfrm>
            <a:prstGeom prst="ellipse">
              <a:avLst/>
            </a:prstGeom>
            <a:solidFill>
              <a:srgbClr val="0C7B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A3972CE-467F-67AF-93EC-1FE69EF27A45}"/>
                </a:ext>
              </a:extLst>
            </p:cNvPr>
            <p:cNvSpPr/>
            <p:nvPr/>
          </p:nvSpPr>
          <p:spPr>
            <a:xfrm>
              <a:off x="2290536" y="3935392"/>
              <a:ext cx="270848" cy="270848"/>
            </a:xfrm>
            <a:prstGeom prst="ellipse">
              <a:avLst/>
            </a:prstGeom>
            <a:solidFill>
              <a:srgbClr val="00A8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E1997B25-2284-FF99-ADA6-852C679FA9A6}"/>
              </a:ext>
            </a:extLst>
          </p:cNvPr>
          <p:cNvSpPr txBox="1"/>
          <p:nvPr/>
        </p:nvSpPr>
        <p:spPr>
          <a:xfrm>
            <a:off x="7028039" y="6510217"/>
            <a:ext cx="3990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>
                <a:solidFill>
                  <a:schemeClr val="bg1"/>
                </a:solidFill>
              </a:rPr>
              <a:t>Sumber</a:t>
            </a:r>
            <a:r>
              <a:rPr lang="en-US" sz="1200" i="1" dirty="0">
                <a:solidFill>
                  <a:schemeClr val="bg1"/>
                </a:solidFill>
              </a:rPr>
              <a:t> Gambar: https://unsplash.com/photos/AJQCyfzAxJw</a:t>
            </a:r>
          </a:p>
        </p:txBody>
      </p:sp>
      <p:pic>
        <p:nvPicPr>
          <p:cNvPr id="27" name="Picture Placeholder 26" descr="A person using a computer&#10;&#10;Description automatically generated with low confidence">
            <a:extLst>
              <a:ext uri="{FF2B5EF4-FFF2-40B4-BE49-F238E27FC236}">
                <a16:creationId xmlns:a16="http://schemas.microsoft.com/office/drawing/2014/main" id="{4E6CD04D-B8C4-FBAF-DFE6-A12F8E934ED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6" r="5576"/>
          <a:stretch>
            <a:fillRect/>
          </a:stretch>
        </p:blipFill>
        <p:spPr>
          <a:xfrm>
            <a:off x="3060702" y="10051"/>
            <a:ext cx="9131298" cy="6851573"/>
          </a:xfr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05F7ECA-3B1E-F940-B989-A61CC6102818}"/>
              </a:ext>
            </a:extLst>
          </p:cNvPr>
          <p:cNvSpPr txBox="1"/>
          <p:nvPr/>
        </p:nvSpPr>
        <p:spPr>
          <a:xfrm>
            <a:off x="3665657" y="6446762"/>
            <a:ext cx="41068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>
                <a:solidFill>
                  <a:schemeClr val="bg1"/>
                </a:solidFill>
              </a:rPr>
              <a:t>Sumber</a:t>
            </a:r>
            <a:r>
              <a:rPr lang="en-US" sz="1400" i="1" dirty="0">
                <a:solidFill>
                  <a:schemeClr val="bg1"/>
                </a:solidFill>
              </a:rPr>
              <a:t>: https://unsplash.com/photos/774sCXD0dDU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74A4D1-93FA-368B-9A14-DCCA33F742C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060702" y="53203"/>
            <a:ext cx="2682671" cy="908656"/>
          </a:xfrm>
          <a:prstGeom prst="rect">
            <a:avLst/>
          </a:prstGeom>
        </p:spPr>
      </p:pic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E9E373AB-E381-1888-FD2E-115F843CEA6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" t="35680" r="-333" b="35213"/>
          <a:stretch/>
        </p:blipFill>
        <p:spPr>
          <a:xfrm>
            <a:off x="203665" y="216599"/>
            <a:ext cx="2519195" cy="518484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CBAD6AF0-468F-A9CB-E9F5-06E4C2D64763}"/>
              </a:ext>
            </a:extLst>
          </p:cNvPr>
          <p:cNvGrpSpPr/>
          <p:nvPr/>
        </p:nvGrpSpPr>
        <p:grpSpPr>
          <a:xfrm>
            <a:off x="-659757" y="95126"/>
            <a:ext cx="437309" cy="3190205"/>
            <a:chOff x="-659757" y="95126"/>
            <a:chExt cx="437309" cy="319020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8C2618B-52AC-F1E4-256A-9B8233AF3302}"/>
                </a:ext>
              </a:extLst>
            </p:cNvPr>
            <p:cNvSpPr/>
            <p:nvPr/>
          </p:nvSpPr>
          <p:spPr>
            <a:xfrm>
              <a:off x="-659757" y="95126"/>
              <a:ext cx="437309" cy="437309"/>
            </a:xfrm>
            <a:prstGeom prst="rect">
              <a:avLst/>
            </a:prstGeom>
            <a:solidFill>
              <a:srgbClr val="142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7121407-084F-B078-B0B5-81E9DD9E73EE}"/>
                </a:ext>
              </a:extLst>
            </p:cNvPr>
            <p:cNvSpPr/>
            <p:nvPr/>
          </p:nvSpPr>
          <p:spPr>
            <a:xfrm>
              <a:off x="-659757" y="785127"/>
              <a:ext cx="437309" cy="437309"/>
            </a:xfrm>
            <a:prstGeom prst="rect">
              <a:avLst/>
            </a:prstGeom>
            <a:solidFill>
              <a:srgbClr val="2749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87EBB2A-7B6C-CFFC-399A-E7D625AF7799}"/>
                </a:ext>
              </a:extLst>
            </p:cNvPr>
            <p:cNvSpPr/>
            <p:nvPr/>
          </p:nvSpPr>
          <p:spPr>
            <a:xfrm>
              <a:off x="-659757" y="1471912"/>
              <a:ext cx="437309" cy="437309"/>
            </a:xfrm>
            <a:prstGeom prst="rect">
              <a:avLst/>
            </a:prstGeom>
            <a:solidFill>
              <a:srgbClr val="017A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92F06DF-3CA3-4239-4A82-CCF8B8193044}"/>
                </a:ext>
              </a:extLst>
            </p:cNvPr>
            <p:cNvSpPr/>
            <p:nvPr/>
          </p:nvSpPr>
          <p:spPr>
            <a:xfrm>
              <a:off x="-659757" y="2158697"/>
              <a:ext cx="437309" cy="437309"/>
            </a:xfrm>
            <a:prstGeom prst="rect">
              <a:avLst/>
            </a:prstGeom>
            <a:solidFill>
              <a:srgbClr val="00A8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CE1E422-988A-372C-7AF7-1D13D2B27556}"/>
                </a:ext>
              </a:extLst>
            </p:cNvPr>
            <p:cNvSpPr/>
            <p:nvPr/>
          </p:nvSpPr>
          <p:spPr>
            <a:xfrm>
              <a:off x="-659757" y="2848022"/>
              <a:ext cx="437309" cy="437309"/>
            </a:xfrm>
            <a:prstGeom prst="rect">
              <a:avLst/>
            </a:prstGeom>
            <a:solidFill>
              <a:srgbClr val="EAA8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7954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/>
          <p:nvPr/>
        </p:nvSpPr>
        <p:spPr>
          <a:xfrm>
            <a:off x="1502974" y="1748147"/>
            <a:ext cx="1831694" cy="1831694"/>
          </a:xfrm>
          <a:prstGeom prst="rect">
            <a:avLst/>
          </a:prstGeom>
          <a:solidFill>
            <a:schemeClr val="lt1"/>
          </a:solidFill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"/>
          <p:cNvSpPr/>
          <p:nvPr/>
        </p:nvSpPr>
        <p:spPr>
          <a:xfrm>
            <a:off x="10335490" y="6526384"/>
            <a:ext cx="1856510" cy="331616"/>
          </a:xfrm>
          <a:prstGeom prst="rect">
            <a:avLst/>
          </a:prstGeom>
          <a:solidFill>
            <a:srgbClr val="FFC9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4618299" y="130088"/>
            <a:ext cx="7573701" cy="440945"/>
          </a:xfrm>
          <a:prstGeom prst="rect">
            <a:avLst/>
          </a:prstGeom>
          <a:solidFill>
            <a:srgbClr val="EAA82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"/>
          <p:cNvSpPr txBox="1">
            <a:spLocks noGrp="1"/>
          </p:cNvSpPr>
          <p:nvPr>
            <p:ph type="sldNum" idx="12"/>
          </p:nvPr>
        </p:nvSpPr>
        <p:spPr>
          <a:xfrm>
            <a:off x="11563927" y="6492875"/>
            <a:ext cx="4271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30" name="Google Shape;130;p2"/>
          <p:cNvSpPr/>
          <p:nvPr/>
        </p:nvSpPr>
        <p:spPr>
          <a:xfrm>
            <a:off x="-11575" y="-49066"/>
            <a:ext cx="5105864" cy="925976"/>
          </a:xfrm>
          <a:custGeom>
            <a:avLst/>
            <a:gdLst/>
            <a:ahLst/>
            <a:cxnLst/>
            <a:rect l="l" t="t" r="r" b="b"/>
            <a:pathLst>
              <a:path w="4799029" h="693115" extrusionOk="0">
                <a:moveTo>
                  <a:pt x="0" y="0"/>
                </a:moveTo>
                <a:lnTo>
                  <a:pt x="4799029" y="0"/>
                </a:lnTo>
                <a:lnTo>
                  <a:pt x="4799029" y="1"/>
                </a:lnTo>
                <a:cubicBezTo>
                  <a:pt x="4799029" y="382797"/>
                  <a:pt x="4488711" y="693115"/>
                  <a:pt x="4105915" y="693115"/>
                </a:cubicBezTo>
                <a:lnTo>
                  <a:pt x="0" y="693115"/>
                </a:lnTo>
                <a:close/>
              </a:path>
            </a:pathLst>
          </a:custGeom>
          <a:solidFill>
            <a:srgbClr val="017A87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"/>
          <p:cNvSpPr txBox="1"/>
          <p:nvPr/>
        </p:nvSpPr>
        <p:spPr>
          <a:xfrm>
            <a:off x="529330" y="130088"/>
            <a:ext cx="342952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lt1"/>
                </a:solidFill>
                <a:latin typeface="Franklin Gothic Medium Cond" panose="020B0606030402020204" pitchFamily="34" charset="0"/>
                <a:ea typeface="Libre Franklin Medium"/>
                <a:cs typeface="Libre Franklin Medium"/>
                <a:sym typeface="Libre Franklin Medium"/>
              </a:rPr>
              <a:t>TUJUAN BLOK I</a:t>
            </a:r>
            <a:endParaRPr sz="1600" dirty="0">
              <a:latin typeface="Franklin Gothic Medium Cond" panose="020B0606030402020204" pitchFamily="34" charset="0"/>
            </a:endParaRPr>
          </a:p>
        </p:txBody>
      </p:sp>
      <p:sp>
        <p:nvSpPr>
          <p:cNvPr id="132" name="Google Shape;132;p2"/>
          <p:cNvSpPr/>
          <p:nvPr/>
        </p:nvSpPr>
        <p:spPr>
          <a:xfrm>
            <a:off x="-11575" y="6526384"/>
            <a:ext cx="10347066" cy="331616"/>
          </a:xfrm>
          <a:prstGeom prst="rect">
            <a:avLst/>
          </a:prstGeom>
          <a:solidFill>
            <a:srgbClr val="017A8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"/>
          <p:cNvSpPr/>
          <p:nvPr/>
        </p:nvSpPr>
        <p:spPr>
          <a:xfrm>
            <a:off x="1898248" y="1986734"/>
            <a:ext cx="8021256" cy="3090440"/>
          </a:xfrm>
          <a:prstGeom prst="roundRect">
            <a:avLst>
              <a:gd name="adj" fmla="val 842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"/>
          <p:cNvSpPr/>
          <p:nvPr/>
        </p:nvSpPr>
        <p:spPr>
          <a:xfrm>
            <a:off x="1134319" y="1446466"/>
            <a:ext cx="1831694" cy="1831694"/>
          </a:xfrm>
          <a:prstGeom prst="roundRect">
            <a:avLst>
              <a:gd name="adj" fmla="val 6556"/>
            </a:avLst>
          </a:prstGeom>
          <a:solidFill>
            <a:srgbClr val="017A8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04200" y="1411351"/>
            <a:ext cx="1691931" cy="169193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"/>
          <p:cNvSpPr txBox="1"/>
          <p:nvPr/>
        </p:nvSpPr>
        <p:spPr>
          <a:xfrm>
            <a:off x="3194904" y="2362313"/>
            <a:ext cx="6331061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Blok ini digunakan untuk mencatat keterangan pokok identitas keluarga dan mengidentifikasi wilayah administrasi tempat tinggal keluarga agar tidak terjadi kesalahan dalam pendataan.</a:t>
            </a:r>
            <a:endParaRPr/>
          </a:p>
        </p:txBody>
      </p:sp>
      <p:grpSp>
        <p:nvGrpSpPr>
          <p:cNvPr id="137" name="Google Shape;137;p2"/>
          <p:cNvGrpSpPr/>
          <p:nvPr/>
        </p:nvGrpSpPr>
        <p:grpSpPr>
          <a:xfrm>
            <a:off x="-659757" y="95126"/>
            <a:ext cx="437309" cy="3190205"/>
            <a:chOff x="-659757" y="95126"/>
            <a:chExt cx="437309" cy="3190205"/>
          </a:xfrm>
        </p:grpSpPr>
        <p:sp>
          <p:nvSpPr>
            <p:cNvPr id="138" name="Google Shape;138;p2"/>
            <p:cNvSpPr/>
            <p:nvPr/>
          </p:nvSpPr>
          <p:spPr>
            <a:xfrm>
              <a:off x="-659757" y="95126"/>
              <a:ext cx="437309" cy="437309"/>
            </a:xfrm>
            <a:prstGeom prst="rect">
              <a:avLst/>
            </a:prstGeom>
            <a:solidFill>
              <a:srgbClr val="1428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-659757" y="785127"/>
              <a:ext cx="437309" cy="437309"/>
            </a:xfrm>
            <a:prstGeom prst="rect">
              <a:avLst/>
            </a:prstGeom>
            <a:solidFill>
              <a:srgbClr val="2749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-659757" y="1471912"/>
              <a:ext cx="437309" cy="437309"/>
            </a:xfrm>
            <a:prstGeom prst="rect">
              <a:avLst/>
            </a:prstGeom>
            <a:solidFill>
              <a:srgbClr val="017A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-659757" y="2158697"/>
              <a:ext cx="437309" cy="437309"/>
            </a:xfrm>
            <a:prstGeom prst="rect">
              <a:avLst/>
            </a:prstGeom>
            <a:solidFill>
              <a:srgbClr val="00A8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-659757" y="2848022"/>
              <a:ext cx="437309" cy="437309"/>
            </a:xfrm>
            <a:prstGeom prst="rect">
              <a:avLst/>
            </a:prstGeom>
            <a:solidFill>
              <a:srgbClr val="EAA8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"/>
          <p:cNvSpPr/>
          <p:nvPr/>
        </p:nvSpPr>
        <p:spPr>
          <a:xfrm>
            <a:off x="4618299" y="130088"/>
            <a:ext cx="7573701" cy="4409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3"/>
          <p:cNvSpPr txBox="1">
            <a:spLocks noGrp="1"/>
          </p:cNvSpPr>
          <p:nvPr>
            <p:ph type="sldNum" idx="12"/>
          </p:nvPr>
        </p:nvSpPr>
        <p:spPr>
          <a:xfrm>
            <a:off x="11563927" y="6492875"/>
            <a:ext cx="4271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3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50" name="Google Shape;150;p3"/>
          <p:cNvSpPr/>
          <p:nvPr/>
        </p:nvSpPr>
        <p:spPr>
          <a:xfrm>
            <a:off x="-11575" y="-49066"/>
            <a:ext cx="5105864" cy="925976"/>
          </a:xfrm>
          <a:custGeom>
            <a:avLst/>
            <a:gdLst/>
            <a:ahLst/>
            <a:cxnLst/>
            <a:rect l="l" t="t" r="r" b="b"/>
            <a:pathLst>
              <a:path w="4799029" h="693115" extrusionOk="0">
                <a:moveTo>
                  <a:pt x="0" y="0"/>
                </a:moveTo>
                <a:lnTo>
                  <a:pt x="4799029" y="0"/>
                </a:lnTo>
                <a:lnTo>
                  <a:pt x="4799029" y="1"/>
                </a:lnTo>
                <a:cubicBezTo>
                  <a:pt x="4799029" y="382797"/>
                  <a:pt x="4488711" y="693115"/>
                  <a:pt x="4105915" y="693115"/>
                </a:cubicBezTo>
                <a:lnTo>
                  <a:pt x="0" y="693115"/>
                </a:lnTo>
                <a:close/>
              </a:path>
            </a:pathLst>
          </a:custGeom>
          <a:solidFill>
            <a:srgbClr val="EAA82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3"/>
          <p:cNvSpPr txBox="1"/>
          <p:nvPr/>
        </p:nvSpPr>
        <p:spPr>
          <a:xfrm>
            <a:off x="497900" y="130088"/>
            <a:ext cx="4513863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lt1"/>
                </a:solidFill>
                <a:latin typeface="Franklin Gothic Medium Cond" panose="020B0606030402020204" pitchFamily="34" charset="0"/>
                <a:ea typeface="Libre Franklin Medium"/>
                <a:cs typeface="Libre Franklin Medium"/>
                <a:sym typeface="Libre Franklin Medium"/>
              </a:rPr>
              <a:t>PERTANYAAN 101-107</a:t>
            </a:r>
            <a:endParaRPr sz="1600" dirty="0">
              <a:latin typeface="Franklin Gothic Medium Cond" panose="020B0606030402020204" pitchFamily="34" charset="0"/>
            </a:endParaRPr>
          </a:p>
        </p:txBody>
      </p:sp>
      <p:sp>
        <p:nvSpPr>
          <p:cNvPr id="152" name="Google Shape;152;p3"/>
          <p:cNvSpPr txBox="1"/>
          <p:nvPr/>
        </p:nvSpPr>
        <p:spPr>
          <a:xfrm>
            <a:off x="8542117" y="141663"/>
            <a:ext cx="32204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lihat buku pedoman halaman 63</a:t>
            </a:r>
            <a:endParaRPr/>
          </a:p>
        </p:txBody>
      </p:sp>
      <p:pic>
        <p:nvPicPr>
          <p:cNvPr id="153" name="Google Shape;15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4937" y="1252741"/>
            <a:ext cx="6238875" cy="4943475"/>
          </a:xfrm>
          <a:prstGeom prst="roundRect">
            <a:avLst>
              <a:gd name="adj" fmla="val 1916"/>
            </a:avLst>
          </a:prstGeom>
          <a:noFill/>
          <a:ln>
            <a:noFill/>
          </a:ln>
        </p:spPr>
      </p:pic>
      <p:sp>
        <p:nvSpPr>
          <p:cNvPr id="154" name="Google Shape;154;p3"/>
          <p:cNvSpPr/>
          <p:nvPr/>
        </p:nvSpPr>
        <p:spPr>
          <a:xfrm>
            <a:off x="6632294" y="1471912"/>
            <a:ext cx="578734" cy="1785638"/>
          </a:xfrm>
          <a:prstGeom prst="rightBrace">
            <a:avLst>
              <a:gd name="adj1" fmla="val 11953"/>
              <a:gd name="adj2" fmla="val 20128"/>
            </a:avLst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3"/>
          <p:cNvSpPr/>
          <p:nvPr/>
        </p:nvSpPr>
        <p:spPr>
          <a:xfrm>
            <a:off x="7433200" y="1005751"/>
            <a:ext cx="4513863" cy="1626161"/>
          </a:xfrm>
          <a:prstGeom prst="roundRect">
            <a:avLst>
              <a:gd name="adj" fmla="val 14010"/>
            </a:avLst>
          </a:prstGeom>
          <a:noFill/>
          <a:ln w="19050" cap="flat" cmpd="sng">
            <a:solidFill>
              <a:schemeClr val="lt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3"/>
          <p:cNvSpPr/>
          <p:nvPr/>
        </p:nvSpPr>
        <p:spPr>
          <a:xfrm>
            <a:off x="8171727" y="785277"/>
            <a:ext cx="1753323" cy="440945"/>
          </a:xfrm>
          <a:prstGeom prst="rect">
            <a:avLst/>
          </a:prstGeom>
          <a:solidFill>
            <a:srgbClr val="017A8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3"/>
          <p:cNvSpPr/>
          <p:nvPr/>
        </p:nvSpPr>
        <p:spPr>
          <a:xfrm>
            <a:off x="8097959" y="919736"/>
            <a:ext cx="172027" cy="172027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3"/>
          <p:cNvSpPr/>
          <p:nvPr/>
        </p:nvSpPr>
        <p:spPr>
          <a:xfrm>
            <a:off x="9826791" y="919736"/>
            <a:ext cx="172027" cy="172027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3"/>
          <p:cNvSpPr txBox="1"/>
          <p:nvPr/>
        </p:nvSpPr>
        <p:spPr>
          <a:xfrm>
            <a:off x="8405149" y="775167"/>
            <a:ext cx="1314784" cy="400110"/>
          </a:xfrm>
          <a:prstGeom prst="rect">
            <a:avLst/>
          </a:prstGeom>
          <a:solidFill>
            <a:srgbClr val="EAA824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P101-P104</a:t>
            </a:r>
            <a:endParaRPr dirty="0"/>
          </a:p>
        </p:txBody>
      </p:sp>
      <p:sp>
        <p:nvSpPr>
          <p:cNvPr id="160" name="Google Shape;160;p3"/>
          <p:cNvSpPr txBox="1"/>
          <p:nvPr/>
        </p:nvSpPr>
        <p:spPr>
          <a:xfrm>
            <a:off x="7673841" y="1182095"/>
            <a:ext cx="400380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Provinsi</a:t>
            </a:r>
            <a:r>
              <a:rPr lang="en-US" sz="16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60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Kabupaten</a:t>
            </a:r>
            <a:r>
              <a:rPr lang="en-US" sz="16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/Kota, </a:t>
            </a:r>
            <a:r>
              <a:rPr lang="en-US" sz="160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Kecamatan</a:t>
            </a:r>
            <a:r>
              <a:rPr lang="en-US" sz="16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60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Desa</a:t>
            </a:r>
            <a:r>
              <a:rPr lang="en-US" sz="16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60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Kelurahan</a:t>
            </a:r>
            <a:r>
              <a:rPr lang="en-US" sz="16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Kode SLS/Non SLS, Kode Sub SLS dan Nama SLS/Non SLS, </a:t>
            </a:r>
            <a:r>
              <a:rPr lang="en-US" sz="160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disalin</a:t>
            </a:r>
            <a:r>
              <a:rPr lang="en-US" sz="16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dari</a:t>
            </a:r>
            <a:r>
              <a:rPr lang="en-US" sz="16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Blok I REGSOSEK22-VK1 (</a:t>
            </a:r>
            <a:r>
              <a:rPr lang="en-US" sz="160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pertanyaan</a:t>
            </a:r>
            <a:r>
              <a:rPr lang="en-US" sz="16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1-4) </a:t>
            </a:r>
            <a:r>
              <a:rPr lang="en-US" sz="160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atau</a:t>
            </a:r>
            <a:r>
              <a:rPr lang="en-US" sz="16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Blok I REGSOSEK22-VK2 (</a:t>
            </a:r>
            <a:r>
              <a:rPr lang="en-US" sz="160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pertanyaan</a:t>
            </a:r>
            <a:r>
              <a:rPr lang="en-US" sz="16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1-4).</a:t>
            </a:r>
            <a:endParaRPr sz="1600" i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3"/>
          <p:cNvSpPr/>
          <p:nvPr/>
        </p:nvSpPr>
        <p:spPr>
          <a:xfrm>
            <a:off x="6632294" y="4805680"/>
            <a:ext cx="578734" cy="1212192"/>
          </a:xfrm>
          <a:prstGeom prst="rightBrace">
            <a:avLst>
              <a:gd name="adj1" fmla="val 8026"/>
              <a:gd name="adj2" fmla="val 79073"/>
            </a:avLst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3"/>
          <p:cNvSpPr/>
          <p:nvPr/>
        </p:nvSpPr>
        <p:spPr>
          <a:xfrm>
            <a:off x="7433200" y="4920276"/>
            <a:ext cx="4513863" cy="1479602"/>
          </a:xfrm>
          <a:prstGeom prst="roundRect">
            <a:avLst>
              <a:gd name="adj" fmla="val 13972"/>
            </a:avLst>
          </a:prstGeom>
          <a:noFill/>
          <a:ln w="19050" cap="flat" cmpd="sng">
            <a:solidFill>
              <a:schemeClr val="lt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3"/>
          <p:cNvSpPr/>
          <p:nvPr/>
        </p:nvSpPr>
        <p:spPr>
          <a:xfrm>
            <a:off x="8171727" y="4788196"/>
            <a:ext cx="1047647" cy="217927"/>
          </a:xfrm>
          <a:prstGeom prst="rect">
            <a:avLst/>
          </a:prstGeom>
          <a:solidFill>
            <a:srgbClr val="017A8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3"/>
          <p:cNvSpPr/>
          <p:nvPr/>
        </p:nvSpPr>
        <p:spPr>
          <a:xfrm>
            <a:off x="8097959" y="4834096"/>
            <a:ext cx="172027" cy="17202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3"/>
          <p:cNvSpPr/>
          <p:nvPr/>
        </p:nvSpPr>
        <p:spPr>
          <a:xfrm>
            <a:off x="9219374" y="4834096"/>
            <a:ext cx="172027" cy="17202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3"/>
          <p:cNvSpPr txBox="1"/>
          <p:nvPr/>
        </p:nvSpPr>
        <p:spPr>
          <a:xfrm>
            <a:off x="8405149" y="4742658"/>
            <a:ext cx="710451" cy="400110"/>
          </a:xfrm>
          <a:prstGeom prst="rect">
            <a:avLst/>
          </a:prstGeom>
          <a:solidFill>
            <a:srgbClr val="EAA824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P107</a:t>
            </a:r>
            <a:endParaRPr/>
          </a:p>
        </p:txBody>
      </p:sp>
      <p:sp>
        <p:nvSpPr>
          <p:cNvPr id="167" name="Google Shape;167;p3"/>
          <p:cNvSpPr txBox="1"/>
          <p:nvPr/>
        </p:nvSpPr>
        <p:spPr>
          <a:xfrm>
            <a:off x="7433200" y="5126670"/>
            <a:ext cx="4345921" cy="1239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Tuliskan alamat lengkap secara jelas mencakup jalan/gang dan nomor rumah. Disalin dari REGSOSEK22-VK1 (BLOK VA kolom 3) atau REGSOSEK22-VK2 (BLOK VB kolom 3).</a:t>
            </a:r>
            <a:endParaRPr sz="16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8" name="Google Shape;168;p3"/>
          <p:cNvGrpSpPr/>
          <p:nvPr/>
        </p:nvGrpSpPr>
        <p:grpSpPr>
          <a:xfrm>
            <a:off x="-688528" y="-49066"/>
            <a:ext cx="437309" cy="3190205"/>
            <a:chOff x="-659757" y="95126"/>
            <a:chExt cx="437309" cy="3190205"/>
          </a:xfrm>
        </p:grpSpPr>
        <p:sp>
          <p:nvSpPr>
            <p:cNvPr id="169" name="Google Shape;169;p3"/>
            <p:cNvSpPr/>
            <p:nvPr/>
          </p:nvSpPr>
          <p:spPr>
            <a:xfrm>
              <a:off x="-659757" y="95126"/>
              <a:ext cx="437309" cy="437309"/>
            </a:xfrm>
            <a:prstGeom prst="rect">
              <a:avLst/>
            </a:prstGeom>
            <a:solidFill>
              <a:srgbClr val="1428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-659757" y="785127"/>
              <a:ext cx="437309" cy="437309"/>
            </a:xfrm>
            <a:prstGeom prst="rect">
              <a:avLst/>
            </a:prstGeom>
            <a:solidFill>
              <a:srgbClr val="2749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-659757" y="1471912"/>
              <a:ext cx="437309" cy="437309"/>
            </a:xfrm>
            <a:prstGeom prst="rect">
              <a:avLst/>
            </a:prstGeom>
            <a:solidFill>
              <a:srgbClr val="017A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-659757" y="2158697"/>
              <a:ext cx="437309" cy="437309"/>
            </a:xfrm>
            <a:prstGeom prst="rect">
              <a:avLst/>
            </a:prstGeom>
            <a:solidFill>
              <a:srgbClr val="00A8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-659757" y="2848022"/>
              <a:ext cx="437309" cy="437309"/>
            </a:xfrm>
            <a:prstGeom prst="rect">
              <a:avLst/>
            </a:prstGeom>
            <a:solidFill>
              <a:srgbClr val="EAA8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4" name="Google Shape;174;p3"/>
          <p:cNvSpPr/>
          <p:nvPr/>
        </p:nvSpPr>
        <p:spPr>
          <a:xfrm>
            <a:off x="6632294" y="3523161"/>
            <a:ext cx="578734" cy="944064"/>
          </a:xfrm>
          <a:prstGeom prst="rightBrace">
            <a:avLst>
              <a:gd name="adj1" fmla="val 12027"/>
              <a:gd name="adj2" fmla="val 48805"/>
            </a:avLst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3"/>
          <p:cNvSpPr/>
          <p:nvPr/>
        </p:nvSpPr>
        <p:spPr>
          <a:xfrm>
            <a:off x="7433200" y="3132680"/>
            <a:ext cx="4513863" cy="1479602"/>
          </a:xfrm>
          <a:prstGeom prst="roundRect">
            <a:avLst>
              <a:gd name="adj" fmla="val 13972"/>
            </a:avLst>
          </a:prstGeom>
          <a:noFill/>
          <a:ln w="19050" cap="flat" cmpd="sng">
            <a:solidFill>
              <a:schemeClr val="lt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3"/>
          <p:cNvSpPr/>
          <p:nvPr/>
        </p:nvSpPr>
        <p:spPr>
          <a:xfrm>
            <a:off x="8171726" y="3000600"/>
            <a:ext cx="1655065" cy="256950"/>
          </a:xfrm>
          <a:prstGeom prst="rect">
            <a:avLst/>
          </a:prstGeom>
          <a:solidFill>
            <a:srgbClr val="017A8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3"/>
          <p:cNvSpPr/>
          <p:nvPr/>
        </p:nvSpPr>
        <p:spPr>
          <a:xfrm>
            <a:off x="8097959" y="3046500"/>
            <a:ext cx="172027" cy="17202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3"/>
          <p:cNvSpPr/>
          <p:nvPr/>
        </p:nvSpPr>
        <p:spPr>
          <a:xfrm>
            <a:off x="9753023" y="3046500"/>
            <a:ext cx="172027" cy="172027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3"/>
          <p:cNvSpPr txBox="1"/>
          <p:nvPr/>
        </p:nvSpPr>
        <p:spPr>
          <a:xfrm>
            <a:off x="8343754" y="2955062"/>
            <a:ext cx="1314784" cy="400110"/>
          </a:xfrm>
          <a:prstGeom prst="rect">
            <a:avLst/>
          </a:prstGeom>
          <a:solidFill>
            <a:srgbClr val="EAA824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P105-P106</a:t>
            </a:r>
            <a:endParaRPr/>
          </a:p>
        </p:txBody>
      </p:sp>
      <p:sp>
        <p:nvSpPr>
          <p:cNvPr id="180" name="Google Shape;180;p3"/>
          <p:cNvSpPr txBox="1"/>
          <p:nvPr/>
        </p:nvSpPr>
        <p:spPr>
          <a:xfrm>
            <a:off x="7433200" y="3339074"/>
            <a:ext cx="4345921" cy="923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Kode dan nama SLS/Non SLS disalin dari Blok I REGSOSEK22-VK1 (pertanyaan 9 dan 10) atau Blok I REGSOSEK22-VK2 (pertanyaan 9 dan 10)</a:t>
            </a:r>
            <a:endParaRPr sz="16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"/>
          <p:cNvSpPr/>
          <p:nvPr/>
        </p:nvSpPr>
        <p:spPr>
          <a:xfrm>
            <a:off x="0" y="2444641"/>
            <a:ext cx="12203575" cy="3697877"/>
          </a:xfrm>
          <a:prstGeom prst="rect">
            <a:avLst/>
          </a:prstGeom>
          <a:solidFill>
            <a:srgbClr val="EBFC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7" name="Google Shape;187;p4"/>
          <p:cNvCxnSpPr/>
          <p:nvPr/>
        </p:nvCxnSpPr>
        <p:spPr>
          <a:xfrm>
            <a:off x="-11575" y="6142518"/>
            <a:ext cx="12203575" cy="0"/>
          </a:xfrm>
          <a:prstGeom prst="straightConnector1">
            <a:avLst/>
          </a:prstGeom>
          <a:noFill/>
          <a:ln w="57150" cap="flat" cmpd="sng">
            <a:solidFill>
              <a:srgbClr val="017A87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8" name="Google Shape;188;p4"/>
          <p:cNvCxnSpPr/>
          <p:nvPr/>
        </p:nvCxnSpPr>
        <p:spPr>
          <a:xfrm>
            <a:off x="-11575" y="2417655"/>
            <a:ext cx="10193749" cy="0"/>
          </a:xfrm>
          <a:prstGeom prst="straightConnector1">
            <a:avLst/>
          </a:prstGeom>
          <a:noFill/>
          <a:ln w="57150" cap="flat" cmpd="sng">
            <a:solidFill>
              <a:srgbClr val="017A8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9" name="Google Shape;189;p4"/>
          <p:cNvSpPr/>
          <p:nvPr/>
        </p:nvSpPr>
        <p:spPr>
          <a:xfrm>
            <a:off x="10335490" y="6526384"/>
            <a:ext cx="1856510" cy="331616"/>
          </a:xfrm>
          <a:prstGeom prst="rect">
            <a:avLst/>
          </a:prstGeom>
          <a:solidFill>
            <a:srgbClr val="EAA82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4"/>
          <p:cNvSpPr/>
          <p:nvPr/>
        </p:nvSpPr>
        <p:spPr>
          <a:xfrm>
            <a:off x="4618299" y="130088"/>
            <a:ext cx="7573701" cy="440945"/>
          </a:xfrm>
          <a:prstGeom prst="rect">
            <a:avLst/>
          </a:prstGeom>
          <a:solidFill>
            <a:srgbClr val="EAA82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4"/>
          <p:cNvSpPr txBox="1">
            <a:spLocks noGrp="1"/>
          </p:cNvSpPr>
          <p:nvPr>
            <p:ph type="sldNum" idx="12"/>
          </p:nvPr>
        </p:nvSpPr>
        <p:spPr>
          <a:xfrm>
            <a:off x="11563927" y="6492875"/>
            <a:ext cx="4271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92" name="Google Shape;192;p4"/>
          <p:cNvSpPr/>
          <p:nvPr/>
        </p:nvSpPr>
        <p:spPr>
          <a:xfrm>
            <a:off x="-11575" y="-49066"/>
            <a:ext cx="5105864" cy="925976"/>
          </a:xfrm>
          <a:custGeom>
            <a:avLst/>
            <a:gdLst/>
            <a:ahLst/>
            <a:cxnLst/>
            <a:rect l="l" t="t" r="r" b="b"/>
            <a:pathLst>
              <a:path w="4799029" h="693115" extrusionOk="0">
                <a:moveTo>
                  <a:pt x="0" y="0"/>
                </a:moveTo>
                <a:lnTo>
                  <a:pt x="4799029" y="0"/>
                </a:lnTo>
                <a:lnTo>
                  <a:pt x="4799029" y="1"/>
                </a:lnTo>
                <a:cubicBezTo>
                  <a:pt x="4799029" y="382797"/>
                  <a:pt x="4488711" y="693115"/>
                  <a:pt x="4105915" y="693115"/>
                </a:cubicBezTo>
                <a:lnTo>
                  <a:pt x="0" y="693115"/>
                </a:lnTo>
                <a:close/>
              </a:path>
            </a:pathLst>
          </a:custGeom>
          <a:solidFill>
            <a:srgbClr val="017A87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4"/>
          <p:cNvSpPr txBox="1"/>
          <p:nvPr/>
        </p:nvSpPr>
        <p:spPr>
          <a:xfrm>
            <a:off x="529330" y="130088"/>
            <a:ext cx="394306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lt1"/>
                </a:solidFill>
                <a:latin typeface="Franklin Gothic Medium Cond" panose="020B0606030402020204" pitchFamily="34" charset="0"/>
                <a:ea typeface="Libre Franklin Medium"/>
                <a:cs typeface="Libre Franklin Medium"/>
                <a:sym typeface="Libre Franklin Medium"/>
              </a:rPr>
              <a:t>PERTANYAAN 108</a:t>
            </a:r>
            <a:endParaRPr sz="1600" dirty="0">
              <a:latin typeface="Franklin Gothic Medium Cond" panose="020B0606030402020204" pitchFamily="34" charset="0"/>
            </a:endParaRPr>
          </a:p>
        </p:txBody>
      </p:sp>
      <p:grpSp>
        <p:nvGrpSpPr>
          <p:cNvPr id="194" name="Google Shape;194;p4"/>
          <p:cNvGrpSpPr/>
          <p:nvPr/>
        </p:nvGrpSpPr>
        <p:grpSpPr>
          <a:xfrm>
            <a:off x="-659757" y="95126"/>
            <a:ext cx="437309" cy="3187665"/>
            <a:chOff x="-659757" y="95126"/>
            <a:chExt cx="437309" cy="3187665"/>
          </a:xfrm>
        </p:grpSpPr>
        <p:sp>
          <p:nvSpPr>
            <p:cNvPr id="195" name="Google Shape;195;p4"/>
            <p:cNvSpPr/>
            <p:nvPr/>
          </p:nvSpPr>
          <p:spPr>
            <a:xfrm>
              <a:off x="-659757" y="95126"/>
              <a:ext cx="437309" cy="437309"/>
            </a:xfrm>
            <a:prstGeom prst="rect">
              <a:avLst/>
            </a:prstGeom>
            <a:solidFill>
              <a:srgbClr val="1428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-659757" y="785127"/>
              <a:ext cx="437309" cy="437309"/>
            </a:xfrm>
            <a:prstGeom prst="rect">
              <a:avLst/>
            </a:prstGeom>
            <a:solidFill>
              <a:srgbClr val="2749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-659757" y="1471912"/>
              <a:ext cx="437309" cy="437309"/>
            </a:xfrm>
            <a:prstGeom prst="rect">
              <a:avLst/>
            </a:prstGeom>
            <a:solidFill>
              <a:srgbClr val="0C7B9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-659757" y="2158697"/>
              <a:ext cx="437309" cy="437309"/>
            </a:xfrm>
            <a:prstGeom prst="rect">
              <a:avLst/>
            </a:prstGeom>
            <a:solidFill>
              <a:srgbClr val="00A8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4"/>
            <p:cNvSpPr/>
            <p:nvPr/>
          </p:nvSpPr>
          <p:spPr>
            <a:xfrm>
              <a:off x="-659757" y="2845482"/>
              <a:ext cx="437309" cy="437309"/>
            </a:xfrm>
            <a:prstGeom prst="rect">
              <a:avLst/>
            </a:prstGeom>
            <a:solidFill>
              <a:srgbClr val="FFC93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0" name="Google Shape;200;p4"/>
          <p:cNvSpPr txBox="1"/>
          <p:nvPr/>
        </p:nvSpPr>
        <p:spPr>
          <a:xfrm>
            <a:off x="8542117" y="141663"/>
            <a:ext cx="35250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lihat buku pedoman halaman 63-64</a:t>
            </a:r>
            <a:endParaRPr/>
          </a:p>
        </p:txBody>
      </p:sp>
      <p:sp>
        <p:nvSpPr>
          <p:cNvPr id="201" name="Google Shape;201;p4"/>
          <p:cNvSpPr/>
          <p:nvPr/>
        </p:nvSpPr>
        <p:spPr>
          <a:xfrm>
            <a:off x="-11575" y="6526384"/>
            <a:ext cx="10347066" cy="331616"/>
          </a:xfrm>
          <a:prstGeom prst="rect">
            <a:avLst/>
          </a:prstGeom>
          <a:solidFill>
            <a:srgbClr val="017A8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2" name="Google Shape;20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6077" y="1055827"/>
            <a:ext cx="6257925" cy="542925"/>
          </a:xfrm>
          <a:prstGeom prst="roundRect">
            <a:avLst>
              <a:gd name="adj" fmla="val 2041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203" name="Google Shape;203;p4"/>
          <p:cNvGrpSpPr/>
          <p:nvPr/>
        </p:nvGrpSpPr>
        <p:grpSpPr>
          <a:xfrm>
            <a:off x="366077" y="1909221"/>
            <a:ext cx="3382270" cy="4455115"/>
            <a:chOff x="366077" y="1909221"/>
            <a:chExt cx="3382270" cy="4455115"/>
          </a:xfrm>
        </p:grpSpPr>
        <p:sp>
          <p:nvSpPr>
            <p:cNvPr id="204" name="Google Shape;204;p4"/>
            <p:cNvSpPr/>
            <p:nvPr/>
          </p:nvSpPr>
          <p:spPr>
            <a:xfrm>
              <a:off x="366077" y="2043051"/>
              <a:ext cx="3382270" cy="4321285"/>
            </a:xfrm>
            <a:prstGeom prst="roundRect">
              <a:avLst>
                <a:gd name="adj" fmla="val 8856"/>
              </a:avLst>
            </a:prstGeom>
            <a:solidFill>
              <a:srgbClr val="CDF7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4"/>
            <p:cNvSpPr/>
            <p:nvPr/>
          </p:nvSpPr>
          <p:spPr>
            <a:xfrm>
              <a:off x="366077" y="1909221"/>
              <a:ext cx="3382270" cy="507543"/>
            </a:xfrm>
            <a:prstGeom prst="rect">
              <a:avLst/>
            </a:prstGeom>
            <a:solidFill>
              <a:srgbClr val="017A87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6" name="Google Shape;206;p4"/>
          <p:cNvSpPr/>
          <p:nvPr/>
        </p:nvSpPr>
        <p:spPr>
          <a:xfrm>
            <a:off x="529330" y="2070929"/>
            <a:ext cx="212350" cy="212350"/>
          </a:xfrm>
          <a:prstGeom prst="ellipse">
            <a:avLst/>
          </a:prstGeom>
          <a:solidFill>
            <a:srgbClr val="EAA82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4"/>
          <p:cNvSpPr/>
          <p:nvPr/>
        </p:nvSpPr>
        <p:spPr>
          <a:xfrm>
            <a:off x="798758" y="2070929"/>
            <a:ext cx="212350" cy="212350"/>
          </a:xfrm>
          <a:prstGeom prst="ellipse">
            <a:avLst/>
          </a:prstGeom>
          <a:solidFill>
            <a:srgbClr val="EAA82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4"/>
          <p:cNvSpPr/>
          <p:nvPr/>
        </p:nvSpPr>
        <p:spPr>
          <a:xfrm>
            <a:off x="1073333" y="2070929"/>
            <a:ext cx="212350" cy="212350"/>
          </a:xfrm>
          <a:prstGeom prst="ellipse">
            <a:avLst/>
          </a:prstGeom>
          <a:solidFill>
            <a:srgbClr val="EAA82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9" name="Google Shape;209;p4"/>
          <p:cNvGrpSpPr/>
          <p:nvPr/>
        </p:nvGrpSpPr>
        <p:grpSpPr>
          <a:xfrm>
            <a:off x="3498566" y="3931920"/>
            <a:ext cx="532813" cy="321940"/>
            <a:chOff x="3637280" y="3931920"/>
            <a:chExt cx="532813" cy="321940"/>
          </a:xfrm>
        </p:grpSpPr>
        <p:sp>
          <p:nvSpPr>
            <p:cNvPr id="210" name="Google Shape;210;p4"/>
            <p:cNvSpPr/>
            <p:nvPr/>
          </p:nvSpPr>
          <p:spPr>
            <a:xfrm>
              <a:off x="3637280" y="3931920"/>
              <a:ext cx="321940" cy="321940"/>
            </a:xfrm>
            <a:prstGeom prst="chevron">
              <a:avLst>
                <a:gd name="adj" fmla="val 50000"/>
              </a:avLst>
            </a:prstGeom>
            <a:solidFill>
              <a:srgbClr val="EAA8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4"/>
            <p:cNvSpPr/>
            <p:nvPr/>
          </p:nvSpPr>
          <p:spPr>
            <a:xfrm>
              <a:off x="3848153" y="3931920"/>
              <a:ext cx="321940" cy="321940"/>
            </a:xfrm>
            <a:prstGeom prst="chevron">
              <a:avLst>
                <a:gd name="adj" fmla="val 50000"/>
              </a:avLst>
            </a:prstGeom>
            <a:solidFill>
              <a:srgbClr val="EAA8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2" name="Google Shape;212;p4"/>
          <p:cNvSpPr txBox="1"/>
          <p:nvPr/>
        </p:nvSpPr>
        <p:spPr>
          <a:xfrm>
            <a:off x="748644" y="2746367"/>
            <a:ext cx="2677763" cy="304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highlight>
                  <a:srgbClr val="EAA824"/>
                </a:highlight>
                <a:latin typeface="Calibri"/>
                <a:ea typeface="Calibri"/>
                <a:cs typeface="Calibri"/>
                <a:sym typeface="Calibri"/>
              </a:rPr>
              <a:t>Kepala Keluarga</a:t>
            </a:r>
            <a:r>
              <a:rPr lang="en-US" sz="2400">
                <a:solidFill>
                  <a:schemeClr val="dk1"/>
                </a:solidFill>
                <a:highlight>
                  <a:srgbClr val="EAA824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adalah salah seorang dari anggota keluarga yang tertulis di dalam Kartu Keluarga sebagai Kepala Keluarga.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4"/>
          <p:cNvSpPr/>
          <p:nvPr/>
        </p:nvSpPr>
        <p:spPr>
          <a:xfrm>
            <a:off x="10056511" y="2195496"/>
            <a:ext cx="2556199" cy="440945"/>
          </a:xfrm>
          <a:prstGeom prst="roundRect">
            <a:avLst>
              <a:gd name="adj" fmla="val 50000"/>
            </a:avLst>
          </a:prstGeom>
          <a:solidFill>
            <a:srgbClr val="017A8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4"/>
          <p:cNvSpPr/>
          <p:nvPr/>
        </p:nvSpPr>
        <p:spPr>
          <a:xfrm>
            <a:off x="11777518" y="2327111"/>
            <a:ext cx="172720" cy="17272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4"/>
          <p:cNvSpPr/>
          <p:nvPr/>
        </p:nvSpPr>
        <p:spPr>
          <a:xfrm>
            <a:off x="11475677" y="2327111"/>
            <a:ext cx="172720" cy="17272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4"/>
          <p:cNvSpPr/>
          <p:nvPr/>
        </p:nvSpPr>
        <p:spPr>
          <a:xfrm>
            <a:off x="11135980" y="2327111"/>
            <a:ext cx="172720" cy="17272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4"/>
          <p:cNvSpPr txBox="1"/>
          <p:nvPr/>
        </p:nvSpPr>
        <p:spPr>
          <a:xfrm>
            <a:off x="6952804" y="1133358"/>
            <a:ext cx="487311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Disalin dari REGSOSEK22-VK1 (Blok VA atau VB kolom 2) atau REGSOSEK22-VK2 (Blok VB kolom 2) </a:t>
            </a:r>
            <a:endParaRPr/>
          </a:p>
        </p:txBody>
      </p:sp>
      <p:grpSp>
        <p:nvGrpSpPr>
          <p:cNvPr id="218" name="Google Shape;218;p4"/>
          <p:cNvGrpSpPr/>
          <p:nvPr/>
        </p:nvGrpSpPr>
        <p:grpSpPr>
          <a:xfrm>
            <a:off x="6549577" y="1195424"/>
            <a:ext cx="403539" cy="243829"/>
            <a:chOff x="3637280" y="3931920"/>
            <a:chExt cx="532813" cy="321940"/>
          </a:xfrm>
        </p:grpSpPr>
        <p:sp>
          <p:nvSpPr>
            <p:cNvPr id="219" name="Google Shape;219;p4"/>
            <p:cNvSpPr/>
            <p:nvPr/>
          </p:nvSpPr>
          <p:spPr>
            <a:xfrm>
              <a:off x="3637280" y="3931920"/>
              <a:ext cx="321940" cy="321940"/>
            </a:xfrm>
            <a:prstGeom prst="chevron">
              <a:avLst>
                <a:gd name="adj" fmla="val 50000"/>
              </a:avLst>
            </a:prstGeom>
            <a:solidFill>
              <a:srgbClr val="EAA8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3848153" y="3931920"/>
              <a:ext cx="321940" cy="321940"/>
            </a:xfrm>
            <a:prstGeom prst="chevron">
              <a:avLst>
                <a:gd name="adj" fmla="val 50000"/>
              </a:avLst>
            </a:prstGeom>
            <a:solidFill>
              <a:srgbClr val="EAA8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1" name="Google Shape;221;p4"/>
          <p:cNvSpPr txBox="1"/>
          <p:nvPr/>
        </p:nvSpPr>
        <p:spPr>
          <a:xfrm>
            <a:off x="4472397" y="2845482"/>
            <a:ext cx="3906475" cy="2215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 u="none" strike="noStrik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Apabila</a:t>
            </a:r>
            <a:r>
              <a:rPr lang="en-US" sz="2000" b="1" i="1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i="1" u="none" strike="noStrik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Kepala</a:t>
            </a:r>
            <a:r>
              <a:rPr lang="en-US" sz="2000" b="1" i="1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i="1" u="none" strike="noStrik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Keluarga</a:t>
            </a:r>
            <a:r>
              <a:rPr lang="en-US" sz="2000" b="1" i="1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i="1" u="none" strike="noStrik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meninggal</a:t>
            </a:r>
            <a:r>
              <a:rPr lang="en-US" sz="2000" b="1" i="1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i="1" u="none" strike="noStrik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atau</a:t>
            </a:r>
            <a:r>
              <a:rPr lang="en-US" sz="2000" b="1" i="1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i="1" u="none" strike="noStrik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cerai</a:t>
            </a:r>
            <a:r>
              <a:rPr lang="en-US" sz="2000" i="1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000" i="1" u="none" strike="noStrik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maka</a:t>
            </a:r>
            <a:r>
              <a:rPr lang="en-US" sz="2000" i="1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i="1" u="none" strike="noStrik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nama</a:t>
            </a:r>
            <a:r>
              <a:rPr lang="en-US" sz="2000" i="1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i="1" u="none" strike="noStrik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Kepala</a:t>
            </a:r>
            <a:r>
              <a:rPr lang="en-US" sz="2000" i="1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i="1" u="none" strike="noStrik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Keluarga</a:t>
            </a:r>
            <a:r>
              <a:rPr lang="en-US" sz="2000" i="1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i="1" u="none" strike="noStrik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pada </a:t>
            </a:r>
            <a:r>
              <a:rPr lang="en-US" sz="2000" b="1" i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Daftar</a:t>
            </a:r>
            <a:r>
              <a:rPr lang="en-US" sz="2000" b="1" i="1" u="none" strike="noStrik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REGSOSEK22-VK1 </a:t>
            </a:r>
            <a:r>
              <a:rPr lang="en-US" sz="2000" i="1" u="none" strike="noStrik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digantikan</a:t>
            </a:r>
            <a:r>
              <a:rPr lang="en-US" sz="2000" i="1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i="1" u="none" strike="noStrik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dengan</a:t>
            </a:r>
            <a:r>
              <a:rPr lang="en-US" sz="2000" i="1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i="1" u="none" strike="noStrik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nama</a:t>
            </a:r>
            <a:r>
              <a:rPr lang="en-US" sz="2000" i="1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i="1" u="none" strike="noStrik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pasangan</a:t>
            </a:r>
            <a:r>
              <a:rPr lang="en-US" sz="2000" i="1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i="1" u="none" strike="noStrik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atau</a:t>
            </a:r>
            <a:r>
              <a:rPr lang="en-US" sz="2000" i="1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yang </a:t>
            </a:r>
            <a:r>
              <a:rPr lang="en-US" sz="2000" i="1" u="none" strike="noStrik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ditunjuk</a:t>
            </a:r>
            <a:r>
              <a:rPr lang="en-US" sz="2000" i="1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i="1" u="none" strike="noStrik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sebagai</a:t>
            </a:r>
            <a:r>
              <a:rPr lang="en-US" sz="2000" i="1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i="1" u="none" strike="noStrik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Kepala</a:t>
            </a:r>
            <a:r>
              <a:rPr lang="en-US" sz="2000" i="1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i="1" u="none" strike="noStrik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Keluarga</a:t>
            </a:r>
            <a:r>
              <a:rPr lang="en-US" sz="2000" i="1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2000" i="1" u="none" strike="noStrik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5"/>
          <p:cNvSpPr/>
          <p:nvPr/>
        </p:nvSpPr>
        <p:spPr>
          <a:xfrm>
            <a:off x="4618299" y="130088"/>
            <a:ext cx="7573701" cy="4409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5"/>
          <p:cNvSpPr txBox="1">
            <a:spLocks noGrp="1"/>
          </p:cNvSpPr>
          <p:nvPr>
            <p:ph type="sldNum" idx="12"/>
          </p:nvPr>
        </p:nvSpPr>
        <p:spPr>
          <a:xfrm>
            <a:off x="11563927" y="6492875"/>
            <a:ext cx="4271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grpSp>
        <p:nvGrpSpPr>
          <p:cNvPr id="229" name="Google Shape;229;p5"/>
          <p:cNvGrpSpPr/>
          <p:nvPr/>
        </p:nvGrpSpPr>
        <p:grpSpPr>
          <a:xfrm>
            <a:off x="-659757" y="95126"/>
            <a:ext cx="437309" cy="3187665"/>
            <a:chOff x="-659757" y="95126"/>
            <a:chExt cx="437309" cy="3187665"/>
          </a:xfrm>
        </p:grpSpPr>
        <p:sp>
          <p:nvSpPr>
            <p:cNvPr id="230" name="Google Shape;230;p5"/>
            <p:cNvSpPr/>
            <p:nvPr/>
          </p:nvSpPr>
          <p:spPr>
            <a:xfrm>
              <a:off x="-659757" y="95126"/>
              <a:ext cx="437309" cy="437309"/>
            </a:xfrm>
            <a:prstGeom prst="rect">
              <a:avLst/>
            </a:prstGeom>
            <a:solidFill>
              <a:srgbClr val="1428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-659757" y="785127"/>
              <a:ext cx="437309" cy="437309"/>
            </a:xfrm>
            <a:prstGeom prst="rect">
              <a:avLst/>
            </a:prstGeom>
            <a:solidFill>
              <a:srgbClr val="2749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-659757" y="1471912"/>
              <a:ext cx="437309" cy="437309"/>
            </a:xfrm>
            <a:prstGeom prst="rect">
              <a:avLst/>
            </a:prstGeom>
            <a:solidFill>
              <a:srgbClr val="0C7B9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-659757" y="2158697"/>
              <a:ext cx="437309" cy="437309"/>
            </a:xfrm>
            <a:prstGeom prst="rect">
              <a:avLst/>
            </a:prstGeom>
            <a:solidFill>
              <a:srgbClr val="00A8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-659757" y="2845482"/>
              <a:ext cx="437309" cy="437309"/>
            </a:xfrm>
            <a:prstGeom prst="rect">
              <a:avLst/>
            </a:prstGeom>
            <a:solidFill>
              <a:srgbClr val="FFC93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5" name="Google Shape;235;p5"/>
          <p:cNvSpPr/>
          <p:nvPr/>
        </p:nvSpPr>
        <p:spPr>
          <a:xfrm>
            <a:off x="-11575" y="-49066"/>
            <a:ext cx="5105864" cy="925976"/>
          </a:xfrm>
          <a:custGeom>
            <a:avLst/>
            <a:gdLst/>
            <a:ahLst/>
            <a:cxnLst/>
            <a:rect l="l" t="t" r="r" b="b"/>
            <a:pathLst>
              <a:path w="4799029" h="693115" extrusionOk="0">
                <a:moveTo>
                  <a:pt x="0" y="0"/>
                </a:moveTo>
                <a:lnTo>
                  <a:pt x="4799029" y="0"/>
                </a:lnTo>
                <a:lnTo>
                  <a:pt x="4799029" y="1"/>
                </a:lnTo>
                <a:cubicBezTo>
                  <a:pt x="4799029" y="382797"/>
                  <a:pt x="4488711" y="693115"/>
                  <a:pt x="4105915" y="693115"/>
                </a:cubicBezTo>
                <a:lnTo>
                  <a:pt x="0" y="693115"/>
                </a:lnTo>
                <a:close/>
              </a:path>
            </a:pathLst>
          </a:custGeom>
          <a:solidFill>
            <a:srgbClr val="EAA82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5"/>
          <p:cNvSpPr txBox="1"/>
          <p:nvPr/>
        </p:nvSpPr>
        <p:spPr>
          <a:xfrm>
            <a:off x="189392" y="130088"/>
            <a:ext cx="497738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lt1"/>
                </a:solidFill>
                <a:latin typeface="Franklin Gothic Medium Cond" panose="020B0606030402020204" pitchFamily="34" charset="0"/>
                <a:ea typeface="Libre Franklin Medium"/>
                <a:cs typeface="Libre Franklin Medium"/>
                <a:sym typeface="Libre Franklin Medium"/>
              </a:rPr>
              <a:t>PERTANYAAN 109-112</a:t>
            </a:r>
            <a:endParaRPr sz="1600" dirty="0">
              <a:latin typeface="Franklin Gothic Medium Cond" panose="020B0606030402020204" pitchFamily="34" charset="0"/>
            </a:endParaRPr>
          </a:p>
        </p:txBody>
      </p:sp>
      <p:sp>
        <p:nvSpPr>
          <p:cNvPr id="237" name="Google Shape;237;p5"/>
          <p:cNvSpPr txBox="1"/>
          <p:nvPr/>
        </p:nvSpPr>
        <p:spPr>
          <a:xfrm>
            <a:off x="8542117" y="141663"/>
            <a:ext cx="32204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lihat buku pedoman halaman 64</a:t>
            </a:r>
            <a:endParaRPr/>
          </a:p>
        </p:txBody>
      </p:sp>
      <p:pic>
        <p:nvPicPr>
          <p:cNvPr id="238" name="Google Shape;238;p5"/>
          <p:cNvPicPr preferRelativeResize="0"/>
          <p:nvPr/>
        </p:nvPicPr>
        <p:blipFill rotWithShape="1">
          <a:blip r:embed="rId3">
            <a:alphaModFix/>
          </a:blip>
          <a:srcRect b="75780"/>
          <a:stretch/>
        </p:blipFill>
        <p:spPr>
          <a:xfrm>
            <a:off x="260461" y="1095524"/>
            <a:ext cx="5617826" cy="510745"/>
          </a:xfrm>
          <a:prstGeom prst="roundRect">
            <a:avLst>
              <a:gd name="adj" fmla="val 1314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39" name="Google Shape;239;p5"/>
          <p:cNvSpPr/>
          <p:nvPr/>
        </p:nvSpPr>
        <p:spPr>
          <a:xfrm>
            <a:off x="290605" y="1774863"/>
            <a:ext cx="5606980" cy="1943026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lt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5"/>
          <p:cNvSpPr txBox="1"/>
          <p:nvPr/>
        </p:nvSpPr>
        <p:spPr>
          <a:xfrm>
            <a:off x="601248" y="2143811"/>
            <a:ext cx="4936251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Tuliskan nomor urut bangunan tempat tinggal keluarga, disalin dari Daftar REGSOSEK22-VK1 Blok VA/VB kolom (5) atau REGSOSEK22-VK2 Blok VB kolom (5).</a:t>
            </a:r>
            <a:endParaRPr sz="1800" i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1" name="Google Shape;241;p5"/>
          <p:cNvPicPr preferRelativeResize="0"/>
          <p:nvPr/>
        </p:nvPicPr>
        <p:blipFill rotWithShape="1">
          <a:blip r:embed="rId3">
            <a:alphaModFix/>
          </a:blip>
          <a:srcRect t="25198" b="50000"/>
          <a:stretch/>
        </p:blipFill>
        <p:spPr>
          <a:xfrm>
            <a:off x="290605" y="4093521"/>
            <a:ext cx="5535201" cy="515344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42" name="Google Shape;242;p5"/>
          <p:cNvSpPr/>
          <p:nvPr/>
        </p:nvSpPr>
        <p:spPr>
          <a:xfrm>
            <a:off x="290605" y="4822140"/>
            <a:ext cx="5606980" cy="1879649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lt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5"/>
          <p:cNvSpPr txBox="1"/>
          <p:nvPr/>
        </p:nvSpPr>
        <p:spPr>
          <a:xfrm>
            <a:off x="654011" y="5300811"/>
            <a:ext cx="5171795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Tuliskan nomor urut keluarga hasil verifikasi disalin dari Daftar REGSOSEK22-VK1 Blok VA/VB kolom (6) atau REGSOSEK22-VK2 Blok VB kolom (6).</a:t>
            </a:r>
            <a:endParaRPr sz="1800" i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4" name="Google Shape;244;p5"/>
          <p:cNvPicPr preferRelativeResize="0"/>
          <p:nvPr/>
        </p:nvPicPr>
        <p:blipFill rotWithShape="1">
          <a:blip r:embed="rId3">
            <a:alphaModFix/>
          </a:blip>
          <a:srcRect t="48323" b="28094"/>
          <a:stretch/>
        </p:blipFill>
        <p:spPr>
          <a:xfrm>
            <a:off x="6076363" y="1086209"/>
            <a:ext cx="5769757" cy="510745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45" name="Google Shape;245;p5"/>
          <p:cNvSpPr/>
          <p:nvPr/>
        </p:nvSpPr>
        <p:spPr>
          <a:xfrm>
            <a:off x="6105251" y="1774862"/>
            <a:ext cx="5769756" cy="1943027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lt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5"/>
          <p:cNvSpPr txBox="1"/>
          <p:nvPr/>
        </p:nvSpPr>
        <p:spPr>
          <a:xfrm>
            <a:off x="6366196" y="1866813"/>
            <a:ext cx="5224556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Menuliskan</a:t>
            </a:r>
            <a:r>
              <a:rPr lang="en-US" sz="18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kode</a:t>
            </a:r>
            <a:r>
              <a:rPr lang="en-US" sz="18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1, 2, </a:t>
            </a:r>
            <a:r>
              <a:rPr lang="en-US" sz="180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atau</a:t>
            </a:r>
            <a:r>
              <a:rPr lang="en-US" sz="18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3 </a:t>
            </a:r>
            <a:r>
              <a:rPr lang="en-US" sz="180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</a:t>
            </a:r>
            <a:r>
              <a:rPr lang="en-US" sz="18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kotak</a:t>
            </a:r>
            <a:r>
              <a:rPr lang="en-US" sz="18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yang </a:t>
            </a:r>
            <a:r>
              <a:rPr lang="en-US" sz="180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tersedia</a:t>
            </a:r>
            <a:r>
              <a:rPr lang="en-US" sz="18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sesuai</a:t>
            </a:r>
            <a:r>
              <a:rPr lang="en-US" sz="18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dengan</a:t>
            </a:r>
            <a:r>
              <a:rPr lang="en-US" sz="18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isian</a:t>
            </a:r>
            <a:r>
              <a:rPr lang="en-US" sz="18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jawaban</a:t>
            </a:r>
            <a:r>
              <a:rPr lang="en-US" sz="18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180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centang</a:t>
            </a:r>
            <a:r>
              <a:rPr lang="en-US" sz="18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di </a:t>
            </a:r>
            <a:r>
              <a:rPr lang="en-US" sz="180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kolom</a:t>
            </a:r>
            <a:r>
              <a:rPr lang="en-US" sz="18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status </a:t>
            </a:r>
            <a:r>
              <a:rPr lang="en-US" sz="180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kesejahteraan</a:t>
            </a:r>
            <a:r>
              <a:rPr lang="en-US" sz="18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keluarga</a:t>
            </a:r>
            <a:r>
              <a:rPr lang="en-US" sz="18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dari</a:t>
            </a:r>
            <a:r>
              <a:rPr lang="en-US" sz="18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daftar</a:t>
            </a:r>
            <a:r>
              <a:rPr lang="en-US" sz="18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REGSOSEK22-VK1 Blok VA/Blok VB </a:t>
            </a:r>
            <a:r>
              <a:rPr lang="en-US" sz="180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kolom</a:t>
            </a:r>
            <a:r>
              <a:rPr lang="en-US" sz="18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(7),(8),(9) </a:t>
            </a:r>
            <a:r>
              <a:rPr lang="en-US" sz="180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atau</a:t>
            </a:r>
            <a:r>
              <a:rPr lang="en-US" sz="18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REGSOSEK22-VK2 Blok VB </a:t>
            </a:r>
            <a:r>
              <a:rPr lang="en-US" sz="180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kolom</a:t>
            </a:r>
            <a:r>
              <a:rPr lang="en-US" sz="18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(7),(8),(9</a:t>
            </a:r>
            <a:r>
              <a:rPr lang="en-US" sz="1800" i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). </a:t>
            </a:r>
            <a:endParaRPr sz="1800" i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7" name="Google Shape;247;p5"/>
          <p:cNvPicPr preferRelativeResize="0"/>
          <p:nvPr/>
        </p:nvPicPr>
        <p:blipFill rotWithShape="1">
          <a:blip r:embed="rId3">
            <a:alphaModFix/>
          </a:blip>
          <a:srcRect t="71906" b="3083"/>
          <a:stretch/>
        </p:blipFill>
        <p:spPr>
          <a:xfrm>
            <a:off x="6099739" y="4093521"/>
            <a:ext cx="5746382" cy="539504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248" name="Google Shape;248;p5"/>
          <p:cNvSpPr/>
          <p:nvPr/>
        </p:nvSpPr>
        <p:spPr>
          <a:xfrm>
            <a:off x="6157751" y="4822141"/>
            <a:ext cx="5606980" cy="1894195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lt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5"/>
          <p:cNvSpPr txBox="1"/>
          <p:nvPr/>
        </p:nvSpPr>
        <p:spPr>
          <a:xfrm>
            <a:off x="6416579" y="4780246"/>
            <a:ext cx="5346035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75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Isikan</a:t>
            </a:r>
            <a:r>
              <a:rPr lang="en-US" sz="175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75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jumlah</a:t>
            </a:r>
            <a:r>
              <a:rPr lang="en-US" sz="175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75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anggota</a:t>
            </a:r>
            <a:r>
              <a:rPr lang="en-US" sz="175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75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keluarga</a:t>
            </a:r>
            <a:r>
              <a:rPr lang="en-US" sz="175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75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termasuk</a:t>
            </a:r>
            <a:r>
              <a:rPr lang="en-US" sz="175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75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kepala</a:t>
            </a:r>
            <a:r>
              <a:rPr lang="en-US" sz="175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75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keluarga</a:t>
            </a:r>
            <a:r>
              <a:rPr lang="en-US" sz="175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175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Jumlah</a:t>
            </a:r>
            <a:r>
              <a:rPr lang="en-US" sz="175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75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Anggota</a:t>
            </a:r>
            <a:r>
              <a:rPr lang="en-US" sz="175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75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Keluarga</a:t>
            </a:r>
            <a:r>
              <a:rPr lang="en-US" sz="175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75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adalah</a:t>
            </a:r>
            <a:r>
              <a:rPr lang="en-US" sz="175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75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jumlah</a:t>
            </a:r>
            <a:r>
              <a:rPr lang="en-US" sz="175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75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Anggota</a:t>
            </a:r>
            <a:r>
              <a:rPr lang="en-US" sz="175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75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Keluarga</a:t>
            </a:r>
            <a:r>
              <a:rPr lang="en-US" sz="175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yang </a:t>
            </a:r>
            <a:r>
              <a:rPr lang="en-US" sz="1750" i="1" dirty="0" err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biasanya</a:t>
            </a:r>
            <a:r>
              <a:rPr lang="en-US" sz="1750" i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75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bertempat</a:t>
            </a:r>
            <a:r>
              <a:rPr lang="en-US" sz="175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75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tinggal</a:t>
            </a:r>
            <a:r>
              <a:rPr lang="en-US" sz="175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di </a:t>
            </a:r>
            <a:r>
              <a:rPr lang="en-US" sz="175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dalam</a:t>
            </a:r>
            <a:r>
              <a:rPr lang="en-US" sz="175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75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Keluarga</a:t>
            </a:r>
            <a:r>
              <a:rPr lang="en-US" sz="175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750" i="1" dirty="0" err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tersebut</a:t>
            </a:r>
            <a:r>
              <a:rPr lang="en-US" sz="1750" i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1750" i="1" dirty="0" err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Rincian</a:t>
            </a:r>
            <a:r>
              <a:rPr lang="en-US" sz="1750" i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750" i="1" dirty="0" err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ini</a:t>
            </a:r>
            <a:r>
              <a:rPr lang="en-US" sz="175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750" i="1" dirty="0" err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berasal</a:t>
            </a:r>
            <a:r>
              <a:rPr lang="en-US" sz="1750" i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750" i="1" dirty="0" err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dari</a:t>
            </a:r>
            <a:r>
              <a:rPr lang="en-US" sz="1750" i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750" i="1" dirty="0" err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Rincian</a:t>
            </a:r>
            <a:r>
              <a:rPr lang="en-US" sz="1750" i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404 yang </a:t>
            </a:r>
            <a:r>
              <a:rPr lang="en-US" sz="1750" i="1" dirty="0" err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kode</a:t>
            </a:r>
            <a:r>
              <a:rPr lang="en-US" sz="1750" i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 </a:t>
            </a:r>
            <a:r>
              <a:rPr lang="en-US" sz="1750" i="1" dirty="0" err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dan</a:t>
            </a:r>
            <a:r>
              <a:rPr lang="en-US" sz="1750" i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5</a:t>
            </a:r>
          </a:p>
          <a:p>
            <a:pPr lvl="0"/>
            <a:r>
              <a:rPr lang="en-US" sz="1750" b="1" i="1" dirty="0" err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Catatan</a:t>
            </a:r>
            <a:r>
              <a:rPr lang="en-US" sz="175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1750" b="1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Jumlah</a:t>
            </a:r>
            <a:r>
              <a:rPr lang="en-US" sz="175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750" b="1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anggota</a:t>
            </a:r>
            <a:r>
              <a:rPr lang="en-US" sz="175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750" b="1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Keluarga</a:t>
            </a:r>
            <a:r>
              <a:rPr lang="en-US" sz="175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750" b="1" i="1" dirty="0" err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diisi</a:t>
            </a:r>
            <a:r>
              <a:rPr lang="en-US" sz="175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750" b="1" i="1" dirty="0" err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setelah</a:t>
            </a:r>
            <a:r>
              <a:rPr lang="en-US" sz="1750" b="1" i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750" b="1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semua</a:t>
            </a:r>
            <a:r>
              <a:rPr lang="en-US" sz="175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750" b="1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Anggota</a:t>
            </a:r>
            <a:r>
              <a:rPr lang="en-US" sz="175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750" b="1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Keluarga</a:t>
            </a:r>
            <a:r>
              <a:rPr lang="en-US" sz="175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750" b="1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selesai</a:t>
            </a:r>
            <a:r>
              <a:rPr lang="en-US" sz="175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750" b="1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ditanyakan</a:t>
            </a:r>
            <a:r>
              <a:rPr lang="en-US" sz="175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1750" b="1" i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6"/>
          <p:cNvSpPr/>
          <p:nvPr/>
        </p:nvSpPr>
        <p:spPr>
          <a:xfrm>
            <a:off x="10335490" y="6526384"/>
            <a:ext cx="1856510" cy="331616"/>
          </a:xfrm>
          <a:prstGeom prst="rect">
            <a:avLst/>
          </a:prstGeom>
          <a:solidFill>
            <a:srgbClr val="EAA82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6"/>
          <p:cNvSpPr/>
          <p:nvPr/>
        </p:nvSpPr>
        <p:spPr>
          <a:xfrm>
            <a:off x="4618299" y="130088"/>
            <a:ext cx="7573701" cy="440945"/>
          </a:xfrm>
          <a:prstGeom prst="rect">
            <a:avLst/>
          </a:prstGeom>
          <a:solidFill>
            <a:srgbClr val="EAA82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6"/>
          <p:cNvSpPr txBox="1">
            <a:spLocks noGrp="1"/>
          </p:cNvSpPr>
          <p:nvPr>
            <p:ph type="sldNum" idx="12"/>
          </p:nvPr>
        </p:nvSpPr>
        <p:spPr>
          <a:xfrm>
            <a:off x="11563927" y="6492875"/>
            <a:ext cx="4271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57" name="Google Shape;257;p6"/>
          <p:cNvSpPr/>
          <p:nvPr/>
        </p:nvSpPr>
        <p:spPr>
          <a:xfrm>
            <a:off x="-11575" y="-49066"/>
            <a:ext cx="5105864" cy="925976"/>
          </a:xfrm>
          <a:custGeom>
            <a:avLst/>
            <a:gdLst/>
            <a:ahLst/>
            <a:cxnLst/>
            <a:rect l="l" t="t" r="r" b="b"/>
            <a:pathLst>
              <a:path w="4799029" h="693115" extrusionOk="0">
                <a:moveTo>
                  <a:pt x="0" y="0"/>
                </a:moveTo>
                <a:lnTo>
                  <a:pt x="4799029" y="0"/>
                </a:lnTo>
                <a:lnTo>
                  <a:pt x="4799029" y="1"/>
                </a:lnTo>
                <a:cubicBezTo>
                  <a:pt x="4799029" y="382797"/>
                  <a:pt x="4488711" y="693115"/>
                  <a:pt x="4105915" y="693115"/>
                </a:cubicBezTo>
                <a:lnTo>
                  <a:pt x="0" y="693115"/>
                </a:lnTo>
                <a:close/>
              </a:path>
            </a:pathLst>
          </a:custGeom>
          <a:solidFill>
            <a:srgbClr val="017A87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6"/>
          <p:cNvSpPr txBox="1"/>
          <p:nvPr/>
        </p:nvSpPr>
        <p:spPr>
          <a:xfrm>
            <a:off x="529330" y="130088"/>
            <a:ext cx="393126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lt1"/>
                </a:solidFill>
                <a:latin typeface="Franklin Gothic Medium Cond" panose="020B0606030402020204" pitchFamily="34" charset="0"/>
                <a:ea typeface="Libre Franklin Medium"/>
                <a:cs typeface="Libre Franklin Medium"/>
                <a:sym typeface="Libre Franklin Medium"/>
              </a:rPr>
              <a:t>PERTANYAAN 113</a:t>
            </a:r>
            <a:endParaRPr sz="1600" dirty="0">
              <a:latin typeface="Franklin Gothic Medium Cond" panose="020B0606030402020204" pitchFamily="34" charset="0"/>
            </a:endParaRPr>
          </a:p>
        </p:txBody>
      </p:sp>
      <p:grpSp>
        <p:nvGrpSpPr>
          <p:cNvPr id="259" name="Google Shape;259;p6"/>
          <p:cNvGrpSpPr/>
          <p:nvPr/>
        </p:nvGrpSpPr>
        <p:grpSpPr>
          <a:xfrm>
            <a:off x="-659757" y="95126"/>
            <a:ext cx="437309" cy="3187665"/>
            <a:chOff x="-659757" y="95126"/>
            <a:chExt cx="437309" cy="3187665"/>
          </a:xfrm>
        </p:grpSpPr>
        <p:sp>
          <p:nvSpPr>
            <p:cNvPr id="260" name="Google Shape;260;p6"/>
            <p:cNvSpPr/>
            <p:nvPr/>
          </p:nvSpPr>
          <p:spPr>
            <a:xfrm>
              <a:off x="-659757" y="95126"/>
              <a:ext cx="437309" cy="437309"/>
            </a:xfrm>
            <a:prstGeom prst="rect">
              <a:avLst/>
            </a:prstGeom>
            <a:solidFill>
              <a:srgbClr val="1428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6"/>
            <p:cNvSpPr/>
            <p:nvPr/>
          </p:nvSpPr>
          <p:spPr>
            <a:xfrm>
              <a:off x="-659757" y="785127"/>
              <a:ext cx="437309" cy="437309"/>
            </a:xfrm>
            <a:prstGeom prst="rect">
              <a:avLst/>
            </a:prstGeom>
            <a:solidFill>
              <a:srgbClr val="2749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6"/>
            <p:cNvSpPr/>
            <p:nvPr/>
          </p:nvSpPr>
          <p:spPr>
            <a:xfrm>
              <a:off x="-659757" y="1471912"/>
              <a:ext cx="437309" cy="437309"/>
            </a:xfrm>
            <a:prstGeom prst="rect">
              <a:avLst/>
            </a:prstGeom>
            <a:solidFill>
              <a:srgbClr val="0C7B9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6"/>
            <p:cNvSpPr/>
            <p:nvPr/>
          </p:nvSpPr>
          <p:spPr>
            <a:xfrm>
              <a:off x="-659757" y="2158697"/>
              <a:ext cx="437309" cy="437309"/>
            </a:xfrm>
            <a:prstGeom prst="rect">
              <a:avLst/>
            </a:prstGeom>
            <a:solidFill>
              <a:srgbClr val="00A8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6"/>
            <p:cNvSpPr/>
            <p:nvPr/>
          </p:nvSpPr>
          <p:spPr>
            <a:xfrm>
              <a:off x="-659757" y="2845482"/>
              <a:ext cx="437309" cy="437309"/>
            </a:xfrm>
            <a:prstGeom prst="rect">
              <a:avLst/>
            </a:prstGeom>
            <a:solidFill>
              <a:srgbClr val="FFC93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5" name="Google Shape;265;p6"/>
          <p:cNvSpPr txBox="1"/>
          <p:nvPr/>
        </p:nvSpPr>
        <p:spPr>
          <a:xfrm>
            <a:off x="8542117" y="141663"/>
            <a:ext cx="32204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lihat buku pedoman halaman 65</a:t>
            </a:r>
            <a:endParaRPr/>
          </a:p>
        </p:txBody>
      </p:sp>
      <p:sp>
        <p:nvSpPr>
          <p:cNvPr id="266" name="Google Shape;266;p6"/>
          <p:cNvSpPr/>
          <p:nvPr/>
        </p:nvSpPr>
        <p:spPr>
          <a:xfrm>
            <a:off x="-11575" y="6526384"/>
            <a:ext cx="10347066" cy="331616"/>
          </a:xfrm>
          <a:prstGeom prst="rect">
            <a:avLst/>
          </a:prstGeom>
          <a:solidFill>
            <a:srgbClr val="017A8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7" name="Google Shape;267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5484" y="1125961"/>
            <a:ext cx="6305550" cy="581025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268" name="Google Shape;268;p6"/>
          <p:cNvGrpSpPr/>
          <p:nvPr/>
        </p:nvGrpSpPr>
        <p:grpSpPr>
          <a:xfrm>
            <a:off x="305484" y="2032000"/>
            <a:ext cx="4378960" cy="4332336"/>
            <a:chOff x="305484" y="2032000"/>
            <a:chExt cx="4378960" cy="4332336"/>
          </a:xfrm>
        </p:grpSpPr>
        <p:sp>
          <p:nvSpPr>
            <p:cNvPr id="269" name="Google Shape;269;p6"/>
            <p:cNvSpPr/>
            <p:nvPr/>
          </p:nvSpPr>
          <p:spPr>
            <a:xfrm>
              <a:off x="305484" y="2122119"/>
              <a:ext cx="4378960" cy="4242217"/>
            </a:xfrm>
            <a:prstGeom prst="roundRect">
              <a:avLst>
                <a:gd name="adj" fmla="val 5994"/>
              </a:avLst>
            </a:prstGeom>
            <a:solidFill>
              <a:srgbClr val="CDF7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6"/>
            <p:cNvSpPr/>
            <p:nvPr/>
          </p:nvSpPr>
          <p:spPr>
            <a:xfrm>
              <a:off x="305484" y="2032000"/>
              <a:ext cx="4378960" cy="564006"/>
            </a:xfrm>
            <a:prstGeom prst="rect">
              <a:avLst/>
            </a:prstGeom>
            <a:solidFill>
              <a:srgbClr val="017A87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1" name="Google Shape;271;p6"/>
          <p:cNvSpPr txBox="1"/>
          <p:nvPr/>
        </p:nvSpPr>
        <p:spPr>
          <a:xfrm>
            <a:off x="662940" y="3117172"/>
            <a:ext cx="3440894" cy="304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 Landmark akan didapatkan setelah landmark berhasil ter</a:t>
            </a:r>
            <a:r>
              <a:rPr lang="en-US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upload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pada aplikasi Wilkerstat. Selanjutnya ID Landmark ini disalin ke rincian 113 kuesioner REGSOSEK22-K.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6"/>
          <p:cNvSpPr/>
          <p:nvPr/>
        </p:nvSpPr>
        <p:spPr>
          <a:xfrm>
            <a:off x="4361067" y="2448561"/>
            <a:ext cx="2588374" cy="3413620"/>
          </a:xfrm>
          <a:prstGeom prst="roundRect">
            <a:avLst>
              <a:gd name="adj" fmla="val 4420"/>
            </a:avLst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6"/>
          <p:cNvSpPr/>
          <p:nvPr/>
        </p:nvSpPr>
        <p:spPr>
          <a:xfrm rot="-8039132">
            <a:off x="4125572" y="5640935"/>
            <a:ext cx="315129" cy="589856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6"/>
          <p:cNvSpPr txBox="1"/>
          <p:nvPr/>
        </p:nvSpPr>
        <p:spPr>
          <a:xfrm>
            <a:off x="4618299" y="2537645"/>
            <a:ext cx="2363764" cy="304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Foto hanya diambil untuk Keluarga Miskin dan Sangat Miskin berdasarkan REGSOSEK22-VK1 atau REGSOSEK22-VK2</a:t>
            </a:r>
            <a:r>
              <a:rPr lang="en-US" sz="1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Petugas mengambil foto tampak luar dari bangunan yang ditinggali yang dapat menggambarkan status miskin keluarga tersebut</a:t>
            </a:r>
            <a:endParaRPr sz="16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6"/>
          <p:cNvSpPr txBox="1"/>
          <p:nvPr/>
        </p:nvSpPr>
        <p:spPr>
          <a:xfrm>
            <a:off x="4386413" y="2060927"/>
            <a:ext cx="372218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FF2E63"/>
                </a:solidFill>
                <a:latin typeface="Arial Black"/>
                <a:ea typeface="Arial Black"/>
                <a:cs typeface="Arial Black"/>
                <a:sym typeface="Arial Black"/>
              </a:rPr>
              <a:t>!</a:t>
            </a:r>
            <a:endParaRPr/>
          </a:p>
        </p:txBody>
      </p:sp>
      <p:sp>
        <p:nvSpPr>
          <p:cNvPr id="276" name="Google Shape;276;p6"/>
          <p:cNvSpPr/>
          <p:nvPr/>
        </p:nvSpPr>
        <p:spPr>
          <a:xfrm>
            <a:off x="529330" y="2158697"/>
            <a:ext cx="289863" cy="289863"/>
          </a:xfrm>
          <a:prstGeom prst="ellipse">
            <a:avLst/>
          </a:prstGeom>
          <a:solidFill>
            <a:srgbClr val="EAA82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6"/>
          <p:cNvSpPr/>
          <p:nvPr/>
        </p:nvSpPr>
        <p:spPr>
          <a:xfrm>
            <a:off x="964116" y="2158697"/>
            <a:ext cx="289863" cy="289863"/>
          </a:xfrm>
          <a:prstGeom prst="ellipse">
            <a:avLst/>
          </a:prstGeom>
          <a:solidFill>
            <a:srgbClr val="EAA82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6"/>
          <p:cNvSpPr/>
          <p:nvPr/>
        </p:nvSpPr>
        <p:spPr>
          <a:xfrm>
            <a:off x="1398902" y="2158697"/>
            <a:ext cx="289863" cy="289863"/>
          </a:xfrm>
          <a:prstGeom prst="ellipse">
            <a:avLst/>
          </a:prstGeom>
          <a:solidFill>
            <a:srgbClr val="EAA82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9" name="Google Shape;279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61366" y="1390764"/>
            <a:ext cx="4829743" cy="4829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7"/>
          <p:cNvSpPr/>
          <p:nvPr/>
        </p:nvSpPr>
        <p:spPr>
          <a:xfrm>
            <a:off x="4618299" y="130088"/>
            <a:ext cx="7573701" cy="4409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7"/>
          <p:cNvSpPr txBox="1">
            <a:spLocks noGrp="1"/>
          </p:cNvSpPr>
          <p:nvPr>
            <p:ph type="sldNum" idx="12"/>
          </p:nvPr>
        </p:nvSpPr>
        <p:spPr>
          <a:xfrm>
            <a:off x="11563927" y="6492875"/>
            <a:ext cx="4271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grpSp>
        <p:nvGrpSpPr>
          <p:cNvPr id="287" name="Google Shape;287;p7"/>
          <p:cNvGrpSpPr/>
          <p:nvPr/>
        </p:nvGrpSpPr>
        <p:grpSpPr>
          <a:xfrm>
            <a:off x="-659757" y="95126"/>
            <a:ext cx="437309" cy="3187665"/>
            <a:chOff x="-659757" y="95126"/>
            <a:chExt cx="437309" cy="3187665"/>
          </a:xfrm>
        </p:grpSpPr>
        <p:sp>
          <p:nvSpPr>
            <p:cNvPr id="288" name="Google Shape;288;p7"/>
            <p:cNvSpPr/>
            <p:nvPr/>
          </p:nvSpPr>
          <p:spPr>
            <a:xfrm>
              <a:off x="-659757" y="95126"/>
              <a:ext cx="437309" cy="437309"/>
            </a:xfrm>
            <a:prstGeom prst="rect">
              <a:avLst/>
            </a:prstGeom>
            <a:solidFill>
              <a:srgbClr val="1428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7"/>
            <p:cNvSpPr/>
            <p:nvPr/>
          </p:nvSpPr>
          <p:spPr>
            <a:xfrm>
              <a:off x="-659757" y="785127"/>
              <a:ext cx="437309" cy="437309"/>
            </a:xfrm>
            <a:prstGeom prst="rect">
              <a:avLst/>
            </a:prstGeom>
            <a:solidFill>
              <a:srgbClr val="2749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7"/>
            <p:cNvSpPr/>
            <p:nvPr/>
          </p:nvSpPr>
          <p:spPr>
            <a:xfrm>
              <a:off x="-659757" y="1471912"/>
              <a:ext cx="437309" cy="437309"/>
            </a:xfrm>
            <a:prstGeom prst="rect">
              <a:avLst/>
            </a:prstGeom>
            <a:solidFill>
              <a:srgbClr val="0C7B9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7"/>
            <p:cNvSpPr/>
            <p:nvPr/>
          </p:nvSpPr>
          <p:spPr>
            <a:xfrm>
              <a:off x="-659757" y="2158697"/>
              <a:ext cx="437309" cy="437309"/>
            </a:xfrm>
            <a:prstGeom prst="rect">
              <a:avLst/>
            </a:prstGeom>
            <a:solidFill>
              <a:srgbClr val="00A8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7"/>
            <p:cNvSpPr/>
            <p:nvPr/>
          </p:nvSpPr>
          <p:spPr>
            <a:xfrm>
              <a:off x="-659757" y="2845482"/>
              <a:ext cx="437309" cy="437309"/>
            </a:xfrm>
            <a:prstGeom prst="rect">
              <a:avLst/>
            </a:prstGeom>
            <a:solidFill>
              <a:srgbClr val="FFC93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3" name="Google Shape;293;p7"/>
          <p:cNvSpPr/>
          <p:nvPr/>
        </p:nvSpPr>
        <p:spPr>
          <a:xfrm>
            <a:off x="-11575" y="-49066"/>
            <a:ext cx="5105864" cy="925976"/>
          </a:xfrm>
          <a:custGeom>
            <a:avLst/>
            <a:gdLst/>
            <a:ahLst/>
            <a:cxnLst/>
            <a:rect l="l" t="t" r="r" b="b"/>
            <a:pathLst>
              <a:path w="4799029" h="693115" extrusionOk="0">
                <a:moveTo>
                  <a:pt x="0" y="0"/>
                </a:moveTo>
                <a:lnTo>
                  <a:pt x="4799029" y="0"/>
                </a:lnTo>
                <a:lnTo>
                  <a:pt x="4799029" y="1"/>
                </a:lnTo>
                <a:cubicBezTo>
                  <a:pt x="4799029" y="382797"/>
                  <a:pt x="4488711" y="693115"/>
                  <a:pt x="4105915" y="693115"/>
                </a:cubicBezTo>
                <a:lnTo>
                  <a:pt x="0" y="693115"/>
                </a:lnTo>
                <a:close/>
              </a:path>
            </a:pathLst>
          </a:custGeom>
          <a:solidFill>
            <a:srgbClr val="EAA82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7"/>
          <p:cNvSpPr txBox="1"/>
          <p:nvPr/>
        </p:nvSpPr>
        <p:spPr>
          <a:xfrm>
            <a:off x="581012" y="130088"/>
            <a:ext cx="392068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lt1"/>
                </a:solidFill>
                <a:latin typeface="Franklin Gothic Medium Cond" panose="020B0606030402020204" pitchFamily="34" charset="0"/>
                <a:ea typeface="Libre Franklin Medium"/>
                <a:cs typeface="Libre Franklin Medium"/>
                <a:sym typeface="Libre Franklin Medium"/>
              </a:rPr>
              <a:t>PERTANYAAN 114</a:t>
            </a:r>
            <a:endParaRPr sz="1600" dirty="0">
              <a:latin typeface="Franklin Gothic Medium Cond" panose="020B0606030402020204" pitchFamily="34" charset="0"/>
            </a:endParaRPr>
          </a:p>
        </p:txBody>
      </p:sp>
      <p:sp>
        <p:nvSpPr>
          <p:cNvPr id="295" name="Google Shape;295;p7"/>
          <p:cNvSpPr txBox="1"/>
          <p:nvPr/>
        </p:nvSpPr>
        <p:spPr>
          <a:xfrm>
            <a:off x="8542117" y="141663"/>
            <a:ext cx="32204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lihat buku pedoman halaman 65</a:t>
            </a:r>
            <a:endParaRPr/>
          </a:p>
        </p:txBody>
      </p:sp>
      <p:pic>
        <p:nvPicPr>
          <p:cNvPr id="296" name="Google Shape;29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9524" y="1091897"/>
            <a:ext cx="6334125" cy="1066800"/>
          </a:xfrm>
          <a:prstGeom prst="roundRect">
            <a:avLst>
              <a:gd name="adj" fmla="val 10000"/>
            </a:avLst>
          </a:prstGeom>
          <a:noFill/>
          <a:ln>
            <a:noFill/>
          </a:ln>
        </p:spPr>
      </p:pic>
      <p:sp>
        <p:nvSpPr>
          <p:cNvPr id="297" name="Google Shape;297;p7"/>
          <p:cNvSpPr/>
          <p:nvPr/>
        </p:nvSpPr>
        <p:spPr>
          <a:xfrm>
            <a:off x="269525" y="2397988"/>
            <a:ext cx="4043680" cy="4277449"/>
          </a:xfrm>
          <a:prstGeom prst="roundRect">
            <a:avLst>
              <a:gd name="adj" fmla="val 4355"/>
            </a:avLst>
          </a:prstGeom>
          <a:solidFill>
            <a:srgbClr val="CDF7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7"/>
          <p:cNvSpPr/>
          <p:nvPr/>
        </p:nvSpPr>
        <p:spPr>
          <a:xfrm>
            <a:off x="269524" y="2368391"/>
            <a:ext cx="4043679" cy="588169"/>
          </a:xfrm>
          <a:prstGeom prst="rect">
            <a:avLst/>
          </a:prstGeom>
          <a:solidFill>
            <a:srgbClr val="EAA82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7"/>
          <p:cNvSpPr txBox="1"/>
          <p:nvPr/>
        </p:nvSpPr>
        <p:spPr>
          <a:xfrm>
            <a:off x="394142" y="3384837"/>
            <a:ext cx="3794442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Tuliskan nomor  kartu keluarga yang terdapat pada Kartu Keluarga (KK). Kartu Keluarga adalah kartu identitas keluarga yang memuat data tentang nama, susunan dan hubungan dalam keluarga, serta identitas anggota keluarga. P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etugas harus meminjam KK kepada responden agar tidak terjadi kesalahan penulisan.  Nomor KK terdiri dari 16 digit angka.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7"/>
          <p:cNvSpPr/>
          <p:nvPr/>
        </p:nvSpPr>
        <p:spPr>
          <a:xfrm>
            <a:off x="487680" y="2500610"/>
            <a:ext cx="284480" cy="28448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7"/>
          <p:cNvSpPr/>
          <p:nvPr/>
        </p:nvSpPr>
        <p:spPr>
          <a:xfrm>
            <a:off x="928852" y="2500610"/>
            <a:ext cx="284480" cy="28448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7"/>
          <p:cNvSpPr/>
          <p:nvPr/>
        </p:nvSpPr>
        <p:spPr>
          <a:xfrm>
            <a:off x="1370024" y="2500610"/>
            <a:ext cx="284480" cy="28448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7"/>
          <p:cNvSpPr/>
          <p:nvPr/>
        </p:nvSpPr>
        <p:spPr>
          <a:xfrm>
            <a:off x="4707943" y="2510543"/>
            <a:ext cx="3444699" cy="1875153"/>
          </a:xfrm>
          <a:prstGeom prst="roundRect">
            <a:avLst>
              <a:gd name="adj" fmla="val 17070"/>
            </a:avLst>
          </a:prstGeom>
          <a:solidFill>
            <a:srgbClr val="CDF7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7"/>
          <p:cNvSpPr/>
          <p:nvPr/>
        </p:nvSpPr>
        <p:spPr>
          <a:xfrm>
            <a:off x="4707943" y="2495540"/>
            <a:ext cx="3444700" cy="320880"/>
          </a:xfrm>
          <a:prstGeom prst="rect">
            <a:avLst/>
          </a:prstGeom>
          <a:solidFill>
            <a:srgbClr val="EAA82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7"/>
          <p:cNvSpPr/>
          <p:nvPr/>
        </p:nvSpPr>
        <p:spPr>
          <a:xfrm>
            <a:off x="8353159" y="2522127"/>
            <a:ext cx="3444699" cy="1875153"/>
          </a:xfrm>
          <a:prstGeom prst="roundRect">
            <a:avLst>
              <a:gd name="adj" fmla="val 17070"/>
            </a:avLst>
          </a:prstGeom>
          <a:solidFill>
            <a:srgbClr val="CDF7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7"/>
          <p:cNvSpPr/>
          <p:nvPr/>
        </p:nvSpPr>
        <p:spPr>
          <a:xfrm>
            <a:off x="8353159" y="2507125"/>
            <a:ext cx="3444700" cy="320880"/>
          </a:xfrm>
          <a:prstGeom prst="rect">
            <a:avLst/>
          </a:prstGeom>
          <a:solidFill>
            <a:srgbClr val="EAA82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7"/>
          <p:cNvSpPr txBox="1"/>
          <p:nvPr/>
        </p:nvSpPr>
        <p:spPr>
          <a:xfrm>
            <a:off x="5820700" y="2495540"/>
            <a:ext cx="28829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Kode 999999999999999</a:t>
            </a: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7"/>
          <p:cNvSpPr txBox="1"/>
          <p:nvPr/>
        </p:nvSpPr>
        <p:spPr>
          <a:xfrm>
            <a:off x="4939922" y="2995334"/>
            <a:ext cx="298074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Keluarga yang tidak memiliki KK sendiri, contoh keluarga yang tinggal di kontrakan atau kos dan belum memiliki KK sendiri.</a:t>
            </a:r>
            <a:endParaRPr sz="16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7"/>
          <p:cNvSpPr/>
          <p:nvPr/>
        </p:nvSpPr>
        <p:spPr>
          <a:xfrm>
            <a:off x="4823068" y="2567057"/>
            <a:ext cx="156389" cy="15638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7"/>
          <p:cNvSpPr/>
          <p:nvPr/>
        </p:nvSpPr>
        <p:spPr>
          <a:xfrm>
            <a:off x="5038066" y="2567057"/>
            <a:ext cx="156389" cy="15638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7"/>
          <p:cNvSpPr/>
          <p:nvPr/>
        </p:nvSpPr>
        <p:spPr>
          <a:xfrm>
            <a:off x="5253064" y="2567057"/>
            <a:ext cx="156389" cy="15638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7"/>
          <p:cNvSpPr txBox="1"/>
          <p:nvPr/>
        </p:nvSpPr>
        <p:spPr>
          <a:xfrm>
            <a:off x="8553970" y="3006919"/>
            <a:ext cx="3223548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Keluarga tidak memiliki KK karena jumlah digit KK lama tidak sesuai dengan aturan umum dan belum diperbaharui</a:t>
            </a:r>
            <a:endParaRPr sz="16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7"/>
          <p:cNvSpPr txBox="1"/>
          <p:nvPr/>
        </p:nvSpPr>
        <p:spPr>
          <a:xfrm>
            <a:off x="9530361" y="2516941"/>
            <a:ext cx="239211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Kode 999999999999999</a:t>
            </a: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7"/>
          <p:cNvSpPr/>
          <p:nvPr/>
        </p:nvSpPr>
        <p:spPr>
          <a:xfrm>
            <a:off x="8474120" y="2578642"/>
            <a:ext cx="156389" cy="15638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7"/>
          <p:cNvSpPr/>
          <p:nvPr/>
        </p:nvSpPr>
        <p:spPr>
          <a:xfrm>
            <a:off x="8689118" y="2578642"/>
            <a:ext cx="156389" cy="15638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7"/>
          <p:cNvSpPr/>
          <p:nvPr/>
        </p:nvSpPr>
        <p:spPr>
          <a:xfrm>
            <a:off x="8904116" y="2578642"/>
            <a:ext cx="156389" cy="15638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7"/>
          <p:cNvSpPr/>
          <p:nvPr/>
        </p:nvSpPr>
        <p:spPr>
          <a:xfrm>
            <a:off x="4693461" y="4572652"/>
            <a:ext cx="3444699" cy="1976132"/>
          </a:xfrm>
          <a:prstGeom prst="roundRect">
            <a:avLst>
              <a:gd name="adj" fmla="val 17070"/>
            </a:avLst>
          </a:prstGeom>
          <a:solidFill>
            <a:srgbClr val="CDF7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7"/>
          <p:cNvSpPr/>
          <p:nvPr/>
        </p:nvSpPr>
        <p:spPr>
          <a:xfrm>
            <a:off x="4693461" y="4557649"/>
            <a:ext cx="3444700" cy="320880"/>
          </a:xfrm>
          <a:prstGeom prst="rect">
            <a:avLst/>
          </a:prstGeom>
          <a:solidFill>
            <a:srgbClr val="EAA82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7"/>
          <p:cNvSpPr txBox="1"/>
          <p:nvPr/>
        </p:nvSpPr>
        <p:spPr>
          <a:xfrm>
            <a:off x="5806218" y="4557649"/>
            <a:ext cx="28829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Kode 999999999999999</a:t>
            </a: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7"/>
          <p:cNvSpPr txBox="1"/>
          <p:nvPr/>
        </p:nvSpPr>
        <p:spPr>
          <a:xfrm>
            <a:off x="4925439" y="4937663"/>
            <a:ext cx="3084241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Tidak bisa menunjukkan KK karena hilang, sedang diperbaharui, dibawa mantan istri/suami, baru proses pindah domisili, KK tidak ada di rumah, ada di kota lain, atau digunakan mengurus berkas</a:t>
            </a:r>
            <a:endParaRPr sz="16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7"/>
          <p:cNvSpPr/>
          <p:nvPr/>
        </p:nvSpPr>
        <p:spPr>
          <a:xfrm>
            <a:off x="4808586" y="4629166"/>
            <a:ext cx="156389" cy="15638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7"/>
          <p:cNvSpPr/>
          <p:nvPr/>
        </p:nvSpPr>
        <p:spPr>
          <a:xfrm>
            <a:off x="5023584" y="4629166"/>
            <a:ext cx="156389" cy="15638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7"/>
          <p:cNvSpPr/>
          <p:nvPr/>
        </p:nvSpPr>
        <p:spPr>
          <a:xfrm>
            <a:off x="5238582" y="4629166"/>
            <a:ext cx="156389" cy="15638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7"/>
          <p:cNvSpPr/>
          <p:nvPr/>
        </p:nvSpPr>
        <p:spPr>
          <a:xfrm>
            <a:off x="8353159" y="4604514"/>
            <a:ext cx="3444699" cy="1944270"/>
          </a:xfrm>
          <a:prstGeom prst="roundRect">
            <a:avLst>
              <a:gd name="adj" fmla="val 17070"/>
            </a:avLst>
          </a:prstGeom>
          <a:solidFill>
            <a:srgbClr val="CDF7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7"/>
          <p:cNvSpPr/>
          <p:nvPr/>
        </p:nvSpPr>
        <p:spPr>
          <a:xfrm>
            <a:off x="8353159" y="4557649"/>
            <a:ext cx="3444700" cy="320880"/>
          </a:xfrm>
          <a:prstGeom prst="rect">
            <a:avLst/>
          </a:prstGeom>
          <a:solidFill>
            <a:srgbClr val="EAA82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7"/>
          <p:cNvSpPr txBox="1"/>
          <p:nvPr/>
        </p:nvSpPr>
        <p:spPr>
          <a:xfrm>
            <a:off x="8585137" y="5038898"/>
            <a:ext cx="308424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Keluarga yang semua anggotanya adalah WNA</a:t>
            </a:r>
            <a:endParaRPr sz="16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7"/>
          <p:cNvSpPr/>
          <p:nvPr/>
        </p:nvSpPr>
        <p:spPr>
          <a:xfrm>
            <a:off x="8468284" y="4629166"/>
            <a:ext cx="156389" cy="15638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7"/>
          <p:cNvSpPr/>
          <p:nvPr/>
        </p:nvSpPr>
        <p:spPr>
          <a:xfrm>
            <a:off x="8683282" y="4629166"/>
            <a:ext cx="156389" cy="15638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7"/>
          <p:cNvSpPr/>
          <p:nvPr/>
        </p:nvSpPr>
        <p:spPr>
          <a:xfrm>
            <a:off x="8898280" y="4629166"/>
            <a:ext cx="156389" cy="15638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7"/>
          <p:cNvSpPr txBox="1"/>
          <p:nvPr/>
        </p:nvSpPr>
        <p:spPr>
          <a:xfrm>
            <a:off x="9517819" y="4557649"/>
            <a:ext cx="28829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Kode 999999999999999</a:t>
            </a: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7"/>
          <p:cNvSpPr/>
          <p:nvPr/>
        </p:nvSpPr>
        <p:spPr>
          <a:xfrm>
            <a:off x="8353159" y="803240"/>
            <a:ext cx="3444699" cy="1559313"/>
          </a:xfrm>
          <a:prstGeom prst="roundRect">
            <a:avLst>
              <a:gd name="adj" fmla="val 17070"/>
            </a:avLst>
          </a:prstGeom>
          <a:solidFill>
            <a:srgbClr val="CDF7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7"/>
          <p:cNvSpPr/>
          <p:nvPr/>
        </p:nvSpPr>
        <p:spPr>
          <a:xfrm>
            <a:off x="8353159" y="756375"/>
            <a:ext cx="3444700" cy="320880"/>
          </a:xfrm>
          <a:prstGeom prst="rect">
            <a:avLst/>
          </a:prstGeom>
          <a:solidFill>
            <a:srgbClr val="EAA82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7"/>
          <p:cNvSpPr txBox="1"/>
          <p:nvPr/>
        </p:nvSpPr>
        <p:spPr>
          <a:xfrm>
            <a:off x="8585137" y="1237624"/>
            <a:ext cx="308424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Keluarga menolak menunjukkan kartu keluarga.</a:t>
            </a:r>
            <a:endParaRPr sz="16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7"/>
          <p:cNvSpPr/>
          <p:nvPr/>
        </p:nvSpPr>
        <p:spPr>
          <a:xfrm>
            <a:off x="8468284" y="827892"/>
            <a:ext cx="156389" cy="15638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7"/>
          <p:cNvSpPr/>
          <p:nvPr/>
        </p:nvSpPr>
        <p:spPr>
          <a:xfrm>
            <a:off x="8683282" y="827892"/>
            <a:ext cx="156389" cy="15638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7"/>
          <p:cNvSpPr/>
          <p:nvPr/>
        </p:nvSpPr>
        <p:spPr>
          <a:xfrm>
            <a:off x="8898280" y="827892"/>
            <a:ext cx="156389" cy="15638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7"/>
          <p:cNvSpPr txBox="1"/>
          <p:nvPr/>
        </p:nvSpPr>
        <p:spPr>
          <a:xfrm>
            <a:off x="9485846" y="747502"/>
            <a:ext cx="28829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Kode 999999999999999</a:t>
            </a: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8"/>
          <p:cNvSpPr/>
          <p:nvPr/>
        </p:nvSpPr>
        <p:spPr>
          <a:xfrm>
            <a:off x="0" y="2444641"/>
            <a:ext cx="12203575" cy="3697877"/>
          </a:xfrm>
          <a:prstGeom prst="rect">
            <a:avLst/>
          </a:prstGeom>
          <a:solidFill>
            <a:srgbClr val="EBFC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4" name="Google Shape;344;p8"/>
          <p:cNvCxnSpPr/>
          <p:nvPr/>
        </p:nvCxnSpPr>
        <p:spPr>
          <a:xfrm>
            <a:off x="-11575" y="6150348"/>
            <a:ext cx="12203575" cy="0"/>
          </a:xfrm>
          <a:prstGeom prst="straightConnector1">
            <a:avLst/>
          </a:prstGeom>
          <a:noFill/>
          <a:ln w="57150" cap="flat" cmpd="sng">
            <a:solidFill>
              <a:srgbClr val="017A87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45" name="Google Shape;345;p8"/>
          <p:cNvCxnSpPr/>
          <p:nvPr/>
        </p:nvCxnSpPr>
        <p:spPr>
          <a:xfrm>
            <a:off x="-11575" y="2417655"/>
            <a:ext cx="10193749" cy="0"/>
          </a:xfrm>
          <a:prstGeom prst="straightConnector1">
            <a:avLst/>
          </a:prstGeom>
          <a:noFill/>
          <a:ln w="57150" cap="flat" cmpd="sng">
            <a:solidFill>
              <a:srgbClr val="017A8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46" name="Google Shape;346;p8"/>
          <p:cNvSpPr/>
          <p:nvPr/>
        </p:nvSpPr>
        <p:spPr>
          <a:xfrm>
            <a:off x="10335490" y="6526384"/>
            <a:ext cx="1856510" cy="331616"/>
          </a:xfrm>
          <a:prstGeom prst="rect">
            <a:avLst/>
          </a:prstGeom>
          <a:solidFill>
            <a:srgbClr val="EAA82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8"/>
          <p:cNvSpPr/>
          <p:nvPr/>
        </p:nvSpPr>
        <p:spPr>
          <a:xfrm>
            <a:off x="4618299" y="130088"/>
            <a:ext cx="7573701" cy="440945"/>
          </a:xfrm>
          <a:prstGeom prst="rect">
            <a:avLst/>
          </a:prstGeom>
          <a:solidFill>
            <a:srgbClr val="EAA82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8"/>
          <p:cNvSpPr txBox="1">
            <a:spLocks noGrp="1"/>
          </p:cNvSpPr>
          <p:nvPr>
            <p:ph type="sldNum" idx="12"/>
          </p:nvPr>
        </p:nvSpPr>
        <p:spPr>
          <a:xfrm>
            <a:off x="11563927" y="6492875"/>
            <a:ext cx="4271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349" name="Google Shape;349;p8"/>
          <p:cNvSpPr/>
          <p:nvPr/>
        </p:nvSpPr>
        <p:spPr>
          <a:xfrm>
            <a:off x="-11575" y="-49066"/>
            <a:ext cx="5105864" cy="925976"/>
          </a:xfrm>
          <a:custGeom>
            <a:avLst/>
            <a:gdLst/>
            <a:ahLst/>
            <a:cxnLst/>
            <a:rect l="l" t="t" r="r" b="b"/>
            <a:pathLst>
              <a:path w="4799029" h="693115" extrusionOk="0">
                <a:moveTo>
                  <a:pt x="0" y="0"/>
                </a:moveTo>
                <a:lnTo>
                  <a:pt x="4799029" y="0"/>
                </a:lnTo>
                <a:lnTo>
                  <a:pt x="4799029" y="1"/>
                </a:lnTo>
                <a:cubicBezTo>
                  <a:pt x="4799029" y="382797"/>
                  <a:pt x="4488711" y="693115"/>
                  <a:pt x="4105915" y="693115"/>
                </a:cubicBezTo>
                <a:lnTo>
                  <a:pt x="0" y="693115"/>
                </a:lnTo>
                <a:close/>
              </a:path>
            </a:pathLst>
          </a:custGeom>
          <a:solidFill>
            <a:srgbClr val="017A87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8"/>
          <p:cNvSpPr txBox="1"/>
          <p:nvPr/>
        </p:nvSpPr>
        <p:spPr>
          <a:xfrm>
            <a:off x="529330" y="130088"/>
            <a:ext cx="392767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lt1"/>
                </a:solidFill>
                <a:latin typeface="Franklin Gothic Medium Cond" panose="020B0606030402020204" pitchFamily="34" charset="0"/>
                <a:ea typeface="Libre Franklin Medium"/>
                <a:cs typeface="Libre Franklin Medium"/>
                <a:sym typeface="Libre Franklin Medium"/>
              </a:rPr>
              <a:t>PERTANYAAN 115</a:t>
            </a:r>
            <a:endParaRPr sz="1600" dirty="0">
              <a:latin typeface="Franklin Gothic Medium Cond" panose="020B0606030402020204" pitchFamily="34" charset="0"/>
            </a:endParaRPr>
          </a:p>
        </p:txBody>
      </p:sp>
      <p:grpSp>
        <p:nvGrpSpPr>
          <p:cNvPr id="351" name="Google Shape;351;p8"/>
          <p:cNvGrpSpPr/>
          <p:nvPr/>
        </p:nvGrpSpPr>
        <p:grpSpPr>
          <a:xfrm>
            <a:off x="-659757" y="95126"/>
            <a:ext cx="437309" cy="3187665"/>
            <a:chOff x="-659757" y="95126"/>
            <a:chExt cx="437309" cy="3187665"/>
          </a:xfrm>
        </p:grpSpPr>
        <p:sp>
          <p:nvSpPr>
            <p:cNvPr id="352" name="Google Shape;352;p8"/>
            <p:cNvSpPr/>
            <p:nvPr/>
          </p:nvSpPr>
          <p:spPr>
            <a:xfrm>
              <a:off x="-659757" y="95126"/>
              <a:ext cx="437309" cy="437309"/>
            </a:xfrm>
            <a:prstGeom prst="rect">
              <a:avLst/>
            </a:prstGeom>
            <a:solidFill>
              <a:srgbClr val="1428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8"/>
            <p:cNvSpPr/>
            <p:nvPr/>
          </p:nvSpPr>
          <p:spPr>
            <a:xfrm>
              <a:off x="-659757" y="785127"/>
              <a:ext cx="437309" cy="437309"/>
            </a:xfrm>
            <a:prstGeom prst="rect">
              <a:avLst/>
            </a:prstGeom>
            <a:solidFill>
              <a:srgbClr val="2749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8"/>
            <p:cNvSpPr/>
            <p:nvPr/>
          </p:nvSpPr>
          <p:spPr>
            <a:xfrm>
              <a:off x="-659757" y="1471912"/>
              <a:ext cx="437309" cy="437309"/>
            </a:xfrm>
            <a:prstGeom prst="rect">
              <a:avLst/>
            </a:prstGeom>
            <a:solidFill>
              <a:srgbClr val="0C7B9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8"/>
            <p:cNvSpPr/>
            <p:nvPr/>
          </p:nvSpPr>
          <p:spPr>
            <a:xfrm>
              <a:off x="-659757" y="2158697"/>
              <a:ext cx="437309" cy="437309"/>
            </a:xfrm>
            <a:prstGeom prst="rect">
              <a:avLst/>
            </a:prstGeom>
            <a:solidFill>
              <a:srgbClr val="00A8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8"/>
            <p:cNvSpPr/>
            <p:nvPr/>
          </p:nvSpPr>
          <p:spPr>
            <a:xfrm>
              <a:off x="-659757" y="2845482"/>
              <a:ext cx="437309" cy="437309"/>
            </a:xfrm>
            <a:prstGeom prst="rect">
              <a:avLst/>
            </a:prstGeom>
            <a:solidFill>
              <a:srgbClr val="FFC93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7" name="Google Shape;357;p8"/>
          <p:cNvSpPr txBox="1"/>
          <p:nvPr/>
        </p:nvSpPr>
        <p:spPr>
          <a:xfrm>
            <a:off x="8542117" y="141663"/>
            <a:ext cx="35250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lihat buku pedoman halaman 65-66</a:t>
            </a:r>
            <a:endParaRPr/>
          </a:p>
        </p:txBody>
      </p:sp>
      <p:sp>
        <p:nvSpPr>
          <p:cNvPr id="358" name="Google Shape;358;p8"/>
          <p:cNvSpPr/>
          <p:nvPr/>
        </p:nvSpPr>
        <p:spPr>
          <a:xfrm>
            <a:off x="-11575" y="6526384"/>
            <a:ext cx="10347066" cy="331616"/>
          </a:xfrm>
          <a:prstGeom prst="rect">
            <a:avLst/>
          </a:prstGeom>
          <a:solidFill>
            <a:srgbClr val="017A8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9" name="Google Shape;359;p8"/>
          <p:cNvGrpSpPr/>
          <p:nvPr/>
        </p:nvGrpSpPr>
        <p:grpSpPr>
          <a:xfrm>
            <a:off x="366077" y="1909221"/>
            <a:ext cx="3382270" cy="4455115"/>
            <a:chOff x="366077" y="1909221"/>
            <a:chExt cx="3382270" cy="4455115"/>
          </a:xfrm>
        </p:grpSpPr>
        <p:sp>
          <p:nvSpPr>
            <p:cNvPr id="360" name="Google Shape;360;p8"/>
            <p:cNvSpPr/>
            <p:nvPr/>
          </p:nvSpPr>
          <p:spPr>
            <a:xfrm>
              <a:off x="366077" y="2043051"/>
              <a:ext cx="3382270" cy="4321285"/>
            </a:xfrm>
            <a:prstGeom prst="roundRect">
              <a:avLst>
                <a:gd name="adj" fmla="val 8856"/>
              </a:avLst>
            </a:prstGeom>
            <a:solidFill>
              <a:srgbClr val="CDF7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8"/>
            <p:cNvSpPr/>
            <p:nvPr/>
          </p:nvSpPr>
          <p:spPr>
            <a:xfrm>
              <a:off x="366077" y="1909221"/>
              <a:ext cx="3382270" cy="507543"/>
            </a:xfrm>
            <a:prstGeom prst="rect">
              <a:avLst/>
            </a:prstGeom>
            <a:solidFill>
              <a:srgbClr val="017A87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2" name="Google Shape;362;p8"/>
          <p:cNvSpPr/>
          <p:nvPr/>
        </p:nvSpPr>
        <p:spPr>
          <a:xfrm>
            <a:off x="529330" y="2070929"/>
            <a:ext cx="212350" cy="212350"/>
          </a:xfrm>
          <a:prstGeom prst="ellipse">
            <a:avLst/>
          </a:prstGeom>
          <a:solidFill>
            <a:srgbClr val="EAA82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8"/>
          <p:cNvSpPr/>
          <p:nvPr/>
        </p:nvSpPr>
        <p:spPr>
          <a:xfrm>
            <a:off x="798758" y="2070929"/>
            <a:ext cx="212350" cy="212350"/>
          </a:xfrm>
          <a:prstGeom prst="ellipse">
            <a:avLst/>
          </a:prstGeom>
          <a:solidFill>
            <a:srgbClr val="EAA82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8"/>
          <p:cNvSpPr/>
          <p:nvPr/>
        </p:nvSpPr>
        <p:spPr>
          <a:xfrm>
            <a:off x="1073333" y="2070929"/>
            <a:ext cx="212350" cy="212350"/>
          </a:xfrm>
          <a:prstGeom prst="ellipse">
            <a:avLst/>
          </a:prstGeom>
          <a:solidFill>
            <a:srgbClr val="EAA82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8"/>
          <p:cNvSpPr txBox="1"/>
          <p:nvPr/>
        </p:nvSpPr>
        <p:spPr>
          <a:xfrm>
            <a:off x="748644" y="2746367"/>
            <a:ext cx="2539049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Untuk Keluarga Baru yang belum mengurus KK dan masih ikut dalam KK Keluarga Induk keluarganya dicatat secara terpisah dari keluarga induk dengan kuesioner terpisah dengan keluarga induk.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8"/>
          <p:cNvSpPr txBox="1"/>
          <p:nvPr/>
        </p:nvSpPr>
        <p:spPr>
          <a:xfrm>
            <a:off x="4130914" y="3282791"/>
            <a:ext cx="2509578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Bila anggota keluarga inti (ayah, ibu, dan anak) sesuai dengan yang tercantum dalam KK dan tinggal di rumah</a:t>
            </a:r>
            <a:endParaRPr sz="14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8"/>
          <p:cNvSpPr txBox="1"/>
          <p:nvPr/>
        </p:nvSpPr>
        <p:spPr>
          <a:xfrm>
            <a:off x="6774843" y="3224026"/>
            <a:ext cx="2187043" cy="177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Bila dalam satu tempat tinggal terdiri dari beberapa keluarga, maka  yang menjadi keluarga induk adalah keluarga utama. </a:t>
            </a:r>
            <a:endParaRPr sz="160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8" name="Google Shape;368;p8"/>
          <p:cNvCxnSpPr/>
          <p:nvPr/>
        </p:nvCxnSpPr>
        <p:spPr>
          <a:xfrm>
            <a:off x="9301088" y="2845482"/>
            <a:ext cx="0" cy="2804160"/>
          </a:xfrm>
          <a:prstGeom prst="straightConnector1">
            <a:avLst/>
          </a:prstGeom>
          <a:noFill/>
          <a:ln w="9525" cap="flat" cmpd="sng">
            <a:solidFill>
              <a:srgbClr val="142850"/>
            </a:solidFill>
            <a:prstDash val="lgDash"/>
            <a:miter lim="800000"/>
            <a:headEnd type="none" w="sm" len="sm"/>
            <a:tailEnd type="none" w="sm" len="sm"/>
          </a:ln>
        </p:spPr>
      </p:cxnSp>
      <p:sp>
        <p:nvSpPr>
          <p:cNvPr id="369" name="Google Shape;369;p8"/>
          <p:cNvSpPr txBox="1"/>
          <p:nvPr/>
        </p:nvSpPr>
        <p:spPr>
          <a:xfrm>
            <a:off x="9450918" y="3205357"/>
            <a:ext cx="2556203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Keluarga pecahan adalah keluarga baru dari keluarga induk. Pada kasus buku pedoman halaman 65, maka keluarga anak yang sudah menikah merupakan keluarga pecahan.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8"/>
          <p:cNvSpPr/>
          <p:nvPr/>
        </p:nvSpPr>
        <p:spPr>
          <a:xfrm>
            <a:off x="10056511" y="2195496"/>
            <a:ext cx="2556199" cy="440945"/>
          </a:xfrm>
          <a:prstGeom prst="roundRect">
            <a:avLst>
              <a:gd name="adj" fmla="val 50000"/>
            </a:avLst>
          </a:prstGeom>
          <a:solidFill>
            <a:srgbClr val="017A8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1" name="Google Shape;371;p8"/>
          <p:cNvCxnSpPr/>
          <p:nvPr/>
        </p:nvCxnSpPr>
        <p:spPr>
          <a:xfrm>
            <a:off x="6665114" y="2845482"/>
            <a:ext cx="0" cy="2804160"/>
          </a:xfrm>
          <a:prstGeom prst="straightConnector1">
            <a:avLst/>
          </a:prstGeom>
          <a:noFill/>
          <a:ln w="9525" cap="flat" cmpd="sng">
            <a:solidFill>
              <a:srgbClr val="142850"/>
            </a:solidFill>
            <a:prstDash val="lgDash"/>
            <a:miter lim="800000"/>
            <a:headEnd type="none" w="sm" len="sm"/>
            <a:tailEnd type="none" w="sm" len="sm"/>
          </a:ln>
        </p:spPr>
      </p:cxnSp>
      <p:sp>
        <p:nvSpPr>
          <p:cNvPr id="372" name="Google Shape;372;p8"/>
          <p:cNvSpPr/>
          <p:nvPr/>
        </p:nvSpPr>
        <p:spPr>
          <a:xfrm>
            <a:off x="11777518" y="2327111"/>
            <a:ext cx="172720" cy="17272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8"/>
          <p:cNvSpPr/>
          <p:nvPr/>
        </p:nvSpPr>
        <p:spPr>
          <a:xfrm>
            <a:off x="11475677" y="2250911"/>
            <a:ext cx="172800" cy="172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8"/>
          <p:cNvSpPr/>
          <p:nvPr/>
        </p:nvSpPr>
        <p:spPr>
          <a:xfrm>
            <a:off x="11135980" y="2327111"/>
            <a:ext cx="172720" cy="17272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5" name="Google Shape;375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7274" y="1128591"/>
            <a:ext cx="6343650" cy="561975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76" name="Google Shape;376;p8"/>
          <p:cNvSpPr txBox="1"/>
          <p:nvPr/>
        </p:nvSpPr>
        <p:spPr>
          <a:xfrm>
            <a:off x="4204029" y="2854694"/>
            <a:ext cx="1813958" cy="369332"/>
          </a:xfrm>
          <a:prstGeom prst="rect">
            <a:avLst/>
          </a:prstGeom>
          <a:solidFill>
            <a:srgbClr val="EAA824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Kode 0 KK sesuai</a:t>
            </a: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8"/>
          <p:cNvSpPr txBox="1"/>
          <p:nvPr/>
        </p:nvSpPr>
        <p:spPr>
          <a:xfrm>
            <a:off x="6834727" y="2854694"/>
            <a:ext cx="2316532" cy="369332"/>
          </a:xfrm>
          <a:prstGeom prst="rect">
            <a:avLst/>
          </a:prstGeom>
          <a:solidFill>
            <a:srgbClr val="EAA824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Kode 1 Keluarga Induk</a:t>
            </a: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8"/>
          <p:cNvSpPr txBox="1"/>
          <p:nvPr/>
        </p:nvSpPr>
        <p:spPr>
          <a:xfrm>
            <a:off x="9509391" y="2854694"/>
            <a:ext cx="2579168" cy="369332"/>
          </a:xfrm>
          <a:prstGeom prst="rect">
            <a:avLst/>
          </a:prstGeom>
          <a:solidFill>
            <a:srgbClr val="EAA824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Kode 2 Keluarga Pecahan</a:t>
            </a: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8"/>
          <p:cNvSpPr txBox="1"/>
          <p:nvPr/>
        </p:nvSpPr>
        <p:spPr>
          <a:xfrm>
            <a:off x="3716625" y="372516"/>
            <a:ext cx="4427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93C"/>
                </a:solidFill>
                <a:latin typeface="Calibri"/>
                <a:ea typeface="Calibri"/>
                <a:cs typeface="Calibri"/>
                <a:sym typeface="Calibri"/>
              </a:rPr>
              <a:t>[1]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50FF23E-AD91-CB11-29A1-AE93E7C86D31}"/>
              </a:ext>
            </a:extLst>
          </p:cNvPr>
          <p:cNvSpPr/>
          <p:nvPr/>
        </p:nvSpPr>
        <p:spPr>
          <a:xfrm>
            <a:off x="5327365" y="3780274"/>
            <a:ext cx="6705600" cy="2611823"/>
          </a:xfrm>
          <a:prstGeom prst="roundRect">
            <a:avLst>
              <a:gd name="adj" fmla="val 536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2752E62-8FE9-8F93-0D27-B81DAD82EC95}"/>
              </a:ext>
            </a:extLst>
          </p:cNvPr>
          <p:cNvSpPr/>
          <p:nvPr/>
        </p:nvSpPr>
        <p:spPr>
          <a:xfrm>
            <a:off x="10335490" y="6526384"/>
            <a:ext cx="1856510" cy="331616"/>
          </a:xfrm>
          <a:prstGeom prst="rect">
            <a:avLst/>
          </a:prstGeom>
          <a:solidFill>
            <a:srgbClr val="EAA8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282A02-D69A-8348-D2F3-6B95D9CE81C7}"/>
              </a:ext>
            </a:extLst>
          </p:cNvPr>
          <p:cNvSpPr/>
          <p:nvPr/>
        </p:nvSpPr>
        <p:spPr>
          <a:xfrm>
            <a:off x="4618299" y="130088"/>
            <a:ext cx="7573701" cy="440945"/>
          </a:xfrm>
          <a:prstGeom prst="rect">
            <a:avLst/>
          </a:prstGeom>
          <a:solidFill>
            <a:srgbClr val="EAA8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1BE6C0-6A2C-9127-D9BF-CE157F1B2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54CF9-303B-454A-8191-95AAB032BDB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E606F01-06E6-FCA4-C99F-33D412DDAA96}"/>
              </a:ext>
            </a:extLst>
          </p:cNvPr>
          <p:cNvSpPr/>
          <p:nvPr/>
        </p:nvSpPr>
        <p:spPr>
          <a:xfrm>
            <a:off x="-11575" y="-49066"/>
            <a:ext cx="5105864" cy="925976"/>
          </a:xfrm>
          <a:custGeom>
            <a:avLst/>
            <a:gdLst>
              <a:gd name="connsiteX0" fmla="*/ 0 w 4799029"/>
              <a:gd name="connsiteY0" fmla="*/ 0 h 693115"/>
              <a:gd name="connsiteX1" fmla="*/ 4799029 w 4799029"/>
              <a:gd name="connsiteY1" fmla="*/ 0 h 693115"/>
              <a:gd name="connsiteX2" fmla="*/ 4799029 w 4799029"/>
              <a:gd name="connsiteY2" fmla="*/ 1 h 693115"/>
              <a:gd name="connsiteX3" fmla="*/ 4105915 w 4799029"/>
              <a:gd name="connsiteY3" fmla="*/ 693115 h 693115"/>
              <a:gd name="connsiteX4" fmla="*/ 0 w 4799029"/>
              <a:gd name="connsiteY4" fmla="*/ 693115 h 693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99029" h="693115">
                <a:moveTo>
                  <a:pt x="0" y="0"/>
                </a:moveTo>
                <a:lnTo>
                  <a:pt x="4799029" y="0"/>
                </a:lnTo>
                <a:lnTo>
                  <a:pt x="4799029" y="1"/>
                </a:lnTo>
                <a:cubicBezTo>
                  <a:pt x="4799029" y="382797"/>
                  <a:pt x="4488711" y="693115"/>
                  <a:pt x="4105915" y="693115"/>
                </a:cubicBezTo>
                <a:lnTo>
                  <a:pt x="0" y="693115"/>
                </a:lnTo>
                <a:close/>
              </a:path>
            </a:pathLst>
          </a:custGeom>
          <a:solidFill>
            <a:srgbClr val="017A8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68D8A4-0445-0B8E-64BA-8BF0D58AF543}"/>
              </a:ext>
            </a:extLst>
          </p:cNvPr>
          <p:cNvSpPr txBox="1"/>
          <p:nvPr/>
        </p:nvSpPr>
        <p:spPr>
          <a:xfrm>
            <a:off x="529330" y="130088"/>
            <a:ext cx="39276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pc="600" dirty="0">
                <a:solidFill>
                  <a:schemeClr val="bg1"/>
                </a:solidFill>
                <a:latin typeface="Franklin Gothic Medium Cond" panose="020B0606030402020204" pitchFamily="34" charset="0"/>
              </a:rPr>
              <a:t>PERTANYAAN 115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9C7D843-010E-5F3E-1A24-14387A1D55E9}"/>
              </a:ext>
            </a:extLst>
          </p:cNvPr>
          <p:cNvGrpSpPr/>
          <p:nvPr/>
        </p:nvGrpSpPr>
        <p:grpSpPr>
          <a:xfrm>
            <a:off x="-659757" y="95126"/>
            <a:ext cx="437309" cy="3187665"/>
            <a:chOff x="-659757" y="95126"/>
            <a:chExt cx="437309" cy="318766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257EAC0-CE1F-7335-618F-E653F8ACD8E9}"/>
                </a:ext>
              </a:extLst>
            </p:cNvPr>
            <p:cNvSpPr/>
            <p:nvPr/>
          </p:nvSpPr>
          <p:spPr>
            <a:xfrm>
              <a:off x="-659757" y="95126"/>
              <a:ext cx="437309" cy="437309"/>
            </a:xfrm>
            <a:prstGeom prst="rect">
              <a:avLst/>
            </a:prstGeom>
            <a:solidFill>
              <a:srgbClr val="142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DCB503E-D4DE-65AA-9C05-2BCD65EA126E}"/>
                </a:ext>
              </a:extLst>
            </p:cNvPr>
            <p:cNvSpPr/>
            <p:nvPr/>
          </p:nvSpPr>
          <p:spPr>
            <a:xfrm>
              <a:off x="-659757" y="785127"/>
              <a:ext cx="437309" cy="437309"/>
            </a:xfrm>
            <a:prstGeom prst="rect">
              <a:avLst/>
            </a:prstGeom>
            <a:solidFill>
              <a:srgbClr val="2749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CB6DC4F-5FAA-65F1-2EF5-B2583CF7AED3}"/>
                </a:ext>
              </a:extLst>
            </p:cNvPr>
            <p:cNvSpPr/>
            <p:nvPr/>
          </p:nvSpPr>
          <p:spPr>
            <a:xfrm>
              <a:off x="-659757" y="1471912"/>
              <a:ext cx="437309" cy="437309"/>
            </a:xfrm>
            <a:prstGeom prst="rect">
              <a:avLst/>
            </a:prstGeom>
            <a:solidFill>
              <a:srgbClr val="0C7B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073240B-1B49-A42A-DF6B-5227CE1D5F31}"/>
                </a:ext>
              </a:extLst>
            </p:cNvPr>
            <p:cNvSpPr/>
            <p:nvPr/>
          </p:nvSpPr>
          <p:spPr>
            <a:xfrm>
              <a:off x="-659757" y="2158697"/>
              <a:ext cx="437309" cy="437309"/>
            </a:xfrm>
            <a:prstGeom prst="rect">
              <a:avLst/>
            </a:prstGeom>
            <a:solidFill>
              <a:srgbClr val="00A8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772B1DB-8D29-1C8A-B130-7F6E9E9F3293}"/>
                </a:ext>
              </a:extLst>
            </p:cNvPr>
            <p:cNvSpPr/>
            <p:nvPr/>
          </p:nvSpPr>
          <p:spPr>
            <a:xfrm>
              <a:off x="-659757" y="2845482"/>
              <a:ext cx="437309" cy="437309"/>
            </a:xfrm>
            <a:prstGeom prst="rect">
              <a:avLst/>
            </a:prstGeom>
            <a:solidFill>
              <a:srgbClr val="FFC9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586CE03E-2C85-37C6-DF57-1EDFB5276FD7}"/>
              </a:ext>
            </a:extLst>
          </p:cNvPr>
          <p:cNvSpPr/>
          <p:nvPr/>
        </p:nvSpPr>
        <p:spPr>
          <a:xfrm>
            <a:off x="-11575" y="6526384"/>
            <a:ext cx="10347066" cy="331616"/>
          </a:xfrm>
          <a:prstGeom prst="rect">
            <a:avLst/>
          </a:prstGeom>
          <a:solidFill>
            <a:srgbClr val="017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DDFD443-236F-E4B3-B7E8-A78DFB4C5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340" y="2964025"/>
            <a:ext cx="6343650" cy="561975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8519243-D775-EC90-E700-F2D10808161F}"/>
              </a:ext>
            </a:extLst>
          </p:cNvPr>
          <p:cNvSpPr txBox="1"/>
          <p:nvPr/>
        </p:nvSpPr>
        <p:spPr>
          <a:xfrm>
            <a:off x="5508340" y="3956073"/>
            <a:ext cx="2503546" cy="400110"/>
          </a:xfrm>
          <a:prstGeom prst="rect">
            <a:avLst/>
          </a:prstGeom>
          <a:solidFill>
            <a:srgbClr val="EAA824"/>
          </a:solidFill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</a:rPr>
              <a:t>Keluarga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Lainnya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80DC96-5DF5-3E3C-F417-6B92D0CA722C}"/>
              </a:ext>
            </a:extLst>
          </p:cNvPr>
          <p:cNvSpPr txBox="1"/>
          <p:nvPr/>
        </p:nvSpPr>
        <p:spPr>
          <a:xfrm>
            <a:off x="11414026" y="30603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42CC8AD-20FD-B0CD-D4F0-7AB838A1C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340" y="5658532"/>
            <a:ext cx="6343650" cy="561975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C960C4A-FFFE-E788-7B12-968E246D0317}"/>
              </a:ext>
            </a:extLst>
          </p:cNvPr>
          <p:cNvSpPr txBox="1"/>
          <p:nvPr/>
        </p:nvSpPr>
        <p:spPr>
          <a:xfrm>
            <a:off x="11377066" y="57369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68A6965-898B-A0BE-3FAB-29EB3E08F5AA}"/>
              </a:ext>
            </a:extLst>
          </p:cNvPr>
          <p:cNvSpPr/>
          <p:nvPr/>
        </p:nvSpPr>
        <p:spPr>
          <a:xfrm>
            <a:off x="221646" y="1319348"/>
            <a:ext cx="4731354" cy="3088391"/>
          </a:xfrm>
          <a:prstGeom prst="roundRect">
            <a:avLst>
              <a:gd name="adj" fmla="val 8263"/>
            </a:avLst>
          </a:prstGeom>
          <a:noFill/>
          <a:ln w="38100">
            <a:solidFill>
              <a:srgbClr val="017A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A42DBBF-9894-9C93-8902-244D9EABF5E1}"/>
              </a:ext>
            </a:extLst>
          </p:cNvPr>
          <p:cNvSpPr/>
          <p:nvPr/>
        </p:nvSpPr>
        <p:spPr>
          <a:xfrm>
            <a:off x="1218250" y="1163850"/>
            <a:ext cx="2282596" cy="424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DECDE1A-3B3A-E61E-D5AD-EDF7A1A2E215}"/>
              </a:ext>
            </a:extLst>
          </p:cNvPr>
          <p:cNvSpPr/>
          <p:nvPr/>
        </p:nvSpPr>
        <p:spPr>
          <a:xfrm>
            <a:off x="1114311" y="1222436"/>
            <a:ext cx="188709" cy="188709"/>
          </a:xfrm>
          <a:prstGeom prst="ellipse">
            <a:avLst/>
          </a:prstGeom>
          <a:solidFill>
            <a:srgbClr val="017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C8F5217-0C7F-9E8F-DB2F-3989C42070D4}"/>
              </a:ext>
            </a:extLst>
          </p:cNvPr>
          <p:cNvSpPr/>
          <p:nvPr/>
        </p:nvSpPr>
        <p:spPr>
          <a:xfrm>
            <a:off x="3416076" y="1222436"/>
            <a:ext cx="188709" cy="188709"/>
          </a:xfrm>
          <a:prstGeom prst="ellipse">
            <a:avLst/>
          </a:prstGeom>
          <a:solidFill>
            <a:srgbClr val="017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C51379A-70C2-0B87-09C1-DA25C51E21AC}"/>
              </a:ext>
            </a:extLst>
          </p:cNvPr>
          <p:cNvSpPr txBox="1"/>
          <p:nvPr/>
        </p:nvSpPr>
        <p:spPr>
          <a:xfrm>
            <a:off x="1484779" y="1135368"/>
            <a:ext cx="1709250" cy="369332"/>
          </a:xfrm>
          <a:prstGeom prst="rect">
            <a:avLst/>
          </a:prstGeom>
          <a:solidFill>
            <a:srgbClr val="EAA824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CONTOH KASUS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61CEF3B-BBDE-3B3B-CBC9-4AB8097D6462}"/>
              </a:ext>
            </a:extLst>
          </p:cNvPr>
          <p:cNvSpPr txBox="1"/>
          <p:nvPr/>
        </p:nvSpPr>
        <p:spPr>
          <a:xfrm>
            <a:off x="414482" y="1683052"/>
            <a:ext cx="43384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Misal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2 </a:t>
            </a:r>
            <a:r>
              <a:rPr lang="en-US" dirty="0" err="1"/>
              <a:t>keluarga</a:t>
            </a:r>
            <a:r>
              <a:rPr lang="en-US" dirty="0"/>
              <a:t> yang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pisah</a:t>
            </a:r>
            <a:r>
              <a:rPr lang="en-US" dirty="0"/>
              <a:t> KK,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yang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petugas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/>
              <a:t>keluarga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keluarga</a:t>
            </a:r>
            <a:r>
              <a:rPr lang="en-US" dirty="0"/>
              <a:t> </a:t>
            </a:r>
            <a:r>
              <a:rPr lang="en-US" dirty="0" err="1"/>
              <a:t>induk</a:t>
            </a:r>
            <a:r>
              <a:rPr lang="en-US" dirty="0"/>
              <a:t> dan </a:t>
            </a:r>
            <a:r>
              <a:rPr lang="en-US" b="1" dirty="0"/>
              <a:t>115 </a:t>
            </a:r>
            <a:r>
              <a:rPr lang="en-US" b="1" dirty="0" err="1"/>
              <a:t>berkode</a:t>
            </a:r>
            <a:r>
              <a:rPr lang="en-US" b="1" dirty="0"/>
              <a:t> 1</a:t>
            </a:r>
            <a:r>
              <a:rPr lang="en-US" dirty="0"/>
              <a:t>;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/>
              <a:t>keluarga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b="1" dirty="0" err="1"/>
              <a:t>kuesioner</a:t>
            </a:r>
            <a:r>
              <a:rPr lang="en-US" b="1" dirty="0"/>
              <a:t> </a:t>
            </a:r>
            <a:r>
              <a:rPr lang="en-US" b="1" dirty="0" err="1"/>
              <a:t>terpisah</a:t>
            </a:r>
            <a:r>
              <a:rPr lang="en-US" b="1" dirty="0"/>
              <a:t>, </a:t>
            </a:r>
            <a:r>
              <a:rPr lang="en-US" b="1" dirty="0" err="1"/>
              <a:t>nomor</a:t>
            </a:r>
            <a:r>
              <a:rPr lang="en-US" b="1" dirty="0"/>
              <a:t> KK </a:t>
            </a:r>
            <a:r>
              <a:rPr lang="en-US" b="1" dirty="0" err="1"/>
              <a:t>mengikuti</a:t>
            </a:r>
            <a:r>
              <a:rPr lang="en-US" b="1" dirty="0"/>
              <a:t> </a:t>
            </a:r>
            <a:r>
              <a:rPr lang="en-US" b="1" dirty="0" err="1"/>
              <a:t>keluarga</a:t>
            </a:r>
            <a:r>
              <a:rPr lang="en-US" b="1" dirty="0"/>
              <a:t> </a:t>
            </a:r>
            <a:r>
              <a:rPr lang="en-US" b="1" dirty="0" err="1"/>
              <a:t>induk</a:t>
            </a:r>
            <a:r>
              <a:rPr lang="en-US" b="1" dirty="0"/>
              <a:t>, dan 115 </a:t>
            </a:r>
            <a:r>
              <a:rPr lang="en-US" b="1" dirty="0" err="1"/>
              <a:t>berkode</a:t>
            </a:r>
            <a:r>
              <a:rPr lang="en-US" b="1" dirty="0"/>
              <a:t> 2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19B0D6A-0A99-B4F9-F14D-0A3108E74A1F}"/>
              </a:ext>
            </a:extLst>
          </p:cNvPr>
          <p:cNvGrpSpPr/>
          <p:nvPr/>
        </p:nvGrpSpPr>
        <p:grpSpPr>
          <a:xfrm>
            <a:off x="4752975" y="2538553"/>
            <a:ext cx="545379" cy="321940"/>
            <a:chOff x="3637280" y="3931920"/>
            <a:chExt cx="532813" cy="321940"/>
          </a:xfrm>
          <a:solidFill>
            <a:srgbClr val="EAA824"/>
          </a:solidFill>
        </p:grpSpPr>
        <p:sp>
          <p:nvSpPr>
            <p:cNvPr id="37" name="Arrow: Chevron 36">
              <a:extLst>
                <a:ext uri="{FF2B5EF4-FFF2-40B4-BE49-F238E27FC236}">
                  <a16:creationId xmlns:a16="http://schemas.microsoft.com/office/drawing/2014/main" id="{7B5D0511-CEED-CD3A-EF1C-073EFBD376F2}"/>
                </a:ext>
              </a:extLst>
            </p:cNvPr>
            <p:cNvSpPr/>
            <p:nvPr/>
          </p:nvSpPr>
          <p:spPr>
            <a:xfrm>
              <a:off x="3637280" y="3931920"/>
              <a:ext cx="321940" cy="32194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9" name="Arrow: Chevron 38">
              <a:extLst>
                <a:ext uri="{FF2B5EF4-FFF2-40B4-BE49-F238E27FC236}">
                  <a16:creationId xmlns:a16="http://schemas.microsoft.com/office/drawing/2014/main" id="{1A3D69B3-12C8-D99D-D6E6-F719AB88ED50}"/>
                </a:ext>
              </a:extLst>
            </p:cNvPr>
            <p:cNvSpPr/>
            <p:nvPr/>
          </p:nvSpPr>
          <p:spPr>
            <a:xfrm>
              <a:off x="3848153" y="3931920"/>
              <a:ext cx="321940" cy="32194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3649C1C-C0FA-66BB-4010-1347AEA60F13}"/>
              </a:ext>
            </a:extLst>
          </p:cNvPr>
          <p:cNvSpPr txBox="1"/>
          <p:nvPr/>
        </p:nvSpPr>
        <p:spPr>
          <a:xfrm>
            <a:off x="4240520" y="37251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93C"/>
                </a:solidFill>
              </a:rPr>
              <a:t>[2]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71EA01-06BD-DCFB-0188-EF0CE37160B0}"/>
              </a:ext>
            </a:extLst>
          </p:cNvPr>
          <p:cNvSpPr txBox="1"/>
          <p:nvPr/>
        </p:nvSpPr>
        <p:spPr>
          <a:xfrm>
            <a:off x="5508340" y="1258141"/>
            <a:ext cx="2226426" cy="400110"/>
          </a:xfrm>
          <a:prstGeom prst="rect">
            <a:avLst/>
          </a:prstGeom>
          <a:solidFill>
            <a:srgbClr val="EAA824"/>
          </a:solidFill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</a:rPr>
              <a:t>Keluarga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Induk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6DBAB41-6D7D-F58C-F77F-B638B32412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340" y="1771370"/>
            <a:ext cx="6334125" cy="1066800"/>
          </a:xfrm>
          <a:prstGeom prst="roundRect">
            <a:avLst>
              <a:gd name="adj" fmla="val 10000"/>
            </a:avLst>
          </a:prstGeom>
          <a:ln>
            <a:solidFill>
              <a:schemeClr val="tx1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8F90FD5-2D0C-169A-E7EC-1A6944DCDFA2}"/>
              </a:ext>
            </a:extLst>
          </p:cNvPr>
          <p:cNvSpPr txBox="1"/>
          <p:nvPr/>
        </p:nvSpPr>
        <p:spPr>
          <a:xfrm>
            <a:off x="7864178" y="185828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C7AD65-B351-98C3-51FC-FAEDEDA2C983}"/>
              </a:ext>
            </a:extLst>
          </p:cNvPr>
          <p:cNvSpPr txBox="1"/>
          <p:nvPr/>
        </p:nvSpPr>
        <p:spPr>
          <a:xfrm>
            <a:off x="8373716" y="185828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629297-5F10-5FBE-206C-77777FFAC179}"/>
              </a:ext>
            </a:extLst>
          </p:cNvPr>
          <p:cNvSpPr txBox="1"/>
          <p:nvPr/>
        </p:nvSpPr>
        <p:spPr>
          <a:xfrm>
            <a:off x="8883254" y="185828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3ECCEF-55F6-A07E-B476-D1E93C7ACC78}"/>
              </a:ext>
            </a:extLst>
          </p:cNvPr>
          <p:cNvSpPr txBox="1"/>
          <p:nvPr/>
        </p:nvSpPr>
        <p:spPr>
          <a:xfrm>
            <a:off x="9392792" y="185828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554573-A226-9E69-E6D3-84BB5A3139C9}"/>
              </a:ext>
            </a:extLst>
          </p:cNvPr>
          <p:cNvSpPr txBox="1"/>
          <p:nvPr/>
        </p:nvSpPr>
        <p:spPr>
          <a:xfrm>
            <a:off x="9892390" y="185828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ABAFA9B-7865-99FE-F1C0-9EB8E676EC7E}"/>
              </a:ext>
            </a:extLst>
          </p:cNvPr>
          <p:cNvSpPr txBox="1"/>
          <p:nvPr/>
        </p:nvSpPr>
        <p:spPr>
          <a:xfrm>
            <a:off x="10393086" y="185828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91DF99-88BC-BE6E-5FC2-859D43A1B25F}"/>
              </a:ext>
            </a:extLst>
          </p:cNvPr>
          <p:cNvSpPr txBox="1"/>
          <p:nvPr/>
        </p:nvSpPr>
        <p:spPr>
          <a:xfrm>
            <a:off x="10894766" y="185828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0CE378D-50FF-F9FF-783E-AE67FD29774E}"/>
              </a:ext>
            </a:extLst>
          </p:cNvPr>
          <p:cNvSpPr txBox="1"/>
          <p:nvPr/>
        </p:nvSpPr>
        <p:spPr>
          <a:xfrm>
            <a:off x="11411367" y="185828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BF82103-1169-6C9F-198F-AC560CE5FBA0}"/>
              </a:ext>
            </a:extLst>
          </p:cNvPr>
          <p:cNvSpPr txBox="1"/>
          <p:nvPr/>
        </p:nvSpPr>
        <p:spPr>
          <a:xfrm>
            <a:off x="7864178" y="236409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DD351A5-48D6-3A15-81B8-93F7524C04F1}"/>
              </a:ext>
            </a:extLst>
          </p:cNvPr>
          <p:cNvSpPr txBox="1"/>
          <p:nvPr/>
        </p:nvSpPr>
        <p:spPr>
          <a:xfrm>
            <a:off x="8373716" y="236409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DF26658-9C44-5289-6714-3D4188C5AD49}"/>
              </a:ext>
            </a:extLst>
          </p:cNvPr>
          <p:cNvSpPr txBox="1"/>
          <p:nvPr/>
        </p:nvSpPr>
        <p:spPr>
          <a:xfrm>
            <a:off x="8883254" y="236409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DE5818-5D13-DBAC-6BBA-C4E082752C91}"/>
              </a:ext>
            </a:extLst>
          </p:cNvPr>
          <p:cNvSpPr txBox="1"/>
          <p:nvPr/>
        </p:nvSpPr>
        <p:spPr>
          <a:xfrm>
            <a:off x="9392792" y="236409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0E9B95D-9996-9040-25C7-98238D9BC726}"/>
              </a:ext>
            </a:extLst>
          </p:cNvPr>
          <p:cNvSpPr txBox="1"/>
          <p:nvPr/>
        </p:nvSpPr>
        <p:spPr>
          <a:xfrm>
            <a:off x="9892390" y="236409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7CB8CC8-08D1-2E54-0532-8854DAA93900}"/>
              </a:ext>
            </a:extLst>
          </p:cNvPr>
          <p:cNvSpPr txBox="1"/>
          <p:nvPr/>
        </p:nvSpPr>
        <p:spPr>
          <a:xfrm>
            <a:off x="10393086" y="236409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41D0CDB-2FEF-1CC1-60EB-3F5ABFA079DC}"/>
              </a:ext>
            </a:extLst>
          </p:cNvPr>
          <p:cNvSpPr txBox="1"/>
          <p:nvPr/>
        </p:nvSpPr>
        <p:spPr>
          <a:xfrm>
            <a:off x="10894766" y="236409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0AAF53C-A382-C295-BC99-96DB3F2925CE}"/>
              </a:ext>
            </a:extLst>
          </p:cNvPr>
          <p:cNvSpPr txBox="1"/>
          <p:nvPr/>
        </p:nvSpPr>
        <p:spPr>
          <a:xfrm>
            <a:off x="11411367" y="236409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62768949-7DDE-D742-3AD3-CF79755F8C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 flipH="1">
            <a:off x="2168567" y="4099617"/>
            <a:ext cx="2544579" cy="25445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E6304A-F51C-695B-10BA-6CFC3CEFD4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340" y="4448056"/>
            <a:ext cx="6334125" cy="1066800"/>
          </a:xfrm>
          <a:prstGeom prst="roundRect">
            <a:avLst>
              <a:gd name="adj" fmla="val 10000"/>
            </a:avLst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BBB4A57-65FD-A2D3-E498-EE5A95BDB343}"/>
              </a:ext>
            </a:extLst>
          </p:cNvPr>
          <p:cNvSpPr txBox="1"/>
          <p:nvPr/>
        </p:nvSpPr>
        <p:spPr>
          <a:xfrm>
            <a:off x="7864178" y="453496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49CF6B-4DB4-1A83-A017-0C512B5725E1}"/>
              </a:ext>
            </a:extLst>
          </p:cNvPr>
          <p:cNvSpPr txBox="1"/>
          <p:nvPr/>
        </p:nvSpPr>
        <p:spPr>
          <a:xfrm>
            <a:off x="8373716" y="453496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8C325B-FB68-30D7-1D02-0828C8DB26F4}"/>
              </a:ext>
            </a:extLst>
          </p:cNvPr>
          <p:cNvSpPr txBox="1"/>
          <p:nvPr/>
        </p:nvSpPr>
        <p:spPr>
          <a:xfrm>
            <a:off x="8883254" y="453496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A781D57-840D-410C-FE87-C026EC754CCE}"/>
              </a:ext>
            </a:extLst>
          </p:cNvPr>
          <p:cNvSpPr txBox="1"/>
          <p:nvPr/>
        </p:nvSpPr>
        <p:spPr>
          <a:xfrm>
            <a:off x="9392792" y="453496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9AB611B-0FBE-2EDD-5EED-00EF292D27CE}"/>
              </a:ext>
            </a:extLst>
          </p:cNvPr>
          <p:cNvSpPr txBox="1"/>
          <p:nvPr/>
        </p:nvSpPr>
        <p:spPr>
          <a:xfrm>
            <a:off x="9892390" y="453496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B944D52-2383-F5F0-E200-EE0A81DEB498}"/>
              </a:ext>
            </a:extLst>
          </p:cNvPr>
          <p:cNvSpPr txBox="1"/>
          <p:nvPr/>
        </p:nvSpPr>
        <p:spPr>
          <a:xfrm>
            <a:off x="10393086" y="453496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98E3201-5B36-6F03-7A8C-F77A54A85803}"/>
              </a:ext>
            </a:extLst>
          </p:cNvPr>
          <p:cNvSpPr txBox="1"/>
          <p:nvPr/>
        </p:nvSpPr>
        <p:spPr>
          <a:xfrm>
            <a:off x="10894766" y="453496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34F4159-60BD-1520-37D1-01651AA10725}"/>
              </a:ext>
            </a:extLst>
          </p:cNvPr>
          <p:cNvSpPr txBox="1"/>
          <p:nvPr/>
        </p:nvSpPr>
        <p:spPr>
          <a:xfrm>
            <a:off x="11411367" y="453496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FEFD5AC-593F-534B-D9B8-5DC42CF6AA94}"/>
              </a:ext>
            </a:extLst>
          </p:cNvPr>
          <p:cNvSpPr txBox="1"/>
          <p:nvPr/>
        </p:nvSpPr>
        <p:spPr>
          <a:xfrm>
            <a:off x="7864178" y="504078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01A7D57-4E9F-3397-28B8-35B5847225AF}"/>
              </a:ext>
            </a:extLst>
          </p:cNvPr>
          <p:cNvSpPr txBox="1"/>
          <p:nvPr/>
        </p:nvSpPr>
        <p:spPr>
          <a:xfrm>
            <a:off x="8373716" y="504078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D552B08-7F9A-C263-073B-ADD4A0B1A43B}"/>
              </a:ext>
            </a:extLst>
          </p:cNvPr>
          <p:cNvSpPr txBox="1"/>
          <p:nvPr/>
        </p:nvSpPr>
        <p:spPr>
          <a:xfrm>
            <a:off x="8883254" y="504078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2795DC4-DAEC-5508-A3DE-DBCF9856B73B}"/>
              </a:ext>
            </a:extLst>
          </p:cNvPr>
          <p:cNvSpPr txBox="1"/>
          <p:nvPr/>
        </p:nvSpPr>
        <p:spPr>
          <a:xfrm>
            <a:off x="9392792" y="504078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A8EA012-EDFA-4E6D-BCBC-7EF5DCCD32FE}"/>
              </a:ext>
            </a:extLst>
          </p:cNvPr>
          <p:cNvSpPr txBox="1"/>
          <p:nvPr/>
        </p:nvSpPr>
        <p:spPr>
          <a:xfrm>
            <a:off x="9892390" y="504078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AC3A0A4-AAAB-3C90-B69C-D180292E08D3}"/>
              </a:ext>
            </a:extLst>
          </p:cNvPr>
          <p:cNvSpPr txBox="1"/>
          <p:nvPr/>
        </p:nvSpPr>
        <p:spPr>
          <a:xfrm>
            <a:off x="10393086" y="504078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F9CAC79-80AE-136C-81D1-D7162CECF7E8}"/>
              </a:ext>
            </a:extLst>
          </p:cNvPr>
          <p:cNvSpPr txBox="1"/>
          <p:nvPr/>
        </p:nvSpPr>
        <p:spPr>
          <a:xfrm>
            <a:off x="10894766" y="504078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5C7C8D2-674F-06EA-3B69-44BC10F6DFC9}"/>
              </a:ext>
            </a:extLst>
          </p:cNvPr>
          <p:cNvSpPr txBox="1"/>
          <p:nvPr/>
        </p:nvSpPr>
        <p:spPr>
          <a:xfrm>
            <a:off x="11411367" y="504078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88876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829</Words>
  <Application>Microsoft Office PowerPoint</Application>
  <PresentationFormat>Widescreen</PresentationFormat>
  <Paragraphs>116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Calibri</vt:lpstr>
      <vt:lpstr>Wingdings</vt:lpstr>
      <vt:lpstr>Franklin Gothic Medium Cond</vt:lpstr>
      <vt:lpstr>Libre Franklin Medium</vt:lpstr>
      <vt:lpstr>Arial</vt:lpstr>
      <vt:lpstr>Arial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 Made Giri Suyasa</dc:creator>
  <cp:lastModifiedBy>user</cp:lastModifiedBy>
  <cp:revision>8</cp:revision>
  <dcterms:created xsi:type="dcterms:W3CDTF">2022-07-24T08:24:17Z</dcterms:created>
  <dcterms:modified xsi:type="dcterms:W3CDTF">2022-09-19T08:54:45Z</dcterms:modified>
</cp:coreProperties>
</file>