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64" r:id="rId3"/>
    <p:sldId id="270" r:id="rId4"/>
    <p:sldId id="271" r:id="rId5"/>
    <p:sldId id="267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A824"/>
    <a:srgbClr val="017A87"/>
    <a:srgbClr val="FFFFFF"/>
    <a:srgbClr val="FFC93C"/>
    <a:srgbClr val="142850"/>
    <a:srgbClr val="FF2E63"/>
    <a:srgbClr val="00A8CC"/>
    <a:srgbClr val="CDF7FF"/>
    <a:srgbClr val="0C7B93"/>
    <a:srgbClr val="08D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97" autoAdjust="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280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2721D8-B49B-162A-E1CD-7593B65A6A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A6FBF-30F4-E92A-60BA-B8367B932F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E4F18-370B-43B2-9502-2CB59E75B416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78E77-0D03-3118-E368-4F0987E7C1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CE2B5-A44F-8B4A-9DE4-86DB162AA0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A8176-80EF-4E5D-97CD-87AE8108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12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9A6AB-D033-492D-A846-97BC4B5AA12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35B57-E14C-4794-9E59-C301551F7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35B57-E14C-4794-9E59-C301551F77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1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35B57-E14C-4794-9E59-C301551F77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95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35B57-E14C-4794-9E59-C301551F77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55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35B57-E14C-4794-9E59-C301551F77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1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A707-60B4-0532-7192-8747C850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DEF30-103B-C023-046F-511DD7088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7CCF6-65A5-3000-6174-FF28BC7B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4A19-4DBB-424F-9B2C-FE40814C3C29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8FE83-138A-D25A-07DA-5A7FBFC6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F26DB-84D5-3AE0-8690-510470C7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4CF9-303B-454A-8191-95AAB032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0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bg>
      <p:bgPr>
        <a:solidFill>
          <a:srgbClr val="2749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7D1E7-9EAE-09A4-E2F5-5B5D8042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927" y="6492875"/>
            <a:ext cx="427182" cy="365125"/>
          </a:xfrm>
        </p:spPr>
        <p:txBody>
          <a:bodyPr/>
          <a:lstStyle>
            <a:lvl1pPr>
              <a:defRPr b="1">
                <a:solidFill>
                  <a:srgbClr val="EAEAEA"/>
                </a:solidFill>
              </a:defRPr>
            </a:lvl1pPr>
          </a:lstStyle>
          <a:p>
            <a:fld id="{CC654CF9-303B-454A-8191-95AAB032BD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1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5E29-AD24-C8CE-C7FB-5E97C7BC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736B1-E9AC-AA0F-76E8-3FB90852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96C23-2997-7469-FB42-9D4044AF8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644B2-C55F-1D8F-2E2F-69C18B33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6B5B-1981-4E70-A928-78C1971B2C35}" type="datetime1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6B338-F3C4-7FFE-7A6E-D7908306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9835F-25CA-311C-753E-21CE5535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4CF9-303B-454A-8191-95AAB032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79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3E86-D042-567C-8ACE-E66D9F81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554ACC-49A0-8784-E790-F6CF45731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CAE74-21CF-A7DC-932A-4E3308DAD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241E5-F0C5-ECBA-DD3A-70925CB9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DF18-4D06-4459-9D26-11E559889E5F}" type="datetime1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18EC3-5571-E58C-AFE8-89CABF39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3BCBF-7AD1-FD69-5FF4-9F6EFF46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4CF9-303B-454A-8191-95AAB032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80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825D-95AE-1356-2191-A452D6A9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A6D26-5367-3650-91C3-C2F8BADDC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670F1-4240-530B-9872-9383628E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E439-1017-4A83-9A4D-1CC182D00056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77D57-2B74-A60D-DF08-9ECE36F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80538-9680-F6F8-F2C0-6C531A88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4CF9-303B-454A-8191-95AAB032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07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8AE40-566E-BAB8-5145-DFB648D0B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71EAF-94D8-DFCC-E867-2AE7D30A8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7828D-2E27-1DE0-FD9C-9C4E3542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09CD-6CD8-479C-8B78-76BA35A76C1F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5C0E9-7BE6-4969-4077-98571821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03E99-54AD-50BE-786B-A76FD33D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4CF9-303B-454A-8191-95AAB032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21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-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 rot="10800000">
            <a:off x="5340428" y="2"/>
            <a:ext cx="6851573" cy="6851573"/>
          </a:xfrm>
          <a:prstGeom prst="rtTriangle">
            <a:avLst/>
          </a:prstGeom>
          <a:solidFill>
            <a:srgbClr val="01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9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60702" y="3"/>
            <a:ext cx="9131298" cy="6851573"/>
          </a:xfrm>
          <a:custGeom>
            <a:avLst/>
            <a:gdLst>
              <a:gd name="connsiteX0" fmla="*/ 6879039 w 9131298"/>
              <a:gd name="connsiteY0" fmla="*/ 0 h 6860721"/>
              <a:gd name="connsiteX1" fmla="*/ 9131298 w 9131298"/>
              <a:gd name="connsiteY1" fmla="*/ 0 h 6860721"/>
              <a:gd name="connsiteX2" fmla="*/ 9131298 w 9131298"/>
              <a:gd name="connsiteY2" fmla="*/ 5490791 h 6860721"/>
              <a:gd name="connsiteX3" fmla="*/ 7757710 w 9131298"/>
              <a:gd name="connsiteY3" fmla="*/ 6860721 h 6860721"/>
              <a:gd name="connsiteX4" fmla="*/ 0 w 9131298"/>
              <a:gd name="connsiteY4" fmla="*/ 6860721 h 686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298" h="6860721">
                <a:moveTo>
                  <a:pt x="6879039" y="0"/>
                </a:moveTo>
                <a:lnTo>
                  <a:pt x="9131298" y="0"/>
                </a:lnTo>
                <a:lnTo>
                  <a:pt x="9131298" y="5490791"/>
                </a:lnTo>
                <a:lnTo>
                  <a:pt x="7757710" y="6860721"/>
                </a:lnTo>
                <a:lnTo>
                  <a:pt x="0" y="6860721"/>
                </a:lnTo>
                <a:close/>
              </a:path>
            </a:pathLst>
          </a:custGeom>
          <a:pattFill prst="pct5">
            <a:fgClr>
              <a:srgbClr val="1C655E"/>
            </a:fgClr>
            <a:bgClr>
              <a:schemeClr val="bg1"/>
            </a:bgClr>
          </a:patt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ctr">
              <a:buFont typeface="Arial" panose="020B0604020202020204" pitchFamily="34" charset="0"/>
              <a:buChar char="•"/>
              <a:defRPr lang="en-US" sz="1999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9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3870-BDA4-E1C3-4920-C6D44211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BDC37-1B5F-8A69-8B0C-269C57EA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DE35-8D05-F3B8-CD6D-78CBED0C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EF9F-3A3E-479E-8D7F-5A8B7A3183A1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28E92-283C-75D0-3CC3-54E52FF0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4070C-F75C-8C61-1669-06246C29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4CF9-303B-454A-8191-95AAB032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5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5409-378D-7B21-88E1-6B864D08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EF13B-14A7-FEDB-0BEC-48937EEB9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E7806-345B-1A67-CD1F-8D08BE03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487B-BB62-4C9A-9265-BEE1DA54FEB3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39E8D-3804-582E-C9C6-9D979DF3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B2A5A-3FE6-6641-7B29-2CE3E92F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4CF9-303B-454A-8191-95AAB032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8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AACA-457B-7495-925F-B81AF9DA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84C14-1D32-4897-F047-8C5881149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1F2B0-95BC-005E-4B75-D3C256258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20271-C75E-5595-278A-AD4FD31E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4B87-F471-472E-B603-B3E43433D3FE}" type="datetime1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32175-1DDB-5D36-2E70-F4B5996C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CD7E1-A8FA-9847-3887-15E906EC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4CF9-303B-454A-8191-95AAB032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5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9EA6-C983-4818-7C1C-20B05B543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69475-22BD-75D7-2CB3-C2804E43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BEFF4-1ADC-3E4C-F86E-C5A06D67E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B4343-2DDA-787B-469E-59B7002BA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F30F1-08FE-0B25-CD6B-A3A7B4689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4427E-CCCC-A758-24C5-CBA51AA8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1D1D-CA5C-45D1-B9CA-CE2A1CD407DB}" type="datetime1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FAD2C7-9793-F6A1-B2D8-CF511312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02A3F-5B30-5BC7-A48F-FB20CA22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4CF9-303B-454A-8191-95AAB032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6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D60D-4DF1-712A-1DD2-1CBAD835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C123B-CB40-FD1D-1C26-B65F18CF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EB5-C324-4186-85CC-44DCFAFCCE81}" type="datetime1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7B227-7178-A3C1-0465-D2AFB8E1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FA0B6-35E9-F6B8-AE3C-F8E4828A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4CF9-303B-454A-8191-95AAB032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9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A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7D1E7-9EAE-09A4-E2F5-5B5D8042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927" y="6492875"/>
            <a:ext cx="427182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CC654CF9-303B-454A-8191-95AAB032BD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2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7D1E7-9EAE-09A4-E2F5-5B5D8042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927" y="6492875"/>
            <a:ext cx="427182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CC654CF9-303B-454A-8191-95AAB032BD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4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017A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7D1E7-9EAE-09A4-E2F5-5B5D8042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927" y="6492875"/>
            <a:ext cx="427182" cy="365125"/>
          </a:xfrm>
        </p:spPr>
        <p:txBody>
          <a:bodyPr/>
          <a:lstStyle>
            <a:lvl1pPr>
              <a:defRPr b="1">
                <a:solidFill>
                  <a:srgbClr val="EAEAEA"/>
                </a:solidFill>
              </a:defRPr>
            </a:lvl1pPr>
          </a:lstStyle>
          <a:p>
            <a:fld id="{CC654CF9-303B-454A-8191-95AAB032BD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AA1D7-14A8-8891-357B-77C31715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5C1F0-6755-FB4C-8314-101974FBE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D1EE6-4E36-160A-7A19-F6635F713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8053F-E2F3-4AB5-A995-880B18620D91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4C1B3-E15D-2670-BB15-9E5558EF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94484-34E7-0C36-FF20-3BA428F91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54CF9-303B-454A-8191-95AAB032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63" r:id="rId10"/>
    <p:sldLayoutId id="2147483656" r:id="rId11"/>
    <p:sldLayoutId id="2147483657" r:id="rId12"/>
    <p:sldLayoutId id="2147483658" r:id="rId13"/>
    <p:sldLayoutId id="2147483659" r:id="rId14"/>
    <p:sldLayoutId id="214748366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29281E2-6BEC-371C-2862-59A960CBD911}"/>
              </a:ext>
            </a:extLst>
          </p:cNvPr>
          <p:cNvSpPr txBox="1"/>
          <p:nvPr/>
        </p:nvSpPr>
        <p:spPr>
          <a:xfrm>
            <a:off x="716275" y="2063098"/>
            <a:ext cx="32151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spc="300" dirty="0">
                <a:solidFill>
                  <a:srgbClr val="017A87"/>
                </a:solidFill>
                <a:latin typeface="Franklin Gothic Medium Cond" panose="020B0606030402020204" pitchFamily="34" charset="0"/>
              </a:rPr>
              <a:t>BLOK 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933240-7F84-F59E-55C5-3C45901D2B45}"/>
              </a:ext>
            </a:extLst>
          </p:cNvPr>
          <p:cNvSpPr txBox="1"/>
          <p:nvPr/>
        </p:nvSpPr>
        <p:spPr>
          <a:xfrm>
            <a:off x="790709" y="3134589"/>
            <a:ext cx="3150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KETERANGAN PETUGAS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69AD35-F6A4-E3E0-9C49-7C2079C84292}"/>
              </a:ext>
            </a:extLst>
          </p:cNvPr>
          <p:cNvSpPr txBox="1"/>
          <p:nvPr/>
        </p:nvSpPr>
        <p:spPr>
          <a:xfrm>
            <a:off x="790709" y="6424320"/>
            <a:ext cx="2467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JAKARTA, SEPTEMBER 2022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C4708-A246-5C37-5A21-D922B836772A}"/>
              </a:ext>
            </a:extLst>
          </p:cNvPr>
          <p:cNvSpPr/>
          <p:nvPr/>
        </p:nvSpPr>
        <p:spPr>
          <a:xfrm>
            <a:off x="0" y="0"/>
            <a:ext cx="367390" cy="6858000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12FB2-8412-A7BB-78A5-E111A402A931}"/>
              </a:ext>
            </a:extLst>
          </p:cNvPr>
          <p:cNvSpPr txBox="1"/>
          <p:nvPr/>
        </p:nvSpPr>
        <p:spPr>
          <a:xfrm rot="16200000">
            <a:off x="-1656617" y="4452562"/>
            <a:ext cx="3680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Pendataan</a:t>
            </a:r>
            <a:r>
              <a:rPr lang="en-US" sz="1400" dirty="0">
                <a:solidFill>
                  <a:schemeClr val="bg1"/>
                </a:solidFill>
              </a:rPr>
              <a:t> Awal </a:t>
            </a:r>
            <a:r>
              <a:rPr lang="en-US" sz="1400" dirty="0" err="1">
                <a:solidFill>
                  <a:schemeClr val="bg1"/>
                </a:solidFill>
              </a:rPr>
              <a:t>Registrasi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Sosial</a:t>
            </a:r>
            <a:r>
              <a:rPr lang="en-US" sz="1400" dirty="0">
                <a:solidFill>
                  <a:schemeClr val="bg1"/>
                </a:solidFill>
              </a:rPr>
              <a:t> Ekonomi 2022.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627E13-4FD2-60AA-F319-E68CAF355227}"/>
              </a:ext>
            </a:extLst>
          </p:cNvPr>
          <p:cNvCxnSpPr/>
          <p:nvPr/>
        </p:nvCxnSpPr>
        <p:spPr>
          <a:xfrm flipV="1">
            <a:off x="183694" y="1506696"/>
            <a:ext cx="0" cy="11822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44E699-CC54-2BD8-D0F6-82D73AE03EF5}"/>
              </a:ext>
            </a:extLst>
          </p:cNvPr>
          <p:cNvCxnSpPr>
            <a:cxnSpLocks/>
            <a:stCxn id="14" idx="2"/>
          </p:cNvCxnSpPr>
          <p:nvPr/>
        </p:nvCxnSpPr>
        <p:spPr>
          <a:xfrm flipH="1" flipV="1">
            <a:off x="183694" y="6510217"/>
            <a:ext cx="1" cy="3477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F551BB-770E-98AE-723F-5B1CE473B944}"/>
              </a:ext>
            </a:extLst>
          </p:cNvPr>
          <p:cNvSpPr txBox="1"/>
          <p:nvPr/>
        </p:nvSpPr>
        <p:spPr>
          <a:xfrm rot="16200000">
            <a:off x="-452087" y="535098"/>
            <a:ext cx="1271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Regsosek2022.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74E64C-D4FE-24AA-0182-60D8D5549F9F}"/>
              </a:ext>
            </a:extLst>
          </p:cNvPr>
          <p:cNvGrpSpPr/>
          <p:nvPr/>
        </p:nvGrpSpPr>
        <p:grpSpPr>
          <a:xfrm>
            <a:off x="909270" y="3831848"/>
            <a:ext cx="1052884" cy="180956"/>
            <a:chOff x="985470" y="3935392"/>
            <a:chExt cx="1575914" cy="27084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4632CF1-19B8-01F2-D6DA-5352E240392F}"/>
                </a:ext>
              </a:extLst>
            </p:cNvPr>
            <p:cNvSpPr/>
            <p:nvPr/>
          </p:nvSpPr>
          <p:spPr>
            <a:xfrm>
              <a:off x="985470" y="3935392"/>
              <a:ext cx="270848" cy="270848"/>
            </a:xfrm>
            <a:prstGeom prst="ellipse">
              <a:avLst/>
            </a:prstGeom>
            <a:solidFill>
              <a:srgbClr val="142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D1E9C8-0D0F-899D-FD3A-1CE28519F669}"/>
                </a:ext>
              </a:extLst>
            </p:cNvPr>
            <p:cNvSpPr/>
            <p:nvPr/>
          </p:nvSpPr>
          <p:spPr>
            <a:xfrm>
              <a:off x="1420492" y="3935392"/>
              <a:ext cx="270848" cy="270848"/>
            </a:xfrm>
            <a:prstGeom prst="ellipse">
              <a:avLst/>
            </a:prstGeom>
            <a:solidFill>
              <a:srgbClr val="274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FB3EB0F-062B-B9D3-F40A-D96092121BBE}"/>
                </a:ext>
              </a:extLst>
            </p:cNvPr>
            <p:cNvSpPr/>
            <p:nvPr/>
          </p:nvSpPr>
          <p:spPr>
            <a:xfrm>
              <a:off x="1855514" y="3935392"/>
              <a:ext cx="270848" cy="270848"/>
            </a:xfrm>
            <a:prstGeom prst="ellipse">
              <a:avLst/>
            </a:prstGeom>
            <a:solidFill>
              <a:srgbClr val="0C7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A3972CE-467F-67AF-93EC-1FE69EF27A45}"/>
                </a:ext>
              </a:extLst>
            </p:cNvPr>
            <p:cNvSpPr/>
            <p:nvPr/>
          </p:nvSpPr>
          <p:spPr>
            <a:xfrm>
              <a:off x="2290536" y="3935392"/>
              <a:ext cx="270848" cy="270848"/>
            </a:xfrm>
            <a:prstGeom prst="ellipse">
              <a:avLst/>
            </a:prstGeom>
            <a:solidFill>
              <a:srgbClr val="00A8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1997B25-2284-FF99-ADA6-852C679FA9A6}"/>
              </a:ext>
            </a:extLst>
          </p:cNvPr>
          <p:cNvSpPr txBox="1"/>
          <p:nvPr/>
        </p:nvSpPr>
        <p:spPr>
          <a:xfrm>
            <a:off x="7028039" y="6510217"/>
            <a:ext cx="3990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bg1"/>
                </a:solidFill>
              </a:rPr>
              <a:t>Sumber</a:t>
            </a:r>
            <a:r>
              <a:rPr lang="en-US" sz="1200" i="1" dirty="0">
                <a:solidFill>
                  <a:schemeClr val="bg1"/>
                </a:solidFill>
              </a:rPr>
              <a:t> Gambar: https://unsplash.com/photos/AJQCyfzAxJw</a:t>
            </a:r>
          </a:p>
        </p:txBody>
      </p:sp>
      <p:pic>
        <p:nvPicPr>
          <p:cNvPr id="5" name="Picture Placeholder 4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04964423-DF4C-F3F2-0D23-1A3424B815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" t="3543" r="26065" b="15305"/>
          <a:stretch/>
        </p:blipFill>
        <p:spPr>
          <a:xfrm>
            <a:off x="3060702" y="3"/>
            <a:ext cx="9131298" cy="68515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C7FC3A-2724-58FD-4E91-07AB9632CCDB}"/>
              </a:ext>
            </a:extLst>
          </p:cNvPr>
          <p:cNvSpPr txBox="1"/>
          <p:nvPr/>
        </p:nvSpPr>
        <p:spPr>
          <a:xfrm>
            <a:off x="3786525" y="6424320"/>
            <a:ext cx="415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chemeClr val="bg1"/>
                </a:solidFill>
              </a:rPr>
              <a:t>Sumber</a:t>
            </a:r>
            <a:r>
              <a:rPr lang="en-US" sz="1400" i="1" dirty="0">
                <a:solidFill>
                  <a:schemeClr val="bg1"/>
                </a:solidFill>
              </a:rPr>
              <a:t>: https://unsplash.com/photos/LtNvQHdKkmw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4021A7-3319-DC32-6756-530776CD1EA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060702" y="53203"/>
            <a:ext cx="2682671" cy="908656"/>
          </a:xfrm>
          <a:prstGeom prst="rect">
            <a:avLst/>
          </a:prstGeom>
        </p:spPr>
      </p:pic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F26C428D-F8A9-0D96-6FC4-4B0B5DC3FD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" t="35680" r="-333" b="35213"/>
          <a:stretch/>
        </p:blipFill>
        <p:spPr>
          <a:xfrm>
            <a:off x="203665" y="216599"/>
            <a:ext cx="2519195" cy="51848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D682922-F974-E0DA-8AA9-02E326DDD1AE}"/>
              </a:ext>
            </a:extLst>
          </p:cNvPr>
          <p:cNvGrpSpPr/>
          <p:nvPr/>
        </p:nvGrpSpPr>
        <p:grpSpPr>
          <a:xfrm>
            <a:off x="-659757" y="95126"/>
            <a:ext cx="437309" cy="3190205"/>
            <a:chOff x="-659757" y="95126"/>
            <a:chExt cx="437309" cy="319020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7311ED-9E51-CBF7-C2B7-7F041A6EE2F5}"/>
                </a:ext>
              </a:extLst>
            </p:cNvPr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A22120-F6C4-7893-9A3D-C54142FA2979}"/>
                </a:ext>
              </a:extLst>
            </p:cNvPr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E82F7C-5BDF-872A-E0D7-45B5FE58AD3D}"/>
                </a:ext>
              </a:extLst>
            </p:cNvPr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17A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3A551DB-E9AD-0AB2-D475-D497AFA0CB93}"/>
                </a:ext>
              </a:extLst>
            </p:cNvPr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25704B5-B960-E714-7D07-5524B7855F83}"/>
                </a:ext>
              </a:extLst>
            </p:cNvPr>
            <p:cNvSpPr/>
            <p:nvPr/>
          </p:nvSpPr>
          <p:spPr>
            <a:xfrm>
              <a:off x="-659757" y="2848022"/>
              <a:ext cx="437309" cy="437309"/>
            </a:xfrm>
            <a:prstGeom prst="rect">
              <a:avLst/>
            </a:prstGeom>
            <a:solidFill>
              <a:srgbClr val="EAA8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95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D1AB5D8-F6F8-72A4-EDFB-49245468EAB8}"/>
              </a:ext>
            </a:extLst>
          </p:cNvPr>
          <p:cNvSpPr/>
          <p:nvPr/>
        </p:nvSpPr>
        <p:spPr>
          <a:xfrm>
            <a:off x="1502974" y="1748147"/>
            <a:ext cx="1831694" cy="183169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752E62-8FE9-8F93-0D27-B81DAD82EC95}"/>
              </a:ext>
            </a:extLst>
          </p:cNvPr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282A02-D69A-8348-D2F3-6B95D9CE81C7}"/>
              </a:ext>
            </a:extLst>
          </p:cNvPr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1BE6C0-6A2C-9127-D9BF-CE157F1B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4CF9-303B-454A-8191-95AAB032BDB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606F01-06E6-FCA4-C99F-33D412DDAA96}"/>
              </a:ext>
            </a:extLst>
          </p:cNvPr>
          <p:cNvSpPr/>
          <p:nvPr/>
        </p:nvSpPr>
        <p:spPr>
          <a:xfrm>
            <a:off x="-11575" y="-49066"/>
            <a:ext cx="5105864" cy="925976"/>
          </a:xfrm>
          <a:custGeom>
            <a:avLst/>
            <a:gdLst>
              <a:gd name="connsiteX0" fmla="*/ 0 w 4799029"/>
              <a:gd name="connsiteY0" fmla="*/ 0 h 693115"/>
              <a:gd name="connsiteX1" fmla="*/ 4799029 w 4799029"/>
              <a:gd name="connsiteY1" fmla="*/ 0 h 693115"/>
              <a:gd name="connsiteX2" fmla="*/ 4799029 w 4799029"/>
              <a:gd name="connsiteY2" fmla="*/ 1 h 693115"/>
              <a:gd name="connsiteX3" fmla="*/ 4105915 w 4799029"/>
              <a:gd name="connsiteY3" fmla="*/ 693115 h 693115"/>
              <a:gd name="connsiteX4" fmla="*/ 0 w 4799029"/>
              <a:gd name="connsiteY4" fmla="*/ 693115 h 693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9029" h="693115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17A8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68D8A4-0445-0B8E-64BA-8BF0D58AF543}"/>
              </a:ext>
            </a:extLst>
          </p:cNvPr>
          <p:cNvSpPr txBox="1"/>
          <p:nvPr/>
        </p:nvSpPr>
        <p:spPr>
          <a:xfrm>
            <a:off x="529330" y="130088"/>
            <a:ext cx="3604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600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TUJUAN BLOK II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6CE03E-2C85-37C6-DF57-1EDFB5276FD7}"/>
              </a:ext>
            </a:extLst>
          </p:cNvPr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781043-89DE-CA95-3E2B-681AEC02ADA3}"/>
              </a:ext>
            </a:extLst>
          </p:cNvPr>
          <p:cNvSpPr/>
          <p:nvPr/>
        </p:nvSpPr>
        <p:spPr>
          <a:xfrm>
            <a:off x="1898248" y="1986734"/>
            <a:ext cx="8021256" cy="3559956"/>
          </a:xfrm>
          <a:prstGeom prst="roundRect">
            <a:avLst>
              <a:gd name="adj" fmla="val 84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3540FF-5BC0-15A6-3340-F34EC70EEF1F}"/>
              </a:ext>
            </a:extLst>
          </p:cNvPr>
          <p:cNvSpPr/>
          <p:nvPr/>
        </p:nvSpPr>
        <p:spPr>
          <a:xfrm>
            <a:off x="1134319" y="1446466"/>
            <a:ext cx="1831694" cy="1831694"/>
          </a:xfrm>
          <a:prstGeom prst="roundRect">
            <a:avLst>
              <a:gd name="adj" fmla="val 6556"/>
            </a:avLst>
          </a:prstGeom>
          <a:solidFill>
            <a:srgbClr val="01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7F53503-BC3B-8FA3-C667-4D0955D0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4200" y="1411351"/>
            <a:ext cx="1691931" cy="169193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BA9048A-ACB0-DF4A-446C-44C95A91F642}"/>
              </a:ext>
            </a:extLst>
          </p:cNvPr>
          <p:cNvSpPr txBox="1"/>
          <p:nvPr/>
        </p:nvSpPr>
        <p:spPr>
          <a:xfrm>
            <a:off x="3074974" y="2510563"/>
            <a:ext cx="6724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 err="1">
                <a:solidFill>
                  <a:schemeClr val="bg1"/>
                </a:solidFill>
              </a:rPr>
              <a:t>Tujuan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err="1">
                <a:solidFill>
                  <a:schemeClr val="bg1"/>
                </a:solidFill>
              </a:rPr>
              <a:t>pengisian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err="1">
                <a:solidFill>
                  <a:schemeClr val="bg1"/>
                </a:solidFill>
              </a:rPr>
              <a:t>blok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err="1">
                <a:solidFill>
                  <a:schemeClr val="bg1"/>
                </a:solidFill>
              </a:rPr>
              <a:t>ini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err="1">
                <a:solidFill>
                  <a:schemeClr val="bg1"/>
                </a:solidFill>
              </a:rPr>
              <a:t>adalah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err="1">
                <a:solidFill>
                  <a:schemeClr val="bg1"/>
                </a:solidFill>
              </a:rPr>
              <a:t>untuk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err="1">
                <a:solidFill>
                  <a:schemeClr val="bg1"/>
                </a:solidFill>
              </a:rPr>
              <a:t>mengetahui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err="1">
                <a:solidFill>
                  <a:schemeClr val="bg1"/>
                </a:solidFill>
              </a:rPr>
              <a:t>siapa</a:t>
            </a:r>
            <a:r>
              <a:rPr lang="en-US" sz="2800" i="1" dirty="0">
                <a:solidFill>
                  <a:schemeClr val="bg1"/>
                </a:solidFill>
              </a:rPr>
              <a:t> yang </a:t>
            </a:r>
            <a:r>
              <a:rPr lang="en-US" sz="2800" i="1" dirty="0" err="1">
                <a:solidFill>
                  <a:schemeClr val="bg1"/>
                </a:solidFill>
              </a:rPr>
              <a:t>bertanggung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err="1">
                <a:solidFill>
                  <a:schemeClr val="bg1"/>
                </a:solidFill>
              </a:rPr>
              <a:t>jawab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err="1">
                <a:solidFill>
                  <a:schemeClr val="bg1"/>
                </a:solidFill>
              </a:rPr>
              <a:t>melakukan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err="1">
                <a:solidFill>
                  <a:schemeClr val="bg1"/>
                </a:solidFill>
              </a:rPr>
              <a:t>pendataan</a:t>
            </a:r>
            <a:r>
              <a:rPr lang="en-US" sz="2800" i="1" dirty="0">
                <a:solidFill>
                  <a:schemeClr val="bg1"/>
                </a:solidFill>
              </a:rPr>
              <a:t> dan </a:t>
            </a:r>
            <a:r>
              <a:rPr lang="en-US" sz="2800" i="1" dirty="0" err="1">
                <a:solidFill>
                  <a:schemeClr val="bg1"/>
                </a:solidFill>
              </a:rPr>
              <a:t>pemeriksaan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err="1">
                <a:solidFill>
                  <a:schemeClr val="bg1"/>
                </a:solidFill>
              </a:rPr>
              <a:t>dokumen</a:t>
            </a:r>
            <a:r>
              <a:rPr lang="en-US" sz="2800" i="1" dirty="0">
                <a:solidFill>
                  <a:schemeClr val="bg1"/>
                </a:solidFill>
              </a:rPr>
              <a:t> REGSOSEK22-K, </a:t>
            </a:r>
            <a:r>
              <a:rPr lang="en-US" sz="2800" i="1" dirty="0" err="1">
                <a:solidFill>
                  <a:schemeClr val="bg1"/>
                </a:solidFill>
              </a:rPr>
              <a:t>kode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err="1">
                <a:solidFill>
                  <a:schemeClr val="bg1"/>
                </a:solidFill>
              </a:rPr>
              <a:t>petugas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err="1">
                <a:solidFill>
                  <a:schemeClr val="bg1"/>
                </a:solidFill>
              </a:rPr>
              <a:t>serta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err="1">
                <a:solidFill>
                  <a:schemeClr val="bg1"/>
                </a:solidFill>
              </a:rPr>
              <a:t>keterangan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err="1">
                <a:solidFill>
                  <a:schemeClr val="bg1"/>
                </a:solidFill>
              </a:rPr>
              <a:t>waktu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err="1">
                <a:solidFill>
                  <a:schemeClr val="bg1"/>
                </a:solidFill>
              </a:rPr>
              <a:t>pelaksanaan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err="1">
                <a:solidFill>
                  <a:schemeClr val="bg1"/>
                </a:solidFill>
              </a:rPr>
              <a:t>pendataan</a:t>
            </a:r>
            <a:r>
              <a:rPr lang="en-US" sz="2800" i="1" dirty="0">
                <a:solidFill>
                  <a:schemeClr val="bg1"/>
                </a:solidFill>
              </a:rPr>
              <a:t> dan </a:t>
            </a:r>
            <a:r>
              <a:rPr lang="en-US" sz="2800" i="1" dirty="0" err="1">
                <a:solidFill>
                  <a:schemeClr val="bg1"/>
                </a:solidFill>
              </a:rPr>
              <a:t>pemeriksaan</a:t>
            </a:r>
            <a:r>
              <a:rPr lang="en-US" sz="2800" i="1" dirty="0">
                <a:solidFill>
                  <a:schemeClr val="bg1"/>
                </a:solidFill>
              </a:rPr>
              <a:t> REGSOSEK22-K.</a:t>
            </a:r>
          </a:p>
        </p:txBody>
      </p:sp>
    </p:spTree>
    <p:extLst>
      <p:ext uri="{BB962C8B-B14F-4D97-AF65-F5344CB8AC3E}">
        <p14:creationId xmlns:p14="http://schemas.microsoft.com/office/powerpoint/2010/main" val="11831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313FC13-CC43-F71D-44C8-80E1FE95B12E}"/>
              </a:ext>
            </a:extLst>
          </p:cNvPr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C7E3E1-3D4C-5861-0A0A-8850109E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4CF9-303B-454A-8191-95AAB032BDB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5E55D45-58CC-CB11-F2E9-022C72AB0E82}"/>
              </a:ext>
            </a:extLst>
          </p:cNvPr>
          <p:cNvSpPr/>
          <p:nvPr/>
        </p:nvSpPr>
        <p:spPr>
          <a:xfrm>
            <a:off x="-11575" y="-49066"/>
            <a:ext cx="5105864" cy="925976"/>
          </a:xfrm>
          <a:custGeom>
            <a:avLst/>
            <a:gdLst>
              <a:gd name="connsiteX0" fmla="*/ 0 w 4799029"/>
              <a:gd name="connsiteY0" fmla="*/ 0 h 693115"/>
              <a:gd name="connsiteX1" fmla="*/ 4799029 w 4799029"/>
              <a:gd name="connsiteY1" fmla="*/ 0 h 693115"/>
              <a:gd name="connsiteX2" fmla="*/ 4799029 w 4799029"/>
              <a:gd name="connsiteY2" fmla="*/ 1 h 693115"/>
              <a:gd name="connsiteX3" fmla="*/ 4105915 w 4799029"/>
              <a:gd name="connsiteY3" fmla="*/ 693115 h 693115"/>
              <a:gd name="connsiteX4" fmla="*/ 0 w 4799029"/>
              <a:gd name="connsiteY4" fmla="*/ 693115 h 693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9029" h="693115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EAA8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769A74-EF9D-3258-8368-B6932DC26572}"/>
              </a:ext>
            </a:extLst>
          </p:cNvPr>
          <p:cNvSpPr txBox="1"/>
          <p:nvPr/>
        </p:nvSpPr>
        <p:spPr>
          <a:xfrm>
            <a:off x="-11575" y="130088"/>
            <a:ext cx="4997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600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PERTANYAAN 201-202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39C01B-1B0C-C732-9C1A-A4A772C2B3D2}"/>
              </a:ext>
            </a:extLst>
          </p:cNvPr>
          <p:cNvSpPr txBox="1"/>
          <p:nvPr/>
        </p:nvSpPr>
        <p:spPr>
          <a:xfrm>
            <a:off x="8542117" y="141663"/>
            <a:ext cx="322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142850"/>
                </a:solidFill>
              </a:rPr>
              <a:t>lihat</a:t>
            </a:r>
            <a:r>
              <a:rPr lang="en-US" i="1" dirty="0">
                <a:solidFill>
                  <a:srgbClr val="142850"/>
                </a:solidFill>
              </a:rPr>
              <a:t> </a:t>
            </a:r>
            <a:r>
              <a:rPr lang="en-US" i="1" dirty="0" err="1">
                <a:solidFill>
                  <a:srgbClr val="142850"/>
                </a:solidFill>
              </a:rPr>
              <a:t>buku</a:t>
            </a:r>
            <a:r>
              <a:rPr lang="en-US" i="1" dirty="0">
                <a:solidFill>
                  <a:srgbClr val="142850"/>
                </a:solidFill>
              </a:rPr>
              <a:t> </a:t>
            </a:r>
            <a:r>
              <a:rPr lang="en-US" i="1" dirty="0" err="1">
                <a:solidFill>
                  <a:srgbClr val="142850"/>
                </a:solidFill>
              </a:rPr>
              <a:t>pedoman</a:t>
            </a:r>
            <a:r>
              <a:rPr lang="en-US" i="1" dirty="0">
                <a:solidFill>
                  <a:srgbClr val="142850"/>
                </a:solidFill>
              </a:rPr>
              <a:t> </a:t>
            </a:r>
            <a:r>
              <a:rPr lang="en-US" i="1" dirty="0" err="1">
                <a:solidFill>
                  <a:srgbClr val="142850"/>
                </a:solidFill>
              </a:rPr>
              <a:t>halaman</a:t>
            </a:r>
            <a:r>
              <a:rPr lang="en-US" i="1" dirty="0">
                <a:solidFill>
                  <a:srgbClr val="142850"/>
                </a:solidFill>
              </a:rPr>
              <a:t> 66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F0901B-E4A3-85AA-23B5-ECD6BC5872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21"/>
          <a:stretch/>
        </p:blipFill>
        <p:spPr>
          <a:xfrm>
            <a:off x="571106" y="1056064"/>
            <a:ext cx="11049787" cy="2051846"/>
          </a:xfrm>
          <a:prstGeom prst="roundRect">
            <a:avLst>
              <a:gd name="adj" fmla="val 9321"/>
            </a:avLst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D3E74D4-BE07-6BFE-41D2-33B93B34A16D}"/>
              </a:ext>
            </a:extLst>
          </p:cNvPr>
          <p:cNvSpPr/>
          <p:nvPr/>
        </p:nvSpPr>
        <p:spPr>
          <a:xfrm>
            <a:off x="763675" y="3429000"/>
            <a:ext cx="3439886" cy="2821075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1D243B-2CFB-41A5-E70C-89130B734FF7}"/>
              </a:ext>
            </a:extLst>
          </p:cNvPr>
          <p:cNvSpPr txBox="1"/>
          <p:nvPr/>
        </p:nvSpPr>
        <p:spPr>
          <a:xfrm>
            <a:off x="1031479" y="3688709"/>
            <a:ext cx="2870479" cy="2301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id-ID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Setelah selesai mendata dalam satu Keluarga maka PPL wajib menuliskan tanggal, bulan, dan tahun pendataan, nama PPL, dan tanda tangan sebagai tanda pertanggungjawaban.</a:t>
            </a:r>
            <a:endParaRPr lang="en-US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18552-61C2-FEB0-C799-892985589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450" y="3059216"/>
            <a:ext cx="3724941" cy="372494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089B986-CAD5-7AD4-8F82-1FBFEC4E43A5}"/>
              </a:ext>
            </a:extLst>
          </p:cNvPr>
          <p:cNvSpPr txBox="1"/>
          <p:nvPr/>
        </p:nvSpPr>
        <p:spPr>
          <a:xfrm>
            <a:off x="4377427" y="3347288"/>
            <a:ext cx="2458497" cy="369332"/>
          </a:xfrm>
          <a:prstGeom prst="rect">
            <a:avLst/>
          </a:prstGeom>
          <a:solidFill>
            <a:srgbClr val="EAA824"/>
          </a:solidFill>
        </p:spPr>
        <p:txBody>
          <a:bodyPr wrap="square">
            <a:spAutoFit/>
          </a:bodyPr>
          <a:lstStyle/>
          <a:p>
            <a:r>
              <a:rPr lang="id-ID" sz="1800" b="1" dirty="0">
                <a:solidFill>
                  <a:srgbClr val="1428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Penulisan kode petugas</a:t>
            </a:r>
            <a:endParaRPr lang="en-US" dirty="0">
              <a:solidFill>
                <a:srgbClr val="1428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3174CB-7592-9510-2354-AFC184E24A0C}"/>
              </a:ext>
            </a:extLst>
          </p:cNvPr>
          <p:cNvSpPr txBox="1"/>
          <p:nvPr/>
        </p:nvSpPr>
        <p:spPr>
          <a:xfrm>
            <a:off x="4377427" y="3724941"/>
            <a:ext cx="3791883" cy="285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1313" indent="-341313">
              <a:buFont typeface="Wingdings" panose="05000000000000000000" pitchFamily="2" charset="2"/>
              <a:buChar char="v"/>
            </a:pPr>
            <a:r>
              <a:rPr lang="id-ID" sz="16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Kode PPL disediakan 4 kotak</a:t>
            </a:r>
            <a:endParaRPr lang="en-US" sz="16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id-ID" sz="16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Noto Sans Symbols"/>
              </a:rPr>
              <a:t>Dua digit pertama</a:t>
            </a:r>
            <a:r>
              <a:rPr lang="en-US" sz="16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Noto Sans Symbols"/>
              </a:rPr>
              <a:t>: </a:t>
            </a:r>
            <a:r>
              <a:rPr lang="id-ID" sz="16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Noto Sans Symbols"/>
              </a:rPr>
              <a:t>nomor urut Koseka di kabupaten/kota</a:t>
            </a:r>
            <a:endParaRPr lang="en-US" sz="1600" i="1" dirty="0">
              <a:solidFill>
                <a:schemeClr val="bg1"/>
              </a:solidFill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 algn="just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id-ID" sz="16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Noto Sans Symbols"/>
              </a:rPr>
              <a:t>Satu digit berikutnya adalah nomor urut PML dalam satu Koseka</a:t>
            </a:r>
            <a:endParaRPr lang="en-US" sz="1600" i="1" dirty="0">
              <a:solidFill>
                <a:schemeClr val="bg1"/>
              </a:solidFill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 algn="just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id-ID" sz="16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Noto Sans Symbols"/>
              </a:rPr>
              <a:t>Satu digit terakhir adalah nomor urut PPL dalam satu PML:</a:t>
            </a:r>
            <a:endParaRPr lang="en-US" sz="1600" i="1" dirty="0">
              <a:solidFill>
                <a:schemeClr val="bg1"/>
              </a:solidFill>
              <a:effectLst/>
              <a:latin typeface="Noto Sans Symbols"/>
              <a:ea typeface="Noto Sans Symbols"/>
              <a:cs typeface="Noto Sans Symbols"/>
            </a:endParaRPr>
          </a:p>
          <a:p>
            <a:pPr marL="457200" marR="0" algn="just">
              <a:lnSpc>
                <a:spcPct val="115000"/>
              </a:lnSpc>
            </a:pPr>
            <a:r>
              <a:rPr lang="id-ID" sz="16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 = PPL 1</a:t>
            </a:r>
            <a:endParaRPr lang="en-US" sz="1600" i="1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algn="just">
              <a:lnSpc>
                <a:spcPct val="115000"/>
              </a:lnSpc>
            </a:pPr>
            <a:r>
              <a:rPr lang="id-ID" sz="16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 = PPL 2, dan</a:t>
            </a:r>
            <a:endParaRPr lang="en-US" sz="1600" i="1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61963"/>
            <a:r>
              <a:rPr lang="id-ID" sz="16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 = PPL 3 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1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D2752E62-8FE9-8F93-0D27-B81DAD82EC95}"/>
              </a:ext>
            </a:extLst>
          </p:cNvPr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142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282A02-D69A-8348-D2F3-6B95D9CE81C7}"/>
              </a:ext>
            </a:extLst>
          </p:cNvPr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1BE6C0-6A2C-9127-D9BF-CE157F1B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4CF9-303B-454A-8191-95AAB032BDB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606F01-06E6-FCA4-C99F-33D412DDAA96}"/>
              </a:ext>
            </a:extLst>
          </p:cNvPr>
          <p:cNvSpPr/>
          <p:nvPr/>
        </p:nvSpPr>
        <p:spPr>
          <a:xfrm>
            <a:off x="-11575" y="-49066"/>
            <a:ext cx="5105864" cy="925976"/>
          </a:xfrm>
          <a:custGeom>
            <a:avLst/>
            <a:gdLst>
              <a:gd name="connsiteX0" fmla="*/ 0 w 4799029"/>
              <a:gd name="connsiteY0" fmla="*/ 0 h 693115"/>
              <a:gd name="connsiteX1" fmla="*/ 4799029 w 4799029"/>
              <a:gd name="connsiteY1" fmla="*/ 0 h 693115"/>
              <a:gd name="connsiteX2" fmla="*/ 4799029 w 4799029"/>
              <a:gd name="connsiteY2" fmla="*/ 1 h 693115"/>
              <a:gd name="connsiteX3" fmla="*/ 4105915 w 4799029"/>
              <a:gd name="connsiteY3" fmla="*/ 693115 h 693115"/>
              <a:gd name="connsiteX4" fmla="*/ 0 w 4799029"/>
              <a:gd name="connsiteY4" fmla="*/ 693115 h 693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9029" h="693115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17A8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68D8A4-0445-0B8E-64BA-8BF0D58AF543}"/>
              </a:ext>
            </a:extLst>
          </p:cNvPr>
          <p:cNvSpPr txBox="1"/>
          <p:nvPr/>
        </p:nvSpPr>
        <p:spPr>
          <a:xfrm>
            <a:off x="-11575" y="130088"/>
            <a:ext cx="5015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600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PERTANYAAN 203-204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D0F76-AAB6-3094-7CC5-39A3D2A2F1C5}"/>
              </a:ext>
            </a:extLst>
          </p:cNvPr>
          <p:cNvSpPr txBox="1"/>
          <p:nvPr/>
        </p:nvSpPr>
        <p:spPr>
          <a:xfrm>
            <a:off x="8542117" y="141663"/>
            <a:ext cx="322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lihat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buku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pedoman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halaman</a:t>
            </a:r>
            <a:r>
              <a:rPr lang="en-US" i="1" dirty="0">
                <a:solidFill>
                  <a:schemeClr val="bg1"/>
                </a:solidFill>
              </a:rPr>
              <a:t> 66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6CE03E-2C85-37C6-DF57-1EDFB5276FD7}"/>
              </a:ext>
            </a:extLst>
          </p:cNvPr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C7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21116-CAC0-09A6-E2D9-4D8FD593C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" r="687"/>
          <a:stretch/>
        </p:blipFill>
        <p:spPr>
          <a:xfrm>
            <a:off x="623107" y="1222436"/>
            <a:ext cx="10945785" cy="2060355"/>
          </a:xfrm>
          <a:prstGeom prst="roundRect">
            <a:avLst>
              <a:gd name="adj" fmla="val 11789"/>
            </a:avLst>
          </a:prstGeom>
          <a:ln>
            <a:solidFill>
              <a:schemeClr val="tx1"/>
            </a:solidFill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86F52B-3611-3F98-9D6A-7DE181F22688}"/>
              </a:ext>
            </a:extLst>
          </p:cNvPr>
          <p:cNvSpPr/>
          <p:nvPr/>
        </p:nvSpPr>
        <p:spPr>
          <a:xfrm>
            <a:off x="763675" y="3429000"/>
            <a:ext cx="3577214" cy="282107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428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C860EA-F2A5-934A-ECA6-887802EDCDEB}"/>
              </a:ext>
            </a:extLst>
          </p:cNvPr>
          <p:cNvSpPr txBox="1"/>
          <p:nvPr/>
        </p:nvSpPr>
        <p:spPr>
          <a:xfrm>
            <a:off x="976367" y="3743467"/>
            <a:ext cx="3151830" cy="23016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id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Setelah selesai memeriksa REGSOSEK22-K yang telah diserahkan oleh PPL, PML wajib menuliskan tanggal, bulan, dan tahun pemeriksaan, nama PML, dan tanda tangan sebagai tanda pertanggungjawaban.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81EEB2-D45A-994F-AE2E-04347DE2E702}"/>
              </a:ext>
            </a:extLst>
          </p:cNvPr>
          <p:cNvSpPr/>
          <p:nvPr/>
        </p:nvSpPr>
        <p:spPr>
          <a:xfrm>
            <a:off x="7810080" y="3787985"/>
            <a:ext cx="375138" cy="2462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C8A137A-4D6F-D72D-1808-438D421EE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4685" y="3386456"/>
            <a:ext cx="4359242" cy="29061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5CA50DA-95A5-7726-B536-08007934DD92}"/>
              </a:ext>
            </a:extLst>
          </p:cNvPr>
          <p:cNvSpPr txBox="1"/>
          <p:nvPr/>
        </p:nvSpPr>
        <p:spPr>
          <a:xfrm>
            <a:off x="4560820" y="3790201"/>
            <a:ext cx="2458497" cy="369332"/>
          </a:xfrm>
          <a:prstGeom prst="rect">
            <a:avLst/>
          </a:prstGeom>
          <a:solidFill>
            <a:srgbClr val="EAA824"/>
          </a:solidFill>
        </p:spPr>
        <p:txBody>
          <a:bodyPr wrap="square">
            <a:spAutoFit/>
          </a:bodyPr>
          <a:lstStyle/>
          <a:p>
            <a:r>
              <a:rPr lang="id-ID" sz="1800" b="1" dirty="0">
                <a:solidFill>
                  <a:srgbClr val="1428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Penulisan kode petugas</a:t>
            </a:r>
            <a:endParaRPr lang="en-US" dirty="0">
              <a:solidFill>
                <a:srgbClr val="1428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BB8991-8301-ECDE-8485-405CFA2C6D7C}"/>
              </a:ext>
            </a:extLst>
          </p:cNvPr>
          <p:cNvSpPr txBox="1"/>
          <p:nvPr/>
        </p:nvSpPr>
        <p:spPr>
          <a:xfrm>
            <a:off x="4560820" y="4320829"/>
            <a:ext cx="2647741" cy="1566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16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</a:t>
            </a:r>
            <a:r>
              <a:rPr lang="id-ID" sz="16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ode PML disediakan 3 kotak</a:t>
            </a:r>
            <a:endPara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marR="0" indent="-285750"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id-ID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Untuk Kode PML, diisi nomor urut Koseka dan nomor urut PML.</a:t>
            </a:r>
            <a:endParaRPr lang="en-US" sz="1600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25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313FC13-CC43-F71D-44C8-80E1FE95B12E}"/>
              </a:ext>
            </a:extLst>
          </p:cNvPr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C7E3E1-3D4C-5861-0A0A-8850109E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4CF9-303B-454A-8191-95AAB032BDB2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CD6C78-0F2D-37F2-55F8-E717A21537C5}"/>
              </a:ext>
            </a:extLst>
          </p:cNvPr>
          <p:cNvGrpSpPr/>
          <p:nvPr/>
        </p:nvGrpSpPr>
        <p:grpSpPr>
          <a:xfrm>
            <a:off x="-659757" y="95126"/>
            <a:ext cx="437309" cy="3187665"/>
            <a:chOff x="-659757" y="95126"/>
            <a:chExt cx="437309" cy="31876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8435607-5E0E-67FC-38E1-27930E57E910}"/>
                </a:ext>
              </a:extLst>
            </p:cNvPr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7CE726-3D26-45C0-6304-F092A4393364}"/>
                </a:ext>
              </a:extLst>
            </p:cNvPr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DE7FCD8-7F08-25F6-D0C9-D46514CECB84}"/>
                </a:ext>
              </a:extLst>
            </p:cNvPr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C7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EA92A3-2202-C749-E9AB-C306275778CD}"/>
                </a:ext>
              </a:extLst>
            </p:cNvPr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993C5D-0FE6-BBBF-9CC7-4FE2C2EE43DC}"/>
                </a:ext>
              </a:extLst>
            </p:cNvPr>
            <p:cNvSpPr/>
            <p:nvPr/>
          </p:nvSpPr>
          <p:spPr>
            <a:xfrm>
              <a:off x="-659757" y="2845482"/>
              <a:ext cx="437309" cy="437309"/>
            </a:xfrm>
            <a:prstGeom prst="rect">
              <a:avLst/>
            </a:prstGeom>
            <a:solidFill>
              <a:srgbClr val="FFC9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5E55D45-58CC-CB11-F2E9-022C72AB0E82}"/>
              </a:ext>
            </a:extLst>
          </p:cNvPr>
          <p:cNvSpPr/>
          <p:nvPr/>
        </p:nvSpPr>
        <p:spPr>
          <a:xfrm>
            <a:off x="-11575" y="-49066"/>
            <a:ext cx="5105864" cy="925976"/>
          </a:xfrm>
          <a:custGeom>
            <a:avLst/>
            <a:gdLst>
              <a:gd name="connsiteX0" fmla="*/ 0 w 4799029"/>
              <a:gd name="connsiteY0" fmla="*/ 0 h 693115"/>
              <a:gd name="connsiteX1" fmla="*/ 4799029 w 4799029"/>
              <a:gd name="connsiteY1" fmla="*/ 0 h 693115"/>
              <a:gd name="connsiteX2" fmla="*/ 4799029 w 4799029"/>
              <a:gd name="connsiteY2" fmla="*/ 1 h 693115"/>
              <a:gd name="connsiteX3" fmla="*/ 4105915 w 4799029"/>
              <a:gd name="connsiteY3" fmla="*/ 693115 h 693115"/>
              <a:gd name="connsiteX4" fmla="*/ 0 w 4799029"/>
              <a:gd name="connsiteY4" fmla="*/ 693115 h 693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9029" h="693115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EAA8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769A74-EF9D-3258-8368-B6932DC26572}"/>
              </a:ext>
            </a:extLst>
          </p:cNvPr>
          <p:cNvSpPr txBox="1"/>
          <p:nvPr/>
        </p:nvSpPr>
        <p:spPr>
          <a:xfrm>
            <a:off x="325000" y="130088"/>
            <a:ext cx="3956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600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PERTANYAAN 205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39C01B-1B0C-C732-9C1A-A4A772C2B3D2}"/>
              </a:ext>
            </a:extLst>
          </p:cNvPr>
          <p:cNvSpPr txBox="1"/>
          <p:nvPr/>
        </p:nvSpPr>
        <p:spPr>
          <a:xfrm>
            <a:off x="8542117" y="141663"/>
            <a:ext cx="322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142850"/>
                </a:solidFill>
              </a:rPr>
              <a:t>lihat</a:t>
            </a:r>
            <a:r>
              <a:rPr lang="en-US" i="1" dirty="0">
                <a:solidFill>
                  <a:srgbClr val="142850"/>
                </a:solidFill>
              </a:rPr>
              <a:t> </a:t>
            </a:r>
            <a:r>
              <a:rPr lang="en-US" i="1" dirty="0" err="1">
                <a:solidFill>
                  <a:srgbClr val="142850"/>
                </a:solidFill>
              </a:rPr>
              <a:t>buku</a:t>
            </a:r>
            <a:r>
              <a:rPr lang="en-US" i="1" dirty="0">
                <a:solidFill>
                  <a:srgbClr val="142850"/>
                </a:solidFill>
              </a:rPr>
              <a:t> </a:t>
            </a:r>
            <a:r>
              <a:rPr lang="en-US" i="1" dirty="0" err="1">
                <a:solidFill>
                  <a:srgbClr val="142850"/>
                </a:solidFill>
              </a:rPr>
              <a:t>pedoman</a:t>
            </a:r>
            <a:r>
              <a:rPr lang="en-US" i="1" dirty="0">
                <a:solidFill>
                  <a:srgbClr val="142850"/>
                </a:solidFill>
              </a:rPr>
              <a:t> </a:t>
            </a:r>
            <a:r>
              <a:rPr lang="en-US" i="1" dirty="0" err="1">
                <a:solidFill>
                  <a:srgbClr val="142850"/>
                </a:solidFill>
              </a:rPr>
              <a:t>halaman</a:t>
            </a:r>
            <a:r>
              <a:rPr lang="en-US" i="1" dirty="0">
                <a:solidFill>
                  <a:srgbClr val="142850"/>
                </a:solidFill>
              </a:rPr>
              <a:t> 67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9D68D7-3F5E-2040-3AC1-E61860F46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84" y="1015905"/>
            <a:ext cx="10078497" cy="2617588"/>
          </a:xfrm>
          <a:prstGeom prst="roundRect">
            <a:avLst>
              <a:gd name="adj" fmla="val 8222"/>
            </a:avLst>
          </a:prstGeom>
          <a:ln>
            <a:solidFill>
              <a:schemeClr val="tx1"/>
            </a:solidFill>
          </a:ln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479FFFB5-A244-BC06-E7FF-E67FBAC8697F}"/>
              </a:ext>
            </a:extLst>
          </p:cNvPr>
          <p:cNvSpPr/>
          <p:nvPr/>
        </p:nvSpPr>
        <p:spPr>
          <a:xfrm>
            <a:off x="10063192" y="1542930"/>
            <a:ext cx="680609" cy="1886070"/>
          </a:xfrm>
          <a:prstGeom prst="rightBrace">
            <a:avLst>
              <a:gd name="adj1" fmla="val 124058"/>
              <a:gd name="adj2" fmla="val 48347"/>
            </a:avLst>
          </a:prstGeom>
          <a:ln w="57150" cap="rnd">
            <a:solidFill>
              <a:srgbClr val="EAA8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AABF68-1BCB-44B6-DD67-78B85DDA9353}"/>
              </a:ext>
            </a:extLst>
          </p:cNvPr>
          <p:cNvSpPr txBox="1"/>
          <p:nvPr/>
        </p:nvSpPr>
        <p:spPr>
          <a:xfrm>
            <a:off x="10809264" y="1701135"/>
            <a:ext cx="1509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Tanda </a:t>
            </a:r>
            <a:r>
              <a:rPr lang="en-US" sz="1600" i="1" dirty="0" err="1">
                <a:solidFill>
                  <a:schemeClr val="bg1"/>
                </a:solidFill>
              </a:rPr>
              <a:t>tangan</a:t>
            </a:r>
            <a:r>
              <a:rPr lang="en-US" sz="1600" i="1" dirty="0">
                <a:solidFill>
                  <a:schemeClr val="bg1"/>
                </a:solidFill>
              </a:rPr>
              <a:t> dan </a:t>
            </a:r>
            <a:r>
              <a:rPr lang="en-US" sz="1600" i="1" dirty="0" err="1">
                <a:solidFill>
                  <a:schemeClr val="bg1"/>
                </a:solidFill>
              </a:rPr>
              <a:t>Nomor</a:t>
            </a:r>
            <a:r>
              <a:rPr lang="en-US" sz="1600" i="1" dirty="0">
                <a:solidFill>
                  <a:schemeClr val="bg1"/>
                </a:solidFill>
              </a:rPr>
              <a:t> handphone </a:t>
            </a:r>
            <a:r>
              <a:rPr lang="en-US" sz="1600" b="1" i="1" dirty="0" err="1">
                <a:solidFill>
                  <a:srgbClr val="142850"/>
                </a:solidFill>
                <a:highlight>
                  <a:srgbClr val="EAA824"/>
                </a:highlight>
              </a:rPr>
              <a:t>anggota</a:t>
            </a:r>
            <a:r>
              <a:rPr lang="en-US" sz="1600" b="1" i="1" dirty="0">
                <a:solidFill>
                  <a:srgbClr val="142850"/>
                </a:solidFill>
                <a:highlight>
                  <a:srgbClr val="EAA824"/>
                </a:highlight>
              </a:rPr>
              <a:t> </a:t>
            </a:r>
            <a:r>
              <a:rPr lang="en-US" sz="1600" b="1" i="1" dirty="0" err="1">
                <a:solidFill>
                  <a:srgbClr val="142850"/>
                </a:solidFill>
                <a:highlight>
                  <a:srgbClr val="EAA824"/>
                </a:highlight>
              </a:rPr>
              <a:t>keluarga</a:t>
            </a:r>
            <a:r>
              <a:rPr lang="en-US" sz="1600" b="1" i="1" dirty="0">
                <a:solidFill>
                  <a:srgbClr val="142850"/>
                </a:solidFill>
                <a:highlight>
                  <a:srgbClr val="EAA824"/>
                </a:highlight>
              </a:rPr>
              <a:t> yang </a:t>
            </a:r>
            <a:r>
              <a:rPr lang="en-US" sz="1600" b="1" i="1" dirty="0" err="1">
                <a:solidFill>
                  <a:srgbClr val="142850"/>
                </a:solidFill>
                <a:highlight>
                  <a:srgbClr val="EAA824"/>
                </a:highlight>
              </a:rPr>
              <a:t>diwawancarai</a:t>
            </a:r>
            <a:endParaRPr lang="en-US" sz="1600" b="1" i="1" dirty="0">
              <a:solidFill>
                <a:srgbClr val="142850"/>
              </a:solidFill>
              <a:highlight>
                <a:srgbClr val="EAA824"/>
              </a:highligh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FADC9C7-9C51-FBDE-FBE3-7758236C1DE4}"/>
              </a:ext>
            </a:extLst>
          </p:cNvPr>
          <p:cNvSpPr/>
          <p:nvPr/>
        </p:nvSpPr>
        <p:spPr>
          <a:xfrm>
            <a:off x="223425" y="4085863"/>
            <a:ext cx="3349687" cy="2407012"/>
          </a:xfrm>
          <a:prstGeom prst="roundRect">
            <a:avLst>
              <a:gd name="adj" fmla="val 6569"/>
            </a:avLst>
          </a:prstGeom>
          <a:solidFill>
            <a:srgbClr val="CD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7B93D3-D153-CDB3-2B42-B6FBEBD9EF94}"/>
              </a:ext>
            </a:extLst>
          </p:cNvPr>
          <p:cNvSpPr/>
          <p:nvPr/>
        </p:nvSpPr>
        <p:spPr>
          <a:xfrm>
            <a:off x="223425" y="3922860"/>
            <a:ext cx="3349688" cy="441722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2CC78EC-D367-1C38-231A-00EB701D78B9}"/>
              </a:ext>
            </a:extLst>
          </p:cNvPr>
          <p:cNvSpPr/>
          <p:nvPr/>
        </p:nvSpPr>
        <p:spPr>
          <a:xfrm>
            <a:off x="443343" y="4016879"/>
            <a:ext cx="208344" cy="2083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761387-2BB8-14D0-B9C9-28F86305EA06}"/>
              </a:ext>
            </a:extLst>
          </p:cNvPr>
          <p:cNvSpPr/>
          <p:nvPr/>
        </p:nvSpPr>
        <p:spPr>
          <a:xfrm>
            <a:off x="801483" y="4016879"/>
            <a:ext cx="208344" cy="2083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EE568C-9D1E-4C64-ECD2-958044B77A2B}"/>
              </a:ext>
            </a:extLst>
          </p:cNvPr>
          <p:cNvSpPr/>
          <p:nvPr/>
        </p:nvSpPr>
        <p:spPr>
          <a:xfrm>
            <a:off x="1159623" y="4016879"/>
            <a:ext cx="208344" cy="2083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D7A2C1-31D7-AFDD-8920-E8B2EB9C5FDB}"/>
              </a:ext>
            </a:extLst>
          </p:cNvPr>
          <p:cNvSpPr txBox="1"/>
          <p:nvPr/>
        </p:nvSpPr>
        <p:spPr>
          <a:xfrm>
            <a:off x="296357" y="5007101"/>
            <a:ext cx="31661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600" i="1" dirty="0">
                <a:solidFill>
                  <a:srgbClr val="1428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Petugas berhasil menemui dan melakukan wawancara terhadap keluarga dengan  kuesioner secara lengkap.</a:t>
            </a:r>
            <a:endParaRPr lang="en-US" sz="1600" i="1" dirty="0">
              <a:solidFill>
                <a:srgbClr val="1428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418B42-03A4-E0D2-BBBB-0DCB3D99F841}"/>
              </a:ext>
            </a:extLst>
          </p:cNvPr>
          <p:cNvSpPr txBox="1"/>
          <p:nvPr/>
        </p:nvSpPr>
        <p:spPr>
          <a:xfrm>
            <a:off x="412170" y="4556268"/>
            <a:ext cx="2189189" cy="369332"/>
          </a:xfrm>
          <a:prstGeom prst="rect">
            <a:avLst/>
          </a:prstGeom>
          <a:solidFill>
            <a:srgbClr val="EAA824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Kode 1 </a:t>
            </a:r>
            <a:r>
              <a:rPr lang="en-US" b="1" dirty="0" err="1"/>
              <a:t>Terisi</a:t>
            </a:r>
            <a:r>
              <a:rPr lang="en-US" b="1" dirty="0"/>
              <a:t> </a:t>
            </a:r>
            <a:r>
              <a:rPr lang="en-US" b="1" dirty="0" err="1"/>
              <a:t>lengkap</a:t>
            </a:r>
            <a:endParaRPr lang="en-US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A347D23-8B9D-3E06-8174-B3941DF5DC46}"/>
              </a:ext>
            </a:extLst>
          </p:cNvPr>
          <p:cNvSpPr/>
          <p:nvPr/>
        </p:nvSpPr>
        <p:spPr>
          <a:xfrm>
            <a:off x="3810559" y="4085863"/>
            <a:ext cx="3139696" cy="2407012"/>
          </a:xfrm>
          <a:prstGeom prst="roundRect">
            <a:avLst>
              <a:gd name="adj" fmla="val 6569"/>
            </a:avLst>
          </a:prstGeom>
          <a:solidFill>
            <a:srgbClr val="CD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94C8FF-0981-5CCF-6327-A233A85B51CC}"/>
              </a:ext>
            </a:extLst>
          </p:cNvPr>
          <p:cNvSpPr/>
          <p:nvPr/>
        </p:nvSpPr>
        <p:spPr>
          <a:xfrm>
            <a:off x="3810559" y="3922860"/>
            <a:ext cx="3139696" cy="441722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0A76033-5811-DD06-E4AC-0A59342FE7E3}"/>
              </a:ext>
            </a:extLst>
          </p:cNvPr>
          <p:cNvSpPr/>
          <p:nvPr/>
        </p:nvSpPr>
        <p:spPr>
          <a:xfrm>
            <a:off x="4030477" y="4016879"/>
            <a:ext cx="208344" cy="2083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26D429-67BB-FC30-53EB-44C575AF7A6E}"/>
              </a:ext>
            </a:extLst>
          </p:cNvPr>
          <p:cNvSpPr/>
          <p:nvPr/>
        </p:nvSpPr>
        <p:spPr>
          <a:xfrm>
            <a:off x="4388617" y="4016879"/>
            <a:ext cx="208344" cy="2083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B8E593C-C954-327F-F0BC-DF6A643E1ACF}"/>
              </a:ext>
            </a:extLst>
          </p:cNvPr>
          <p:cNvSpPr/>
          <p:nvPr/>
        </p:nvSpPr>
        <p:spPr>
          <a:xfrm>
            <a:off x="4746757" y="4016879"/>
            <a:ext cx="208344" cy="2083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4B4EF2-7F5D-7E7B-619B-A374BA3789ED}"/>
              </a:ext>
            </a:extLst>
          </p:cNvPr>
          <p:cNvSpPr txBox="1"/>
          <p:nvPr/>
        </p:nvSpPr>
        <p:spPr>
          <a:xfrm>
            <a:off x="4024395" y="4536218"/>
            <a:ext cx="2726196" cy="369332"/>
          </a:xfrm>
          <a:prstGeom prst="rect">
            <a:avLst/>
          </a:prstGeom>
          <a:solidFill>
            <a:srgbClr val="EAA824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Kode 2 </a:t>
            </a:r>
            <a:r>
              <a:rPr lang="en-US" b="1" dirty="0" err="1"/>
              <a:t>Terisi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lengkap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B13C00-F3B5-519B-24FB-5D362DC04754}"/>
              </a:ext>
            </a:extLst>
          </p:cNvPr>
          <p:cNvSpPr txBox="1"/>
          <p:nvPr/>
        </p:nvSpPr>
        <p:spPr>
          <a:xfrm>
            <a:off x="3997226" y="4960548"/>
            <a:ext cx="27757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600" i="1" dirty="0">
                <a:solidFill>
                  <a:srgbClr val="1428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Petugas berhasil menemui keluarga, namun tidak dapat mewawancarai responden dengan kuesioner secara lengkap.</a:t>
            </a:r>
            <a:endParaRPr lang="en-US" sz="1600" i="1" dirty="0">
              <a:solidFill>
                <a:srgbClr val="142850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5E5C501-9C1E-1414-C08C-64635B8BE85F}"/>
              </a:ext>
            </a:extLst>
          </p:cNvPr>
          <p:cNvSpPr/>
          <p:nvPr/>
        </p:nvSpPr>
        <p:spPr>
          <a:xfrm>
            <a:off x="7215031" y="4085863"/>
            <a:ext cx="4680612" cy="2407012"/>
          </a:xfrm>
          <a:prstGeom prst="roundRect">
            <a:avLst>
              <a:gd name="adj" fmla="val 6569"/>
            </a:avLst>
          </a:prstGeom>
          <a:solidFill>
            <a:srgbClr val="CD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3F1F1C-35F6-78C4-65CF-9F209230B630}"/>
              </a:ext>
            </a:extLst>
          </p:cNvPr>
          <p:cNvSpPr/>
          <p:nvPr/>
        </p:nvSpPr>
        <p:spPr>
          <a:xfrm>
            <a:off x="7215030" y="3922860"/>
            <a:ext cx="4680613" cy="441722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09B43F0-1177-73D7-9D0A-9E1851102C73}"/>
              </a:ext>
            </a:extLst>
          </p:cNvPr>
          <p:cNvSpPr/>
          <p:nvPr/>
        </p:nvSpPr>
        <p:spPr>
          <a:xfrm>
            <a:off x="7434949" y="4016879"/>
            <a:ext cx="208344" cy="2083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DE27439-1F72-2B65-A62E-66F8A7E20074}"/>
              </a:ext>
            </a:extLst>
          </p:cNvPr>
          <p:cNvSpPr/>
          <p:nvPr/>
        </p:nvSpPr>
        <p:spPr>
          <a:xfrm>
            <a:off x="7793089" y="4016879"/>
            <a:ext cx="208344" cy="2083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E9057C5-8D0F-5758-0658-6EB42943C636}"/>
              </a:ext>
            </a:extLst>
          </p:cNvPr>
          <p:cNvSpPr/>
          <p:nvPr/>
        </p:nvSpPr>
        <p:spPr>
          <a:xfrm>
            <a:off x="8151229" y="4016879"/>
            <a:ext cx="208344" cy="2083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BA191E-B04E-D272-8085-2BD2CE036423}"/>
              </a:ext>
            </a:extLst>
          </p:cNvPr>
          <p:cNvSpPr/>
          <p:nvPr/>
        </p:nvSpPr>
        <p:spPr>
          <a:xfrm>
            <a:off x="7434949" y="4556268"/>
            <a:ext cx="4128978" cy="349282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7ED7242-E1FE-17F4-4023-654FE2E7F69A}"/>
              </a:ext>
            </a:extLst>
          </p:cNvPr>
          <p:cNvSpPr/>
          <p:nvPr/>
        </p:nvSpPr>
        <p:spPr>
          <a:xfrm>
            <a:off x="7428867" y="4858442"/>
            <a:ext cx="3787001" cy="298423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74DD84-7DE1-CDAA-1DD5-128130E4098B}"/>
              </a:ext>
            </a:extLst>
          </p:cNvPr>
          <p:cNvSpPr/>
          <p:nvPr/>
        </p:nvSpPr>
        <p:spPr>
          <a:xfrm>
            <a:off x="7428867" y="5145290"/>
            <a:ext cx="1298444" cy="298423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C5E349-1476-0B57-B4FB-1FB489BBA639}"/>
              </a:ext>
            </a:extLst>
          </p:cNvPr>
          <p:cNvSpPr txBox="1"/>
          <p:nvPr/>
        </p:nvSpPr>
        <p:spPr>
          <a:xfrm>
            <a:off x="7428867" y="4545436"/>
            <a:ext cx="4350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Kode 3: Tidak ada responden yang dapat memberi jawaban sampai akhir masa pendataan</a:t>
            </a:r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DB3CB3-177B-5EB1-8B53-F037A9C5EF4C}"/>
              </a:ext>
            </a:extLst>
          </p:cNvPr>
          <p:cNvSpPr txBox="1"/>
          <p:nvPr/>
        </p:nvSpPr>
        <p:spPr>
          <a:xfrm>
            <a:off x="7336987" y="5468649"/>
            <a:ext cx="43249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Petugas berhasil menemui keluarga, namun tidak ada anggota keluarga/responden yang dapat diwawancarai sampai akhir masa pendataan.</a:t>
            </a:r>
            <a:endParaRPr lang="en-US" sz="1600" i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9BFDB4-5E09-1F7F-569A-4D106BC11936}"/>
              </a:ext>
            </a:extLst>
          </p:cNvPr>
          <p:cNvSpPr txBox="1"/>
          <p:nvPr/>
        </p:nvSpPr>
        <p:spPr>
          <a:xfrm>
            <a:off x="4060349" y="40566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8633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313FC13-CC43-F71D-44C8-80E1FE95B12E}"/>
              </a:ext>
            </a:extLst>
          </p:cNvPr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C7E3E1-3D4C-5861-0A0A-8850109E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4CF9-303B-454A-8191-95AAB032BDB2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CD6C78-0F2D-37F2-55F8-E717A21537C5}"/>
              </a:ext>
            </a:extLst>
          </p:cNvPr>
          <p:cNvGrpSpPr/>
          <p:nvPr/>
        </p:nvGrpSpPr>
        <p:grpSpPr>
          <a:xfrm>
            <a:off x="-659757" y="95126"/>
            <a:ext cx="437309" cy="3187665"/>
            <a:chOff x="-659757" y="95126"/>
            <a:chExt cx="437309" cy="31876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8435607-5E0E-67FC-38E1-27930E57E910}"/>
                </a:ext>
              </a:extLst>
            </p:cNvPr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7CE726-3D26-45C0-6304-F092A4393364}"/>
                </a:ext>
              </a:extLst>
            </p:cNvPr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DE7FCD8-7F08-25F6-D0C9-D46514CECB84}"/>
                </a:ext>
              </a:extLst>
            </p:cNvPr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C7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EA92A3-2202-C749-E9AB-C306275778CD}"/>
                </a:ext>
              </a:extLst>
            </p:cNvPr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993C5D-0FE6-BBBF-9CC7-4FE2C2EE43DC}"/>
                </a:ext>
              </a:extLst>
            </p:cNvPr>
            <p:cNvSpPr/>
            <p:nvPr/>
          </p:nvSpPr>
          <p:spPr>
            <a:xfrm>
              <a:off x="-659757" y="2845482"/>
              <a:ext cx="437309" cy="437309"/>
            </a:xfrm>
            <a:prstGeom prst="rect">
              <a:avLst/>
            </a:prstGeom>
            <a:solidFill>
              <a:srgbClr val="FFC9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5E55D45-58CC-CB11-F2E9-022C72AB0E82}"/>
              </a:ext>
            </a:extLst>
          </p:cNvPr>
          <p:cNvSpPr/>
          <p:nvPr/>
        </p:nvSpPr>
        <p:spPr>
          <a:xfrm>
            <a:off x="-11575" y="-49066"/>
            <a:ext cx="5105864" cy="925976"/>
          </a:xfrm>
          <a:custGeom>
            <a:avLst/>
            <a:gdLst>
              <a:gd name="connsiteX0" fmla="*/ 0 w 4799029"/>
              <a:gd name="connsiteY0" fmla="*/ 0 h 693115"/>
              <a:gd name="connsiteX1" fmla="*/ 4799029 w 4799029"/>
              <a:gd name="connsiteY1" fmla="*/ 0 h 693115"/>
              <a:gd name="connsiteX2" fmla="*/ 4799029 w 4799029"/>
              <a:gd name="connsiteY2" fmla="*/ 1 h 693115"/>
              <a:gd name="connsiteX3" fmla="*/ 4105915 w 4799029"/>
              <a:gd name="connsiteY3" fmla="*/ 693115 h 693115"/>
              <a:gd name="connsiteX4" fmla="*/ 0 w 4799029"/>
              <a:gd name="connsiteY4" fmla="*/ 693115 h 693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9029" h="693115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EAA8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769A74-EF9D-3258-8368-B6932DC26572}"/>
              </a:ext>
            </a:extLst>
          </p:cNvPr>
          <p:cNvSpPr txBox="1"/>
          <p:nvPr/>
        </p:nvSpPr>
        <p:spPr>
          <a:xfrm>
            <a:off x="325000" y="130088"/>
            <a:ext cx="3956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600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PERTANYAAN 205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39C01B-1B0C-C732-9C1A-A4A772C2B3D2}"/>
              </a:ext>
            </a:extLst>
          </p:cNvPr>
          <p:cNvSpPr txBox="1"/>
          <p:nvPr/>
        </p:nvSpPr>
        <p:spPr>
          <a:xfrm>
            <a:off x="8542117" y="141663"/>
            <a:ext cx="322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142850"/>
                </a:solidFill>
              </a:rPr>
              <a:t>lihat</a:t>
            </a:r>
            <a:r>
              <a:rPr lang="en-US" i="1" dirty="0">
                <a:solidFill>
                  <a:srgbClr val="142850"/>
                </a:solidFill>
              </a:rPr>
              <a:t> </a:t>
            </a:r>
            <a:r>
              <a:rPr lang="en-US" i="1" dirty="0" err="1">
                <a:solidFill>
                  <a:srgbClr val="142850"/>
                </a:solidFill>
              </a:rPr>
              <a:t>buku</a:t>
            </a:r>
            <a:r>
              <a:rPr lang="en-US" i="1" dirty="0">
                <a:solidFill>
                  <a:srgbClr val="142850"/>
                </a:solidFill>
              </a:rPr>
              <a:t> </a:t>
            </a:r>
            <a:r>
              <a:rPr lang="en-US" i="1" dirty="0" err="1">
                <a:solidFill>
                  <a:srgbClr val="142850"/>
                </a:solidFill>
              </a:rPr>
              <a:t>pedoman</a:t>
            </a:r>
            <a:r>
              <a:rPr lang="en-US" i="1" dirty="0">
                <a:solidFill>
                  <a:srgbClr val="142850"/>
                </a:solidFill>
              </a:rPr>
              <a:t> </a:t>
            </a:r>
            <a:r>
              <a:rPr lang="en-US" i="1" dirty="0" err="1">
                <a:solidFill>
                  <a:srgbClr val="142850"/>
                </a:solidFill>
              </a:rPr>
              <a:t>halaman</a:t>
            </a:r>
            <a:r>
              <a:rPr lang="en-US" i="1" dirty="0">
                <a:solidFill>
                  <a:srgbClr val="142850"/>
                </a:solidFill>
              </a:rPr>
              <a:t> 67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9D68D7-3F5E-2040-3AC1-E61860F46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84" y="1015905"/>
            <a:ext cx="10078497" cy="2617588"/>
          </a:xfrm>
          <a:prstGeom prst="roundRect">
            <a:avLst>
              <a:gd name="adj" fmla="val 8222"/>
            </a:avLst>
          </a:prstGeom>
          <a:ln>
            <a:solidFill>
              <a:schemeClr val="tx1"/>
            </a:solidFill>
          </a:ln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479FFFB5-A244-BC06-E7FF-E67FBAC8697F}"/>
              </a:ext>
            </a:extLst>
          </p:cNvPr>
          <p:cNvSpPr/>
          <p:nvPr/>
        </p:nvSpPr>
        <p:spPr>
          <a:xfrm>
            <a:off x="10063192" y="1542930"/>
            <a:ext cx="680609" cy="1886070"/>
          </a:xfrm>
          <a:prstGeom prst="rightBrace">
            <a:avLst>
              <a:gd name="adj1" fmla="val 124058"/>
              <a:gd name="adj2" fmla="val 48347"/>
            </a:avLst>
          </a:prstGeom>
          <a:ln w="57150" cap="rnd">
            <a:solidFill>
              <a:srgbClr val="EAA8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AABF68-1BCB-44B6-DD67-78B85DDA9353}"/>
              </a:ext>
            </a:extLst>
          </p:cNvPr>
          <p:cNvSpPr txBox="1"/>
          <p:nvPr/>
        </p:nvSpPr>
        <p:spPr>
          <a:xfrm>
            <a:off x="10809264" y="1701135"/>
            <a:ext cx="1509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Tanda </a:t>
            </a:r>
            <a:r>
              <a:rPr lang="en-US" sz="1600" i="1" dirty="0" err="1">
                <a:solidFill>
                  <a:schemeClr val="bg1"/>
                </a:solidFill>
              </a:rPr>
              <a:t>tangan</a:t>
            </a:r>
            <a:r>
              <a:rPr lang="en-US" sz="1600" i="1" dirty="0">
                <a:solidFill>
                  <a:schemeClr val="bg1"/>
                </a:solidFill>
              </a:rPr>
              <a:t> dan </a:t>
            </a:r>
            <a:r>
              <a:rPr lang="en-US" sz="1600" i="1" dirty="0" err="1">
                <a:solidFill>
                  <a:schemeClr val="bg1"/>
                </a:solidFill>
              </a:rPr>
              <a:t>Nomor</a:t>
            </a:r>
            <a:r>
              <a:rPr lang="en-US" sz="1600" i="1" dirty="0">
                <a:solidFill>
                  <a:schemeClr val="bg1"/>
                </a:solidFill>
              </a:rPr>
              <a:t> handphone </a:t>
            </a:r>
            <a:r>
              <a:rPr lang="en-US" sz="1600" b="1" i="1" dirty="0" err="1">
                <a:solidFill>
                  <a:schemeClr val="bg1"/>
                </a:solidFill>
                <a:highlight>
                  <a:srgbClr val="EAA824"/>
                </a:highlight>
              </a:rPr>
              <a:t>anggota</a:t>
            </a:r>
            <a:r>
              <a:rPr lang="en-US" sz="1600" b="1" i="1" dirty="0">
                <a:solidFill>
                  <a:schemeClr val="bg1"/>
                </a:solidFill>
                <a:highlight>
                  <a:srgbClr val="EAA824"/>
                </a:highlight>
              </a:rPr>
              <a:t> </a:t>
            </a:r>
            <a:r>
              <a:rPr lang="en-US" sz="1600" b="1" i="1" dirty="0" err="1">
                <a:solidFill>
                  <a:schemeClr val="bg1"/>
                </a:solidFill>
                <a:highlight>
                  <a:srgbClr val="EAA824"/>
                </a:highlight>
              </a:rPr>
              <a:t>keluarga</a:t>
            </a:r>
            <a:r>
              <a:rPr lang="en-US" sz="1600" b="1" i="1" dirty="0">
                <a:solidFill>
                  <a:schemeClr val="bg1"/>
                </a:solidFill>
                <a:highlight>
                  <a:srgbClr val="EAA824"/>
                </a:highlight>
              </a:rPr>
              <a:t> yang </a:t>
            </a:r>
            <a:r>
              <a:rPr lang="en-US" sz="1600" b="1" i="1" dirty="0" err="1">
                <a:solidFill>
                  <a:schemeClr val="bg1"/>
                </a:solidFill>
                <a:highlight>
                  <a:srgbClr val="EAA824"/>
                </a:highlight>
              </a:rPr>
              <a:t>diwawancarai</a:t>
            </a:r>
            <a:endParaRPr lang="en-US" sz="1600" b="1" i="1" dirty="0">
              <a:solidFill>
                <a:schemeClr val="bg1"/>
              </a:solidFill>
              <a:highlight>
                <a:srgbClr val="EAA824"/>
              </a:highligh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FADC9C7-9C51-FBDE-FBE3-7758236C1DE4}"/>
              </a:ext>
            </a:extLst>
          </p:cNvPr>
          <p:cNvSpPr/>
          <p:nvPr/>
        </p:nvSpPr>
        <p:spPr>
          <a:xfrm>
            <a:off x="223425" y="4085863"/>
            <a:ext cx="3349687" cy="2407012"/>
          </a:xfrm>
          <a:prstGeom prst="roundRect">
            <a:avLst>
              <a:gd name="adj" fmla="val 6569"/>
            </a:avLst>
          </a:prstGeom>
          <a:solidFill>
            <a:srgbClr val="CD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7B93D3-D153-CDB3-2B42-B6FBEBD9EF94}"/>
              </a:ext>
            </a:extLst>
          </p:cNvPr>
          <p:cNvSpPr/>
          <p:nvPr/>
        </p:nvSpPr>
        <p:spPr>
          <a:xfrm>
            <a:off x="223425" y="3922860"/>
            <a:ext cx="3349688" cy="441722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2CC78EC-D367-1C38-231A-00EB701D78B9}"/>
              </a:ext>
            </a:extLst>
          </p:cNvPr>
          <p:cNvSpPr/>
          <p:nvPr/>
        </p:nvSpPr>
        <p:spPr>
          <a:xfrm>
            <a:off x="443343" y="4016879"/>
            <a:ext cx="208344" cy="2083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761387-2BB8-14D0-B9C9-28F86305EA06}"/>
              </a:ext>
            </a:extLst>
          </p:cNvPr>
          <p:cNvSpPr/>
          <p:nvPr/>
        </p:nvSpPr>
        <p:spPr>
          <a:xfrm>
            <a:off x="801483" y="4016879"/>
            <a:ext cx="208344" cy="2083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EE568C-9D1E-4C64-ECD2-958044B77A2B}"/>
              </a:ext>
            </a:extLst>
          </p:cNvPr>
          <p:cNvSpPr/>
          <p:nvPr/>
        </p:nvSpPr>
        <p:spPr>
          <a:xfrm>
            <a:off x="1159623" y="4016879"/>
            <a:ext cx="208344" cy="2083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D7A2C1-31D7-AFDD-8920-E8B2EB9C5FDB}"/>
              </a:ext>
            </a:extLst>
          </p:cNvPr>
          <p:cNvSpPr txBox="1"/>
          <p:nvPr/>
        </p:nvSpPr>
        <p:spPr>
          <a:xfrm>
            <a:off x="350157" y="5088603"/>
            <a:ext cx="32229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Responden menolak untuk diwawancarai/didata.</a:t>
            </a:r>
            <a:endParaRPr lang="en-US" sz="1400" i="1" dirty="0">
              <a:solidFill>
                <a:srgbClr val="1428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418B42-03A4-E0D2-BBBB-0DCB3D99F841}"/>
              </a:ext>
            </a:extLst>
          </p:cNvPr>
          <p:cNvSpPr txBox="1"/>
          <p:nvPr/>
        </p:nvSpPr>
        <p:spPr>
          <a:xfrm>
            <a:off x="412170" y="4556268"/>
            <a:ext cx="2841740" cy="369332"/>
          </a:xfrm>
          <a:prstGeom prst="rect">
            <a:avLst/>
          </a:prstGeom>
          <a:solidFill>
            <a:srgbClr val="EAA824"/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Kode 4 </a:t>
            </a:r>
            <a:r>
              <a:rPr lang="en-US" b="1" i="1" dirty="0" err="1"/>
              <a:t>Responden</a:t>
            </a:r>
            <a:r>
              <a:rPr lang="en-US" b="1" i="1" dirty="0"/>
              <a:t> </a:t>
            </a:r>
            <a:r>
              <a:rPr lang="en-US" b="1" i="1" dirty="0" err="1"/>
              <a:t>menolak</a:t>
            </a:r>
            <a:endParaRPr lang="en-US" b="1" i="1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5E5C501-9C1E-1414-C08C-64635B8BE85F}"/>
              </a:ext>
            </a:extLst>
          </p:cNvPr>
          <p:cNvSpPr/>
          <p:nvPr/>
        </p:nvSpPr>
        <p:spPr>
          <a:xfrm>
            <a:off x="3793030" y="4085863"/>
            <a:ext cx="5434323" cy="2407012"/>
          </a:xfrm>
          <a:prstGeom prst="roundRect">
            <a:avLst>
              <a:gd name="adj" fmla="val 6569"/>
            </a:avLst>
          </a:prstGeom>
          <a:solidFill>
            <a:srgbClr val="CD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3F1F1C-35F6-78C4-65CF-9F209230B630}"/>
              </a:ext>
            </a:extLst>
          </p:cNvPr>
          <p:cNvSpPr/>
          <p:nvPr/>
        </p:nvSpPr>
        <p:spPr>
          <a:xfrm>
            <a:off x="3793030" y="3922860"/>
            <a:ext cx="5434323" cy="441722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09B43F0-1177-73D7-9D0A-9E1851102C73}"/>
              </a:ext>
            </a:extLst>
          </p:cNvPr>
          <p:cNvSpPr/>
          <p:nvPr/>
        </p:nvSpPr>
        <p:spPr>
          <a:xfrm>
            <a:off x="4012949" y="4016879"/>
            <a:ext cx="208344" cy="2083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DE27439-1F72-2B65-A62E-66F8A7E20074}"/>
              </a:ext>
            </a:extLst>
          </p:cNvPr>
          <p:cNvSpPr/>
          <p:nvPr/>
        </p:nvSpPr>
        <p:spPr>
          <a:xfrm>
            <a:off x="4371089" y="4016879"/>
            <a:ext cx="208344" cy="2083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E9057C5-8D0F-5758-0658-6EB42943C636}"/>
              </a:ext>
            </a:extLst>
          </p:cNvPr>
          <p:cNvSpPr/>
          <p:nvPr/>
        </p:nvSpPr>
        <p:spPr>
          <a:xfrm>
            <a:off x="4729229" y="4016879"/>
            <a:ext cx="208344" cy="2083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BA191E-B04E-D272-8085-2BD2CE036423}"/>
              </a:ext>
            </a:extLst>
          </p:cNvPr>
          <p:cNvSpPr/>
          <p:nvPr/>
        </p:nvSpPr>
        <p:spPr>
          <a:xfrm>
            <a:off x="4012948" y="4556268"/>
            <a:ext cx="4280955" cy="349282"/>
          </a:xfrm>
          <a:prstGeom prst="rect">
            <a:avLst/>
          </a:prstGeom>
          <a:solidFill>
            <a:srgbClr val="FFC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7ED7242-E1FE-17F4-4023-654FE2E7F69A}"/>
              </a:ext>
            </a:extLst>
          </p:cNvPr>
          <p:cNvSpPr/>
          <p:nvPr/>
        </p:nvSpPr>
        <p:spPr>
          <a:xfrm>
            <a:off x="4006867" y="4858442"/>
            <a:ext cx="1821967" cy="298423"/>
          </a:xfrm>
          <a:prstGeom prst="rect">
            <a:avLst/>
          </a:prstGeom>
          <a:solidFill>
            <a:srgbClr val="FFC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C5E349-1476-0B57-B4FB-1FB489BBA639}"/>
              </a:ext>
            </a:extLst>
          </p:cNvPr>
          <p:cNvSpPr txBox="1"/>
          <p:nvPr/>
        </p:nvSpPr>
        <p:spPr>
          <a:xfrm>
            <a:off x="4006867" y="4500785"/>
            <a:ext cx="4324901" cy="646331"/>
          </a:xfrm>
          <a:prstGeom prst="rect">
            <a:avLst/>
          </a:prstGeom>
          <a:solidFill>
            <a:srgbClr val="EAA824"/>
          </a:solidFill>
        </p:spPr>
        <p:txBody>
          <a:bodyPr wrap="square" rtlCol="0">
            <a:spAutoFit/>
          </a:bodyPr>
          <a:lstStyle/>
          <a:p>
            <a:r>
              <a:rPr lang="id-ID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Kode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</a:t>
            </a:r>
            <a:r>
              <a:rPr lang="id-ID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Keluarga pindah/bangunan sensus sudah tidak ada</a:t>
            </a:r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DB3CB3-177B-5EB1-8B53-F037A9C5EF4C}"/>
              </a:ext>
            </a:extLst>
          </p:cNvPr>
          <p:cNvSpPr txBox="1"/>
          <p:nvPr/>
        </p:nvSpPr>
        <p:spPr>
          <a:xfrm>
            <a:off x="3914987" y="5278052"/>
            <a:ext cx="53123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Petugas tidak berhasil menemukan keluarga/bangunan sensus sampai akhir masa pendataan. Misalnya: keluarga pindah keluar SLS, bangunan digusur, atau bangunan terbakar/runtuh karena gempa/banjir/bencana lain</a:t>
            </a:r>
            <a:endParaRPr lang="en-US" sz="16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B1095F-7327-B50E-B740-03907B3B6D9E}"/>
              </a:ext>
            </a:extLst>
          </p:cNvPr>
          <p:cNvSpPr txBox="1"/>
          <p:nvPr/>
        </p:nvSpPr>
        <p:spPr>
          <a:xfrm>
            <a:off x="9545571" y="4689204"/>
            <a:ext cx="2527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Jika jawaban berkode 2 s.d. 5, maka tuliskan penjelasannya di Blok VI. Catatan.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09324A-6495-8658-2AE0-19FB2909E7CF}"/>
              </a:ext>
            </a:extLst>
          </p:cNvPr>
          <p:cNvSpPr/>
          <p:nvPr/>
        </p:nvSpPr>
        <p:spPr>
          <a:xfrm>
            <a:off x="9597417" y="4217686"/>
            <a:ext cx="411480" cy="411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9342EB-8249-1AC2-B16A-20147760BBE3}"/>
              </a:ext>
            </a:extLst>
          </p:cNvPr>
          <p:cNvSpPr txBox="1"/>
          <p:nvPr/>
        </p:nvSpPr>
        <p:spPr>
          <a:xfrm>
            <a:off x="9582584" y="3772488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n w="12700">
                  <a:solidFill>
                    <a:schemeClr val="bg1"/>
                  </a:solidFill>
                </a:ln>
                <a:solidFill>
                  <a:srgbClr val="FF2E63"/>
                </a:solidFill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664993-42C5-4F17-CD02-5F79C31955A0}"/>
              </a:ext>
            </a:extLst>
          </p:cNvPr>
          <p:cNvSpPr txBox="1"/>
          <p:nvPr/>
        </p:nvSpPr>
        <p:spPr>
          <a:xfrm>
            <a:off x="4060349" y="40566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9051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</TotalTime>
  <Words>415</Words>
  <Application>Microsoft Office PowerPoint</Application>
  <PresentationFormat>Widescreen</PresentationFormat>
  <Paragraphs>55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Franklin Gothic Medium Cond</vt:lpstr>
      <vt:lpstr>Noto Sans Symbols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 Made Giri Suyasa</dc:creator>
  <cp:lastModifiedBy>Mohamad Fadlian Syah</cp:lastModifiedBy>
  <cp:revision>106</cp:revision>
  <dcterms:created xsi:type="dcterms:W3CDTF">2022-07-24T08:24:17Z</dcterms:created>
  <dcterms:modified xsi:type="dcterms:W3CDTF">2022-09-19T02:59:25Z</dcterms:modified>
</cp:coreProperties>
</file>