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A5A5"/>
    <a:srgbClr val="F0881A"/>
    <a:srgbClr val="389D8B"/>
    <a:srgbClr val="2D2D2E"/>
    <a:srgbClr val="48C9B1"/>
    <a:srgbClr val="3DAB97"/>
    <a:srgbClr val="C7C7C7"/>
    <a:srgbClr val="5C003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1" d="100"/>
          <a:sy n="71" d="100"/>
        </p:scale>
        <p:origin x="-9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A0C5E-4C0B-410C-878C-9566A4053A6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A6969-19F7-47D6-A758-78B523FBB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1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24AF-E8F3-42AE-90D6-24E353E1DA6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B3102-4EBA-41E5-B62E-3A3BB5E6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A90-FF55-4AC7-8485-D4568A3E9095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7A71-EAC6-4DD6-BF17-2B55D5E11AF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B142-C87E-47AB-9C4D-02702F41D52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BELAJAR INFOGRAFIS\factory-future.jpg"/>
          <p:cNvPicPr>
            <a:picLocks noChangeAspect="1" noChangeArrowheads="1"/>
          </p:cNvPicPr>
          <p:nvPr userDrawn="1"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404"/>
            <a:ext cx="12192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609600" y="2564904"/>
            <a:ext cx="109728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361" y="188640"/>
            <a:ext cx="98863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3999" y="188640"/>
            <a:ext cx="2822307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24789" y="-54592"/>
            <a:ext cx="2467211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17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411" cy="93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624418" y="1052736"/>
            <a:ext cx="11040533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487488" y="127257"/>
            <a:ext cx="10561173" cy="566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5883" y="6570752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-411" y="-60289"/>
            <a:ext cx="12192411" cy="931642"/>
          </a:xfrm>
          <a:prstGeom prst="rect">
            <a:avLst/>
          </a:prstGeom>
          <a:solidFill>
            <a:srgbClr val="F08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0004-0D5C-4046-8029-E5064CA5652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34BE-85E1-4377-A74B-F2EB6854CDCE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7C9B-462C-432C-8463-936E18C1BFD5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87B-78BC-464D-B839-63F8642F3B40}" type="datetime1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61B-D423-47D2-9B00-2C181CC9856C}" type="datetime1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F859-1838-4167-A933-C5C84511BDFA}" type="datetime1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F58-5ECD-4543-A078-54514BD1D5D1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EF4F-CCAD-475D-A8A8-EE5AE04245B9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BF48-CFC3-407A-8E8F-A7C1239C5EC8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DFDF-85A0-403A-BE53-F481C6C33E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637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:\Sensus Ekonomi 2016\Logo\4 Logo SE2016 Fix Warna 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5" y="188640"/>
            <a:ext cx="19399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67" y="3236992"/>
            <a:ext cx="12192000" cy="115212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Futura Medium" charset="0"/>
                <a:ea typeface="Futura Medium" charset="0"/>
                <a:cs typeface="Futura Medium" charset="0"/>
              </a:rPr>
              <a:t>INDEKS</a:t>
            </a:r>
            <a:r>
              <a:rPr lang="id-ID" sz="48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4800" dirty="0">
                <a:latin typeface="Futura Medium" charset="0"/>
                <a:ea typeface="Futura Medium" charset="0"/>
                <a:cs typeface="Futura Medium" charset="0"/>
              </a:rPr>
              <a:t>INDUSTRI BESAR </a:t>
            </a:r>
            <a:r>
              <a:rPr lang="en-US" sz="4800" dirty="0" smtClean="0">
                <a:latin typeface="Futura Medium" charset="0"/>
                <a:ea typeface="Futura Medium" charset="0"/>
                <a:cs typeface="Futura Medium" charset="0"/>
              </a:rPr>
              <a:t>SEDANG</a:t>
            </a:r>
            <a:endParaRPr lang="en-US" sz="24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6116"/>
              </p:ext>
            </p:extLst>
          </p:nvPr>
        </p:nvGraphicFramePr>
        <p:xfrm>
          <a:off x="3990125" y="1891285"/>
          <a:ext cx="7686325" cy="452644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1492"/>
                <a:gridCol w="550656"/>
                <a:gridCol w="1494637"/>
                <a:gridCol w="1494637"/>
                <a:gridCol w="1424903"/>
              </a:tblGrid>
              <a:tr h="460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Barang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Satuan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Des 2016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2017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</a:tr>
              <a:tr h="46017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Mie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Instan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000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Pcs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47,432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60,840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  <a:tr h="460172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Juta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41,129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64,027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  <a:tr h="460172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000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     867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  1,052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  <a:tr h="460172">
                <a:tc rowSpan="3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</a:tr>
              <a:tr h="460172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</a:tr>
              <a:tr h="460172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893" marR="0" marT="0" marB="0" anchor="ctr"/>
                </a:tc>
              </a:tr>
              <a:tr h="4413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Produksi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47,432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60,840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  <a:tr h="4319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Produksi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Juta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IDR</a:t>
                      </a:r>
                      <a:endParaRPr lang="en-US" sz="20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41,129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      64,027 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  <a:tr h="4319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Banyaknya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pekerja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9893" marR="99893" marT="49947" marB="49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</a:rPr>
                        <a:t>728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725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38347" y="0"/>
            <a:ext cx="6483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MENGHITUNG ANGKA INDEKS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534" y="992996"/>
            <a:ext cx="3318933" cy="1569660"/>
          </a:xfrm>
          <a:prstGeom prst="rect">
            <a:avLst/>
          </a:prstGeom>
          <a:ln w="38100">
            <a:solidFill>
              <a:srgbClr val="F0881A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. 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Singa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Suskses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Makmur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14350" indent="-514350">
              <a:defRPr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id-ID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SIC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3 digit  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 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107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14350" indent="-514350">
              <a:defRPr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Kode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sampel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: S</a:t>
            </a:r>
          </a:p>
        </p:txBody>
      </p:sp>
    </p:spTree>
    <p:extLst>
      <p:ext uri="{BB962C8B-B14F-4D97-AF65-F5344CB8AC3E}">
        <p14:creationId xmlns:p14="http://schemas.microsoft.com/office/powerpoint/2010/main" val="12855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7257"/>
            <a:ext cx="12048661" cy="566738"/>
          </a:xfrm>
        </p:spPr>
        <p:txBody>
          <a:bodyPr>
            <a:noAutofit/>
          </a:bodyPr>
          <a:lstStyle/>
          <a:p>
            <a:pPr algn="ctr"/>
            <a:r>
              <a:rPr lang="en-US" sz="4000" spc="50" dirty="0" smtClean="0">
                <a:ln w="11430"/>
                <a:latin typeface="Calibri" pitchFamily="34" charset="0"/>
                <a:cs typeface="Calibri" pitchFamily="34" charset="0"/>
              </a:rPr>
              <a:t>RASIO KOMODITI 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057400" y="2743199"/>
            <a:ext cx="8229600" cy="3369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PT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Sinar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Rembulan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CPO 	= (4.627 / 5.494) 	= 0,8422</a:t>
            </a: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Kernel	= (950/1.221)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= 0,7781</a:t>
            </a:r>
          </a:p>
          <a:p>
            <a:pPr marL="914400" lvl="1" indent="-514350"/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514350"/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PT.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Singa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Sukses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Makmur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514350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Mie Instant	= (60.840/47.432)	= 1,2827</a:t>
            </a:r>
          </a:p>
          <a:p>
            <a:pPr marL="914400" lvl="1" indent="-514350"/>
            <a:endParaRPr lang="en-US" dirty="0" smtClean="0">
              <a:solidFill>
                <a:schemeClr val="bg1"/>
              </a:solidFill>
            </a:endParaRPr>
          </a:p>
          <a:p>
            <a:pPr marL="914400" lvl="1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143000"/>
            <a:ext cx="2743200" cy="1164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876800" y="1172765"/>
          <a:ext cx="2257945" cy="102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3" imgW="749160" imgH="469800" progId="Equation.3">
                  <p:embed/>
                </p:oleObj>
              </mc:Choice>
              <mc:Fallback>
                <p:oleObj name="Equation" r:id="rId3" imgW="74916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72765"/>
                        <a:ext cx="2257945" cy="1022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C:\Users\bps\Downloads\PROPERTI SLIDE PPT\notebook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438">
            <a:off x="10457085" y="5371902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017032" y="2604853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125" indent="-514350">
              <a:spcBef>
                <a:spcPct val="0"/>
              </a:spcBef>
              <a:buFontTx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PT </a:t>
            </a:r>
            <a:r>
              <a:rPr lang="en-US" b="1" dirty="0" err="1" smtClean="0">
                <a:solidFill>
                  <a:schemeClr val="bg1"/>
                </a:solidFill>
              </a:rPr>
              <a:t>Sinar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Rembulan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 marL="365125" indent="-514350">
              <a:spcBef>
                <a:spcPct val="0"/>
              </a:spcBef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65125" indent="-514350">
              <a:buFontTx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PT. </a:t>
            </a:r>
            <a:r>
              <a:rPr lang="en-US" b="1" dirty="0" err="1" smtClean="0">
                <a:solidFill>
                  <a:schemeClr val="bg1"/>
                </a:solidFill>
              </a:rPr>
              <a:t>Singa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Sukses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Makmur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65125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1" indent="-51435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31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RASIO PERUSAHAAN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3083"/>
              </p:ext>
            </p:extLst>
          </p:nvPr>
        </p:nvGraphicFramePr>
        <p:xfrm>
          <a:off x="2067832" y="3203311"/>
          <a:ext cx="8128000" cy="129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3" imgW="6349680" imgH="1015920" progId="Equation.3">
                  <p:embed/>
                </p:oleObj>
              </mc:Choice>
              <mc:Fallback>
                <p:oleObj name="Equation" r:id="rId3" imgW="6349680" imgH="101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32" y="3203311"/>
                        <a:ext cx="8128000" cy="1291506"/>
                      </a:xfrm>
                      <a:prstGeom prst="rect">
                        <a:avLst/>
                      </a:prstGeom>
                      <a:solidFill>
                        <a:srgbClr val="C7C7C7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9155573" y="2133426"/>
            <a:ext cx="2428892" cy="642942"/>
          </a:xfrm>
          <a:prstGeom prst="wedgeRectCallout">
            <a:avLst>
              <a:gd name="adj1" fmla="val -91539"/>
              <a:gd name="adj2" fmla="val 125970"/>
            </a:avLst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Nilai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Produksi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Selama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dua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bulan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048048"/>
              </p:ext>
            </p:extLst>
          </p:nvPr>
        </p:nvGraphicFramePr>
        <p:xfrm>
          <a:off x="2067832" y="5205597"/>
          <a:ext cx="52863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5" imgW="3797280" imgH="1015920" progId="Equation.3">
                  <p:embed/>
                </p:oleObj>
              </mc:Choice>
              <mc:Fallback>
                <p:oleObj name="Equation" r:id="rId5" imgW="3797280" imgH="101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32" y="5205597"/>
                        <a:ext cx="5286375" cy="1214438"/>
                      </a:xfrm>
                      <a:prstGeom prst="rect">
                        <a:avLst/>
                      </a:prstGeom>
                      <a:solidFill>
                        <a:srgbClr val="C7C7C7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10370019" y="4524388"/>
            <a:ext cx="1423051" cy="740132"/>
          </a:xfrm>
          <a:prstGeom prst="wedgeRectCallout">
            <a:avLst>
              <a:gd name="adj1" fmla="val -126952"/>
              <a:gd name="adj2" fmla="val -17819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Rasio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Komoditi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703005" y="5479672"/>
            <a:ext cx="2667016" cy="901705"/>
          </a:xfrm>
          <a:prstGeom prst="wedgeRectCallout">
            <a:avLst>
              <a:gd name="adj1" fmla="val -179564"/>
              <a:gd name="adj2" fmla="val -233555"/>
            </a:avLst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Nilai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Produksi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seluruh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PT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Sinar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Rembulan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Selama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dua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bulan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0883" y="1051197"/>
            <a:ext cx="4566828" cy="1158894"/>
            <a:chOff x="3800883" y="1051197"/>
            <a:chExt cx="4566828" cy="1158894"/>
          </a:xfrm>
        </p:grpSpPr>
        <p:sp>
          <p:nvSpPr>
            <p:cNvPr id="11" name="Rounded Rectangle 10"/>
            <p:cNvSpPr/>
            <p:nvPr/>
          </p:nvSpPr>
          <p:spPr>
            <a:xfrm>
              <a:off x="3800883" y="1051197"/>
              <a:ext cx="4566828" cy="1158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rgbClr val="080808"/>
                </a:solidFill>
              </a:endParaRPr>
            </a:p>
          </p:txBody>
        </p:sp>
        <p:graphicFrame>
          <p:nvGraphicFramePr>
            <p:cNvPr id="12" name="Object 11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77518661"/>
                </p:ext>
              </p:extLst>
            </p:nvPr>
          </p:nvGraphicFramePr>
          <p:xfrm>
            <a:off x="4329111" y="1191472"/>
            <a:ext cx="3965716" cy="96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45" name="Equation" r:id="rId7" imgW="2958840" imgH="1002960" progId="Equation.3">
                    <p:embed/>
                  </p:oleObj>
                </mc:Choice>
                <mc:Fallback>
                  <p:oleObj name="Equation" r:id="rId7" imgW="2958840" imgH="1002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111" y="1191472"/>
                          <a:ext cx="3965716" cy="961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4" descr="C:\Users\bps\Downloads\PROPERTI SLIDE PPT\notebook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438">
            <a:off x="10457085" y="5371902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RASIO KBLI  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2128245"/>
              </p:ext>
            </p:extLst>
          </p:nvPr>
        </p:nvGraphicFramePr>
        <p:xfrm>
          <a:off x="1993235" y="4256992"/>
          <a:ext cx="842803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3" imgW="3098520" imgH="736560" progId="Equation.3">
                  <p:embed/>
                </p:oleObj>
              </mc:Choice>
              <mc:Fallback>
                <p:oleObj name="Equation" r:id="rId3" imgW="3098520" imgH="736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235" y="4256992"/>
                        <a:ext cx="8428038" cy="2003425"/>
                      </a:xfrm>
                      <a:prstGeom prst="rect">
                        <a:avLst/>
                      </a:prstGeom>
                      <a:solidFill>
                        <a:srgbClr val="C7C7C7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705898" y="2362200"/>
            <a:ext cx="8791574" cy="1676400"/>
            <a:chOff x="1705898" y="2362200"/>
            <a:chExt cx="8791574" cy="1676400"/>
          </a:xfrm>
        </p:grpSpPr>
        <p:sp>
          <p:nvSpPr>
            <p:cNvPr id="10" name="Rounded Rectangle 9"/>
            <p:cNvSpPr/>
            <p:nvPr/>
          </p:nvSpPr>
          <p:spPr>
            <a:xfrm>
              <a:off x="1905000" y="2362200"/>
              <a:ext cx="8592472" cy="167640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rgbClr val="080808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1705898" y="2362201"/>
              <a:ext cx="8715375" cy="150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633412" indent="-342900" eaLnBrk="0" hangingPunct="0">
                <a:buFont typeface="Wingdings" pitchFamily="2" charset="2"/>
                <a:buChar char="ü"/>
                <a:defRPr/>
              </a:pP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PT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Sinar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Rembulan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(104)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dan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PT.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Singa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Sukses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Makmur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(107)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satu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KBLI 2 digit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yaitu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KBLI 10.</a:t>
              </a:r>
            </a:p>
            <a:p>
              <a:pPr marL="633412" indent="-342900" eaLnBrk="0" hangingPunct="0">
                <a:buFont typeface="Wingdings" pitchFamily="2" charset="2"/>
                <a:buChar char="ü"/>
                <a:defRPr/>
              </a:pP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Kedua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sampel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termasuk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sampel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kode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S. </a:t>
              </a:r>
            </a:p>
            <a:p>
              <a:pPr marL="633412" indent="-342900" eaLnBrk="0" hangingPunct="0">
                <a:buFont typeface="Wingdings" pitchFamily="2" charset="2"/>
                <a:buChar char="ü"/>
                <a:defRPr/>
              </a:pP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Misalkan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W</a:t>
              </a:r>
              <a:r>
                <a:rPr lang="en-US" sz="2000" b="1" kern="0" baseline="-25000" dirty="0" err="1">
                  <a:latin typeface="Calibri" pitchFamily="34" charset="0"/>
                  <a:cs typeface="Calibri" pitchFamily="34" charset="0"/>
                </a:rPr>
                <a:t>adj</a:t>
              </a:r>
              <a:r>
                <a:rPr lang="en-US" sz="2000" b="1" kern="0" baseline="-250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PT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Sinar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Rembulan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sebesar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197.73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dan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W</a:t>
              </a:r>
              <a:r>
                <a:rPr lang="en-US" sz="2000" b="1" kern="0" baseline="-25000" dirty="0" err="1">
                  <a:latin typeface="Calibri" pitchFamily="34" charset="0"/>
                  <a:cs typeface="Calibri" pitchFamily="34" charset="0"/>
                </a:rPr>
                <a:t>adj</a:t>
              </a:r>
              <a:r>
                <a:rPr lang="en-US" sz="2000" b="1" kern="0" baseline="-250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PT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Singa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Sukses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Makmur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000" b="1" kern="0" dirty="0" err="1">
                  <a:latin typeface="Calibri" pitchFamily="34" charset="0"/>
                  <a:cs typeface="Calibri" pitchFamily="34" charset="0"/>
                </a:rPr>
                <a:t>sebesar</a:t>
              </a:r>
              <a:r>
                <a:rPr lang="en-US" sz="2000" b="1" kern="0" dirty="0">
                  <a:latin typeface="Calibri" pitchFamily="34" charset="0"/>
                  <a:cs typeface="Calibri" pitchFamily="34" charset="0"/>
                </a:rPr>
                <a:t> 124.54</a:t>
              </a: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323850" indent="-33338" eaLnBrk="0" hangingPunct="0">
                <a:defRPr/>
              </a:pPr>
              <a:endParaRPr lang="en-US" sz="2400" b="1" kern="0" dirty="0">
                <a:latin typeface="Constantia" pitchFamily="18" charset="0"/>
              </a:endParaRPr>
            </a:p>
            <a:p>
              <a:pPr marL="514350" indent="-514350" eaLnBrk="0" hangingPunct="0">
                <a:spcBef>
                  <a:spcPct val="20000"/>
                </a:spcBef>
                <a:defRPr/>
              </a:pPr>
              <a:endParaRPr lang="en-US" sz="2400" kern="0" dirty="0">
                <a:latin typeface="Constantia" pitchFamily="18" charset="0"/>
              </a:endParaRPr>
            </a:p>
            <a:p>
              <a:pPr marL="914400" lvl="1" indent="-514350" eaLnBrk="0" hangingPunct="0">
                <a:spcBef>
                  <a:spcPct val="20000"/>
                </a:spcBef>
                <a:defRPr/>
              </a:pPr>
              <a:endParaRPr lang="en-US" sz="2400" kern="0" dirty="0">
                <a:latin typeface="Constantia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643090" y="6304707"/>
            <a:ext cx="4374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3850" indent="-33338" eaLnBrk="0" hangingPunct="0">
              <a:defRPr/>
            </a:pPr>
            <a:r>
              <a:rPr lang="en-US" sz="2400" b="1" kern="0" dirty="0" err="1">
                <a:solidFill>
                  <a:schemeClr val="bg1"/>
                </a:solidFill>
                <a:latin typeface="Constantia" pitchFamily="18" charset="0"/>
              </a:rPr>
              <a:t>Jadi</a:t>
            </a:r>
            <a:r>
              <a:rPr lang="en-US" sz="2400" b="1" kern="0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2400" b="1" kern="0" dirty="0" err="1">
                <a:solidFill>
                  <a:schemeClr val="bg1"/>
                </a:solidFill>
                <a:latin typeface="Constantia" pitchFamily="18" charset="0"/>
              </a:rPr>
              <a:t>Rasio</a:t>
            </a:r>
            <a:r>
              <a:rPr lang="en-US" sz="2400" b="1" kern="0" dirty="0">
                <a:solidFill>
                  <a:schemeClr val="bg1"/>
                </a:solidFill>
                <a:latin typeface="Constantia" pitchFamily="18" charset="0"/>
              </a:rPr>
              <a:t> KBLI </a:t>
            </a:r>
            <a:r>
              <a:rPr lang="en-US" sz="2400" b="1" kern="0" dirty="0" smtClean="0">
                <a:solidFill>
                  <a:schemeClr val="bg1"/>
                </a:solidFill>
                <a:latin typeface="Constantia" pitchFamily="18" charset="0"/>
              </a:rPr>
              <a:t>10 </a:t>
            </a:r>
            <a:r>
              <a:rPr lang="en-US" sz="2400" b="1" kern="0" dirty="0">
                <a:solidFill>
                  <a:schemeClr val="bg1"/>
                </a:solidFill>
                <a:latin typeface="Constantia" pitchFamily="18" charset="0"/>
              </a:rPr>
              <a:t>= 1.03476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9286" y="1044446"/>
            <a:ext cx="4876800" cy="1219200"/>
            <a:chOff x="3579286" y="1044446"/>
            <a:chExt cx="4876800" cy="1219200"/>
          </a:xfrm>
        </p:grpSpPr>
        <p:sp>
          <p:nvSpPr>
            <p:cNvPr id="8" name="Rounded Rectangle 7"/>
            <p:cNvSpPr/>
            <p:nvPr/>
          </p:nvSpPr>
          <p:spPr>
            <a:xfrm>
              <a:off x="3579286" y="1044446"/>
              <a:ext cx="4876800" cy="1219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rgbClr val="080808"/>
                </a:solidFill>
              </a:endParaRPr>
            </a:p>
          </p:txBody>
        </p:sp>
        <p:graphicFrame>
          <p:nvGraphicFramePr>
            <p:cNvPr id="9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7007323"/>
                </p:ext>
              </p:extLst>
            </p:nvPr>
          </p:nvGraphicFramePr>
          <p:xfrm>
            <a:off x="3806151" y="1083463"/>
            <a:ext cx="4376719" cy="1011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1" name="Equation" r:id="rId5" imgW="2717640" imgH="1002960" progId="Equation.3">
                    <p:embed/>
                  </p:oleObj>
                </mc:Choice>
                <mc:Fallback>
                  <p:oleObj name="Equation" r:id="rId5" imgW="2717640" imgH="1002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151" y="1083463"/>
                          <a:ext cx="4376719" cy="1011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4" descr="C:\Users\bps\Downloads\PROPERTI SLIDE PPT\noteboo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438">
            <a:off x="10457085" y="5371902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97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ANGKA INDEKS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66437"/>
              </p:ext>
            </p:extLst>
          </p:nvPr>
        </p:nvGraphicFramePr>
        <p:xfrm>
          <a:off x="818758" y="1617869"/>
          <a:ext cx="10554484" cy="39135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2802"/>
                <a:gridCol w="2203947"/>
                <a:gridCol w="2355912"/>
                <a:gridCol w="2261675"/>
                <a:gridCol w="2450148"/>
              </a:tblGrid>
              <a:tr h="489189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KBLI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Rasio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Indeks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Indeks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Growth %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/>
                </a:tc>
              </a:tr>
              <a:tr h="48918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0881A"/>
                          </a:solidFill>
                        </a:rPr>
                        <a:t>Jan 2017</a:t>
                      </a:r>
                      <a:endParaRPr lang="en-US" sz="2400" b="1" dirty="0" smtClean="0">
                        <a:solidFill>
                          <a:srgbClr val="F0881A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0881A"/>
                          </a:solidFill>
                        </a:rPr>
                        <a:t>Jan 2017</a:t>
                      </a:r>
                      <a:endParaRPr lang="en-US" sz="2400" b="1" dirty="0" smtClean="0">
                        <a:solidFill>
                          <a:srgbClr val="F0881A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0881A"/>
                          </a:solidFill>
                        </a:rPr>
                        <a:t>Feb 2017</a:t>
                      </a:r>
                      <a:endParaRPr lang="en-US" sz="2400" b="1" dirty="0" smtClean="0">
                        <a:solidFill>
                          <a:srgbClr val="F0881A"/>
                        </a:solidFill>
                      </a:endParaRPr>
                    </a:p>
                  </a:txBody>
                  <a:tcPr marL="120622" marR="120622" marT="60311" marB="603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0881A"/>
                          </a:solidFill>
                        </a:rPr>
                        <a:t>Feb 2017</a:t>
                      </a:r>
                      <a:endParaRPr lang="en-US" sz="2400" b="1" dirty="0" smtClean="0">
                        <a:solidFill>
                          <a:srgbClr val="F0881A"/>
                        </a:solidFill>
                      </a:endParaRPr>
                    </a:p>
                  </a:txBody>
                  <a:tcPr marL="120622" marR="120622" marT="60311" marB="60311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1,03476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103,48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104,48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0,97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1,01085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101,09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98,42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-2,64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….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1,08742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108,74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104,24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-4,14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0,89787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89,79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95,59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6,46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  <a:tr h="4891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1,03478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103,48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102,48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-0,96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622" marR="120622" marT="60311" marB="603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20" y="701553"/>
            <a:ext cx="8324160" cy="55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46" y="785310"/>
            <a:ext cx="8941108" cy="55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628245"/>
            <a:ext cx="9619861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09" y="849086"/>
            <a:ext cx="9541381" cy="5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PERTUMBUHAN INDEKS PRODUKSI INDUSTRI BESAR DAN SEDANG Q-to-Q MENURUT DUA DIGIT KODE ISIC, 2010-2018 (2010=100)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6" y="1690688"/>
            <a:ext cx="11616128" cy="47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3" y="152400"/>
            <a:ext cx="11243734" cy="566738"/>
          </a:xfrm>
        </p:spPr>
        <p:txBody>
          <a:bodyPr>
            <a:noAutofit/>
          </a:bodyPr>
          <a:lstStyle/>
          <a:p>
            <a:r>
              <a:rPr lang="en-US" sz="2800" spc="50" dirty="0" smtClean="0">
                <a:ln w="11430"/>
                <a:latin typeface="Calibri" pitchFamily="34" charset="0"/>
                <a:cs typeface="Calibri" pitchFamily="34" charset="0"/>
              </a:rPr>
              <a:t>METODE PENGHITUNGAN INDEKS PRODUKSI SURVEI IBS BULANAN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238514" y="2492896"/>
            <a:ext cx="2232247" cy="2376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Metode</a:t>
            </a:r>
            <a:r>
              <a:rPr lang="en-US" sz="20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Discrete </a:t>
            </a:r>
            <a:r>
              <a:rPr lang="en-US" sz="20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Divisia</a:t>
            </a:r>
            <a:r>
              <a:rPr lang="en-US" sz="20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0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terbagi</a:t>
            </a:r>
            <a:r>
              <a:rPr lang="en-US" sz="20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0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atas</a:t>
            </a:r>
            <a:r>
              <a:rPr lang="id-ID" sz="20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:</a:t>
            </a:r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90368" y="3200400"/>
            <a:ext cx="991344" cy="9084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4696498" y="1988840"/>
            <a:ext cx="5684565" cy="3384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339725">
              <a:buFont typeface="+mj-lt"/>
              <a:buAutoNum type="arabicPeriod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Penghitungan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Rasio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Komoditi</a:t>
            </a:r>
            <a:endParaRPr lang="en-US" sz="2200" b="1" spc="50" dirty="0">
              <a:ln w="11430"/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lvl="1" indent="-339725">
              <a:buFont typeface="+mj-lt"/>
              <a:buAutoNum type="arabicPeriod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Penghitungan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Rasio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Perusahaan </a:t>
            </a:r>
          </a:p>
          <a:p>
            <a:pPr lvl="1" indent="-339725">
              <a:buFont typeface="+mj-lt"/>
              <a:buAutoNum type="arabicPeriod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Penghitungan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Rasio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KBLI/ISIC – 2 digit</a:t>
            </a:r>
          </a:p>
          <a:p>
            <a:pPr lvl="1" indent="-339725">
              <a:buFont typeface="+mj-lt"/>
              <a:buAutoNum type="arabicPeriod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Penghitungan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Rasio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Total</a:t>
            </a:r>
          </a:p>
          <a:p>
            <a:pPr lvl="1" indent="-339725">
              <a:buFont typeface="+mj-lt"/>
              <a:buAutoNum type="arabicPeriod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Indeks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per KBLI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spc="50" dirty="0" smtClean="0">
                <a:ln w="11430"/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Total</a:t>
            </a:r>
            <a:endParaRPr lang="id-ID" sz="2200" dirty="0">
              <a:solidFill>
                <a:srgbClr val="080808"/>
              </a:solidFill>
            </a:endParaRPr>
          </a:p>
        </p:txBody>
      </p:sp>
      <p:pic>
        <p:nvPicPr>
          <p:cNvPr id="15362" name="Picture 2" descr="C:\Users\bps\Downloads\PROPERTI SLIDE PPT\er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063" y="5054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LAJU PERTUMBUHAN PDB </a:t>
            </a:r>
            <a:r>
              <a:rPr lang="en-US" sz="2400" dirty="0" smtClean="0">
                <a:solidFill>
                  <a:schemeClr val="bg1"/>
                </a:solidFill>
              </a:rPr>
              <a:t>INDUSTRI PENGOLAHAN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ATAS </a:t>
            </a:r>
            <a:r>
              <a:rPr lang="en-US" sz="2400" dirty="0">
                <a:solidFill>
                  <a:schemeClr val="bg1"/>
                </a:solidFill>
              </a:rPr>
              <a:t>DASAR HARGA KONSTAN 2010 </a:t>
            </a:r>
            <a:r>
              <a:rPr lang="en-US" sz="2400" dirty="0" smtClean="0">
                <a:solidFill>
                  <a:schemeClr val="bg1"/>
                </a:solidFill>
              </a:rPr>
              <a:t>(Q-to-Q)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9" y="2042101"/>
            <a:ext cx="11608482" cy="41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1027906"/>
            <a:ext cx="8395376" cy="50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1" y="1231641"/>
            <a:ext cx="9360858" cy="46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27906"/>
            <a:ext cx="8882741" cy="48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62" y="1200968"/>
            <a:ext cx="9167275" cy="45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PERTUMBUHAN INDEKS PRODUKSI INDUSTRI BESAR DAN SEDANG </a:t>
            </a:r>
            <a:r>
              <a:rPr lang="en-US" sz="2400" dirty="0" smtClean="0">
                <a:solidFill>
                  <a:schemeClr val="bg1"/>
                </a:solidFill>
              </a:rPr>
              <a:t>Y-on-Y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MENURUT </a:t>
            </a:r>
            <a:r>
              <a:rPr lang="en-US" sz="2400" dirty="0">
                <a:solidFill>
                  <a:schemeClr val="bg1"/>
                </a:solidFill>
              </a:rPr>
              <a:t>DUA DIGIT KODE ISIC, 2010-2018 (2010=100)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9" y="1429472"/>
            <a:ext cx="9098181" cy="52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LAJU PERTUMBUHAN PDB INDUSTRI PENGOLAHAN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ATAS DASAR HARGA KONSTAN 2010 </a:t>
            </a:r>
            <a:r>
              <a:rPr lang="en-US" sz="2400" dirty="0" smtClean="0">
                <a:solidFill>
                  <a:schemeClr val="bg1"/>
                </a:solidFill>
              </a:rPr>
              <a:t>(Y-on-Y)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9" y="1857811"/>
            <a:ext cx="11549441" cy="41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23" y="24831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D" sz="8000" b="1" dirty="0" smtClean="0">
                <a:solidFill>
                  <a:schemeClr val="bg1"/>
                </a:solidFill>
              </a:rPr>
              <a:t>TERIMA KASIH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09037" y="3276600"/>
            <a:ext cx="9144000" cy="2884748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19601" y="1447800"/>
            <a:ext cx="3037655" cy="1545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9037" y="261148"/>
            <a:ext cx="9144000" cy="1045104"/>
          </a:xfrm>
          <a:solidFill>
            <a:srgbClr val="F0881A"/>
          </a:solidFill>
        </p:spPr>
        <p:txBody>
          <a:bodyPr anchor="ctr">
            <a:normAutofit/>
          </a:bodyPr>
          <a:lstStyle/>
          <a:p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1.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spc="50" dirty="0" err="1">
                <a:ln w="11430"/>
                <a:latin typeface="Calibri" pitchFamily="34" charset="0"/>
                <a:cs typeface="Calibri" pitchFamily="34" charset="0"/>
              </a:rPr>
              <a:t>Komoditi</a:t>
            </a:r>
            <a:endParaRPr lang="en-US" sz="4800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648201" y="1524001"/>
          <a:ext cx="25003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3" imgW="749160" imgH="469800" progId="Equation.3">
                  <p:embed/>
                </p:oleObj>
              </mc:Choice>
              <mc:Fallback>
                <p:oleObj name="Equation" r:id="rId3" imgW="74916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524001"/>
                        <a:ext cx="2500313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41675" y="3429000"/>
            <a:ext cx="8643998" cy="2677656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28600" indent="-228600"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masing-masing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antar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dua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berurutan</a:t>
            </a:r>
            <a:endParaRPr lang="en-US" sz="2400" b="1" spc="50" dirty="0">
              <a:ln w="11430"/>
              <a:latin typeface="Calibri" pitchFamily="34" charset="0"/>
              <a:cs typeface="Calibri" pitchFamily="34" charset="0"/>
            </a:endParaRPr>
          </a:p>
          <a:p>
            <a:pPr marL="566738" lvl="1" indent="-223838">
              <a:buFontTx/>
              <a:buChar char="•"/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b="1" spc="50" baseline="-25000" dirty="0" err="1">
                <a:ln w="11430"/>
                <a:latin typeface="Calibri" pitchFamily="34" charset="0"/>
                <a:cs typeface="Calibri" pitchFamily="34" charset="0"/>
              </a:rPr>
              <a:t>ijk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    :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Perusahaan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KBLI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antar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marL="566738" lvl="1" indent="-223838">
              <a:defRPr/>
            </a:pP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		       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kedua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pertama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.</a:t>
            </a:r>
          </a:p>
          <a:p>
            <a:pPr marL="566738" lvl="1" indent="-223838">
              <a:buFontTx/>
              <a:buChar char="•"/>
              <a:defRPr/>
            </a:pP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Q </a:t>
            </a:r>
            <a:r>
              <a:rPr lang="en-US" sz="2400" b="1" spc="50" baseline="-25000" dirty="0">
                <a:ln w="11430"/>
                <a:latin typeface="Calibri" pitchFamily="34" charset="0"/>
                <a:cs typeface="Calibri" pitchFamily="34" charset="0"/>
              </a:rPr>
              <a:t>ijk2 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: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ke-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Perusahaan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KBLI ke-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marL="566738" lvl="1" indent="-223838">
              <a:defRPr/>
            </a:pP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		      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kedua</a:t>
            </a:r>
            <a:endParaRPr lang="en-US" sz="2400" b="1" spc="50" dirty="0">
              <a:ln w="11430"/>
              <a:latin typeface="Calibri" pitchFamily="34" charset="0"/>
              <a:cs typeface="Calibri" pitchFamily="34" charset="0"/>
            </a:endParaRPr>
          </a:p>
          <a:p>
            <a:pPr marL="566738" lvl="1" indent="-223838">
              <a:buFontTx/>
              <a:buChar char="•"/>
              <a:defRPr/>
            </a:pP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Q </a:t>
            </a:r>
            <a:r>
              <a:rPr lang="en-US" sz="2400" b="1" spc="50" baseline="-25000" dirty="0">
                <a:ln w="11430"/>
                <a:latin typeface="Calibri" pitchFamily="34" charset="0"/>
                <a:cs typeface="Calibri" pitchFamily="34" charset="0"/>
              </a:rPr>
              <a:t>ijk1  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Perusahaan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, KBLI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marL="566738" lvl="1" indent="-223838">
              <a:defRPr/>
            </a:pPr>
            <a:r>
              <a:rPr lang="en-US" sz="2400" b="1" spc="50" dirty="0">
                <a:ln w="11430"/>
                <a:latin typeface="Calibri" pitchFamily="34" charset="0"/>
                <a:cs typeface="Calibri" pitchFamily="34" charset="0"/>
              </a:rPr>
              <a:t>		       </a:t>
            </a:r>
            <a:r>
              <a:rPr lang="en-US" sz="2400" b="1" spc="50" dirty="0" err="1">
                <a:ln w="11430"/>
                <a:latin typeface="Calibri" pitchFamily="34" charset="0"/>
                <a:cs typeface="Calibri" pitchFamily="34" charset="0"/>
              </a:rPr>
              <a:t>pertama</a:t>
            </a:r>
            <a:endParaRPr lang="en-US" sz="24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10" descr="C:\Users\bps\Downloads\PROPERTI SLIDE PPT\factor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8" y="54755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09037" y="3581400"/>
            <a:ext cx="9144000" cy="28956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9439" y="1453226"/>
            <a:ext cx="5786028" cy="198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4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879563"/>
              </p:ext>
            </p:extLst>
          </p:nvPr>
        </p:nvGraphicFramePr>
        <p:xfrm>
          <a:off x="3767667" y="1681826"/>
          <a:ext cx="502443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3" imgW="2958840" imgH="1002960" progId="Equation.3">
                  <p:embed/>
                </p:oleObj>
              </mc:Choice>
              <mc:Fallback>
                <p:oleObj name="Equation" r:id="rId3" imgW="2958840" imgH="1002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667" y="1681826"/>
                        <a:ext cx="5024438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001328" y="3657600"/>
            <a:ext cx="8438072" cy="267765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31775" indent="-231775"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Keterangan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: </a:t>
            </a:r>
          </a:p>
          <a:p>
            <a:pPr marL="231775" indent="-231775">
              <a:buFontTx/>
              <a:buChar char="•"/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R</a:t>
            </a:r>
            <a:r>
              <a:rPr lang="en-US" sz="2400" b="1" i="1" spc="50" baseline="-25000" dirty="0" err="1">
                <a:ln w="11430"/>
                <a:latin typeface="Calibri" pitchFamily="34" charset="0"/>
                <a:cs typeface="Arial" charset="0"/>
              </a:rPr>
              <a:t>ij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	: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Rasio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Perusahaan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j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, KBLI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ke-</a:t>
            </a:r>
            <a:r>
              <a:rPr lang="en-US" sz="2400" b="1" i="1" spc="50" dirty="0" err="1">
                <a:ln w="11430"/>
                <a:latin typeface="Calibri" pitchFamily="34" charset="0"/>
                <a:cs typeface="Arial" charset="0"/>
              </a:rPr>
              <a:t>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antar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bulan</a:t>
            </a:r>
            <a:endParaRPr lang="id-ID" sz="2400" b="1" spc="50" dirty="0">
              <a:ln w="11430"/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id-ID" sz="2400" b="1" spc="50" dirty="0">
                <a:ln w="11430"/>
                <a:latin typeface="Calibri" pitchFamily="34" charset="0"/>
                <a:cs typeface="Arial" charset="0"/>
              </a:rPr>
              <a:t>             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dua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terhadap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satu</a:t>
            </a:r>
            <a:endParaRPr lang="en-US" sz="2400" b="1" spc="50" dirty="0">
              <a:ln w="11430"/>
              <a:latin typeface="Calibri" pitchFamily="34" charset="0"/>
              <a:cs typeface="Arial" charset="0"/>
            </a:endParaRPr>
          </a:p>
          <a:p>
            <a:pPr marL="231775" indent="-231775">
              <a:buFontTx/>
              <a:buChar char="•"/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V</a:t>
            </a:r>
            <a:r>
              <a:rPr lang="en-US" sz="2400" b="1" i="1" spc="50" baseline="-25000" dirty="0" err="1">
                <a:ln w="11430"/>
                <a:latin typeface="Calibri" pitchFamily="34" charset="0"/>
                <a:cs typeface="Arial" charset="0"/>
              </a:rPr>
              <a:t>ijk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	: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Nilai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Produksi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k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, Perusahaan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j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dalam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</a:p>
          <a:p>
            <a:pPr marL="231775" indent="-231775">
              <a:defRPr/>
            </a:pP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		  KBLI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i="1" spc="50" dirty="0" err="1">
                <a:ln w="11430"/>
                <a:latin typeface="Calibri" pitchFamily="34" charset="0"/>
                <a:cs typeface="Arial" charset="0"/>
              </a:rPr>
              <a:t>-i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selama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periode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dua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bulan</a:t>
            </a:r>
            <a:endParaRPr lang="en-US" sz="2400" b="1" spc="50" dirty="0">
              <a:ln w="11430"/>
              <a:latin typeface="Calibri" pitchFamily="34" charset="0"/>
              <a:cs typeface="Arial" charset="0"/>
            </a:endParaRPr>
          </a:p>
          <a:p>
            <a:pPr marL="231775" indent="-231775">
              <a:buFontTx/>
              <a:buChar char="•"/>
              <a:defRPr/>
            </a:pP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Q</a:t>
            </a:r>
            <a:r>
              <a:rPr lang="en-US" sz="2400" b="1" i="1" spc="50" baseline="-25000" dirty="0" err="1">
                <a:ln w="11430"/>
                <a:latin typeface="Calibri" pitchFamily="34" charset="0"/>
                <a:cs typeface="Arial" charset="0"/>
              </a:rPr>
              <a:t>ijk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	: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Produksi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dari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komoditi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k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untuk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perusahaan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j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</a:p>
          <a:p>
            <a:pPr marL="231775" indent="-231775">
              <a:defRPr/>
            </a:pP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		 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dalam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KBLI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ke-</a:t>
            </a:r>
            <a:r>
              <a:rPr lang="en-US" sz="2400" b="1" i="1" spc="50" dirty="0" err="1">
                <a:ln w="11430"/>
                <a:latin typeface="Calibri" pitchFamily="34" charset="0"/>
                <a:cs typeface="Arial" charset="0"/>
              </a:rPr>
              <a:t>i</a:t>
            </a:r>
            <a:r>
              <a:rPr lang="en-US" sz="2400" b="1" i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pada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satu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atau</a:t>
            </a:r>
            <a:r>
              <a:rPr lang="en-US" sz="2400" b="1" spc="50" dirty="0">
                <a:ln w="11430"/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  <a:cs typeface="Arial" charset="0"/>
              </a:rPr>
              <a:t>dua</a:t>
            </a:r>
            <a:endParaRPr lang="en-US" sz="2400" b="1" spc="50" dirty="0">
              <a:ln w="11430"/>
              <a:latin typeface="Calibri" pitchFamily="34" charset="0"/>
              <a:cs typeface="Arial" charset="0"/>
            </a:endParaRPr>
          </a:p>
        </p:txBody>
      </p:sp>
      <p:pic>
        <p:nvPicPr>
          <p:cNvPr id="9" name="Picture 10" descr="C:\Users\bps\Downloads\PROPERTI SLIDE PPT\factor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8" y="54755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1509037" y="261148"/>
            <a:ext cx="9144000" cy="1045104"/>
          </a:xfrm>
          <a:solidFill>
            <a:srgbClr val="F0881A"/>
          </a:solidFill>
        </p:spPr>
        <p:txBody>
          <a:bodyPr anchor="ctr">
            <a:normAutofit/>
          </a:bodyPr>
          <a:lstStyle/>
          <a:p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2.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Perusahaan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17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09037" y="3581400"/>
            <a:ext cx="9144000" cy="28956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1705" y="1433767"/>
            <a:ext cx="5786028" cy="198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82582"/>
              </p:ext>
            </p:extLst>
          </p:nvPr>
        </p:nvGraphicFramePr>
        <p:xfrm>
          <a:off x="3468363" y="1602836"/>
          <a:ext cx="519271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3" imgW="2717640" imgH="1002960" progId="Equation.3">
                  <p:embed/>
                </p:oleObj>
              </mc:Choice>
              <mc:Fallback>
                <p:oleObj name="Equation" r:id="rId3" imgW="2717640" imgH="1002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63" y="1602836"/>
                        <a:ext cx="519271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81126" y="3848354"/>
            <a:ext cx="8786874" cy="2462213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28600" indent="-228600"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Keterangan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:</a:t>
            </a:r>
          </a:p>
          <a:p>
            <a:pPr marL="228600" indent="-228600">
              <a:buFontTx/>
              <a:buChar char="•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200" b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	 :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Rasio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KBLI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ke-</a:t>
            </a:r>
            <a:r>
              <a:rPr lang="en-US" sz="2200" b="1" i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marL="228600" indent="-228600">
              <a:buFontTx/>
              <a:buChar char="•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V</a:t>
            </a:r>
            <a:r>
              <a:rPr lang="en-US" sz="22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ij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	 :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Nilai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Produksi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Perusahaan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-</a:t>
            </a:r>
            <a:r>
              <a:rPr lang="en-US" sz="2200" b="1" i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j 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dalam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KBLI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ke-</a:t>
            </a:r>
            <a:r>
              <a:rPr lang="en-US" sz="2200" b="1" i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selama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marL="228600" indent="-228600">
              <a:defRPr/>
            </a:pP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		  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dua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bulan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periode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dimana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V</a:t>
            </a:r>
            <a:r>
              <a:rPr lang="en-US" sz="22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ij</a:t>
            </a:r>
            <a:r>
              <a:rPr lang="en-US" sz="2200" b="1" spc="50" baseline="-2500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= ∑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V</a:t>
            </a:r>
            <a:r>
              <a:rPr lang="en-US" sz="22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ijk</a:t>
            </a:r>
            <a:endParaRPr lang="en-US" sz="2200" b="1" i="1" spc="50" dirty="0">
              <a:ln w="11430"/>
              <a:solidFill>
                <a:srgbClr val="080808"/>
              </a:solidFill>
              <a:latin typeface="Calibri" pitchFamily="34" charset="0"/>
              <a:cs typeface="Arial" charset="0"/>
            </a:endParaRPr>
          </a:p>
          <a:p>
            <a:pPr marL="228600" indent="-228600">
              <a:buFontTx/>
              <a:buChar char="•"/>
              <a:defRPr/>
            </a:pP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W</a:t>
            </a:r>
            <a:r>
              <a:rPr lang="en-US" sz="22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ijadj</a:t>
            </a:r>
            <a:r>
              <a:rPr lang="en-US" sz="2200" b="1" i="1" spc="50" baseline="-2500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: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Penimbang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i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sampling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yang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disesuaikan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untuk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marL="228600" indent="-228600">
              <a:defRPr/>
            </a:pP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		  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perusahaan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-</a:t>
            </a:r>
            <a:r>
              <a:rPr lang="en-US" sz="2200" b="1" i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j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2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dalam</a:t>
            </a:r>
            <a:r>
              <a:rPr lang="en-US" sz="22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KBLI-</a:t>
            </a:r>
            <a:r>
              <a:rPr lang="en-US" sz="2200" b="1" i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200" b="1" i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marL="228600" indent="-228600">
              <a:defRPr/>
            </a:pPr>
            <a:endParaRPr lang="en-US" sz="2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Calibri" pitchFamily="34" charset="0"/>
              <a:cs typeface="Arial" charset="0"/>
            </a:endParaRPr>
          </a:p>
        </p:txBody>
      </p:sp>
      <p:pic>
        <p:nvPicPr>
          <p:cNvPr id="9" name="Picture 10" descr="C:\Users\bps\Downloads\PROPERTI SLIDE PPT\factor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8" y="54755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1509037" y="261148"/>
            <a:ext cx="9144000" cy="1045104"/>
          </a:xfrm>
          <a:solidFill>
            <a:srgbClr val="F0881A"/>
          </a:solidFill>
        </p:spPr>
        <p:txBody>
          <a:bodyPr anchor="ctr">
            <a:normAutofit/>
          </a:bodyPr>
          <a:lstStyle/>
          <a:p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3.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KBLI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94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09037" y="3566852"/>
            <a:ext cx="9144000" cy="19050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2380" y="1441719"/>
            <a:ext cx="5786028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5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963154"/>
              </p:ext>
            </p:extLst>
          </p:nvPr>
        </p:nvGraphicFramePr>
        <p:xfrm>
          <a:off x="4064664" y="1594119"/>
          <a:ext cx="43576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3" imgW="1307880" imgH="571320" progId="Equation.3">
                  <p:embed/>
                </p:oleObj>
              </mc:Choice>
              <mc:Fallback>
                <p:oleObj name="Equation" r:id="rId3" imgW="1307880" imgH="57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664" y="1594119"/>
                        <a:ext cx="4357688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816029" y="3643052"/>
            <a:ext cx="8572560" cy="15696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Keterangan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: </a:t>
            </a:r>
          </a:p>
          <a:p>
            <a:pPr marL="231775" indent="-231775">
              <a:buFont typeface="Arial" pitchFamily="34" charset="0"/>
              <a:buChar char="•"/>
              <a:defRPr/>
            </a:pP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R</a:t>
            </a:r>
            <a:r>
              <a:rPr lang="en-US" sz="2400" b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tot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 	: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Rasio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total </a:t>
            </a:r>
          </a:p>
          <a:p>
            <a:pPr marL="231775" indent="-231775">
              <a:buFont typeface="Arial" pitchFamily="34" charset="0"/>
              <a:buChar char="•"/>
              <a:defRPr/>
            </a:pP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W</a:t>
            </a:r>
            <a:r>
              <a:rPr lang="en-US" sz="24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V</a:t>
            </a:r>
            <a:r>
              <a:rPr lang="en-US" sz="2400" b="1" i="1" spc="50" baseline="-2500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400" b="1" i="1" spc="50" baseline="-2500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: Total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nilai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produksi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tertimbang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dari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seluruh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marL="231775" indent="-231775">
              <a:defRPr/>
            </a:pP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		  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perusahaan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untuk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KBLI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ke-</a:t>
            </a:r>
            <a:r>
              <a:rPr lang="en-US" sz="2400" b="1" i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selama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periode</a:t>
            </a:r>
            <a:r>
              <a:rPr lang="en-US" sz="2400" b="1" spc="50" dirty="0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 2 </a:t>
            </a:r>
            <a:r>
              <a:rPr lang="en-US" sz="2400" b="1" spc="50" dirty="0" err="1">
                <a:ln w="11430"/>
                <a:solidFill>
                  <a:srgbClr val="080808"/>
                </a:solidFill>
                <a:latin typeface="Calibri" pitchFamily="34" charset="0"/>
                <a:cs typeface="Arial" charset="0"/>
              </a:rPr>
              <a:t>bulan</a:t>
            </a:r>
            <a:endParaRPr lang="en-US" sz="2400" b="1" i="1" spc="50" dirty="0">
              <a:ln w="11430"/>
              <a:solidFill>
                <a:srgbClr val="080808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63730" y="5707255"/>
            <a:ext cx="3344214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90639"/>
              </p:ext>
            </p:extLst>
          </p:nvPr>
        </p:nvGraphicFramePr>
        <p:xfrm>
          <a:off x="4712166" y="5768185"/>
          <a:ext cx="2647343" cy="71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Equation" r:id="rId5" imgW="1079280" imgH="291960" progId="Equation.3">
                  <p:embed/>
                </p:oleObj>
              </mc:Choice>
              <mc:Fallback>
                <p:oleObj name="Equation" r:id="rId5" imgW="10792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2166" y="5768185"/>
                        <a:ext cx="2647343" cy="71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2"/>
          <p:cNvSpPr>
            <a:spLocks noGrp="1"/>
          </p:cNvSpPr>
          <p:nvPr>
            <p:ph type="ctrTitle"/>
          </p:nvPr>
        </p:nvSpPr>
        <p:spPr>
          <a:xfrm>
            <a:off x="1509037" y="261148"/>
            <a:ext cx="9144000" cy="1045104"/>
          </a:xfrm>
          <a:solidFill>
            <a:srgbClr val="F0881A"/>
          </a:solidFill>
        </p:spPr>
        <p:txBody>
          <a:bodyPr anchor="ctr">
            <a:normAutofit/>
          </a:bodyPr>
          <a:lstStyle/>
          <a:p>
            <a:r>
              <a:rPr lang="en-US" sz="4800" spc="50" dirty="0">
                <a:ln w="11430"/>
                <a:latin typeface="Calibri" pitchFamily="34" charset="0"/>
                <a:cs typeface="Calibri" pitchFamily="34" charset="0"/>
              </a:rPr>
              <a:t>4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.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Rasio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Total</a:t>
            </a:r>
            <a:endParaRPr lang="en-US" sz="4800" dirty="0"/>
          </a:p>
        </p:txBody>
      </p:sp>
      <p:pic>
        <p:nvPicPr>
          <p:cNvPr id="14" name="Picture 10" descr="C:\Users\bps\Downloads\PROPERTI SLIDE PPT\factory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8" y="54755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09037" y="3276600"/>
            <a:ext cx="9144000" cy="19812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8657" y="1758026"/>
            <a:ext cx="4795428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>
              <a:solidFill>
                <a:srgbClr val="080808"/>
              </a:solidFill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000940"/>
              </p:ext>
            </p:extLst>
          </p:nvPr>
        </p:nvGraphicFramePr>
        <p:xfrm>
          <a:off x="3943728" y="1834226"/>
          <a:ext cx="43576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3" imgW="1409400" imgH="355320" progId="Equation.3">
                  <p:embed/>
                </p:oleObj>
              </mc:Choice>
              <mc:Fallback>
                <p:oleObj name="Equation" r:id="rId3" imgW="14094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728" y="1834226"/>
                        <a:ext cx="43576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057400" y="3282241"/>
            <a:ext cx="7858180" cy="1692771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 err="1">
                <a:ln w="11430"/>
                <a:latin typeface="Calibri" pitchFamily="34" charset="0"/>
              </a:rPr>
              <a:t>Keterangan</a:t>
            </a:r>
            <a:r>
              <a:rPr lang="en-US" sz="3200" b="1" spc="50" dirty="0">
                <a:ln w="11430"/>
                <a:latin typeface="Calibri" pitchFamily="34" charset="0"/>
              </a:rPr>
              <a:t>: </a:t>
            </a:r>
          </a:p>
          <a:p>
            <a:pPr marL="290513" indent="-290513">
              <a:buFont typeface="Arial" pitchFamily="34" charset="0"/>
              <a:buChar char="•"/>
              <a:defRPr/>
            </a:pPr>
            <a:r>
              <a:rPr lang="en-US" sz="2400" b="1" spc="50" dirty="0" err="1">
                <a:ln w="11430"/>
                <a:latin typeface="Calibri" pitchFamily="34" charset="0"/>
              </a:rPr>
              <a:t>R</a:t>
            </a:r>
            <a:r>
              <a:rPr lang="en-US" sz="2400" b="1" spc="50" baseline="-25000" dirty="0" err="1">
                <a:ln w="11430"/>
                <a:latin typeface="Calibri" pitchFamily="34" charset="0"/>
              </a:rPr>
              <a:t>tot</a:t>
            </a:r>
            <a:r>
              <a:rPr lang="en-US" sz="2400" b="1" spc="50" dirty="0">
                <a:ln w="11430"/>
                <a:latin typeface="Calibri" pitchFamily="34" charset="0"/>
              </a:rPr>
              <a:t>  	: </a:t>
            </a:r>
            <a:r>
              <a:rPr lang="en-US" sz="2400" b="1" spc="50" dirty="0" err="1">
                <a:ln w="11430"/>
                <a:latin typeface="Calibri" pitchFamily="34" charset="0"/>
              </a:rPr>
              <a:t>Rasio</a:t>
            </a:r>
            <a:r>
              <a:rPr lang="en-US" sz="2400" b="1" spc="50" dirty="0">
                <a:ln w="11430"/>
                <a:latin typeface="Calibri" pitchFamily="34" charset="0"/>
              </a:rPr>
              <a:t> total </a:t>
            </a:r>
          </a:p>
          <a:p>
            <a:pPr marL="290513" indent="-290513">
              <a:buFont typeface="Arial" pitchFamily="34" charset="0"/>
              <a:buChar char="•"/>
              <a:defRPr/>
            </a:pPr>
            <a:r>
              <a:rPr lang="en-US" sz="2400" b="1" spc="50" dirty="0">
                <a:ln w="11430"/>
                <a:latin typeface="Calibri" pitchFamily="34" charset="0"/>
              </a:rPr>
              <a:t>I</a:t>
            </a:r>
            <a:r>
              <a:rPr lang="en-US" sz="2400" b="1" spc="50" baseline="-25000" dirty="0">
                <a:ln w="11430"/>
                <a:latin typeface="Calibri" pitchFamily="34" charset="0"/>
              </a:rPr>
              <a:t>t</a:t>
            </a:r>
            <a:r>
              <a:rPr lang="en-US" sz="2400" b="1" spc="50" dirty="0">
                <a:ln w="11430"/>
                <a:latin typeface="Calibri" pitchFamily="34" charset="0"/>
              </a:rPr>
              <a:t>	: </a:t>
            </a:r>
            <a:r>
              <a:rPr lang="en-US" sz="2400" b="1" spc="50" dirty="0" err="1">
                <a:ln w="11430"/>
                <a:latin typeface="Calibri" pitchFamily="34" charset="0"/>
              </a:rPr>
              <a:t>Indeks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pada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</a:rPr>
              <a:t>-</a:t>
            </a:r>
            <a:r>
              <a:rPr lang="en-US" sz="2400" b="1" i="1" spc="50" dirty="0">
                <a:ln w="11430"/>
                <a:latin typeface="Calibri" pitchFamily="34" charset="0"/>
              </a:rPr>
              <a:t>t</a:t>
            </a:r>
          </a:p>
          <a:p>
            <a:pPr marL="290513" indent="-290513">
              <a:buFont typeface="Arial" pitchFamily="34" charset="0"/>
              <a:buChar char="•"/>
              <a:defRPr/>
            </a:pPr>
            <a:r>
              <a:rPr lang="en-US" sz="2400" b="1" spc="50" dirty="0">
                <a:ln w="11430"/>
                <a:latin typeface="Calibri" pitchFamily="34" charset="0"/>
              </a:rPr>
              <a:t>I</a:t>
            </a:r>
            <a:r>
              <a:rPr lang="en-US" sz="2400" b="1" spc="50" baseline="-25000" dirty="0">
                <a:ln w="11430"/>
                <a:latin typeface="Calibri" pitchFamily="34" charset="0"/>
              </a:rPr>
              <a:t>t-1</a:t>
            </a:r>
            <a:r>
              <a:rPr lang="en-US" sz="2400" b="1" spc="50" dirty="0">
                <a:ln w="11430"/>
                <a:latin typeface="Calibri" pitchFamily="34" charset="0"/>
              </a:rPr>
              <a:t>	: </a:t>
            </a:r>
            <a:r>
              <a:rPr lang="en-US" sz="2400" b="1" spc="50" dirty="0" err="1">
                <a:ln w="11430"/>
                <a:latin typeface="Calibri" pitchFamily="34" charset="0"/>
              </a:rPr>
              <a:t>Indeks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pada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bulan</a:t>
            </a:r>
            <a:r>
              <a:rPr lang="en-US" sz="2400" b="1" spc="50" dirty="0">
                <a:ln w="11430"/>
                <a:latin typeface="Calibri" pitchFamily="34" charset="0"/>
              </a:rPr>
              <a:t> </a:t>
            </a:r>
            <a:r>
              <a:rPr lang="en-US" sz="2400" b="1" spc="50" dirty="0" err="1">
                <a:ln w="11430"/>
                <a:latin typeface="Calibri" pitchFamily="34" charset="0"/>
              </a:rPr>
              <a:t>ke</a:t>
            </a:r>
            <a:r>
              <a:rPr lang="en-US" sz="2400" b="1" spc="50" dirty="0">
                <a:ln w="11430"/>
                <a:latin typeface="Calibri" pitchFamily="34" charset="0"/>
              </a:rPr>
              <a:t>-(t-1)</a:t>
            </a:r>
          </a:p>
        </p:txBody>
      </p:sp>
      <p:pic>
        <p:nvPicPr>
          <p:cNvPr id="9" name="Picture 10" descr="C:\Users\bps\Downloads\PROPERTI SLIDE PPT\factor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8" y="54755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1509037" y="261148"/>
            <a:ext cx="9144000" cy="1045104"/>
          </a:xfrm>
          <a:solidFill>
            <a:srgbClr val="F0881A"/>
          </a:solidFill>
        </p:spPr>
        <p:txBody>
          <a:bodyPr anchor="ctr">
            <a:normAutofit/>
          </a:bodyPr>
          <a:lstStyle/>
          <a:p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5.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Indeks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per KBLI </a:t>
            </a:r>
            <a:r>
              <a:rPr lang="en-US" sz="4800" spc="50" dirty="0" err="1" smtClean="0">
                <a:ln w="11430"/>
                <a:latin typeface="Calibri" pitchFamily="34" charset="0"/>
                <a:cs typeface="Calibri" pitchFamily="34" charset="0"/>
              </a:rPr>
              <a:t>dan</a:t>
            </a:r>
            <a:r>
              <a:rPr lang="en-US" sz="4800" spc="50" dirty="0" smtClean="0">
                <a:ln w="11430"/>
                <a:latin typeface="Calibri" pitchFamily="34" charset="0"/>
                <a:cs typeface="Calibri" pitchFamily="34" charset="0"/>
              </a:rPr>
              <a:t> Total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74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933" y="2946400"/>
            <a:ext cx="9144000" cy="1020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0881A"/>
                </a:solidFill>
              </a:rPr>
              <a:t>ILUSTRASI PERHITUNGAN</a:t>
            </a:r>
          </a:p>
        </p:txBody>
      </p:sp>
    </p:spTree>
    <p:extLst>
      <p:ext uri="{BB962C8B-B14F-4D97-AF65-F5344CB8AC3E}">
        <p14:creationId xmlns:p14="http://schemas.microsoft.com/office/powerpoint/2010/main" val="335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8347" y="0"/>
            <a:ext cx="6483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MENGHITUNG ANGKA INDEKS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0818"/>
              </p:ext>
            </p:extLst>
          </p:nvPr>
        </p:nvGraphicFramePr>
        <p:xfrm>
          <a:off x="3903389" y="1847160"/>
          <a:ext cx="7780419" cy="45818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53546"/>
                <a:gridCol w="557397"/>
                <a:gridCol w="1512934"/>
                <a:gridCol w="1512934"/>
                <a:gridCol w="1443608"/>
              </a:tblGrid>
              <a:tr h="465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Barang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Satuan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Des 2016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2017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806">
                <a:tc rowSpan="3">
                  <a:txBody>
                    <a:bodyPr/>
                    <a:lstStyle/>
                    <a:p>
                      <a:pPr algn="l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Crude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Palm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Oil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tabLst>
                          <a:tab pos="1320800" algn="l"/>
                        </a:tabLst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5,494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4,627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6580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35,674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24,383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6580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000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6,493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5,270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65806">
                <a:tc rowSpan="3">
                  <a:txBody>
                    <a:bodyPr/>
                    <a:lstStyle/>
                    <a:p>
                      <a:pPr algn="l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1,221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950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6580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4,409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2,120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6580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000 IDR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3,611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2,232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0" marB="0" anchor="ctr"/>
                </a:tc>
              </a:tr>
              <a:tr h="4467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Produksi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6,715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5,577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3723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Jumlah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Produksi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Jt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IDR</a:t>
                      </a:r>
                      <a:endParaRPr lang="en-US" sz="20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40,083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26,503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3723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Banyaknya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pekerja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</a:rPr>
                        <a:t>72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8534" y="992996"/>
            <a:ext cx="3318933" cy="1200329"/>
          </a:xfrm>
          <a:prstGeom prst="rect">
            <a:avLst/>
          </a:prstGeom>
          <a:ln w="38100">
            <a:solidFill>
              <a:srgbClr val="F0881A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PT. 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Sinar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Rembulan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14350" indent="-514350">
              <a:defRPr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id-ID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SIC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3 digit  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 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: 104</a:t>
            </a:r>
          </a:p>
          <a:p>
            <a:pPr marL="514350" indent="-514350">
              <a:defRPr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   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Kode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sampel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   : S</a:t>
            </a:r>
          </a:p>
        </p:txBody>
      </p:sp>
    </p:spTree>
    <p:extLst>
      <p:ext uri="{BB962C8B-B14F-4D97-AF65-F5344CB8AC3E}">
        <p14:creationId xmlns:p14="http://schemas.microsoft.com/office/powerpoint/2010/main" val="16046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383</Words>
  <Application>Microsoft Office PowerPoint</Application>
  <PresentationFormat>Custom</PresentationFormat>
  <Paragraphs>193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INDEKS INDUSTRI BESAR SEDANG</vt:lpstr>
      <vt:lpstr>METODE PENGHITUNGAN INDEKS PRODUKSI SURVEI IBS BULANAN</vt:lpstr>
      <vt:lpstr>1. Rasio Komoditi</vt:lpstr>
      <vt:lpstr>2. Rasio Perusahaan</vt:lpstr>
      <vt:lpstr>3. Rasio KBLI</vt:lpstr>
      <vt:lpstr>4. Rasio Total</vt:lpstr>
      <vt:lpstr>5. Indeks per KBLI dan Total</vt:lpstr>
      <vt:lpstr>ILUSTRASI PERHITUNGAN</vt:lpstr>
      <vt:lpstr>PowerPoint Presentation</vt:lpstr>
      <vt:lpstr>PowerPoint Presentation</vt:lpstr>
      <vt:lpstr>RASIO KOMODITI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PERTUMBUHAN INDEKS PRODUKSI INDUSTRI BESAR DAN SEDANG Q-to-Q MENURUT DUA DIGIT KODE ISIC, 2010-2018 (2010=100)</vt:lpstr>
      <vt:lpstr>LAJU PERTUMBUHAN PDB INDUSTRI PENGOLAHAN  ATAS DASAR HARGA KONSTAN 2010 (Q-to-Q)</vt:lpstr>
      <vt:lpstr>PowerPoint Presentation</vt:lpstr>
      <vt:lpstr>PowerPoint Presentation</vt:lpstr>
      <vt:lpstr>PowerPoint Presentation</vt:lpstr>
      <vt:lpstr>PowerPoint Presentation</vt:lpstr>
      <vt:lpstr>PERTUMBUHAN INDEKS PRODUKSI INDUSTRI BESAR DAN SEDANG Y-on-Y MENURUT DUA DIGIT KODE ISIC, 2010-2018 (2010=100)</vt:lpstr>
      <vt:lpstr>LAJU PERTUMBUHAN PDB INDUSTRI PENGOLAHAN  ATAS DASAR HARGA KONSTAN 2010 (Y-on-Y)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Paramudita</dc:creator>
  <cp:lastModifiedBy>ismail - [2010]</cp:lastModifiedBy>
  <cp:revision>141</cp:revision>
  <cp:lastPrinted>2018-02-05T06:21:42Z</cp:lastPrinted>
  <dcterms:created xsi:type="dcterms:W3CDTF">2018-01-18T02:16:20Z</dcterms:created>
  <dcterms:modified xsi:type="dcterms:W3CDTF">2020-11-07T09:40:44Z</dcterms:modified>
</cp:coreProperties>
</file>