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7" r:id="rId3"/>
    <p:sldId id="312" r:id="rId4"/>
    <p:sldId id="271" r:id="rId5"/>
    <p:sldId id="283" r:id="rId6"/>
    <p:sldId id="284" r:id="rId7"/>
    <p:sldId id="285" r:id="rId8"/>
    <p:sldId id="286" r:id="rId9"/>
    <p:sldId id="287" r:id="rId10"/>
    <p:sldId id="288" r:id="rId11"/>
    <p:sldId id="308" r:id="rId12"/>
    <p:sldId id="316" r:id="rId13"/>
    <p:sldId id="309" r:id="rId14"/>
    <p:sldId id="310" r:id="rId15"/>
    <p:sldId id="311" r:id="rId16"/>
    <p:sldId id="313" r:id="rId17"/>
    <p:sldId id="314" r:id="rId18"/>
    <p:sldId id="317" r:id="rId19"/>
    <p:sldId id="315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</p:sldIdLst>
  <p:sldSz cx="9144000" cy="6858000" type="screen4x3"/>
  <p:notesSz cx="6991350" cy="92821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FF99CC"/>
    <a:srgbClr val="CCFFFF"/>
    <a:srgbClr val="FFFF99"/>
    <a:srgbClr val="CC0000"/>
    <a:srgbClr val="00001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4" autoAdjust="0"/>
    <p:restoredTop sz="86387" autoAdjust="0"/>
  </p:normalViewPr>
  <p:slideViewPr>
    <p:cSldViewPr>
      <p:cViewPr>
        <p:scale>
          <a:sx n="80" d="100"/>
          <a:sy n="80" d="100"/>
        </p:scale>
        <p:origin x="-258" y="-30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48" y="45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44" y="-96"/>
      </p:cViewPr>
      <p:guideLst>
        <p:guide orient="horz" pos="2924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64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463" y="4409215"/>
            <a:ext cx="5128424" cy="4177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790" tIns="45090" rIns="91790" bIns="45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87338" y="8841614"/>
            <a:ext cx="816674" cy="2613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569" tIns="45090" rIns="88569" bIns="45090">
            <a:spAutoFit/>
          </a:bodyPr>
          <a:lstStyle/>
          <a:p>
            <a:pPr defTabSz="881063"/>
            <a:r>
              <a:rPr lang="en-US" sz="1200" b="0">
                <a:latin typeface="Century Gothic" pitchFamily="34" charset="0"/>
              </a:rPr>
              <a:t>Page </a:t>
            </a:r>
            <a:fld id="{5DC85E0A-D1C1-40D4-92BC-19060C4762CF}" type="slidenum">
              <a:rPr lang="en-US" sz="1200" b="0">
                <a:latin typeface="Century Gothic" pitchFamily="34" charset="0"/>
              </a:rPr>
              <a:pPr defTabSz="881063"/>
              <a:t>‹#›</a:t>
            </a:fld>
            <a:endParaRPr lang="en-US" sz="1200" b="0">
              <a:latin typeface="Century Gothic" pitchFamily="34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24388" cy="346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055876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8FC74969-03A9-400F-B868-791676E4932A}" type="slidenum">
              <a:rPr lang="en-US"/>
              <a:pPr/>
              <a:t>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5863" y="701675"/>
            <a:ext cx="4624387" cy="3468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573" y="4409311"/>
            <a:ext cx="5128204" cy="41775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98B7DDDD-EADE-49B8-A6B6-67E743E0B0A3}" type="slidenum">
              <a:rPr lang="en-US"/>
              <a:pPr/>
              <a:t>20</a:t>
            </a:fld>
            <a:endParaRPr lang="en-US"/>
          </a:p>
        </p:txBody>
      </p:sp>
      <p:sp>
        <p:nvSpPr>
          <p:cNvPr id="116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367BB71C-FBE0-4600-A0AD-A29496B4231C}" type="slidenum">
              <a:rPr lang="en-US"/>
              <a:pPr/>
              <a:t>21</a:t>
            </a:fld>
            <a:endParaRPr lang="en-US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0BEA927B-69DC-4F8F-B24F-6F9194E8412D}" type="slidenum">
              <a:rPr lang="en-US"/>
              <a:pPr/>
              <a:t>22</a:t>
            </a:fld>
            <a:endParaRPr lang="en-US"/>
          </a:p>
        </p:txBody>
      </p:sp>
      <p:sp>
        <p:nvSpPr>
          <p:cNvPr id="117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27DD039E-5A1C-4947-B564-0759B80109C3}" type="slidenum">
              <a:rPr lang="en-US"/>
              <a:pPr/>
              <a:t>23</a:t>
            </a:fld>
            <a:endParaRPr lang="en-US"/>
          </a:p>
        </p:txBody>
      </p:sp>
      <p:sp>
        <p:nvSpPr>
          <p:cNvPr id="117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4E214DED-9CA0-4BAC-8238-0218A812B28E}" type="slidenum">
              <a:rPr lang="en-US"/>
              <a:pPr/>
              <a:t>24</a:t>
            </a:fld>
            <a:endParaRPr lang="en-US"/>
          </a:p>
        </p:txBody>
      </p:sp>
      <p:sp>
        <p:nvSpPr>
          <p:cNvPr id="117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7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B48C43E4-66A2-4F0D-B4F9-BC2C66C658DC}" type="slidenum">
              <a:rPr lang="en-US"/>
              <a:pPr/>
              <a:t>25</a:t>
            </a:fld>
            <a:endParaRPr lang="en-US"/>
          </a:p>
        </p:txBody>
      </p:sp>
      <p:sp>
        <p:nvSpPr>
          <p:cNvPr id="117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7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DD61CBBA-5220-4EBE-8100-C4C6ADFF0B88}" type="slidenum">
              <a:rPr lang="en-US"/>
              <a:pPr/>
              <a:t>26</a:t>
            </a:fld>
            <a:endParaRPr lang="en-US"/>
          </a:p>
        </p:txBody>
      </p:sp>
      <p:sp>
        <p:nvSpPr>
          <p:cNvPr id="117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7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99D627C6-1D0C-4BF1-8DC1-5EADF55A4A55}" type="slidenum">
              <a:rPr lang="en-US"/>
              <a:pPr/>
              <a:t>27</a:t>
            </a:fld>
            <a:endParaRPr lang="en-US"/>
          </a:p>
        </p:txBody>
      </p:sp>
      <p:sp>
        <p:nvSpPr>
          <p:cNvPr id="118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8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7229B83D-07B6-40F0-8771-E4BB75DB6420}" type="slidenum">
              <a:rPr lang="en-US"/>
              <a:pPr/>
              <a:t>28</a:t>
            </a:fld>
            <a:endParaRPr lang="en-US"/>
          </a:p>
        </p:txBody>
      </p:sp>
      <p:sp>
        <p:nvSpPr>
          <p:cNvPr id="118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8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9D969345-9AC4-4A6C-B2ED-554F9488D0FF}" type="slidenum">
              <a:rPr lang="en-US"/>
              <a:pPr/>
              <a:t>29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D37FE111-FB1B-4C5B-B9ED-8D034FA74DFE}" type="slidenum">
              <a:rPr lang="en-US"/>
              <a:pPr/>
              <a:t>4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there's time, perhaps discuss how all gates can be implemented with NAND (or NOR).</a:t>
            </a:r>
          </a:p>
          <a:p>
            <a:r>
              <a:rPr lang="en-US"/>
              <a:t>Therefore, you can implement any truth table using only NAND (or NOR) gates.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679C982C-F607-4CAA-B391-B0E5F3E6AAEE}" type="slidenum">
              <a:rPr lang="en-US"/>
              <a:pPr/>
              <a:t>30</a:t>
            </a:fld>
            <a:endParaRPr lang="en-US"/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0F1936DD-EB24-4733-9EA3-714BCAB8BF19}" type="slidenum">
              <a:rPr lang="en-US"/>
              <a:pPr/>
              <a:t>31</a:t>
            </a:fld>
            <a:endParaRPr lang="en-US"/>
          </a:p>
        </p:txBody>
      </p:sp>
      <p:sp>
        <p:nvSpPr>
          <p:cNvPr id="118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414C5FD9-40DC-4766-87CD-DB4083229B47}" type="slidenum">
              <a:rPr lang="en-US"/>
              <a:pPr/>
              <a:t>32</a:t>
            </a:fld>
            <a:endParaRPr lang="en-US"/>
          </a:p>
        </p:txBody>
      </p:sp>
      <p:sp>
        <p:nvSpPr>
          <p:cNvPr id="119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4E71F732-452D-4DB0-980C-748AF1D2009C}" type="slidenum">
              <a:rPr lang="en-US"/>
              <a:pPr/>
              <a:t>33</a:t>
            </a:fld>
            <a:endParaRPr lang="en-US"/>
          </a:p>
        </p:txBody>
      </p:sp>
      <p:sp>
        <p:nvSpPr>
          <p:cNvPr id="119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9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8C86ED54-1955-4414-B3FF-68DFD4C75D7C}" type="slidenum">
              <a:rPr lang="en-US"/>
              <a:pPr/>
              <a:t>34</a:t>
            </a:fld>
            <a:endParaRPr lang="en-US"/>
          </a:p>
        </p:txBody>
      </p:sp>
      <p:sp>
        <p:nvSpPr>
          <p:cNvPr id="11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45F09A0A-4505-4576-A24A-9C8179DE74B9}" type="slidenum">
              <a:rPr lang="en-US"/>
              <a:pPr/>
              <a:t>35</a:t>
            </a:fld>
            <a:endParaRPr lang="en-US"/>
          </a:p>
        </p:txBody>
      </p:sp>
      <p:sp>
        <p:nvSpPr>
          <p:cNvPr id="120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495D359C-AD37-46B3-A0FB-00696AF5E9BA}" type="slidenum">
              <a:rPr lang="en-US"/>
              <a:pPr/>
              <a:t>36</a:t>
            </a:fld>
            <a:endParaRPr lang="en-US"/>
          </a:p>
        </p:txBody>
      </p:sp>
      <p:sp>
        <p:nvSpPr>
          <p:cNvPr id="120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20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2F2F09E3-C387-496E-9EB8-6050C38258DF}" type="slidenum">
              <a:rPr lang="en-US"/>
              <a:pPr/>
              <a:t>5</a:t>
            </a:fld>
            <a:endParaRPr lang="en-US"/>
          </a:p>
        </p:txBody>
      </p:sp>
      <p:sp>
        <p:nvSpPr>
          <p:cNvPr id="115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5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4F59E0E4-A909-4931-96F4-FECEC0FDC9DE}" type="slidenum">
              <a:rPr lang="en-US"/>
              <a:pPr/>
              <a:t>6</a:t>
            </a:fld>
            <a:endParaRPr lang="en-US"/>
          </a:p>
        </p:txBody>
      </p:sp>
      <p:sp>
        <p:nvSpPr>
          <p:cNvPr id="115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2E107F3C-90D6-4AB2-A73F-CB2193560D94}" type="slidenum">
              <a:rPr lang="en-US"/>
              <a:pPr/>
              <a:t>7</a:t>
            </a:fld>
            <a:endParaRPr lang="en-US"/>
          </a:p>
        </p:txBody>
      </p:sp>
      <p:sp>
        <p:nvSpPr>
          <p:cNvPr id="115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2B85A322-98B5-4CB0-BD89-51E7C8B029E8}" type="slidenum">
              <a:rPr lang="en-US"/>
              <a:pPr/>
              <a:t>8</a:t>
            </a:fld>
            <a:endParaRPr lang="en-US"/>
          </a:p>
        </p:txBody>
      </p:sp>
      <p:sp>
        <p:nvSpPr>
          <p:cNvPr id="115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73FC56A4-479C-48F8-9C22-B72234D31038}" type="slidenum">
              <a:rPr lang="en-US"/>
              <a:pPr/>
              <a:t>9</a:t>
            </a:fld>
            <a:endParaRPr lang="en-US"/>
          </a:p>
        </p:txBody>
      </p:sp>
      <p:sp>
        <p:nvSpPr>
          <p:cNvPr id="116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BA59BDFE-6551-496F-8D15-9DC2068EEC09}" type="slidenum">
              <a:rPr lang="en-US"/>
              <a:pPr/>
              <a:t>10</a:t>
            </a:fld>
            <a:endParaRPr lang="en-US"/>
          </a:p>
        </p:txBody>
      </p:sp>
      <p:sp>
        <p:nvSpPr>
          <p:cNvPr id="116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9944" y="8817088"/>
            <a:ext cx="3029889" cy="463492"/>
          </a:xfrm>
          <a:prstGeom prst="rect">
            <a:avLst/>
          </a:prstGeom>
          <a:ln/>
        </p:spPr>
        <p:txBody>
          <a:bodyPr/>
          <a:lstStyle/>
          <a:p>
            <a:fld id="{D5D62ABA-4F77-43C1-BFBE-D1D13DF74E2D}" type="slidenum">
              <a:rPr lang="en-US"/>
              <a:pPr/>
              <a:t>19</a:t>
            </a:fld>
            <a:endParaRPr lang="en-US"/>
          </a:p>
        </p:txBody>
      </p:sp>
      <p:sp>
        <p:nvSpPr>
          <p:cNvPr id="116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5325"/>
            <a:ext cx="4638675" cy="3479800"/>
          </a:xfrm>
          <a:ln/>
        </p:spPr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057" y="4407776"/>
            <a:ext cx="5131238" cy="4179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l"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  <a:effectLst/>
        </p:spPr>
        <p:txBody>
          <a:bodyPr lIns="92066" tIns="46033" rIns="92066" bIns="46033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7338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20788"/>
            <a:ext cx="4235450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220788"/>
            <a:ext cx="4237037" cy="5027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581400" y="6400800"/>
            <a:ext cx="19812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stylec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814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4800" y="6400800"/>
            <a:ext cx="17526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Rutgers University</a:t>
            </a:r>
            <a:endParaRPr lang="en-US" sz="12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505200" y="6400800"/>
            <a:ext cx="20574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Abhishek</a:t>
            </a:r>
            <a:r>
              <a:rPr lang="en-US" sz="1200" dirty="0" smtClean="0"/>
              <a:t> </a:t>
            </a:r>
            <a:r>
              <a:rPr lang="en-US" sz="1200" dirty="0" err="1" smtClean="0"/>
              <a:t>Bhattacharjee</a:t>
            </a:r>
            <a:endParaRPr lang="en-US" sz="12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7467600" y="6400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FB5C6B5-AEF7-4426-902B-9EA80B8284C2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624887" cy="502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47650"/>
            <a:ext cx="858678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</p:sldLayoutIdLst>
  <p:transition spd="med"/>
  <p:txStyles>
    <p:titleStyle>
      <a:lvl1pPr algn="ctr" rtl="0" fontAlgn="base">
        <a:lnSpc>
          <a:spcPct val="87000"/>
        </a:lnSpc>
        <a:spcBef>
          <a:spcPct val="0"/>
        </a:spcBef>
        <a:spcAft>
          <a:spcPct val="0"/>
        </a:spcAft>
        <a:defRPr sz="3400" b="1" baseline="0">
          <a:solidFill>
            <a:schemeClr val="hlink"/>
          </a:solidFill>
          <a:effectLst/>
          <a:latin typeface="+mj-lt"/>
          <a:ea typeface="+mj-ea"/>
          <a:cs typeface="+mj-cs"/>
        </a:defRPr>
      </a:lvl1pPr>
      <a:lvl2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0" indent="0" algn="l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0" i="0" baseline="0">
          <a:solidFill>
            <a:schemeClr val="accent4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744538" indent="-246063" algn="l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200" b="0" i="0" baseline="0">
          <a:solidFill>
            <a:schemeClr val="tx1"/>
          </a:solidFill>
          <a:latin typeface="+mn-lt"/>
        </a:defRPr>
      </a:lvl2pPr>
      <a:lvl3pPr marL="1146175" indent="-238125" algn="l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sz="2200" b="0" i="0" baseline="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12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subTitle" sz="quarter"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ct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Bhattacharjee</a:t>
            </a:r>
            <a:endParaRPr lang="en-US" dirty="0" smtClean="0"/>
          </a:p>
          <a:p>
            <a:r>
              <a:rPr lang="en-US" dirty="0" smtClean="0"/>
              <a:t>Reading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Chapter 4: Section 4.2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CS 211: Computer Architecture</a:t>
            </a:r>
            <a:br>
              <a:rPr lang="en-US" dirty="0" smtClean="0"/>
            </a:br>
            <a:r>
              <a:rPr lang="en-US" dirty="0" smtClean="0"/>
              <a:t>Digital Logic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Result</a:t>
            </a:r>
          </a:p>
        </p:txBody>
      </p:sp>
      <p:pic>
        <p:nvPicPr>
          <p:cNvPr id="1162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352800"/>
            <a:ext cx="4386263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2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990600"/>
            <a:ext cx="4803775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Identities</a:t>
            </a:r>
            <a:endParaRPr lang="en-US" dirty="0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433513"/>
            <a:ext cx="70389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929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Slight Detour: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variable: a symbolic representation that might be 0 or 1 (</a:t>
            </a:r>
            <a:r>
              <a:rPr lang="en-US" dirty="0" err="1" smtClean="0"/>
              <a:t>eg</a:t>
            </a:r>
            <a:r>
              <a:rPr lang="en-US" dirty="0" smtClean="0"/>
              <a:t>. X, Y, A, B)</a:t>
            </a:r>
          </a:p>
          <a:p>
            <a:endParaRPr lang="en-US" dirty="0"/>
          </a:p>
          <a:p>
            <a:r>
              <a:rPr lang="en-US" dirty="0" smtClean="0"/>
              <a:t>Complement: the opposite value of variable X</a:t>
            </a:r>
          </a:p>
          <a:p>
            <a:endParaRPr lang="en-US" dirty="0"/>
          </a:p>
          <a:p>
            <a:r>
              <a:rPr lang="en-US" dirty="0" smtClean="0"/>
              <a:t>Literal: a </a:t>
            </a:r>
            <a:r>
              <a:rPr lang="en-US" dirty="0" err="1" smtClean="0"/>
              <a:t>boolean</a:t>
            </a:r>
            <a:r>
              <a:rPr lang="en-US" dirty="0" smtClean="0"/>
              <a:t> variable or its complement (</a:t>
            </a:r>
            <a:r>
              <a:rPr lang="en-US" dirty="0" err="1" smtClean="0"/>
              <a:t>eg</a:t>
            </a:r>
            <a:r>
              <a:rPr lang="en-US" dirty="0" smtClean="0"/>
              <a:t>, X, X)</a:t>
            </a:r>
          </a:p>
          <a:p>
            <a:endParaRPr lang="en-US" dirty="0"/>
          </a:p>
          <a:p>
            <a:r>
              <a:rPr lang="en-US" dirty="0" smtClean="0"/>
              <a:t>Expression: a set of literals combined with logical operations (</a:t>
            </a:r>
            <a:r>
              <a:rPr lang="en-US" dirty="0" err="1" smtClean="0"/>
              <a:t>eg</a:t>
            </a:r>
            <a:r>
              <a:rPr lang="en-US" dirty="0" smtClean="0"/>
              <a:t>. AB + C)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91400" y="3733800"/>
            <a:ext cx="3048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07195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 Example</a:t>
            </a:r>
            <a:endParaRPr lang="en-US" dirty="0"/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333625"/>
            <a:ext cx="58102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1077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complement of F</a:t>
            </a:r>
            <a:endParaRPr lang="en-US" dirty="0"/>
          </a:p>
        </p:txBody>
      </p: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105025"/>
            <a:ext cx="49244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132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DeMorgan’s</a:t>
            </a:r>
            <a:r>
              <a:rPr lang="en-US" dirty="0" smtClean="0"/>
              <a:t> Laws to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To big bar over AND </a:t>
            </a:r>
            <a:r>
              <a:rPr lang="en-US" dirty="0" err="1" smtClean="0"/>
              <a:t>and</a:t>
            </a:r>
            <a:r>
              <a:rPr lang="en-US" dirty="0" smtClean="0"/>
              <a:t> OR of 2 or more functions</a:t>
            </a:r>
          </a:p>
          <a:p>
            <a:pPr marL="457200" indent="-457200">
              <a:buAutoNum type="arabicPeriod"/>
            </a:pPr>
            <a:r>
              <a:rPr lang="en-US" dirty="0" smtClean="0"/>
              <a:t>Replace AND with OR, OR with AND</a:t>
            </a:r>
          </a:p>
          <a:p>
            <a:pPr marL="457200" indent="-457200">
              <a:buAutoNum type="arabicPeriod"/>
            </a:pPr>
            <a:r>
              <a:rPr lang="en-US" dirty="0" smtClean="0"/>
              <a:t>1 with 0, 0 with 1</a:t>
            </a:r>
          </a:p>
          <a:p>
            <a:pPr marL="457200" indent="-457200">
              <a:buAutoNum type="arabicPeriod"/>
            </a:pPr>
            <a:r>
              <a:rPr lang="en-US" dirty="0" smtClean="0"/>
              <a:t>F with not(F), not(F) with F</a:t>
            </a:r>
            <a:endParaRPr 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24225"/>
            <a:ext cx="70866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299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err="1" smtClean="0"/>
              <a:t>boolean</a:t>
            </a:r>
            <a:r>
              <a:rPr lang="en-US" dirty="0" smtClean="0"/>
              <a:t> expressions have duals</a:t>
            </a:r>
          </a:p>
          <a:p>
            <a:endParaRPr lang="en-US" dirty="0"/>
          </a:p>
          <a:p>
            <a:r>
              <a:rPr lang="en-US" dirty="0" smtClean="0"/>
              <a:t>Any theorem you prove, you can also prove for the dual</a:t>
            </a:r>
          </a:p>
          <a:p>
            <a:endParaRPr lang="en-US" dirty="0"/>
          </a:p>
          <a:p>
            <a:r>
              <a:rPr lang="en-US" dirty="0" smtClean="0"/>
              <a:t>To form a dual</a:t>
            </a:r>
          </a:p>
          <a:p>
            <a:r>
              <a:rPr lang="en-US" dirty="0"/>
              <a:t>	</a:t>
            </a:r>
            <a:r>
              <a:rPr lang="en-US" dirty="0" smtClean="0"/>
              <a:t>1. replace AND with OR, OR with AND</a:t>
            </a:r>
          </a:p>
          <a:p>
            <a:r>
              <a:rPr lang="en-US" dirty="0"/>
              <a:t>	</a:t>
            </a:r>
            <a:r>
              <a:rPr lang="en-US" dirty="0" smtClean="0"/>
              <a:t>2. replace 1 with 0, 0 with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6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Complement and Duals</a:t>
            </a:r>
            <a:endParaRPr 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914525"/>
            <a:ext cx="65151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958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 Using 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dual and then complement each literal</a:t>
            </a:r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41" y="2533650"/>
            <a:ext cx="5966859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754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Karnaugh Maps or K-Maps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dirty="0"/>
              <a:t>K-maps are a graphical technique to view </a:t>
            </a:r>
            <a:r>
              <a:rPr lang="en-US" dirty="0" err="1"/>
              <a:t>minterms</a:t>
            </a:r>
            <a:r>
              <a:rPr lang="en-US" dirty="0"/>
              <a:t> and how they relate</a:t>
            </a:r>
            <a:r>
              <a:rPr lang="en-US" dirty="0" smtClean="0"/>
              <a:t>.</a:t>
            </a:r>
            <a:endParaRPr lang="en-US" dirty="0"/>
          </a:p>
          <a:p>
            <a:pPr marL="0" indent="0"/>
            <a:r>
              <a:rPr lang="en-US" dirty="0"/>
              <a:t>The “map” is a diagram made up of squares, with each square representing a single </a:t>
            </a:r>
            <a:r>
              <a:rPr lang="en-US" dirty="0" err="1"/>
              <a:t>minterm</a:t>
            </a:r>
            <a:r>
              <a:rPr lang="en-US" dirty="0" smtClean="0"/>
              <a:t>.</a:t>
            </a:r>
            <a:endParaRPr lang="en-US" dirty="0"/>
          </a:p>
          <a:p>
            <a:pPr marL="0" indent="0"/>
            <a:r>
              <a:rPr lang="en-US" dirty="0" err="1"/>
              <a:t>Minterms</a:t>
            </a:r>
            <a:r>
              <a:rPr lang="en-US" dirty="0"/>
              <a:t> resulting in a “1” are marked as “1”, all others are marked “0”</a:t>
            </a:r>
          </a:p>
        </p:txBody>
      </p:sp>
    </p:spTree>
    <p:extLst>
      <p:ext uri="{BB962C8B-B14F-4D97-AF65-F5344CB8AC3E}">
        <p14:creationId xmlns:p14="http://schemas.microsoft.com/office/powerpoint/2010/main" val="13370894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35337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41180"/>
              </p:ext>
            </p:extLst>
          </p:nvPr>
        </p:nvGraphicFramePr>
        <p:xfrm>
          <a:off x="3804928" y="1371600"/>
          <a:ext cx="4272272" cy="46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068"/>
                <a:gridCol w="1068068"/>
                <a:gridCol w="1068068"/>
                <a:gridCol w="1068068"/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81800" y="19443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2438400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2971800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35445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40779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45351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5029200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5525768"/>
            <a:ext cx="838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20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DAAF832B-4302-430E-82FF-90A898E1B98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Variable K-Map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20800" y="1670050"/>
            <a:ext cx="6243638" cy="3157538"/>
            <a:chOff x="906" y="1245"/>
            <a:chExt cx="3933" cy="1989"/>
          </a:xfrm>
        </p:grpSpPr>
        <p:pic>
          <p:nvPicPr>
            <p:cNvPr id="116634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1" y="1245"/>
              <a:ext cx="3258" cy="1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66341" name="Rectangle 5"/>
            <p:cNvSpPr>
              <a:spLocks noChangeArrowheads="1"/>
            </p:cNvSpPr>
            <p:nvPr/>
          </p:nvSpPr>
          <p:spPr bwMode="auto">
            <a:xfrm>
              <a:off x="906" y="2284"/>
              <a:ext cx="3933" cy="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C86A23F8-200E-45C3-997C-3BCCFD518E2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Variable K-Map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20800" y="1670050"/>
            <a:ext cx="6243638" cy="3157538"/>
            <a:chOff x="906" y="1245"/>
            <a:chExt cx="3933" cy="1989"/>
          </a:xfrm>
        </p:grpSpPr>
        <p:pic>
          <p:nvPicPr>
            <p:cNvPr id="116838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1" y="1245"/>
              <a:ext cx="3258" cy="1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68389" name="Rectangle 5"/>
            <p:cNvSpPr>
              <a:spLocks noChangeArrowheads="1"/>
            </p:cNvSpPr>
            <p:nvPr/>
          </p:nvSpPr>
          <p:spPr bwMode="auto">
            <a:xfrm>
              <a:off x="906" y="2284"/>
              <a:ext cx="3933" cy="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683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5375" y="4086225"/>
            <a:ext cx="35528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A9BF92AC-5A01-45E2-8C01-46D1AE7D23D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 Variable K-Map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20800" y="1670050"/>
            <a:ext cx="6243638" cy="3157538"/>
            <a:chOff x="906" y="1245"/>
            <a:chExt cx="3933" cy="1989"/>
          </a:xfrm>
        </p:grpSpPr>
        <p:pic>
          <p:nvPicPr>
            <p:cNvPr id="11704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51" y="1245"/>
              <a:ext cx="3258" cy="1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70437" name="Rectangle 5"/>
            <p:cNvSpPr>
              <a:spLocks noChangeArrowheads="1"/>
            </p:cNvSpPr>
            <p:nvPr/>
          </p:nvSpPr>
          <p:spPr bwMode="auto">
            <a:xfrm>
              <a:off x="906" y="2284"/>
              <a:ext cx="3933" cy="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1704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5375" y="4086225"/>
            <a:ext cx="35528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70439" name="Text Box 7"/>
          <p:cNvSpPr txBox="1">
            <a:spLocks noChangeArrowheads="1"/>
          </p:cNvSpPr>
          <p:nvPr/>
        </p:nvSpPr>
        <p:spPr bwMode="auto">
          <a:xfrm>
            <a:off x="5224463" y="4491038"/>
            <a:ext cx="344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9900"/>
                </a:solidFill>
                <a:latin typeface="Arial" charset="0"/>
              </a:rPr>
              <a:t>0</a:t>
            </a:r>
          </a:p>
        </p:txBody>
      </p:sp>
      <p:sp>
        <p:nvSpPr>
          <p:cNvPr id="1170440" name="Text Box 8"/>
          <p:cNvSpPr txBox="1">
            <a:spLocks noChangeArrowheads="1"/>
          </p:cNvSpPr>
          <p:nvPr/>
        </p:nvSpPr>
        <p:spPr bwMode="auto">
          <a:xfrm>
            <a:off x="5208588" y="4795838"/>
            <a:ext cx="344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9900"/>
                </a:solidFill>
                <a:latin typeface="Arial" charset="0"/>
              </a:rPr>
              <a:t>0</a:t>
            </a:r>
          </a:p>
        </p:txBody>
      </p:sp>
      <p:sp>
        <p:nvSpPr>
          <p:cNvPr id="1170441" name="Text Box 9"/>
          <p:cNvSpPr txBox="1">
            <a:spLocks noChangeArrowheads="1"/>
          </p:cNvSpPr>
          <p:nvPr/>
        </p:nvSpPr>
        <p:spPr bwMode="auto">
          <a:xfrm>
            <a:off x="5530850" y="4497388"/>
            <a:ext cx="344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9900"/>
                </a:solidFill>
                <a:latin typeface="Arial" charset="0"/>
              </a:rPr>
              <a:t>1</a:t>
            </a:r>
          </a:p>
        </p:txBody>
      </p:sp>
      <p:sp>
        <p:nvSpPr>
          <p:cNvPr id="1170442" name="Text Box 10"/>
          <p:cNvSpPr txBox="1">
            <a:spLocks noChangeArrowheads="1"/>
          </p:cNvSpPr>
          <p:nvPr/>
        </p:nvSpPr>
        <p:spPr bwMode="auto">
          <a:xfrm>
            <a:off x="5518150" y="4799013"/>
            <a:ext cx="344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rgbClr val="009900"/>
                </a:solidFill>
                <a:latin typeface="Arial" charset="0"/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32D79DC1-03A4-448E-9D6B-5AF4573EBE6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Commonality</a:t>
            </a:r>
          </a:p>
        </p:txBody>
      </p:sp>
      <p:pic>
        <p:nvPicPr>
          <p:cNvPr id="1172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4125" y="2062163"/>
            <a:ext cx="39243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2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7613" y="4300538"/>
            <a:ext cx="3746500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2741272D-3BF7-48F4-B47E-ED10B65C87C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“best” solution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812800"/>
          </a:xfrm>
        </p:spPr>
        <p:txBody>
          <a:bodyPr/>
          <a:lstStyle/>
          <a:p>
            <a:pPr marL="0" indent="0"/>
            <a:r>
              <a:rPr lang="en-US" dirty="0"/>
              <a:t>Grouping become simplified products.</a:t>
            </a:r>
          </a:p>
          <a:p>
            <a:pPr marL="0" indent="0"/>
            <a:r>
              <a:rPr lang="en-US" dirty="0"/>
              <a:t>Both are “correct”. “A+B” is preferred.</a:t>
            </a:r>
          </a:p>
        </p:txBody>
      </p:sp>
      <p:pic>
        <p:nvPicPr>
          <p:cNvPr id="1174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850" y="2643188"/>
            <a:ext cx="46863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B3008F81-C919-445A-838B-B467FB01878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 Example</a:t>
            </a:r>
          </a:p>
        </p:txBody>
      </p:sp>
      <p:pic>
        <p:nvPicPr>
          <p:cNvPr id="1176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1925" y="1847850"/>
            <a:ext cx="35528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B58737F5-F0EA-4AB6-BD81-93834ACBB9A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 Example</a:t>
            </a:r>
          </a:p>
        </p:txBody>
      </p:sp>
      <p:pic>
        <p:nvPicPr>
          <p:cNvPr id="1178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1925" y="1847850"/>
            <a:ext cx="35528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8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4450" y="3581400"/>
            <a:ext cx="4114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Variable K-Maps</a:t>
            </a:r>
          </a:p>
        </p:txBody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424238"/>
            <a:ext cx="8763000" cy="2900362"/>
          </a:xfrm>
          <a:noFill/>
          <a:ln/>
        </p:spPr>
        <p:txBody>
          <a:bodyPr/>
          <a:lstStyle/>
          <a:p>
            <a:pPr marL="576263" lvl="1" indent="-234950"/>
            <a:r>
              <a:rPr lang="en-US"/>
              <a:t>Note in higher maps, several variables occupy a given axis</a:t>
            </a:r>
          </a:p>
          <a:p>
            <a:pPr marL="576263" lvl="1" indent="-234950"/>
            <a:r>
              <a:rPr lang="en-US"/>
              <a:t>The sequence of 1s and 0s follow a </a:t>
            </a:r>
            <a:r>
              <a:rPr lang="en-US">
                <a:solidFill>
                  <a:srgbClr val="009900"/>
                </a:solidFill>
              </a:rPr>
              <a:t>Gray Code Sequence</a:t>
            </a:r>
            <a:r>
              <a:rPr lang="en-US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1295400"/>
            <a:ext cx="4013200" cy="2232025"/>
            <a:chOff x="1458" y="585"/>
            <a:chExt cx="2528" cy="1406"/>
          </a:xfrm>
        </p:grpSpPr>
        <p:pic>
          <p:nvPicPr>
            <p:cNvPr id="11806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58" y="878"/>
              <a:ext cx="2520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80678" name="AutoShape 6"/>
            <p:cNvSpPr>
              <a:spLocks/>
            </p:cNvSpPr>
            <p:nvPr/>
          </p:nvSpPr>
          <p:spPr bwMode="auto">
            <a:xfrm rot="5400000">
              <a:off x="3457" y="558"/>
              <a:ext cx="56" cy="515"/>
            </a:xfrm>
            <a:prstGeom prst="leftBrace">
              <a:avLst>
                <a:gd name="adj1" fmla="val 766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0679" name="Text Box 7"/>
            <p:cNvSpPr txBox="1">
              <a:spLocks noChangeArrowheads="1"/>
            </p:cNvSpPr>
            <p:nvPr/>
          </p:nvSpPr>
          <p:spPr bwMode="auto">
            <a:xfrm>
              <a:off x="3369" y="585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1180680" name="AutoShape 8"/>
            <p:cNvSpPr>
              <a:spLocks/>
            </p:cNvSpPr>
            <p:nvPr/>
          </p:nvSpPr>
          <p:spPr bwMode="auto">
            <a:xfrm rot="16200000">
              <a:off x="3701" y="1483"/>
              <a:ext cx="56" cy="515"/>
            </a:xfrm>
            <a:prstGeom prst="leftBrace">
              <a:avLst>
                <a:gd name="adj1" fmla="val 766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0681" name="Text Box 9"/>
            <p:cNvSpPr txBox="1">
              <a:spLocks noChangeArrowheads="1"/>
            </p:cNvSpPr>
            <p:nvPr/>
          </p:nvSpPr>
          <p:spPr bwMode="auto">
            <a:xfrm>
              <a:off x="3604" y="177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Variable K-Maps</a:t>
            </a:r>
          </a:p>
        </p:txBody>
      </p:sp>
      <p:pic>
        <p:nvPicPr>
          <p:cNvPr id="1182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1447800"/>
            <a:ext cx="4000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2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76600"/>
            <a:ext cx="5921375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Variable K-Maps</a:t>
            </a:r>
          </a:p>
        </p:txBody>
      </p:sp>
      <p:pic>
        <p:nvPicPr>
          <p:cNvPr id="1184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1393825"/>
            <a:ext cx="4000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47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9388" y="3352800"/>
            <a:ext cx="5876925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14575" y="928688"/>
            <a:ext cx="4013200" cy="2232025"/>
            <a:chOff x="1458" y="585"/>
            <a:chExt cx="2528" cy="1406"/>
          </a:xfrm>
        </p:grpSpPr>
        <p:pic>
          <p:nvPicPr>
            <p:cNvPr id="118477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58" y="878"/>
              <a:ext cx="2520" cy="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84775" name="AutoShape 7"/>
            <p:cNvSpPr>
              <a:spLocks/>
            </p:cNvSpPr>
            <p:nvPr/>
          </p:nvSpPr>
          <p:spPr bwMode="auto">
            <a:xfrm rot="5400000">
              <a:off x="3457" y="558"/>
              <a:ext cx="56" cy="515"/>
            </a:xfrm>
            <a:prstGeom prst="leftBrace">
              <a:avLst>
                <a:gd name="adj1" fmla="val 766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6" name="Text Box 8"/>
            <p:cNvSpPr txBox="1">
              <a:spLocks noChangeArrowheads="1"/>
            </p:cNvSpPr>
            <p:nvPr/>
          </p:nvSpPr>
          <p:spPr bwMode="auto">
            <a:xfrm>
              <a:off x="3369" y="585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C</a:t>
              </a:r>
            </a:p>
          </p:txBody>
        </p:sp>
        <p:sp>
          <p:nvSpPr>
            <p:cNvPr id="1184777" name="AutoShape 9"/>
            <p:cNvSpPr>
              <a:spLocks/>
            </p:cNvSpPr>
            <p:nvPr/>
          </p:nvSpPr>
          <p:spPr bwMode="auto">
            <a:xfrm rot="16200000">
              <a:off x="3701" y="1483"/>
              <a:ext cx="56" cy="515"/>
            </a:xfrm>
            <a:prstGeom prst="leftBrace">
              <a:avLst>
                <a:gd name="adj1" fmla="val 766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78" name="Text Box 10"/>
            <p:cNvSpPr txBox="1">
              <a:spLocks noChangeArrowheads="1"/>
            </p:cNvSpPr>
            <p:nvPr/>
          </p:nvSpPr>
          <p:spPr bwMode="auto">
            <a:xfrm>
              <a:off x="3604" y="177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NAND, NOR universality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NAND, NOR universal because they can realize AND, OR, NOT</a:t>
            </a:r>
            <a:endParaRPr lang="en-US" dirty="0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895600"/>
            <a:ext cx="66484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838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Variable K-Maps</a:t>
            </a:r>
          </a:p>
        </p:txBody>
      </p:sp>
      <p:pic>
        <p:nvPicPr>
          <p:cNvPr id="1186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1371600"/>
            <a:ext cx="4000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6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6575" y="3254375"/>
            <a:ext cx="574992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Variable K-Maps</a:t>
            </a:r>
          </a:p>
        </p:txBody>
      </p:sp>
      <p:pic>
        <p:nvPicPr>
          <p:cNvPr id="1188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371600"/>
            <a:ext cx="4000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88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4775" y="3209925"/>
            <a:ext cx="5903913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 Variable K-Maps</a:t>
            </a:r>
          </a:p>
        </p:txBody>
      </p:sp>
      <p:pic>
        <p:nvPicPr>
          <p:cNvPr id="1190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4575" y="1295400"/>
            <a:ext cx="40005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0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606800"/>
            <a:ext cx="4921250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5BF9249A-F9A2-4F38-B6B5-CF54D899A54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our earlier example…..</a:t>
            </a:r>
          </a:p>
        </p:txBody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486400"/>
            <a:ext cx="8229600" cy="763588"/>
          </a:xfrm>
        </p:spPr>
        <p:txBody>
          <a:bodyPr/>
          <a:lstStyle/>
          <a:p>
            <a:pPr marL="0" indent="0"/>
            <a:r>
              <a:rPr lang="en-US" dirty="0"/>
              <a:t>The K-map and the algebraic produce the same result.</a:t>
            </a:r>
          </a:p>
        </p:txBody>
      </p:sp>
      <p:pic>
        <p:nvPicPr>
          <p:cNvPr id="1192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1288" y="1219200"/>
            <a:ext cx="6154737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Up… up… and let’s keep going</a:t>
            </a:r>
          </a:p>
        </p:txBody>
      </p:sp>
      <p:pic>
        <p:nvPicPr>
          <p:cNvPr id="1197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7875" y="3352800"/>
            <a:ext cx="7096125" cy="295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35300" y="914400"/>
            <a:ext cx="5137150" cy="2471738"/>
            <a:chOff x="1912" y="632"/>
            <a:chExt cx="3236" cy="1557"/>
          </a:xfrm>
        </p:grpSpPr>
        <p:pic>
          <p:nvPicPr>
            <p:cNvPr id="119706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96" y="837"/>
              <a:ext cx="2952" cy="1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97062" name="AutoShape 6"/>
            <p:cNvSpPr>
              <a:spLocks/>
            </p:cNvSpPr>
            <p:nvPr/>
          </p:nvSpPr>
          <p:spPr bwMode="auto">
            <a:xfrm>
              <a:off x="3368" y="1260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063" name="Text Box 7"/>
            <p:cNvSpPr txBox="1">
              <a:spLocks noChangeArrowheads="1"/>
            </p:cNvSpPr>
            <p:nvPr/>
          </p:nvSpPr>
          <p:spPr bwMode="auto">
            <a:xfrm>
              <a:off x="3421" y="1349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B</a:t>
              </a:r>
            </a:p>
          </p:txBody>
        </p:sp>
        <p:sp>
          <p:nvSpPr>
            <p:cNvPr id="1197064" name="AutoShape 8"/>
            <p:cNvSpPr>
              <a:spLocks/>
            </p:cNvSpPr>
            <p:nvPr/>
          </p:nvSpPr>
          <p:spPr bwMode="auto">
            <a:xfrm rot="10800000">
              <a:off x="2122" y="1457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065" name="Text Box 9"/>
            <p:cNvSpPr txBox="1">
              <a:spLocks noChangeArrowheads="1"/>
            </p:cNvSpPr>
            <p:nvPr/>
          </p:nvSpPr>
          <p:spPr bwMode="auto">
            <a:xfrm>
              <a:off x="1912" y="1559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A</a:t>
              </a:r>
            </a:p>
          </p:txBody>
        </p:sp>
        <p:sp>
          <p:nvSpPr>
            <p:cNvPr id="1197066" name="AutoShape 10"/>
            <p:cNvSpPr>
              <a:spLocks/>
            </p:cNvSpPr>
            <p:nvPr/>
          </p:nvSpPr>
          <p:spPr bwMode="auto">
            <a:xfrm rot="16200000">
              <a:off x="2814" y="667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067" name="Text Box 11"/>
            <p:cNvSpPr txBox="1">
              <a:spLocks noChangeArrowheads="1"/>
            </p:cNvSpPr>
            <p:nvPr/>
          </p:nvSpPr>
          <p:spPr bwMode="auto">
            <a:xfrm>
              <a:off x="2734" y="632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D</a:t>
              </a:r>
            </a:p>
          </p:txBody>
        </p:sp>
        <p:sp>
          <p:nvSpPr>
            <p:cNvPr id="1197068" name="AutoShape 12"/>
            <p:cNvSpPr>
              <a:spLocks/>
            </p:cNvSpPr>
            <p:nvPr/>
          </p:nvSpPr>
          <p:spPr bwMode="auto">
            <a:xfrm rot="5400000">
              <a:off x="3001" y="1705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7069" name="Text Box 13"/>
            <p:cNvSpPr txBox="1">
              <a:spLocks noChangeArrowheads="1"/>
            </p:cNvSpPr>
            <p:nvPr/>
          </p:nvSpPr>
          <p:spPr bwMode="auto">
            <a:xfrm>
              <a:off x="2941" y="1977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Few more examples</a:t>
            </a:r>
          </a:p>
        </p:txBody>
      </p:sp>
      <p:pic>
        <p:nvPicPr>
          <p:cNvPr id="1199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276600"/>
            <a:ext cx="68897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838200"/>
            <a:ext cx="5562600" cy="2840038"/>
            <a:chOff x="1912" y="632"/>
            <a:chExt cx="3236" cy="1525"/>
          </a:xfrm>
        </p:grpSpPr>
        <p:pic>
          <p:nvPicPr>
            <p:cNvPr id="119910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96" y="837"/>
              <a:ext cx="2952" cy="1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99110" name="AutoShape 6"/>
            <p:cNvSpPr>
              <a:spLocks/>
            </p:cNvSpPr>
            <p:nvPr/>
          </p:nvSpPr>
          <p:spPr bwMode="auto">
            <a:xfrm>
              <a:off x="3368" y="1260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111" name="Text Box 7"/>
            <p:cNvSpPr txBox="1">
              <a:spLocks noChangeArrowheads="1"/>
            </p:cNvSpPr>
            <p:nvPr/>
          </p:nvSpPr>
          <p:spPr bwMode="auto">
            <a:xfrm>
              <a:off x="3421" y="1349"/>
              <a:ext cx="20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B</a:t>
              </a:r>
            </a:p>
          </p:txBody>
        </p:sp>
        <p:sp>
          <p:nvSpPr>
            <p:cNvPr id="1199112" name="AutoShape 8"/>
            <p:cNvSpPr>
              <a:spLocks/>
            </p:cNvSpPr>
            <p:nvPr/>
          </p:nvSpPr>
          <p:spPr bwMode="auto">
            <a:xfrm rot="10800000">
              <a:off x="2122" y="1457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113" name="Text Box 9"/>
            <p:cNvSpPr txBox="1">
              <a:spLocks noChangeArrowheads="1"/>
            </p:cNvSpPr>
            <p:nvPr/>
          </p:nvSpPr>
          <p:spPr bwMode="auto">
            <a:xfrm>
              <a:off x="1912" y="1559"/>
              <a:ext cx="207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A</a:t>
              </a:r>
            </a:p>
          </p:txBody>
        </p:sp>
        <p:sp>
          <p:nvSpPr>
            <p:cNvPr id="1199114" name="AutoShape 10"/>
            <p:cNvSpPr>
              <a:spLocks/>
            </p:cNvSpPr>
            <p:nvPr/>
          </p:nvSpPr>
          <p:spPr bwMode="auto">
            <a:xfrm rot="16200000">
              <a:off x="2814" y="667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115" name="Text Box 11"/>
            <p:cNvSpPr txBox="1">
              <a:spLocks noChangeArrowheads="1"/>
            </p:cNvSpPr>
            <p:nvPr/>
          </p:nvSpPr>
          <p:spPr bwMode="auto">
            <a:xfrm>
              <a:off x="2734" y="632"/>
              <a:ext cx="20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D</a:t>
              </a:r>
            </a:p>
          </p:txBody>
        </p:sp>
        <p:sp>
          <p:nvSpPr>
            <p:cNvPr id="1199116" name="AutoShape 12"/>
            <p:cNvSpPr>
              <a:spLocks/>
            </p:cNvSpPr>
            <p:nvPr/>
          </p:nvSpPr>
          <p:spPr bwMode="auto">
            <a:xfrm rot="5400000">
              <a:off x="3001" y="1705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9117" name="Text Box 13"/>
            <p:cNvSpPr txBox="1">
              <a:spLocks noChangeArrowheads="1"/>
            </p:cNvSpPr>
            <p:nvPr/>
          </p:nvSpPr>
          <p:spPr bwMode="auto">
            <a:xfrm>
              <a:off x="2941" y="1977"/>
              <a:ext cx="207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Few more examples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81400" y="838200"/>
            <a:ext cx="5137150" cy="2471738"/>
            <a:chOff x="1912" y="632"/>
            <a:chExt cx="3236" cy="1557"/>
          </a:xfrm>
        </p:grpSpPr>
        <p:pic>
          <p:nvPicPr>
            <p:cNvPr id="120115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96" y="837"/>
              <a:ext cx="2952" cy="1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01157" name="AutoShape 5"/>
            <p:cNvSpPr>
              <a:spLocks/>
            </p:cNvSpPr>
            <p:nvPr/>
          </p:nvSpPr>
          <p:spPr bwMode="auto">
            <a:xfrm>
              <a:off x="3368" y="1260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158" name="Text Box 6"/>
            <p:cNvSpPr txBox="1">
              <a:spLocks noChangeArrowheads="1"/>
            </p:cNvSpPr>
            <p:nvPr/>
          </p:nvSpPr>
          <p:spPr bwMode="auto">
            <a:xfrm>
              <a:off x="3421" y="1349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B</a:t>
              </a:r>
            </a:p>
          </p:txBody>
        </p:sp>
        <p:sp>
          <p:nvSpPr>
            <p:cNvPr id="1201159" name="AutoShape 7"/>
            <p:cNvSpPr>
              <a:spLocks/>
            </p:cNvSpPr>
            <p:nvPr/>
          </p:nvSpPr>
          <p:spPr bwMode="auto">
            <a:xfrm rot="10800000">
              <a:off x="2122" y="1457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160" name="Text Box 8"/>
            <p:cNvSpPr txBox="1">
              <a:spLocks noChangeArrowheads="1"/>
            </p:cNvSpPr>
            <p:nvPr/>
          </p:nvSpPr>
          <p:spPr bwMode="auto">
            <a:xfrm>
              <a:off x="1912" y="1559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A</a:t>
              </a:r>
            </a:p>
          </p:txBody>
        </p:sp>
        <p:sp>
          <p:nvSpPr>
            <p:cNvPr id="1201161" name="AutoShape 9"/>
            <p:cNvSpPr>
              <a:spLocks/>
            </p:cNvSpPr>
            <p:nvPr/>
          </p:nvSpPr>
          <p:spPr bwMode="auto">
            <a:xfrm rot="16200000">
              <a:off x="2814" y="667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162" name="Text Box 10"/>
            <p:cNvSpPr txBox="1">
              <a:spLocks noChangeArrowheads="1"/>
            </p:cNvSpPr>
            <p:nvPr/>
          </p:nvSpPr>
          <p:spPr bwMode="auto">
            <a:xfrm>
              <a:off x="2734" y="632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D</a:t>
              </a:r>
            </a:p>
          </p:txBody>
        </p:sp>
        <p:sp>
          <p:nvSpPr>
            <p:cNvPr id="1201163" name="AutoShape 11"/>
            <p:cNvSpPr>
              <a:spLocks/>
            </p:cNvSpPr>
            <p:nvPr/>
          </p:nvSpPr>
          <p:spPr bwMode="auto">
            <a:xfrm rot="5400000">
              <a:off x="3001" y="1705"/>
              <a:ext cx="56" cy="404"/>
            </a:xfrm>
            <a:prstGeom prst="rightBrace">
              <a:avLst>
                <a:gd name="adj1" fmla="val 60119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1164" name="Text Box 12"/>
            <p:cNvSpPr txBox="1">
              <a:spLocks noChangeArrowheads="1"/>
            </p:cNvSpPr>
            <p:nvPr/>
          </p:nvSpPr>
          <p:spPr bwMode="auto">
            <a:xfrm>
              <a:off x="2941" y="1977"/>
              <a:ext cx="2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C</a:t>
              </a:r>
            </a:p>
          </p:txBody>
        </p:sp>
      </p:grpSp>
      <p:pic>
        <p:nvPicPr>
          <p:cNvPr id="120116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9050" y="3200400"/>
            <a:ext cx="650240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DeMorgan's Law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182688"/>
          </a:xfrm>
        </p:spPr>
        <p:txBody>
          <a:bodyPr/>
          <a:lstStyle/>
          <a:p>
            <a:r>
              <a:rPr lang="en-US"/>
              <a:t>Converting AND to OR (with some help from NOT)</a:t>
            </a:r>
          </a:p>
          <a:p>
            <a:r>
              <a:rPr lang="en-US"/>
              <a:t>Consider the following gate:</a:t>
            </a:r>
          </a:p>
        </p:txBody>
      </p:sp>
      <p:graphicFrame>
        <p:nvGraphicFramePr>
          <p:cNvPr id="64617" name="Group 1129"/>
          <p:cNvGraphicFramePr>
            <a:graphicFrameLocks noGrp="1"/>
          </p:cNvGraphicFramePr>
          <p:nvPr/>
        </p:nvGraphicFramePr>
        <p:xfrm>
          <a:off x="990600" y="3216275"/>
          <a:ext cx="3505200" cy="2209800"/>
        </p:xfrm>
        <a:graphic>
          <a:graphicData uri="http://schemas.openxmlformats.org/drawingml/2006/table">
            <a:tbl>
              <a:tblPr/>
              <a:tblGrid>
                <a:gridCol w="304800"/>
                <a:gridCol w="457200"/>
                <a:gridCol w="457200"/>
                <a:gridCol w="533400"/>
                <a:gridCol w="838200"/>
                <a:gridCol w="914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8416" name="Object 2048"/>
          <p:cNvGraphicFramePr>
            <a:graphicFrameLocks noChangeAspect="1"/>
          </p:cNvGraphicFramePr>
          <p:nvPr/>
        </p:nvGraphicFramePr>
        <p:xfrm>
          <a:off x="2895600" y="3262313"/>
          <a:ext cx="55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8" name="Equation" r:id="rId4" imgW="558720" imgH="291960" progId="Equation.3">
                  <p:embed/>
                </p:oleObj>
              </mc:Choice>
              <mc:Fallback>
                <p:oleObj name="Equation" r:id="rId4" imgW="55872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62313"/>
                        <a:ext cx="558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7" name="Object 2049"/>
          <p:cNvGraphicFramePr>
            <a:graphicFrameLocks noChangeAspect="1"/>
          </p:cNvGraphicFramePr>
          <p:nvPr/>
        </p:nvGraphicFramePr>
        <p:xfrm>
          <a:off x="2362200" y="3262313"/>
          <a:ext cx="19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9" name="Equation" r:id="rId6" imgW="190440" imgH="291960" progId="Equation.3">
                  <p:embed/>
                </p:oleObj>
              </mc:Choice>
              <mc:Fallback>
                <p:oleObj name="Equation" r:id="rId6" imgW="19044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62313"/>
                        <a:ext cx="190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8" name="Object 2050"/>
          <p:cNvGraphicFramePr>
            <a:graphicFrameLocks noChangeAspect="1"/>
          </p:cNvGraphicFramePr>
          <p:nvPr/>
        </p:nvGraphicFramePr>
        <p:xfrm>
          <a:off x="1905000" y="3262313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0" name="Equation" r:id="rId8" imgW="228600" imgH="291960" progId="Equation.3">
                  <p:embed/>
                </p:oleObj>
              </mc:Choice>
              <mc:Fallback>
                <p:oleObj name="Equation" r:id="rId8" imgW="22860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62313"/>
                        <a:ext cx="228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2051"/>
          <p:cNvGraphicFramePr>
            <a:graphicFrameLocks noChangeAspect="1"/>
          </p:cNvGraphicFramePr>
          <p:nvPr/>
        </p:nvGraphicFramePr>
        <p:xfrm>
          <a:off x="3733800" y="323215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1" name="Equation" r:id="rId10" imgW="558720" imgH="317160" progId="Equation.3">
                  <p:embed/>
                </p:oleObj>
              </mc:Choice>
              <mc:Fallback>
                <p:oleObj name="Equation" r:id="rId10" imgW="558720" imgH="317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32150"/>
                        <a:ext cx="558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9" name="Text Box 1131"/>
          <p:cNvSpPr txBox="1">
            <a:spLocks noChangeArrowheads="1"/>
          </p:cNvSpPr>
          <p:nvPr/>
        </p:nvSpPr>
        <p:spPr bwMode="auto">
          <a:xfrm>
            <a:off x="1601788" y="5638800"/>
            <a:ext cx="2149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Same as A+B!</a:t>
            </a:r>
          </a:p>
        </p:txBody>
      </p:sp>
      <p:sp>
        <p:nvSpPr>
          <p:cNvPr id="64623" name="Text Box 1135"/>
          <p:cNvSpPr txBox="1">
            <a:spLocks noChangeArrowheads="1"/>
          </p:cNvSpPr>
          <p:nvPr/>
        </p:nvSpPr>
        <p:spPr bwMode="auto">
          <a:xfrm>
            <a:off x="4978400" y="2057400"/>
            <a:ext cx="3957638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800" i="1" dirty="0"/>
              <a:t>To convert AND to OR </a:t>
            </a:r>
          </a:p>
          <a:p>
            <a:pPr marL="342900" indent="-342900"/>
            <a:r>
              <a:rPr lang="en-US" sz="2800" i="1" dirty="0"/>
              <a:t>(or vice versa),</a:t>
            </a:r>
          </a:p>
          <a:p>
            <a:pPr marL="342900" indent="-342900"/>
            <a:r>
              <a:rPr lang="en-US" sz="2800" i="1" dirty="0"/>
              <a:t>invert inputs and output</a:t>
            </a:r>
            <a:r>
              <a:rPr lang="en-US" sz="2000" i="1" dirty="0"/>
              <a:t>.</a:t>
            </a:r>
          </a:p>
        </p:txBody>
      </p:sp>
      <p:pic>
        <p:nvPicPr>
          <p:cNvPr id="64627" name="Picture 1139" descr="C:\Documents and Settings\Greg Byrd\My Documents\ece206\mh-slides\ch03\ch03-demorgan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43000" y="2209800"/>
            <a:ext cx="2895600" cy="752475"/>
          </a:xfrm>
          <a:prstGeom prst="rect">
            <a:avLst/>
          </a:prstGeom>
          <a:noFill/>
        </p:spPr>
      </p:pic>
      <p:sp>
        <p:nvSpPr>
          <p:cNvPr id="12" name="Text Box 1135"/>
          <p:cNvSpPr txBox="1">
            <a:spLocks noChangeArrowheads="1"/>
          </p:cNvSpPr>
          <p:nvPr/>
        </p:nvSpPr>
        <p:spPr bwMode="auto">
          <a:xfrm>
            <a:off x="4706871" y="3960812"/>
            <a:ext cx="4145109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2200" i="1" dirty="0" smtClean="0"/>
              <a:t>Generally, </a:t>
            </a:r>
            <a:r>
              <a:rPr lang="en-US" sz="2200" i="1" dirty="0" err="1" smtClean="0"/>
              <a:t>DeMorgan’s</a:t>
            </a:r>
            <a:r>
              <a:rPr lang="en-US" sz="2200" i="1" dirty="0" smtClean="0"/>
              <a:t> Laws:</a:t>
            </a:r>
          </a:p>
          <a:p>
            <a:pPr marL="342900" indent="-342900"/>
            <a:endParaRPr lang="en-US" sz="2200" i="1" dirty="0" smtClean="0"/>
          </a:p>
          <a:p>
            <a:pPr marL="457200" indent="-457200" algn="l">
              <a:buAutoNum type="arabicPeriod"/>
            </a:pPr>
            <a:r>
              <a:rPr lang="en-US" sz="2200" i="1" dirty="0" smtClean="0"/>
              <a:t>PQ	=   P + Q </a:t>
            </a:r>
          </a:p>
          <a:p>
            <a:pPr marL="457200" indent="-457200" algn="l">
              <a:buAutoNum type="arabicPeriod"/>
            </a:pPr>
            <a:endParaRPr lang="en-US" sz="2200" i="1" dirty="0" smtClean="0"/>
          </a:p>
          <a:p>
            <a:pPr marL="457200" indent="-457200" algn="l">
              <a:buAutoNum type="arabicPeriod"/>
            </a:pPr>
            <a:r>
              <a:rPr lang="en-US" sz="2200" i="1" dirty="0" smtClean="0"/>
              <a:t>P + Q = P  Q</a:t>
            </a:r>
            <a:endParaRPr lang="en-US" sz="2200" i="1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257800" y="4572000"/>
            <a:ext cx="4572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096000" y="4572000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629400" y="4572000"/>
            <a:ext cx="2286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257800" y="5181600"/>
            <a:ext cx="7620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324600" y="5181600"/>
            <a:ext cx="1905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667500" y="5181600"/>
            <a:ext cx="190500" cy="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Truth Table to Boolean Expression</a:t>
            </a:r>
          </a:p>
        </p:txBody>
      </p:sp>
      <p:sp>
        <p:nvSpPr>
          <p:cNvPr id="1152003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34950" y="4979988"/>
            <a:ext cx="8686800" cy="1435100"/>
          </a:xfrm>
        </p:spPr>
        <p:txBody>
          <a:bodyPr/>
          <a:lstStyle/>
          <a:p>
            <a:pPr marL="0" indent="0"/>
            <a:r>
              <a:rPr lang="en-US" dirty="0"/>
              <a:t>Given a circuit, isolate </a:t>
            </a:r>
            <a:r>
              <a:rPr lang="en-US" dirty="0" smtClean="0"/>
              <a:t>the </a:t>
            </a:r>
            <a:r>
              <a:rPr lang="en-US" dirty="0"/>
              <a:t>rows in which the output of the circuit should be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endParaRPr lang="en-US" dirty="0"/>
          </a:p>
        </p:txBody>
      </p:sp>
      <p:pic>
        <p:nvPicPr>
          <p:cNvPr id="11520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463" y="1577975"/>
            <a:ext cx="28384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2005" name="Rectangle 5"/>
          <p:cNvSpPr>
            <a:spLocks noChangeArrowheads="1"/>
          </p:cNvSpPr>
          <p:nvPr/>
        </p:nvSpPr>
        <p:spPr bwMode="auto">
          <a:xfrm>
            <a:off x="2219325" y="2282825"/>
            <a:ext cx="1470025" cy="2227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Truth Table to Boolean Expression</a:t>
            </a:r>
          </a:p>
        </p:txBody>
      </p:sp>
      <p:sp>
        <p:nvSpPr>
          <p:cNvPr id="1154051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34950" y="4724400"/>
            <a:ext cx="8686800" cy="1435100"/>
          </a:xfrm>
        </p:spPr>
        <p:txBody>
          <a:bodyPr/>
          <a:lstStyle/>
          <a:p>
            <a:pPr marL="0" indent="0"/>
            <a:r>
              <a:rPr lang="en-US" sz="2000" dirty="0"/>
              <a:t>Given a circuit, isolate that rows in which the output of the circuit should be </a:t>
            </a:r>
            <a:r>
              <a:rPr lang="en-US" sz="2000" dirty="0" smtClean="0">
                <a:solidFill>
                  <a:srgbClr val="FF0000"/>
                </a:solidFill>
              </a:rPr>
              <a:t>true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/>
            <a:r>
              <a:rPr lang="en-US" sz="2000" dirty="0"/>
              <a:t>A product term that contains exactly one instance of every variable is called a </a:t>
            </a:r>
            <a:r>
              <a:rPr lang="en-US" sz="2000" dirty="0" err="1" smtClean="0">
                <a:solidFill>
                  <a:srgbClr val="FF0000"/>
                </a:solidFill>
              </a:rPr>
              <a:t>minterm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154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463" y="1577975"/>
            <a:ext cx="28384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4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7213" y="1593850"/>
            <a:ext cx="24574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4054" name="Rectangle 6"/>
          <p:cNvSpPr>
            <a:spLocks noChangeArrowheads="1"/>
          </p:cNvSpPr>
          <p:nvPr/>
        </p:nvSpPr>
        <p:spPr bwMode="auto">
          <a:xfrm>
            <a:off x="2219325" y="2282825"/>
            <a:ext cx="1470025" cy="2227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Truth Table to Boolean Expression</a:t>
            </a:r>
          </a:p>
        </p:txBody>
      </p:sp>
      <p:sp>
        <p:nvSpPr>
          <p:cNvPr id="115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24413"/>
            <a:ext cx="8229600" cy="1306512"/>
          </a:xfrm>
        </p:spPr>
        <p:txBody>
          <a:bodyPr/>
          <a:lstStyle/>
          <a:p>
            <a:pPr marL="0" indent="0"/>
            <a:r>
              <a:rPr lang="en-US" dirty="0"/>
              <a:t>Given the expressions for each row, build a larger Boolean expression for the entire table.</a:t>
            </a:r>
          </a:p>
          <a:p>
            <a:pPr marL="576263" lvl="1" indent="-234950"/>
            <a:r>
              <a:rPr lang="en-US" dirty="0"/>
              <a:t>This is a </a:t>
            </a:r>
            <a:r>
              <a:rPr lang="en-US" dirty="0">
                <a:solidFill>
                  <a:srgbClr val="FF0000"/>
                </a:solidFill>
              </a:rPr>
              <a:t>sum-of-products (SOP) </a:t>
            </a:r>
            <a:r>
              <a:rPr lang="en-US" dirty="0"/>
              <a:t>form.</a:t>
            </a:r>
          </a:p>
        </p:txBody>
      </p:sp>
      <p:pic>
        <p:nvPicPr>
          <p:cNvPr id="1156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3337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Truth Table to Boolean Expression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4894263"/>
            <a:ext cx="8686800" cy="1412875"/>
          </a:xfrm>
        </p:spPr>
        <p:txBody>
          <a:bodyPr/>
          <a:lstStyle/>
          <a:p>
            <a:pPr marL="0" indent="0"/>
            <a:r>
              <a:rPr lang="en-US"/>
              <a:t>Finally build the circuit.</a:t>
            </a:r>
          </a:p>
          <a:p>
            <a:pPr marL="576263" lvl="1" indent="-234950"/>
            <a:r>
              <a:rPr lang="en-US"/>
              <a:t>Problem: SOP forms are often not minimal.</a:t>
            </a:r>
          </a:p>
          <a:p>
            <a:pPr marL="576263" lvl="1" indent="-234950"/>
            <a:r>
              <a:rPr lang="en-US"/>
              <a:t>Solution: Make it minimal. We’ll go over two ways.</a:t>
            </a:r>
          </a:p>
        </p:txBody>
      </p:sp>
      <p:pic>
        <p:nvPicPr>
          <p:cNvPr id="1158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1295400"/>
            <a:ext cx="4849813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8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75" y="1371600"/>
            <a:ext cx="33337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3376613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0195" name="Rectangle 3"/>
          <p:cNvSpPr>
            <a:spLocks noChangeArrowheads="1"/>
          </p:cNvSpPr>
          <p:nvPr/>
        </p:nvSpPr>
        <p:spPr bwMode="auto">
          <a:xfrm>
            <a:off x="4114800" y="609600"/>
            <a:ext cx="4360863" cy="20716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86275" y="-1189038"/>
            <a:ext cx="4657725" cy="5608638"/>
            <a:chOff x="2826" y="1058"/>
            <a:chExt cx="2934" cy="3533"/>
          </a:xfrm>
        </p:grpSpPr>
        <p:pic>
          <p:nvPicPr>
            <p:cNvPr id="116019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4" y="1117"/>
              <a:ext cx="2683" cy="3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60198" name="Rectangle 6"/>
            <p:cNvSpPr>
              <a:spLocks noChangeArrowheads="1"/>
            </p:cNvSpPr>
            <p:nvPr/>
          </p:nvSpPr>
          <p:spPr bwMode="auto">
            <a:xfrm>
              <a:off x="2826" y="1058"/>
              <a:ext cx="2934" cy="205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0199" name="Rectangle 7"/>
          <p:cNvSpPr>
            <a:spLocks noChangeArrowheads="1"/>
          </p:cNvSpPr>
          <p:nvPr/>
        </p:nvSpPr>
        <p:spPr bwMode="auto">
          <a:xfrm>
            <a:off x="5526088" y="1703388"/>
            <a:ext cx="312737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0200" name="Line 8"/>
          <p:cNvSpPr>
            <a:spLocks noChangeShapeType="1"/>
          </p:cNvSpPr>
          <p:nvPr/>
        </p:nvSpPr>
        <p:spPr bwMode="auto">
          <a:xfrm>
            <a:off x="4572000" y="1600200"/>
            <a:ext cx="23813" cy="4511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020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/>
              <a:t>Simply use the rules of Boolean logic</a:t>
            </a:r>
          </a:p>
        </p:txBody>
      </p:sp>
      <p:sp>
        <p:nvSpPr>
          <p:cNvPr id="11602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Approach: Algebraic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6-wrapup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class6-wrapup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lass6-wrap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6-wrapu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6-wrapup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C:\Shared Files\Classes\CS 349 Su'02\class6-wrapup.ppt</Template>
  <TotalTime>8568</TotalTime>
  <Pages>15</Pages>
  <Words>691</Words>
  <Application>Microsoft Office PowerPoint</Application>
  <PresentationFormat>On-screen Show (4:3)</PresentationFormat>
  <Paragraphs>206</Paragraphs>
  <Slides>36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class6-wrapup</vt:lpstr>
      <vt:lpstr>Equation</vt:lpstr>
      <vt:lpstr>CS 211: Computer Architecture Digital Logic </vt:lpstr>
      <vt:lpstr>What is this?</vt:lpstr>
      <vt:lpstr>NAND, NOR universality</vt:lpstr>
      <vt:lpstr>DeMorgan's Law</vt:lpstr>
      <vt:lpstr>Converting Truth Table to Boolean Expression</vt:lpstr>
      <vt:lpstr>Converting Truth Table to Boolean Expression</vt:lpstr>
      <vt:lpstr>Converting Truth Table to Boolean Expression</vt:lpstr>
      <vt:lpstr>Converting Truth Table to Boolean Expression</vt:lpstr>
      <vt:lpstr>First Approach: Algebraic</vt:lpstr>
      <vt:lpstr>The Result</vt:lpstr>
      <vt:lpstr>Boolean Identities</vt:lpstr>
      <vt:lpstr>A Slight Detour: Terminology</vt:lpstr>
      <vt:lpstr>Boolean Algebra Example</vt:lpstr>
      <vt:lpstr>Boolean Algebra Example 2</vt:lpstr>
      <vt:lpstr>Using DeMorgan’s Laws to Complement</vt:lpstr>
      <vt:lpstr>Duals</vt:lpstr>
      <vt:lpstr>Relationship between Complement and Duals</vt:lpstr>
      <vt:lpstr>Complement Using Duals</vt:lpstr>
      <vt:lpstr>Karnaugh Maps or K-Maps</vt:lpstr>
      <vt:lpstr>2 Variable K-Map</vt:lpstr>
      <vt:lpstr>2 Variable K-Map</vt:lpstr>
      <vt:lpstr>2 Variable K-Map</vt:lpstr>
      <vt:lpstr>Finding Commonality</vt:lpstr>
      <vt:lpstr>Finding the “best” solution</vt:lpstr>
      <vt:lpstr>Simplify Example</vt:lpstr>
      <vt:lpstr>Simplify Example</vt:lpstr>
      <vt:lpstr>3 Variable K-Maps</vt:lpstr>
      <vt:lpstr>3 Variable K-Maps</vt:lpstr>
      <vt:lpstr>3 Variable K-Maps</vt:lpstr>
      <vt:lpstr>3 Variable K-Maps</vt:lpstr>
      <vt:lpstr>3 Variable K-Maps</vt:lpstr>
      <vt:lpstr>3 Variable K-Maps</vt:lpstr>
      <vt:lpstr>Back to our earlier example…..</vt:lpstr>
      <vt:lpstr>Up… up… and let’s keep going</vt:lpstr>
      <vt:lpstr>Few more examples</vt:lpstr>
      <vt:lpstr>Few more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Randal E. Bryant and David R. O'Hallaron</dc:creator>
  <cp:lastModifiedBy>Abhishek</cp:lastModifiedBy>
  <cp:revision>308</cp:revision>
  <cp:lastPrinted>1999-01-11T23:34:46Z</cp:lastPrinted>
  <dcterms:created xsi:type="dcterms:W3CDTF">2010-02-04T16:54:31Z</dcterms:created>
  <dcterms:modified xsi:type="dcterms:W3CDTF">2011-03-08T21:05:35Z</dcterms:modified>
</cp:coreProperties>
</file>