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4" autoAdjust="0"/>
    <p:restoredTop sz="86387" autoAdjust="0"/>
  </p:normalViewPr>
  <p:slideViewPr>
    <p:cSldViewPr>
      <p:cViewPr>
        <p:scale>
          <a:sx n="80" d="100"/>
          <a:sy n="80" d="100"/>
        </p:scale>
        <p:origin x="-810" y="-30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48" y="45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44" y="-96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64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055876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8FC74969-03A9-400F-B868-791676E4932A}" type="slidenum">
              <a:rPr lang="en-US"/>
              <a:pPr/>
              <a:t>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5863" y="701675"/>
            <a:ext cx="4624387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573" y="4409311"/>
            <a:ext cx="5128204" cy="41775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7338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814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5052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r>
              <a:rPr lang="en-US" dirty="0" smtClean="0"/>
              <a:t>Reading: </a:t>
            </a:r>
          </a:p>
          <a:p>
            <a:pPr lvl="1"/>
            <a:r>
              <a:rPr lang="en-US" dirty="0" smtClean="0"/>
              <a:t>Chapter 4: Section 4.2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685800" y="914400"/>
            <a:ext cx="7924800" cy="1143000"/>
          </a:xfrm>
        </p:spPr>
        <p:txBody>
          <a:bodyPr/>
          <a:lstStyle/>
          <a:p>
            <a:r>
              <a:rPr lang="en-US" dirty="0" smtClean="0"/>
              <a:t>CS 211: Computer Architecture</a:t>
            </a:r>
            <a:br>
              <a:rPr lang="en-US" dirty="0" smtClean="0"/>
            </a:br>
            <a:r>
              <a:rPr lang="en-US" dirty="0" smtClean="0"/>
              <a:t>Digital Logic: Combinational and Sequential Circuits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as input 2 digits (A&amp;B) and previous carry (P)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676400"/>
            <a:ext cx="80295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2219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5-bit Ripple Carry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Note how computation ripples from left to right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Each adder has depth 2 (input passes through 2 gates to reach output)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Full adder that computes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cannot start its computation until previous full adder computes carry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longest depth in a k-bit ripple carry adder is 2k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066800"/>
            <a:ext cx="75723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6234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Adder/</a:t>
            </a:r>
            <a:r>
              <a:rPr lang="en-US" sz="3200" dirty="0" err="1" smtClean="0"/>
              <a:t>Subtractor</a:t>
            </a:r>
            <a:r>
              <a:rPr lang="en-US" sz="3200" dirty="0" smtClean="0"/>
              <a:t> in 2’s Complement Form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43050"/>
            <a:ext cx="81724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7010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13" y="1400175"/>
            <a:ext cx="7771887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5826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Overflow Computation in Adder/</a:t>
            </a:r>
            <a:r>
              <a:rPr lang="en-US" sz="3200" dirty="0" err="1" smtClean="0"/>
              <a:t>Subtractor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2s complement, overflow if 2 most significant carries differ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000250"/>
            <a:ext cx="46386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3652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 Carry Adder Circuit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390650"/>
            <a:ext cx="68389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8813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 (CLA)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produce an adder circuit of shorter depth</a:t>
            </a:r>
          </a:p>
          <a:p>
            <a:r>
              <a:rPr lang="en-US" dirty="0" smtClean="0"/>
              <a:t>Mechanism: rewrite the carry function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438400"/>
            <a:ext cx="67627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9907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Recursively define carries in terms of propagate and generate signals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ith</a:t>
            </a:r>
            <a:r>
              <a:rPr lang="en-US" sz="2000" dirty="0" smtClean="0"/>
              <a:t> carry has i+1 product terms, the largest of which has i+1 literals</a:t>
            </a:r>
          </a:p>
          <a:p>
            <a:r>
              <a:rPr lang="en-US" sz="2000" dirty="0" smtClean="0"/>
              <a:t>If AND, OR gates can take unbounded inputs, total circuit depth is 2 (</a:t>
            </a:r>
            <a:r>
              <a:rPr lang="en-US" sz="2000" dirty="0" err="1" smtClean="0"/>
              <a:t>SoP</a:t>
            </a:r>
            <a:r>
              <a:rPr lang="en-US" sz="2000" dirty="0"/>
              <a:t> </a:t>
            </a:r>
            <a:r>
              <a:rPr lang="en-US" sz="2000" dirty="0" smtClean="0"/>
              <a:t>form)</a:t>
            </a:r>
          </a:p>
          <a:p>
            <a:r>
              <a:rPr lang="en-US" sz="2000" dirty="0" smtClean="0"/>
              <a:t>If gates take 2 inputs, total circuit depth is 1 +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(k) for k-bit addition</a:t>
            </a:r>
            <a:endParaRPr lang="en-US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676400"/>
            <a:ext cx="34385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9438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143000"/>
            <a:ext cx="80486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78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Shifter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2575"/>
            <a:ext cx="78962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6318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Multiplexers (</a:t>
            </a:r>
            <a:r>
              <a:rPr lang="en-US" dirty="0" err="1" smtClean="0"/>
              <a:t>Muxes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Combinational circuit that selects binary information from many inputs to one 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571750"/>
            <a:ext cx="68389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91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Barrel Shifter with Wraparound Using </a:t>
            </a:r>
            <a:r>
              <a:rPr lang="en-US" sz="2800" dirty="0" err="1" smtClean="0"/>
              <a:t>Muxes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304925"/>
            <a:ext cx="79629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8628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on to 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Latches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Set/Reset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</a:t>
            </a:r>
          </a:p>
          <a:p>
            <a:r>
              <a:rPr lang="en-US" sz="2000" dirty="0" smtClean="0"/>
              <a:t>Flip-flops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Enabled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Resettable</a:t>
            </a:r>
          </a:p>
          <a:p>
            <a:r>
              <a:rPr lang="en-US" sz="2000" dirty="0" smtClean="0"/>
              <a:t>Registers</a:t>
            </a:r>
          </a:p>
          <a:p>
            <a:r>
              <a:rPr lang="en-US" sz="2000" dirty="0" smtClean="0"/>
              <a:t>Counters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795648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Sequential Circuits different from Combinational Circuits?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 of sequential logic depend on both current and prior values – it has memory</a:t>
            </a:r>
          </a:p>
          <a:p>
            <a:endParaRPr lang="en-US" dirty="0"/>
          </a:p>
          <a:p>
            <a:r>
              <a:rPr lang="en-US" dirty="0" smtClean="0"/>
              <a:t>Definitions:</a:t>
            </a:r>
          </a:p>
          <a:p>
            <a:r>
              <a:rPr lang="en-US" dirty="0" smtClean="0"/>
              <a:t>State: all the information about a circuit to explain its future behavior</a:t>
            </a:r>
          </a:p>
          <a:p>
            <a:r>
              <a:rPr lang="en-US" dirty="0" smtClean="0"/>
              <a:t>Latches and flip-flops: state elements that store one bit of state</a:t>
            </a:r>
          </a:p>
          <a:p>
            <a:r>
              <a:rPr lang="en-US" dirty="0" smtClean="0"/>
              <a:t>Synchronous sequential elements: combinational logic followed by a bank of flip-flops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1153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Bistable</a:t>
            </a:r>
            <a:r>
              <a:rPr lang="en-US" dirty="0" smtClean="0"/>
              <a:t>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building blocks of other elements</a:t>
            </a:r>
          </a:p>
          <a:p>
            <a:r>
              <a:rPr lang="en-US" dirty="0" smtClean="0"/>
              <a:t>No inputs</a:t>
            </a:r>
          </a:p>
          <a:p>
            <a:r>
              <a:rPr lang="en-US" dirty="0" smtClean="0"/>
              <a:t>Two outputs (Q and Q’)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58959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50231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Bistable</a:t>
            </a:r>
            <a:r>
              <a:rPr lang="en-US" dirty="0" smtClean="0"/>
              <a:t> Circuit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all the cases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Bistable</a:t>
            </a:r>
            <a:r>
              <a:rPr lang="en-US" dirty="0" smtClean="0"/>
              <a:t> circuit stores 1 bit of state (Q, or Q’)</a:t>
            </a:r>
          </a:p>
          <a:p>
            <a:r>
              <a:rPr lang="en-US" dirty="0" smtClean="0"/>
              <a:t>But there are no inputs to control state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1"/>
            <a:ext cx="5791200" cy="311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6121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Set/Reset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2114550"/>
            <a:ext cx="50768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22829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S/R Latch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581150"/>
            <a:ext cx="68675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09323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S/R Latch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562100"/>
            <a:ext cx="69723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9370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S/R Latch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operation – makes output 1 (S = 1, R = 0, Q = 1)</a:t>
            </a:r>
          </a:p>
          <a:p>
            <a:r>
              <a:rPr lang="en-US" dirty="0" smtClean="0"/>
              <a:t>Reset operation – makes output 0 (S = 0, R = 1, Q = 0)</a:t>
            </a:r>
          </a:p>
          <a:p>
            <a:r>
              <a:rPr lang="en-US" dirty="0" smtClean="0"/>
              <a:t>What about invalid state? (S = 1, R = 1)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429000"/>
            <a:ext cx="14573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05573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inputs (C and D)</a:t>
            </a:r>
          </a:p>
          <a:p>
            <a:r>
              <a:rPr lang="en-US" dirty="0" smtClean="0"/>
              <a:t>C: controls when the output changes</a:t>
            </a:r>
          </a:p>
          <a:p>
            <a:r>
              <a:rPr lang="en-US" dirty="0" smtClean="0"/>
              <a:t>D (data input): controls what the output changes to</a:t>
            </a:r>
          </a:p>
          <a:p>
            <a:r>
              <a:rPr lang="en-US" dirty="0" smtClean="0"/>
              <a:t>When C = 1, D passes through to Q (transparent latch)</a:t>
            </a:r>
          </a:p>
          <a:p>
            <a:r>
              <a:rPr lang="en-US" dirty="0" smtClean="0"/>
              <a:t>When C = 0, Q holds previous value (opaque latch)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67175"/>
            <a:ext cx="11430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9950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Mux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524000"/>
            <a:ext cx="76676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494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 Internal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666875"/>
            <a:ext cx="63722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25182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do with Flip-Flops?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do computations, we need more than just combinational circuits</a:t>
            </a:r>
          </a:p>
          <a:p>
            <a:r>
              <a:rPr lang="en-US" sz="2000" dirty="0" smtClean="0"/>
              <a:t>We need to use past circuit state to influence future output</a:t>
            </a:r>
          </a:p>
          <a:p>
            <a:endParaRPr lang="en-US" sz="2000" dirty="0"/>
          </a:p>
          <a:p>
            <a:r>
              <a:rPr lang="en-US" sz="2000" dirty="0" smtClean="0"/>
              <a:t>But how do we coordinate computations and the changing of state values across lots of different parts of a circuit?</a:t>
            </a:r>
          </a:p>
          <a:p>
            <a:endParaRPr lang="en-US" sz="2000" dirty="0"/>
          </a:p>
          <a:p>
            <a:r>
              <a:rPr lang="en-US" sz="2000" dirty="0" smtClean="0"/>
              <a:t>We use CLOCKING (</a:t>
            </a:r>
            <a:r>
              <a:rPr lang="en-US" sz="2000" dirty="0" err="1" smtClean="0"/>
              <a:t>eg</a:t>
            </a:r>
            <a:r>
              <a:rPr lang="en-US" sz="2000" dirty="0" smtClean="0"/>
              <a:t>. 1GHz clock on Intel processors)</a:t>
            </a:r>
          </a:p>
          <a:p>
            <a:r>
              <a:rPr lang="en-US" sz="2000" dirty="0" smtClean="0"/>
              <a:t>On each clock pulse, combinational computations are performed, and results stored in latches </a:t>
            </a:r>
          </a:p>
          <a:p>
            <a:r>
              <a:rPr lang="en-US" sz="2000" dirty="0" smtClean="0"/>
              <a:t>How to introduce clocks into latches?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686721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Flip-flops: Latches on a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straightforward latch is not safely synchronous (or predictably synchronous)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Flip-flops designed so that outputs will NOT change within a single clock pulse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133600"/>
            <a:ext cx="65913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269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400175"/>
            <a:ext cx="75914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674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Demultiplexer</a:t>
            </a:r>
            <a:r>
              <a:rPr lang="en-US" dirty="0" smtClean="0"/>
              <a:t> (</a:t>
            </a:r>
            <a:r>
              <a:rPr lang="en-US" dirty="0" err="1" smtClean="0"/>
              <a:t>Demux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371600"/>
            <a:ext cx="73628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830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Decoders or </a:t>
            </a:r>
            <a:r>
              <a:rPr lang="en-US" dirty="0" err="1" smtClean="0"/>
              <a:t>Muxes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295400"/>
            <a:ext cx="79343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534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Mux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Can actually use a smaller mux with a trick:</a:t>
            </a:r>
          </a:p>
          <a:p>
            <a:r>
              <a:rPr lang="en-US" sz="2000" dirty="0" smtClean="0"/>
              <a:t>Look at the rows below, A &amp; B have the same value, C iterates between 0 &amp; 1</a:t>
            </a:r>
          </a:p>
          <a:p>
            <a:r>
              <a:rPr lang="en-US" sz="2000" dirty="0" smtClean="0"/>
              <a:t>For the pair of rows, F either equals 0 or 1, C or not(C)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219200"/>
            <a:ext cx="13335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809875"/>
            <a:ext cx="74104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3502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Mux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38250"/>
            <a:ext cx="76581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5496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Addition: The Half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of 2 bits: A &amp; B produces summand (S) and carry (C)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to do addition, we need 3 bits at a time (to account for carries)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828800"/>
            <a:ext cx="6486525" cy="275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5334000"/>
            <a:ext cx="28003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2633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9004</TotalTime>
  <Pages>15</Pages>
  <Words>642</Words>
  <Application>Microsoft Office PowerPoint</Application>
  <PresentationFormat>On-screen Show (4:3)</PresentationFormat>
  <Paragraphs>125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class6-wrapup</vt:lpstr>
      <vt:lpstr>CS 211: Computer Architecture Digital Logic: Combinational and Sequential Circuits</vt:lpstr>
      <vt:lpstr>Multiplexers (Muxes)</vt:lpstr>
      <vt:lpstr>Internal Mux Organization</vt:lpstr>
      <vt:lpstr>Mux Truth Table</vt:lpstr>
      <vt:lpstr>Demultiplexer (Demux)</vt:lpstr>
      <vt:lpstr>Functions with Decoders or Muxes</vt:lpstr>
      <vt:lpstr>A Mux Trick</vt:lpstr>
      <vt:lpstr>Another Mux Trick</vt:lpstr>
      <vt:lpstr>Addition: The Half Adder</vt:lpstr>
      <vt:lpstr>The Full Adder</vt:lpstr>
      <vt:lpstr>5-bit Ripple Carry Adder</vt:lpstr>
      <vt:lpstr>Adder/Subtractor in 2’s Complement Form</vt:lpstr>
      <vt:lpstr>Handling Overflow</vt:lpstr>
      <vt:lpstr>Overflow Computation in Adder/Subtractor</vt:lpstr>
      <vt:lpstr>Ripple Carry Adder Circuit Depth</vt:lpstr>
      <vt:lpstr>Carry Lookahead Adder (CLA)</vt:lpstr>
      <vt:lpstr>Carry Lookahead</vt:lpstr>
      <vt:lpstr>Carry Lookahead</vt:lpstr>
      <vt:lpstr>Shifter Circuit</vt:lpstr>
      <vt:lpstr>Barrel Shifter with Wraparound Using Muxes</vt:lpstr>
      <vt:lpstr>Now on to Sequential Circuits</vt:lpstr>
      <vt:lpstr>How are Sequential Circuits different from Combinational Circuits?</vt:lpstr>
      <vt:lpstr>Bistable Circuits</vt:lpstr>
      <vt:lpstr>Bistable Circuit Analysis</vt:lpstr>
      <vt:lpstr>Set/Reset Latch</vt:lpstr>
      <vt:lpstr>S/R Latch Analysis</vt:lpstr>
      <vt:lpstr>S/R Latch Analysis</vt:lpstr>
      <vt:lpstr>S/R Latch Symbol</vt:lpstr>
      <vt:lpstr>D Latch</vt:lpstr>
      <vt:lpstr>D Latch Internal Circuit</vt:lpstr>
      <vt:lpstr>What are we going to do with Flip-Flops?</vt:lpstr>
      <vt:lpstr>Flip-flops: Latches on a Clock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448</cp:revision>
  <cp:lastPrinted>1999-01-11T23:34:46Z</cp:lastPrinted>
  <dcterms:created xsi:type="dcterms:W3CDTF">2010-02-04T16:54:31Z</dcterms:created>
  <dcterms:modified xsi:type="dcterms:W3CDTF">2011-11-07T14:18:05Z</dcterms:modified>
</cp:coreProperties>
</file>