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286" r:id="rId9"/>
    <p:sldId id="258" r:id="rId10"/>
    <p:sldId id="287" r:id="rId11"/>
    <p:sldId id="260" r:id="rId12"/>
    <p:sldId id="261" r:id="rId13"/>
    <p:sldId id="288" r:id="rId14"/>
    <p:sldId id="262" r:id="rId15"/>
    <p:sldId id="292" r:id="rId16"/>
    <p:sldId id="289" r:id="rId17"/>
    <p:sldId id="290" r:id="rId18"/>
    <p:sldId id="272" r:id="rId19"/>
    <p:sldId id="268" r:id="rId20"/>
    <p:sldId id="275" r:id="rId21"/>
    <p:sldId id="291" r:id="rId22"/>
    <p:sldId id="276" r:id="rId23"/>
    <p:sldId id="293" r:id="rId24"/>
    <p:sldId id="283" r:id="rId25"/>
    <p:sldId id="294" r:id="rId26"/>
    <p:sldId id="296" r:id="rId27"/>
    <p:sldId id="295" r:id="rId28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784" y="-54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3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58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5417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0290" y="8817057"/>
            <a:ext cx="3029480" cy="463470"/>
          </a:xfrm>
          <a:prstGeom prst="rect">
            <a:avLst/>
          </a:prstGeom>
          <a:ln/>
        </p:spPr>
        <p:txBody>
          <a:bodyPr/>
          <a:lstStyle/>
          <a:p>
            <a:fld id="{AC812336-5397-45C6-9343-31151A9FE010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24388" cy="3468688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11" y="4409321"/>
            <a:ext cx="5129730" cy="41775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0B8F89-39B1-4EEA-9C7F-9C8539AE31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DA851-2018-4F7E-91A2-0EC274E5E5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100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683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9" r:id="rId7"/>
    <p:sldLayoutId id="2147483660" r:id="rId8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sz="1700" dirty="0" smtClean="0"/>
              <a:t>Integer Arithmetic</a:t>
            </a:r>
            <a:endParaRPr lang="en-US" sz="1700" dirty="0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 lIns="0" tIns="0" rIns="0" bIns="0" anchor="ctr"/>
          <a:lstStyle/>
          <a:p>
            <a:r>
              <a:rPr lang="en-US" dirty="0"/>
              <a:t>198:211</a:t>
            </a:r>
            <a:br>
              <a:rPr lang="en-US" dirty="0"/>
            </a:br>
            <a:r>
              <a:rPr lang="en-US" dirty="0"/>
              <a:t>Computer Architecture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to the following addition if each number is represented by only 4 bits?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two </a:t>
            </a:r>
            <a:r>
              <a:rPr lang="en-US" dirty="0" err="1" smtClean="0"/>
              <a:t>n</a:t>
            </a:r>
            <a:r>
              <a:rPr lang="en-US" dirty="0" smtClean="0"/>
              <a:t> bits numbers may result in an n+1 bit number</a:t>
            </a:r>
          </a:p>
          <a:p>
            <a:r>
              <a:rPr lang="en-US" dirty="0" smtClean="0"/>
              <a:t>No space to hold extra bit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modulo arithmetic</a:t>
            </a:r>
          </a:p>
          <a:p>
            <a:pPr lvl="1">
              <a:buNone/>
            </a:pP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 is really (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</a:t>
            </a:r>
            <a:r>
              <a:rPr lang="en-US" dirty="0" smtClean="0"/>
              <a:t>) mod 2</a:t>
            </a:r>
            <a:r>
              <a:rPr lang="en-US" baseline="30000" dirty="0" smtClean="0"/>
              <a:t>n</a:t>
            </a:r>
            <a:r>
              <a:rPr lang="en-US" dirty="0" smtClean="0"/>
              <a:t>, where </a:t>
            </a:r>
            <a:r>
              <a:rPr lang="en-US" dirty="0" err="1" smtClean="0"/>
              <a:t>n</a:t>
            </a:r>
            <a:r>
              <a:rPr lang="en-US" dirty="0" smtClean="0"/>
              <a:t> = number of bits</a:t>
            </a:r>
          </a:p>
          <a:p>
            <a:pPr lvl="1">
              <a:buNone/>
            </a:pPr>
            <a:r>
              <a:rPr lang="en-US" dirty="0" smtClean="0"/>
              <a:t>(8 + 10) mod 2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2354318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   8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</a:rPr>
              <a:t>1000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+ 10    1010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342900" indent="-342900" algn="l"/>
            <a:r>
              <a:rPr lang="en-US" sz="2400" dirty="0" smtClean="0">
                <a:latin typeface="Courier New"/>
                <a:cs typeface="Courier New"/>
              </a:rPr>
              <a:t>  18   10010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5582" y="2362200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   8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>
                <a:latin typeface="Courier New"/>
                <a:cs typeface="Courier New"/>
              </a:rPr>
              <a:t>1000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+ 10    1010</a:t>
            </a:r>
          </a:p>
          <a:p>
            <a:pPr marL="342900" indent="-342900"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342900" indent="-342900" algn="l"/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  2   10010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019800" y="3505200"/>
            <a:ext cx="228600" cy="152400"/>
          </a:xfrm>
          <a:prstGeom prst="line">
            <a:avLst/>
          </a:prstGeom>
          <a:noFill/>
          <a:ln w="38100" cap="flat" cmpd="sng" algn="ctr">
            <a:solidFill>
              <a:srgbClr val="00001E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occurs when the result cannot fit within the size limit of the data type</a:t>
            </a:r>
          </a:p>
          <a:p>
            <a:r>
              <a:rPr lang="en-US" dirty="0" smtClean="0"/>
              <a:t>When executing C programs, overflows are not signaled as errors!</a:t>
            </a:r>
          </a:p>
          <a:p>
            <a:r>
              <a:rPr lang="en-US" dirty="0" smtClean="0"/>
              <a:t>Programmer must figure it out</a:t>
            </a:r>
          </a:p>
          <a:p>
            <a:r>
              <a:rPr lang="en-US" dirty="0" smtClean="0"/>
              <a:t>When two unsigned numbers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 are added</a:t>
            </a:r>
          </a:p>
          <a:p>
            <a:r>
              <a:rPr lang="en-US" dirty="0" smtClean="0"/>
              <a:t>Overflow has occurred if</a:t>
            </a:r>
          </a:p>
          <a:p>
            <a:pPr lvl="1"/>
            <a:r>
              <a:rPr lang="en-US" dirty="0" err="1" smtClean="0"/>
              <a:t>x+y</a:t>
            </a:r>
            <a:r>
              <a:rPr lang="en-US" dirty="0" smtClean="0"/>
              <a:t> &lt; </a:t>
            </a:r>
            <a:r>
              <a:rPr lang="en-US" dirty="0" err="1" smtClean="0"/>
              <a:t>x</a:t>
            </a:r>
            <a:r>
              <a:rPr lang="en-US" dirty="0" smtClean="0"/>
              <a:t> or </a:t>
            </a:r>
            <a:r>
              <a:rPr lang="en-US" dirty="0" err="1" smtClean="0"/>
              <a:t>x+y</a:t>
            </a:r>
            <a:r>
              <a:rPr lang="en-US" dirty="0" smtClean="0"/>
              <a:t> &lt; </a:t>
            </a:r>
            <a:r>
              <a:rPr lang="en-US" dirty="0" err="1" smtClean="0"/>
              <a:t>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Addition &amp; Subtraction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= binary addition, ignore carry out</a:t>
            </a:r>
          </a:p>
          <a:p>
            <a:r>
              <a:rPr lang="en-US" dirty="0" smtClean="0"/>
              <a:t>Subtraction = invert subtrahend and add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 – 2 = 4 + -2</a:t>
            </a:r>
            <a:endParaRPr lang="en-US" dirty="0"/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1524000" y="2305717"/>
            <a:ext cx="2031626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7  </a:t>
            </a:r>
            <a:r>
              <a:rPr lang="en-US" sz="2400" dirty="0" smtClean="0">
                <a:latin typeface="Courier New"/>
                <a:cs typeface="Courier New"/>
              </a:rPr>
              <a:t> 1001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2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648200" y="2381917"/>
            <a:ext cx="2438400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+ -</a:t>
            </a:r>
            <a:r>
              <a:rPr lang="en-US" sz="2400" dirty="0">
                <a:latin typeface="Courier New"/>
                <a:cs typeface="Courier New"/>
              </a:rPr>
              <a:t>2   </a:t>
            </a:r>
            <a:r>
              <a:rPr lang="en-US" sz="2400" dirty="0" smtClean="0">
                <a:latin typeface="Courier New"/>
                <a:cs typeface="Courier New"/>
              </a:rPr>
              <a:t> 1110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-</a:t>
            </a:r>
            <a:r>
              <a:rPr lang="en-US" sz="2400" dirty="0">
                <a:latin typeface="Courier New"/>
                <a:cs typeface="Courier New"/>
              </a:rPr>
              <a:t>7 </a:t>
            </a:r>
            <a:r>
              <a:rPr lang="en-US" sz="2400" dirty="0" smtClean="0">
                <a:latin typeface="Courier New"/>
                <a:cs typeface="Courier New"/>
              </a:rPr>
              <a:t>  11001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2204628" y="4343400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 4   </a:t>
            </a:r>
            <a:r>
              <a:rPr lang="en-US" sz="2400" dirty="0" smtClean="0">
                <a:latin typeface="Courier New"/>
                <a:cs typeface="Courier New"/>
              </a:rPr>
              <a:t> 0100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-2    1110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2    0010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943600" y="3524917"/>
            <a:ext cx="228600" cy="152400"/>
          </a:xfrm>
          <a:prstGeom prst="line">
            <a:avLst/>
          </a:prstGeom>
          <a:noFill/>
          <a:ln w="38100" cap="flat" cmpd="sng" algn="ctr">
            <a:solidFill>
              <a:srgbClr val="00001E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Adding 2 positive numbers: obvious</a:t>
            </a:r>
          </a:p>
          <a:p>
            <a:pPr lvl="1"/>
            <a:r>
              <a:rPr lang="en-US" dirty="0" smtClean="0"/>
              <a:t>Adding positive and negative number?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|pos number| &gt; |</a:t>
            </a:r>
            <a:r>
              <a:rPr lang="en-US" dirty="0" err="1" smtClean="0"/>
              <a:t>neg</a:t>
            </a:r>
            <a:r>
              <a:rPr lang="en-US" dirty="0" smtClean="0"/>
              <a:t> number|</a:t>
            </a:r>
          </a:p>
          <a:p>
            <a:pPr lvl="3"/>
            <a:r>
              <a:rPr lang="en-US" dirty="0" smtClean="0"/>
              <a:t>Will wrap around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0 MSB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|</a:t>
            </a:r>
            <a:r>
              <a:rPr lang="en-US" dirty="0" err="1" smtClean="0">
                <a:ea typeface="Wingdings"/>
                <a:cs typeface="Wingdings"/>
              </a:rPr>
              <a:t>neg</a:t>
            </a:r>
            <a:r>
              <a:rPr lang="en-US" dirty="0" smtClean="0">
                <a:ea typeface="Wingdings"/>
                <a:cs typeface="Wingdings"/>
              </a:rPr>
              <a:t> number| &gt; |pos number|</a:t>
            </a:r>
          </a:p>
          <a:p>
            <a:pPr lvl="3"/>
            <a:r>
              <a:rPr lang="en-US" dirty="0" smtClean="0">
                <a:ea typeface="Wingdings"/>
                <a:cs typeface="Wingdings"/>
              </a:rPr>
              <a:t>Will not wrap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1 MSB</a:t>
            </a:r>
          </a:p>
          <a:p>
            <a:pPr lvl="1"/>
            <a:r>
              <a:rPr lang="en-US" dirty="0" smtClean="0">
                <a:ea typeface="Wingdings"/>
                <a:cs typeface="Wingdings"/>
              </a:rPr>
              <a:t>Adding 2 negative numbers just like adding two positive numbers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Will always wrap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1 MSB is preserved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667000"/>
            <a:ext cx="1662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2+(-1)=1</a:t>
            </a:r>
            <a:endParaRPr lang="en-US" sz="2400" dirty="0">
              <a:latin typeface="Courier New"/>
              <a:cs typeface="Courier New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72200" y="1738122"/>
            <a:ext cx="2667000" cy="2757678"/>
            <a:chOff x="3276600" y="2667000"/>
            <a:chExt cx="2667000" cy="2757678"/>
          </a:xfrm>
        </p:grpSpPr>
        <p:sp>
          <p:nvSpPr>
            <p:cNvPr id="4" name="TextBox 3"/>
            <p:cNvSpPr txBox="1"/>
            <p:nvPr/>
          </p:nvSpPr>
          <p:spPr>
            <a:xfrm>
              <a:off x="3276600" y="2667000"/>
              <a:ext cx="2667000" cy="27576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-4	1 00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-3	1 01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-2	1 10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-1	1 11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0	0 00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1	0 01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2	0 10</a:t>
              </a:r>
            </a:p>
            <a:p>
              <a:pPr algn="l"/>
              <a:r>
                <a:rPr lang="en-US" sz="2400" dirty="0" smtClean="0">
                  <a:latin typeface="Courier New"/>
                  <a:cs typeface="Courier New"/>
                </a:rPr>
                <a:t> 3	0 11</a:t>
              </a:r>
              <a:endParaRPr lang="en-US" sz="2400" dirty="0">
                <a:latin typeface="Courier New"/>
                <a:cs typeface="Courier New"/>
              </a:endParaRPr>
            </a:p>
          </p:txBody>
        </p:sp>
        <p:sp>
          <p:nvSpPr>
            <p:cNvPr id="18" name="Curved Left Arrow 17"/>
            <p:cNvSpPr/>
            <p:nvPr/>
          </p:nvSpPr>
          <p:spPr bwMode="auto">
            <a:xfrm>
              <a:off x="5105400" y="4876800"/>
              <a:ext cx="152400" cy="381000"/>
            </a:xfrm>
            <a:prstGeom prst="curvedLef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0" name="Curved Right Arrow 19"/>
            <p:cNvSpPr/>
            <p:nvPr/>
          </p:nvSpPr>
          <p:spPr bwMode="auto">
            <a:xfrm rot="10800000">
              <a:off x="5391604" y="4114800"/>
              <a:ext cx="475796" cy="1156340"/>
            </a:xfrm>
            <a:prstGeom prst="curvedRigh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1" name="Curved Left Arrow 20"/>
            <p:cNvSpPr/>
            <p:nvPr/>
          </p:nvSpPr>
          <p:spPr bwMode="auto">
            <a:xfrm>
              <a:off x="5105400" y="4191000"/>
              <a:ext cx="152400" cy="381000"/>
            </a:xfrm>
            <a:prstGeom prst="curvedLeftArrow">
              <a:avLst/>
            </a:prstGeom>
            <a:noFill/>
            <a:ln w="19050" cap="flat" cmpd="sng" algn="ctr">
              <a:solidFill>
                <a:srgbClr val="FF1A1A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23" name="Oval 22"/>
          <p:cNvSpPr/>
          <p:nvPr/>
        </p:nvSpPr>
        <p:spPr bwMode="auto">
          <a:xfrm>
            <a:off x="7467600" y="2819400"/>
            <a:ext cx="533400" cy="30480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 Overflow</a:t>
            </a:r>
            <a:endParaRPr lang="en-US" dirty="0"/>
          </a:p>
        </p:txBody>
      </p:sp>
      <p:sp>
        <p:nvSpPr>
          <p:cNvPr id="5550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overflow occurs with 2’s complement?</a:t>
            </a:r>
          </a:p>
          <a:p>
            <a:pPr lvl="1"/>
            <a:r>
              <a:rPr lang="en-US" dirty="0" smtClean="0"/>
              <a:t>Need one extra bit so sign bit will be wrong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to detect?</a:t>
            </a:r>
          </a:p>
          <a:p>
            <a:pPr lvl="2"/>
            <a:r>
              <a:rPr lang="en-US" dirty="0" smtClean="0"/>
              <a:t>Adding 2 positive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negative result</a:t>
            </a:r>
          </a:p>
          <a:p>
            <a:pPr lvl="2"/>
            <a:r>
              <a:rPr lang="en-US" dirty="0" smtClean="0">
                <a:ea typeface="Wingdings"/>
                <a:cs typeface="Wingdings"/>
              </a:rPr>
              <a:t>Adding 2 negative numbers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ea typeface="Wingdings"/>
                <a:cs typeface="Wingdings"/>
              </a:rPr>
              <a:t> positive result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1866182" y="2438400"/>
            <a:ext cx="2216322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6    0110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+ 5 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-</a:t>
            </a:r>
            <a:r>
              <a:rPr lang="en-US" sz="2400" dirty="0">
                <a:latin typeface="Courier New"/>
                <a:cs typeface="Courier New"/>
              </a:rPr>
              <a:t>5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4609382" y="24581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smtClean="0">
                <a:latin typeface="Courier New"/>
                <a:cs typeface="Courier New"/>
              </a:rPr>
              <a:t>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-6    1010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</a:t>
            </a:r>
            <a:r>
              <a:rPr lang="en-US" sz="2400" dirty="0" smtClean="0">
                <a:latin typeface="Courier New"/>
                <a:cs typeface="Courier New"/>
              </a:rPr>
              <a:t>--</a:t>
            </a:r>
            <a:r>
              <a:rPr lang="en-US" sz="2400" dirty="0">
                <a:latin typeface="Courier New"/>
                <a:cs typeface="Courier New"/>
              </a:rPr>
              <a:t>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4    0100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compute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very efficient 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09800" y="1905000"/>
          <a:ext cx="77320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3" imgW="292100" imgH="431800" progId="Equation.3">
                  <p:embed/>
                </p:oleObj>
              </mc:Choice>
              <mc:Fallback>
                <p:oleObj name="Equation" r:id="rId3" imgW="2921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77320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Notice anything about the binary form?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4550" y="1600200"/>
            <a:ext cx="923450" cy="2425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54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67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378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324 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3618 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4158" y="16002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 101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0000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110111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6002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err="1" smtClean="0">
                <a:latin typeface="Courier New"/>
                <a:cs typeface="Courier New"/>
              </a:rPr>
              <a:t>x</a:t>
            </a:r>
            <a:r>
              <a:rPr lang="en-US" sz="2400" dirty="0" smtClean="0">
                <a:latin typeface="Courier New"/>
                <a:cs typeface="Courier New"/>
              </a:rPr>
              <a:t>  101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0000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1011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110111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2463" y="2514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1) shift left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442" y="2895600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</a:t>
            </a:r>
            <a:r>
              <a:rPr lang="en-US" sz="2000" dirty="0" err="1" smtClean="0">
                <a:latin typeface="Courier New"/>
                <a:cs typeface="Courier New"/>
              </a:rPr>
              <a:t>x</a:t>
            </a:r>
            <a:r>
              <a:rPr lang="en-US" sz="2000" dirty="0" smtClean="0">
                <a:latin typeface="Courier New"/>
                <a:cs typeface="Courier New"/>
              </a:rPr>
              <a:t> 0) shift left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442" y="3283139"/>
            <a:ext cx="49559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/>
                <a:cs typeface="Courier New"/>
              </a:rPr>
              <a:t>(multiplicand x 1) shift left 2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result =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LSB of multiplier = 1, add multiplicand to result</a:t>
            </a:r>
            <a:br>
              <a:rPr lang="en-US" dirty="0" smtClean="0"/>
            </a:br>
            <a:r>
              <a:rPr lang="en-US" dirty="0" smtClean="0"/>
              <a:t>                             else, add 0 to result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multiplicand left by 1 bit (fill LSB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multiplier right by 1 bit (fill MSB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multiplier &gt; 0, go to 1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ClrTx/>
            </a:pPr>
            <a:r>
              <a:rPr lang="en-US" dirty="0" smtClean="0"/>
              <a:t>We only need to know how to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in order to multiply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393E33-D803-4884-8AFB-F110CA2CF32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of multiplying two </a:t>
            </a:r>
            <a:r>
              <a:rPr lang="en-US" dirty="0" err="1" smtClean="0"/>
              <a:t>n</a:t>
            </a:r>
            <a:r>
              <a:rPr lang="en-US" dirty="0" smtClean="0"/>
              <a:t>-bits long numbers can be up to 2n-bits long</a:t>
            </a:r>
          </a:p>
          <a:p>
            <a:r>
              <a:rPr lang="en-US" dirty="0" smtClean="0"/>
              <a:t>What to do with the extra bits?</a:t>
            </a:r>
          </a:p>
          <a:p>
            <a:pPr lvl="1"/>
            <a:r>
              <a:rPr lang="en-US" dirty="0" smtClean="0"/>
              <a:t>Discard </a:t>
            </a:r>
            <a:r>
              <a:rPr lang="en-US" dirty="0" err="1" smtClean="0"/>
              <a:t>n</a:t>
            </a:r>
            <a:r>
              <a:rPr lang="en-US" dirty="0" smtClean="0"/>
              <a:t> most significant bits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modulo arithmetic</a:t>
            </a:r>
          </a:p>
          <a:p>
            <a:pPr lvl="1"/>
            <a:r>
              <a:rPr lang="en-US" dirty="0" smtClean="0"/>
              <a:t>Some processors leave results in two registers so programmer can have entire result if desired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7160D55D-DAD0-4ECB-9A68-F2173838B6F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6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Signed Multiplication</a:t>
            </a:r>
            <a:endParaRPr 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multiplying two </a:t>
            </a:r>
            <a:r>
              <a:rPr lang="en-US" dirty="0" err="1" smtClean="0"/>
              <a:t>n</a:t>
            </a:r>
            <a:r>
              <a:rPr lang="en-US" dirty="0" smtClean="0"/>
              <a:t>-bits signed number, if you just want the </a:t>
            </a:r>
            <a:r>
              <a:rPr lang="en-US" dirty="0" err="1" smtClean="0"/>
              <a:t>n</a:t>
            </a:r>
            <a:r>
              <a:rPr lang="en-US" dirty="0" smtClean="0"/>
              <a:t> least significant bits of the result, then a very slightly modified algorithm works</a:t>
            </a:r>
          </a:p>
          <a:p>
            <a:pPr lvl="1"/>
            <a:r>
              <a:rPr lang="en-US" dirty="0" smtClean="0"/>
              <a:t>Book develops a mathematical proof</a:t>
            </a:r>
          </a:p>
          <a:p>
            <a:r>
              <a:rPr lang="en-US" dirty="0" smtClean="0"/>
              <a:t>If want all 2n bits of result, then what?</a:t>
            </a:r>
          </a:p>
          <a:p>
            <a:pPr lvl="1"/>
            <a:r>
              <a:rPr lang="en-US" dirty="0" smtClean="0"/>
              <a:t>Convert both multiplicand and multiplier</a:t>
            </a:r>
            <a:br>
              <a:rPr lang="en-US" dirty="0" smtClean="0"/>
            </a:br>
            <a:r>
              <a:rPr lang="en-US" dirty="0" smtClean="0"/>
              <a:t>to positive numbers</a:t>
            </a:r>
          </a:p>
          <a:p>
            <a:pPr lvl="1"/>
            <a:r>
              <a:rPr lang="en-US" dirty="0" smtClean="0"/>
              <a:t>Multiply</a:t>
            </a:r>
          </a:p>
          <a:p>
            <a:pPr lvl="1"/>
            <a:r>
              <a:rPr lang="en-US" dirty="0" smtClean="0"/>
              <a:t>Apply correct sign</a:t>
            </a:r>
          </a:p>
          <a:p>
            <a:pPr lvl="2"/>
            <a:r>
              <a:rPr lang="en-US" dirty="0" smtClean="0"/>
              <a:t>Same signs before: positive</a:t>
            </a:r>
          </a:p>
          <a:p>
            <a:pPr lvl="2"/>
            <a:r>
              <a:rPr lang="en-US" dirty="0" smtClean="0"/>
              <a:t>Different signs before: negative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63E32AC-F663-4A26-8B45-49178E93954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2209800"/>
            <a:ext cx="1292842" cy="2757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urier New"/>
                <a:cs typeface="Courier New"/>
              </a:rPr>
              <a:t> 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X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111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------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110001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96200" y="4572000"/>
            <a:ext cx="6096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result =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LSB of multiplier = 1, add multiplicand to result</a:t>
            </a:r>
            <a:br>
              <a:rPr lang="en-US" dirty="0" smtClean="0"/>
            </a:br>
            <a:r>
              <a:rPr lang="en-US" dirty="0" smtClean="0"/>
              <a:t>                             else, add 0 to result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multiplicand left by 1 bit (fill LSB with 0)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multiplier right by 1 bit (fill MSB with sign bit)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multiplier &gt; 0, go to 1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393E33-D803-4884-8AFB-F110CA2CF32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 extension</a:t>
            </a:r>
            <a:endParaRPr lang="en-US"/>
          </a:p>
        </p:txBody>
      </p:sp>
      <p:graphicFrame>
        <p:nvGraphicFramePr>
          <p:cNvPr id="625784" name="Group 120"/>
          <p:cNvGraphicFramePr>
            <a:graphicFrameLocks noGrp="1"/>
          </p:cNvGraphicFramePr>
          <p:nvPr>
            <p:ph sz="quarter" idx="4294967295"/>
          </p:nvPr>
        </p:nvGraphicFramePr>
        <p:xfrm>
          <a:off x="457200" y="1905000"/>
          <a:ext cx="8305800" cy="579120"/>
        </p:xfrm>
        <a:graphic>
          <a:graphicData uri="http://schemas.openxmlformats.org/drawingml/2006/table">
            <a:tbl>
              <a:tblPr/>
              <a:tblGrid>
                <a:gridCol w="1447800"/>
                <a:gridCol w="1981200"/>
                <a:gridCol w="2057400"/>
                <a:gridCol w="28194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Signed 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16-bit representation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5785" name="Group 121"/>
          <p:cNvGraphicFramePr>
            <a:graphicFrameLocks noGrp="1"/>
          </p:cNvGraphicFramePr>
          <p:nvPr>
            <p:ph sz="half" idx="2"/>
          </p:nvPr>
        </p:nvGraphicFramePr>
        <p:xfrm>
          <a:off x="533400" y="2559050"/>
          <a:ext cx="8229600" cy="1254126"/>
        </p:xfrm>
        <a:graphic>
          <a:graphicData uri="http://schemas.openxmlformats.org/drawingml/2006/table">
            <a:tbl>
              <a:tblPr/>
              <a:tblGrid>
                <a:gridCol w="1371600"/>
                <a:gridCol w="1981200"/>
                <a:gridCol w="2057400"/>
                <a:gridCol w="2819400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0000000000000001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1111111111111111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Division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compute </a:t>
            </a:r>
            <a:r>
              <a:rPr lang="en-US" dirty="0" err="1" smtClean="0"/>
              <a:t>n</a:t>
            </a:r>
            <a:r>
              <a:rPr lang="en-US" dirty="0" smtClean="0"/>
              <a:t> / </a:t>
            </a:r>
            <a:r>
              <a:rPr lang="en-US" dirty="0" err="1" smtClean="0"/>
              <a:t>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Count how many times we can subtract </a:t>
            </a:r>
            <a:r>
              <a:rPr lang="en-US" dirty="0" err="1" smtClean="0"/>
              <a:t>n</a:t>
            </a:r>
            <a:r>
              <a:rPr lang="en-US" dirty="0" smtClean="0"/>
              <a:t> from </a:t>
            </a:r>
            <a:r>
              <a:rPr lang="en-US" dirty="0" err="1" smtClean="0"/>
              <a:t>m</a:t>
            </a:r>
            <a:r>
              <a:rPr lang="en-US" dirty="0" smtClean="0"/>
              <a:t> until the remainder </a:t>
            </a:r>
            <a:r>
              <a:rPr lang="en-US" dirty="0" err="1" smtClean="0"/>
              <a:t>r</a:t>
            </a:r>
            <a:r>
              <a:rPr lang="en-US" dirty="0" smtClean="0"/>
              <a:t> is less than </a:t>
            </a:r>
            <a:r>
              <a:rPr lang="en-US" dirty="0" err="1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Call this count </a:t>
            </a:r>
            <a:r>
              <a:rPr lang="en-US" dirty="0" err="1" smtClean="0"/>
              <a:t>q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Again, not very efficient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46786" y="2590800"/>
          <a:ext cx="1944414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3" imgW="609600" imgH="368300" progId="Equation.3">
                  <p:embed/>
                </p:oleObj>
              </mc:Choice>
              <mc:Fallback>
                <p:oleObj name="Equation" r:id="rId3" imgW="6096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786" y="2590800"/>
                        <a:ext cx="1944414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Division</a:t>
            </a:r>
            <a:endParaRPr lang="en-US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53 ÷ 7 = 7 </a:t>
            </a:r>
            <a:r>
              <a:rPr lang="en-US" dirty="0" err="1" smtClean="0"/>
              <a:t>rem</a:t>
            </a:r>
            <a:r>
              <a:rPr lang="en-US" dirty="0" smtClean="0"/>
              <a:t> 4</a:t>
            </a:r>
            <a:endParaRPr lang="en-US" dirty="0"/>
          </a:p>
        </p:txBody>
      </p:sp>
      <p:graphicFrame>
        <p:nvGraphicFramePr>
          <p:cNvPr id="602249" name="Group 137"/>
          <p:cNvGraphicFramePr>
            <a:graphicFrameLocks noGrp="1"/>
          </p:cNvGraphicFramePr>
          <p:nvPr/>
        </p:nvGraphicFramePr>
        <p:xfrm>
          <a:off x="609600" y="1752600"/>
          <a:ext cx="7848600" cy="4319016"/>
        </p:xfrm>
        <a:graphic>
          <a:graphicData uri="http://schemas.openxmlformats.org/drawingml/2006/table">
            <a:tbl>
              <a:tblPr/>
              <a:tblGrid>
                <a:gridCol w="13208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2057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Divisor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Dividend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Remainder</a:t>
                      </a:r>
                      <a:endParaRPr lang="en-US" sz="1400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230" name="Line 118"/>
          <p:cNvSpPr>
            <a:spLocks noChangeShapeType="1"/>
          </p:cNvSpPr>
          <p:nvPr/>
        </p:nvSpPr>
        <p:spPr bwMode="auto">
          <a:xfrm>
            <a:off x="3505200" y="4267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2243" name="Line 131"/>
          <p:cNvSpPr>
            <a:spLocks noChangeShapeType="1"/>
          </p:cNvSpPr>
          <p:nvPr/>
        </p:nvSpPr>
        <p:spPr bwMode="auto">
          <a:xfrm>
            <a:off x="53340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2244" name="Line 132"/>
          <p:cNvSpPr>
            <a:spLocks noChangeShapeType="1"/>
          </p:cNvSpPr>
          <p:nvPr/>
        </p:nvSpPr>
        <p:spPr bwMode="auto">
          <a:xfrm>
            <a:off x="5715000" y="2514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divisor left, filling LSB with 0, until same number of bits as dividend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quotient = 0, remainder = dividend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&lt; original divisor, </a:t>
            </a:r>
            <a:r>
              <a:rPr lang="en-US" dirty="0" smtClean="0">
                <a:solidFill>
                  <a:srgbClr val="FF0000"/>
                </a:solidFill>
              </a:rPr>
              <a:t>stop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&lt; divisor, shift quotient left, fill LSB with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If remainder ≥ divisor, shift quotient left, fill LSB with 1</a:t>
            </a:r>
          </a:p>
          <a:p>
            <a:pPr marL="1201738" lvl="1" indent="-457200"/>
            <a:r>
              <a:rPr lang="en-US" dirty="0" smtClean="0"/>
              <a:t>remainder = remainder – divisor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Shift divisor right, fill MSB with 0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Go to 3</a:t>
            </a:r>
          </a:p>
          <a:p>
            <a:pPr marL="457200" indent="-457200">
              <a:buClrTx/>
            </a:pPr>
            <a:r>
              <a:rPr lang="en-US" dirty="0" smtClean="0"/>
              <a:t>Only need </a:t>
            </a:r>
            <a:r>
              <a:rPr lang="en-US" dirty="0" smtClean="0">
                <a:solidFill>
                  <a:srgbClr val="FF0000"/>
                </a:solidFill>
              </a:rPr>
              <a:t>subtract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to implement division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Division?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any negative number to positive number</a:t>
            </a:r>
          </a:p>
          <a:p>
            <a:r>
              <a:rPr lang="en-US" dirty="0" smtClean="0"/>
              <a:t>Perform division</a:t>
            </a:r>
          </a:p>
          <a:p>
            <a:r>
              <a:rPr lang="en-US" dirty="0" smtClean="0"/>
              <a:t>Compute signs of quotient and remainder</a:t>
            </a:r>
          </a:p>
          <a:p>
            <a:r>
              <a:rPr lang="en-US" smtClean="0"/>
              <a:t>Negate </a:t>
            </a:r>
            <a:r>
              <a:rPr lang="en-US" dirty="0" smtClean="0"/>
              <a:t>quotient and/or remainder if necessary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Floating Point?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</a:p>
          <a:p>
            <a:pPr lvl="1"/>
            <a:r>
              <a:rPr lang="en-US" dirty="0" smtClean="0"/>
              <a:t>Scientific form: have to align “.” so exponents are the same</a:t>
            </a:r>
          </a:p>
          <a:p>
            <a:pPr lvl="1"/>
            <a:r>
              <a:rPr lang="en-US" dirty="0" smtClean="0"/>
              <a:t>Sign/magnitude representation</a:t>
            </a:r>
          </a:p>
          <a:p>
            <a:pPr lvl="2"/>
            <a:r>
              <a:rPr lang="en-US" dirty="0" smtClean="0"/>
              <a:t>Need both addition and subtraction</a:t>
            </a:r>
          </a:p>
          <a:p>
            <a:pPr lvl="3"/>
            <a:r>
              <a:rPr lang="en-US" dirty="0" smtClean="0"/>
              <a:t>Can convert magnitude to 2’s complement to avoid subtraction</a:t>
            </a:r>
          </a:p>
          <a:p>
            <a:pPr lvl="2"/>
            <a:r>
              <a:rPr lang="en-US" dirty="0" smtClean="0"/>
              <a:t>Set sign correctly after compute new mantissa</a:t>
            </a:r>
          </a:p>
          <a:p>
            <a:pPr lvl="1"/>
            <a:r>
              <a:rPr lang="en-US" dirty="0" smtClean="0"/>
              <a:t>Reset to scientific form</a:t>
            </a:r>
          </a:p>
          <a:p>
            <a:r>
              <a:rPr lang="en-US" dirty="0" smtClean="0"/>
              <a:t>Multiplication (Division?)</a:t>
            </a:r>
          </a:p>
          <a:p>
            <a:pPr lvl="1"/>
            <a:r>
              <a:rPr lang="en-US" dirty="0" smtClean="0"/>
              <a:t>Multiply mantissas (keep track of “.”)</a:t>
            </a:r>
          </a:p>
          <a:p>
            <a:pPr lvl="1"/>
            <a:r>
              <a:rPr lang="en-US" dirty="0" smtClean="0"/>
              <a:t>Add exponents</a:t>
            </a:r>
          </a:p>
          <a:p>
            <a:pPr lvl="1"/>
            <a:r>
              <a:rPr lang="en-US" dirty="0" smtClean="0"/>
              <a:t>Set sign correctly</a:t>
            </a:r>
          </a:p>
          <a:p>
            <a:pPr lvl="1"/>
            <a:r>
              <a:rPr lang="en-US" dirty="0" smtClean="0"/>
              <a:t>Reset to scientific form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graphicFrame>
        <p:nvGraphicFramePr>
          <p:cNvPr id="501796" name="Group 36"/>
          <p:cNvGraphicFramePr>
            <a:graphicFrameLocks noGrp="1"/>
          </p:cNvGraphicFramePr>
          <p:nvPr>
            <p:ph sz="half" idx="1"/>
          </p:nvPr>
        </p:nvGraphicFramePr>
        <p:xfrm>
          <a:off x="457200" y="1719263"/>
          <a:ext cx="8229595" cy="1023938"/>
        </p:xfrm>
        <a:graphic>
          <a:graphicData uri="http://schemas.openxmlformats.org/drawingml/2006/table">
            <a:tbl>
              <a:tblPr/>
              <a:tblGrid>
                <a:gridCol w="1069382"/>
                <a:gridCol w="1069382"/>
                <a:gridCol w="1069382"/>
                <a:gridCol w="1069382"/>
                <a:gridCol w="1066479"/>
                <a:gridCol w="1069382"/>
                <a:gridCol w="1069382"/>
                <a:gridCol w="746824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8229600" cy="2130425"/>
          </a:xfrm>
        </p:spPr>
        <p:txBody>
          <a:bodyPr/>
          <a:lstStyle/>
          <a:p>
            <a:r>
              <a:rPr lang="en-US" dirty="0" smtClean="0"/>
              <a:t>One’s complement plus one</a:t>
            </a:r>
          </a:p>
          <a:p>
            <a:pPr lvl="1"/>
            <a:r>
              <a:rPr lang="en-US" dirty="0" smtClean="0"/>
              <a:t>Most significant bit still gives the “sign”</a:t>
            </a:r>
          </a:p>
          <a:p>
            <a:pPr lvl="1"/>
            <a:r>
              <a:rPr lang="en-US" dirty="0" smtClean="0"/>
              <a:t>Trick: copy all ‘0’ bits from LSB till first ‘1’ bit. Copy ‘1’ bit, then flip all remaining bits till MSB.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Only 1 zero</a:t>
            </a:r>
          </a:p>
          <a:p>
            <a:pPr lvl="1"/>
            <a:r>
              <a:rPr lang="en-US" dirty="0" smtClean="0"/>
              <a:t>Most convenient for arithmetic computations</a:t>
            </a:r>
          </a:p>
          <a:p>
            <a:r>
              <a:rPr lang="en-US" dirty="0" smtClean="0"/>
              <a:t>Used in almost all computers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floating point standard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computers follow IEEE </a:t>
            </a:r>
            <a:r>
              <a:rPr lang="en-US" dirty="0" smtClean="0"/>
              <a:t>754 </a:t>
            </a:r>
            <a:r>
              <a:rPr lang="en-US" dirty="0"/>
              <a:t>standard</a:t>
            </a:r>
          </a:p>
          <a:p>
            <a:r>
              <a:rPr lang="en-US" dirty="0"/>
              <a:t>Single precision (32 bits)</a:t>
            </a:r>
          </a:p>
          <a:p>
            <a:r>
              <a:rPr lang="en-US" dirty="0"/>
              <a:t>Double precision (64 bits)</a:t>
            </a:r>
          </a:p>
          <a:p>
            <a:r>
              <a:rPr lang="en-US" dirty="0"/>
              <a:t>Extended precision (80 bits)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191000"/>
            <a:ext cx="5029200" cy="457200"/>
            <a:chOff x="576" y="3072"/>
            <a:chExt cx="3168" cy="288"/>
          </a:xfrm>
        </p:grpSpPr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2256" y="3072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Fraction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864" y="3072"/>
              <a:ext cx="13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Exponent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279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in C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32 bits</a:t>
            </a:r>
            <a:r>
              <a:rPr lang="en-US" sz="2100" dirty="0" smtClean="0"/>
              <a:t> single </a:t>
            </a:r>
            <a:r>
              <a:rPr lang="en-US" sz="2100" dirty="0"/>
              <a:t>precision</a:t>
            </a:r>
            <a:r>
              <a:rPr lang="en-US" sz="2100" dirty="0" smtClean="0"/>
              <a:t> (type float)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8 bits for exponent, 23 bits for </a:t>
            </a:r>
            <a:r>
              <a:rPr lang="en-US" sz="1900" dirty="0" smtClean="0"/>
              <a:t>mantissa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Sign bit: 1 = negative numbers, 0 = positive numbers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Exponent is power of 2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Have 2 zero’s</a:t>
            </a:r>
            <a:endParaRPr lang="en-US" sz="2000" baseline="30000" dirty="0" smtClean="0"/>
          </a:p>
          <a:p>
            <a:pPr lvl="1">
              <a:lnSpc>
                <a:spcPct val="90000"/>
              </a:lnSpc>
            </a:pPr>
            <a:r>
              <a:rPr lang="en-US" sz="2000" dirty="0"/>
              <a:t>Range </a:t>
            </a:r>
            <a:r>
              <a:rPr lang="en-US" sz="2000" dirty="0" smtClean="0"/>
              <a:t>is approximately -10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  <a:r>
              <a:rPr lang="en-US" sz="2000" dirty="0"/>
              <a:t>to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64 bits double precision (type double)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11 bits for exponent, 52 bits for </a:t>
            </a:r>
            <a:r>
              <a:rPr lang="en-US" sz="1900" dirty="0" smtClean="0"/>
              <a:t>mantissa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Majority of new bits for mantissa </a:t>
            </a:r>
            <a:r>
              <a:rPr lang="en-US" sz="19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900" dirty="0" smtClean="0"/>
              <a:t> higher precision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Range is </a:t>
            </a:r>
            <a:r>
              <a:rPr lang="en-US" sz="1900" dirty="0" smtClean="0"/>
              <a:t>-10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r>
              <a:rPr lang="en-US" sz="1900" dirty="0"/>
              <a:t>to </a:t>
            </a:r>
            <a:r>
              <a:rPr lang="en-US" sz="1900" dirty="0" smtClean="0"/>
              <a:t>+10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316605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Values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different cases:</a:t>
            </a:r>
          </a:p>
          <a:p>
            <a:pPr lvl="1"/>
            <a:r>
              <a:rPr lang="en-US" dirty="0" smtClean="0"/>
              <a:t>Normalized values</a:t>
            </a:r>
          </a:p>
          <a:p>
            <a:pPr lvl="2"/>
            <a:r>
              <a:rPr lang="en-US" dirty="0" smtClean="0"/>
              <a:t>exponent field ≠ 0 and exponent field ≠ 2</a:t>
            </a:r>
            <a:r>
              <a:rPr lang="en-US" baseline="30000" dirty="0" smtClean="0"/>
              <a:t>k</a:t>
            </a:r>
            <a:r>
              <a:rPr lang="en-US" dirty="0" smtClean="0"/>
              <a:t>-1 (all 1’s)</a:t>
            </a:r>
          </a:p>
          <a:p>
            <a:pPr lvl="2"/>
            <a:r>
              <a:rPr lang="en-US" dirty="0" smtClean="0"/>
              <a:t>exponent = binary value – Bias</a:t>
            </a:r>
          </a:p>
          <a:p>
            <a:pPr lvl="3"/>
            <a:r>
              <a:rPr lang="en-US" dirty="0" smtClean="0"/>
              <a:t>Bias = 2</a:t>
            </a:r>
            <a:r>
              <a:rPr lang="en-US" baseline="30000" dirty="0" smtClean="0"/>
              <a:t>k-1</a:t>
            </a:r>
            <a:r>
              <a:rPr lang="en-US" dirty="0" smtClean="0"/>
              <a:t>-1 (e.g., 127 for float)</a:t>
            </a:r>
          </a:p>
          <a:p>
            <a:pPr lvl="2"/>
            <a:r>
              <a:rPr lang="en-US" dirty="0" smtClean="0"/>
              <a:t>mantissa = 1.(mantissa field)</a:t>
            </a:r>
          </a:p>
          <a:p>
            <a:pPr lvl="2"/>
            <a:r>
              <a:rPr lang="en-US" dirty="0" smtClean="0"/>
              <a:t>Ex: (sign: 0, exp: 1, mantissa: 1) would give 0b1.1x2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exponent field = 0</a:t>
            </a:r>
          </a:p>
          <a:p>
            <a:pPr lvl="2"/>
            <a:r>
              <a:rPr lang="en-US" dirty="0" smtClean="0"/>
              <a:t>exponent = 1 – Bias (e.g., -126 for float)</a:t>
            </a:r>
          </a:p>
          <a:p>
            <a:pPr lvl="2"/>
            <a:r>
              <a:rPr lang="en-US" dirty="0" smtClean="0"/>
              <a:t>Mantissa = mantissa field (no leading 1)</a:t>
            </a:r>
          </a:p>
          <a:p>
            <a:pPr lvl="2"/>
            <a:r>
              <a:rPr lang="en-US" dirty="0" smtClean="0"/>
              <a:t>Ex: (sign: 0, exp: 0, mantissa: 10) would give 0b10x2</a:t>
            </a:r>
            <a:r>
              <a:rPr lang="en-US" baseline="30000" dirty="0" smtClean="0"/>
              <a:t>-126</a:t>
            </a:r>
            <a:endParaRPr lang="en-US" dirty="0" smtClean="0"/>
          </a:p>
          <a:p>
            <a:pPr lvl="1"/>
            <a:r>
              <a:rPr lang="en-US" dirty="0" smtClean="0"/>
              <a:t>Special values: represent +∞, -∞, and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7753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</a:t>
            </a:r>
            <a:r>
              <a:rPr lang="en-US" dirty="0" smtClean="0"/>
              <a:t> IEEE Floating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5.625</a:t>
            </a:r>
          </a:p>
          <a:p>
            <a:r>
              <a:rPr lang="en-US" sz="2600" dirty="0"/>
              <a:t>In binary </a:t>
            </a:r>
          </a:p>
          <a:p>
            <a:r>
              <a:rPr lang="en-US" sz="2600" dirty="0"/>
              <a:t>101.101  </a:t>
            </a:r>
            <a:r>
              <a:rPr lang="en-US" sz="2600" dirty="0">
                <a:sym typeface="Wingdings" pitchFamily="2" charset="2"/>
              </a:rPr>
              <a:t> 1.01101 x 2</a:t>
            </a:r>
            <a:r>
              <a:rPr lang="en-US" sz="2600" baseline="30000" dirty="0">
                <a:sym typeface="Wingdings" pitchFamily="2" charset="2"/>
              </a:rPr>
              <a:t>2</a:t>
            </a:r>
          </a:p>
          <a:p>
            <a:r>
              <a:rPr lang="en-US" sz="2600" dirty="0">
                <a:sym typeface="Wingdings" pitchFamily="2" charset="2"/>
              </a:rPr>
              <a:t>Exponent field has value 2</a:t>
            </a:r>
          </a:p>
          <a:p>
            <a:pPr lvl="1"/>
            <a:r>
              <a:rPr lang="en-US" sz="2200" dirty="0">
                <a:sym typeface="Wingdings" pitchFamily="2" charset="2"/>
              </a:rPr>
              <a:t>add 127 to get 129</a:t>
            </a:r>
          </a:p>
          <a:p>
            <a:r>
              <a:rPr lang="en-US" sz="2600" dirty="0">
                <a:sym typeface="Wingdings" pitchFamily="2" charset="2"/>
              </a:rPr>
              <a:t>Exponent is 10000001</a:t>
            </a:r>
          </a:p>
          <a:p>
            <a:r>
              <a:rPr lang="en-US" sz="2600" dirty="0">
                <a:sym typeface="Wingdings" pitchFamily="2" charset="2"/>
              </a:rPr>
              <a:t>Mantissa is 01101</a:t>
            </a:r>
          </a:p>
          <a:p>
            <a:r>
              <a:rPr lang="en-US" sz="2600" dirty="0">
                <a:sym typeface="Wingdings" pitchFamily="2" charset="2"/>
              </a:rPr>
              <a:t>Sign bit is 0</a:t>
            </a:r>
          </a:p>
          <a:p>
            <a:r>
              <a:rPr lang="en-US" sz="2600" dirty="0">
                <a:solidFill>
                  <a:srgbClr val="6600FF"/>
                </a:solidFill>
                <a:sym typeface="Wingdings" pitchFamily="2" charset="2"/>
              </a:rPr>
              <a:t>0 </a:t>
            </a:r>
            <a:r>
              <a:rPr lang="en-US" sz="2600" dirty="0" smtClean="0">
                <a:solidFill>
                  <a:srgbClr val="00CC00"/>
                </a:solidFill>
                <a:sym typeface="Wingdings" pitchFamily="2" charset="2"/>
              </a:rPr>
              <a:t>10000001 </a:t>
            </a:r>
            <a:r>
              <a:rPr lang="en-US" sz="2600" dirty="0" smtClean="0">
                <a:solidFill>
                  <a:srgbClr val="FF3300"/>
                </a:solidFill>
                <a:sym typeface="Wingdings" pitchFamily="2" charset="2"/>
              </a:rPr>
              <a:t>0110100000000000000000</a:t>
            </a:r>
            <a:endParaRPr lang="en-US" sz="26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86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we are going to revisit our mathematic 101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Finite number of bits</a:t>
            </a:r>
          </a:p>
          <a:p>
            <a:pPr lvl="1"/>
            <a:r>
              <a:rPr lang="en-US" dirty="0" smtClean="0"/>
              <a:t>Number representation (e.g., two’s complement)</a:t>
            </a:r>
          </a:p>
          <a:p>
            <a:pPr lvl="1"/>
            <a:r>
              <a:rPr lang="en-US" dirty="0" smtClean="0"/>
              <a:t>Develop algorithms easy to implement in hardware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Addition and Subtraction</a:t>
            </a:r>
            <a:endParaRPr lang="en-US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066800" y="38297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- 5    </a:t>
            </a:r>
            <a:r>
              <a:rPr lang="en-US" sz="2400" dirty="0" smtClean="0">
                <a:latin typeface="Courier New"/>
                <a:cs typeface="Courier New"/>
              </a:rPr>
              <a:t> 0101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1     0001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50918" name="Text Box 6"/>
          <p:cNvSpPr txBox="1">
            <a:spLocks noChangeArrowheads="1"/>
          </p:cNvSpPr>
          <p:nvPr/>
        </p:nvSpPr>
        <p:spPr bwMode="auto">
          <a:xfrm>
            <a:off x="963390" y="1600200"/>
            <a:ext cx="2770410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  5      0101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+</a:t>
            </a:r>
            <a:r>
              <a:rPr lang="en-US" sz="2400" dirty="0" smtClean="0">
                <a:latin typeface="Courier New"/>
                <a:cs typeface="Courier New"/>
              </a:rPr>
              <a:t>  6 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11      1011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37982" y="3829717"/>
            <a:ext cx="2401018" cy="142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6     </a:t>
            </a:r>
            <a:r>
              <a:rPr lang="en-US" sz="2400" dirty="0">
                <a:latin typeface="Courier New"/>
                <a:cs typeface="Courier New"/>
              </a:rPr>
              <a:t>0110</a:t>
            </a:r>
          </a:p>
          <a:p>
            <a:pPr algn="l"/>
            <a:r>
              <a:rPr lang="en-US" sz="2400" dirty="0">
                <a:latin typeface="Courier New"/>
                <a:cs typeface="Courier New"/>
              </a:rPr>
              <a:t>- 5    </a:t>
            </a:r>
            <a:r>
              <a:rPr lang="en-US" sz="2400" dirty="0" smtClean="0">
                <a:latin typeface="Courier New"/>
                <a:cs typeface="Courier New"/>
              </a:rPr>
              <a:t> 1011</a:t>
            </a:r>
            <a:endParaRPr lang="en-US" sz="2400" dirty="0">
              <a:latin typeface="Courier New"/>
              <a:cs typeface="Courier New"/>
            </a:endParaRPr>
          </a:p>
          <a:p>
            <a:pPr algn="l"/>
            <a:r>
              <a:rPr lang="en-US" sz="2400" dirty="0">
                <a:latin typeface="Courier New"/>
                <a:cs typeface="Courier New"/>
              </a:rPr>
              <a:t>-----------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algn="l"/>
            <a:r>
              <a:rPr lang="en-US" sz="2400" dirty="0" smtClean="0">
                <a:latin typeface="Courier New"/>
                <a:cs typeface="Courier New"/>
              </a:rPr>
              <a:t>  1     0001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8595</TotalTime>
  <Pages>15</Pages>
  <Words>1510</Words>
  <Application>Microsoft Macintosh PowerPoint</Application>
  <PresentationFormat>On-screen Show (4:3)</PresentationFormat>
  <Paragraphs>368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class6-wrapup</vt:lpstr>
      <vt:lpstr>Equation</vt:lpstr>
      <vt:lpstr>198:211 Computer Architecture</vt:lpstr>
      <vt:lpstr>Review</vt:lpstr>
      <vt:lpstr>Two’s Complement</vt:lpstr>
      <vt:lpstr>IEEE floating point standard</vt:lpstr>
      <vt:lpstr>Floating point in C</vt:lpstr>
      <vt:lpstr>Numerical Values</vt:lpstr>
      <vt:lpstr>Decimal to IEEE Floating Point</vt:lpstr>
      <vt:lpstr>Computer Arithmetic</vt:lpstr>
      <vt:lpstr>Unsigned Addition and Subtraction</vt:lpstr>
      <vt:lpstr>Overflow</vt:lpstr>
      <vt:lpstr>Overflow</vt:lpstr>
      <vt:lpstr>2’s Complement Addition &amp; Subtraction</vt:lpstr>
      <vt:lpstr>2’s Complement Addition</vt:lpstr>
      <vt:lpstr>2’s Complement Overflow</vt:lpstr>
      <vt:lpstr>Unsigned Multiply</vt:lpstr>
      <vt:lpstr>Unsigned Multiplication</vt:lpstr>
      <vt:lpstr>Algorithm</vt:lpstr>
      <vt:lpstr>Algorithm</vt:lpstr>
      <vt:lpstr>Overflow</vt:lpstr>
      <vt:lpstr>Signed Multiplication</vt:lpstr>
      <vt:lpstr>Algorithm</vt:lpstr>
      <vt:lpstr>Sign extension</vt:lpstr>
      <vt:lpstr>Unsigned Division</vt:lpstr>
      <vt:lpstr>Unsigned Division</vt:lpstr>
      <vt:lpstr>Algorithm</vt:lpstr>
      <vt:lpstr>Signed Division?</vt:lpstr>
      <vt:lpstr>What About Floating Point?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283</cp:revision>
  <cp:lastPrinted>2010-02-08T03:20:07Z</cp:lastPrinted>
  <dcterms:created xsi:type="dcterms:W3CDTF">2010-02-08T00:57:54Z</dcterms:created>
  <dcterms:modified xsi:type="dcterms:W3CDTF">2014-09-26T15:18:55Z</dcterms:modified>
</cp:coreProperties>
</file>