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256" r:id="rId2"/>
    <p:sldId id="294" r:id="rId3"/>
    <p:sldId id="295" r:id="rId4"/>
    <p:sldId id="296" r:id="rId5"/>
    <p:sldId id="297" r:id="rId6"/>
    <p:sldId id="375" r:id="rId7"/>
    <p:sldId id="376" r:id="rId8"/>
    <p:sldId id="377" r:id="rId9"/>
    <p:sldId id="378" r:id="rId10"/>
    <p:sldId id="379" r:id="rId11"/>
    <p:sldId id="380" r:id="rId12"/>
    <p:sldId id="381" r:id="rId13"/>
    <p:sldId id="382" r:id="rId14"/>
    <p:sldId id="383" r:id="rId15"/>
    <p:sldId id="384" r:id="rId16"/>
    <p:sldId id="385" r:id="rId17"/>
    <p:sldId id="386" r:id="rId18"/>
    <p:sldId id="387" r:id="rId19"/>
    <p:sldId id="388" r:id="rId20"/>
    <p:sldId id="389" r:id="rId21"/>
    <p:sldId id="396" r:id="rId22"/>
    <p:sldId id="397" r:id="rId23"/>
    <p:sldId id="398" r:id="rId24"/>
    <p:sldId id="399" r:id="rId25"/>
    <p:sldId id="400" r:id="rId26"/>
    <p:sldId id="401" r:id="rId27"/>
  </p:sldIdLst>
  <p:sldSz cx="9144000" cy="6858000" type="screen4x3"/>
  <p:notesSz cx="6991350" cy="92821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FF99"/>
    <a:srgbClr val="FF99CC"/>
    <a:srgbClr val="CCFFFF"/>
    <a:srgbClr val="FFFF99"/>
    <a:srgbClr val="CC0000"/>
    <a:srgbClr val="00001E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0" autoAdjust="0"/>
    <p:restoredTop sz="90929"/>
  </p:normalViewPr>
  <p:slideViewPr>
    <p:cSldViewPr>
      <p:cViewPr>
        <p:scale>
          <a:sx n="90" d="100"/>
          <a:sy n="90" d="100"/>
        </p:scale>
        <p:origin x="-528" y="-114"/>
      </p:cViewPr>
      <p:guideLst>
        <p:guide orient="horz" pos="230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5210"/>
    </p:cViewPr>
  </p:sorterViewPr>
  <p:notesViewPr>
    <p:cSldViewPr>
      <p:cViewPr varScale="1">
        <p:scale>
          <a:sx n="83" d="100"/>
          <a:sy n="83" d="100"/>
        </p:scale>
        <p:origin x="-1920" y="-84"/>
      </p:cViewPr>
      <p:guideLst>
        <p:guide orient="horz" pos="2924"/>
        <p:guide pos="220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5470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463" y="4409215"/>
            <a:ext cx="5128424" cy="41773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790" tIns="45090" rIns="91790" bIns="450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87338" y="8841614"/>
            <a:ext cx="816674" cy="2613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569" tIns="45090" rIns="88569" bIns="45090">
            <a:spAutoFit/>
          </a:bodyPr>
          <a:lstStyle/>
          <a:p>
            <a:pPr defTabSz="881063"/>
            <a:r>
              <a:rPr lang="en-US" sz="1200" b="0">
                <a:latin typeface="Century Gothic" pitchFamily="34" charset="0"/>
              </a:rPr>
              <a:t>Page </a:t>
            </a:r>
            <a:fld id="{5DC85E0A-D1C1-40D4-92BC-19060C4762CF}" type="slidenum">
              <a:rPr lang="en-US" sz="1200" b="0">
                <a:latin typeface="Century Gothic" pitchFamily="34" charset="0"/>
              </a:rPr>
              <a:pPr defTabSz="881063"/>
              <a:t>‹#›</a:t>
            </a:fld>
            <a:endParaRPr lang="en-US" sz="1200" b="0">
              <a:latin typeface="Century Gothic" pitchFamily="34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701675"/>
            <a:ext cx="4624388" cy="3468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0240969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4275" y="703263"/>
            <a:ext cx="4622800" cy="3467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2289" y="4409749"/>
            <a:ext cx="5126774" cy="417608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4275" y="703263"/>
            <a:ext cx="4622800" cy="3467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2289" y="4409749"/>
            <a:ext cx="5126774" cy="417608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4275" y="703263"/>
            <a:ext cx="4622800" cy="3467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2289" y="4409749"/>
            <a:ext cx="5126774" cy="417608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4275" y="703263"/>
            <a:ext cx="4622800" cy="3467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2289" y="4409749"/>
            <a:ext cx="5126774" cy="417608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4275" y="703263"/>
            <a:ext cx="4622800" cy="3467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214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2289" y="4409749"/>
            <a:ext cx="5126774" cy="417608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4275" y="703263"/>
            <a:ext cx="4622800" cy="3467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2289" y="4409749"/>
            <a:ext cx="5126774" cy="417608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4275" y="703263"/>
            <a:ext cx="4622800" cy="3467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2289" y="4409749"/>
            <a:ext cx="5126774" cy="417608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4275" y="703263"/>
            <a:ext cx="4622800" cy="3467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2289" y="4409749"/>
            <a:ext cx="5126774" cy="417608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4275" y="703263"/>
            <a:ext cx="4622800" cy="3467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2289" y="4409749"/>
            <a:ext cx="5126774" cy="417608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4275" y="703263"/>
            <a:ext cx="4622800" cy="3467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2289" y="4409749"/>
            <a:ext cx="5126774" cy="417608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4275" y="703263"/>
            <a:ext cx="4622800" cy="3467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2289" y="4409749"/>
            <a:ext cx="5126774" cy="417608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4275" y="703263"/>
            <a:ext cx="4622800" cy="3467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2289" y="4409749"/>
            <a:ext cx="5126774" cy="417608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4275" y="703263"/>
            <a:ext cx="4622800" cy="3467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2289" y="4409749"/>
            <a:ext cx="5126774" cy="417608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4275" y="703263"/>
            <a:ext cx="4622800" cy="3467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2289" y="4409749"/>
            <a:ext cx="5126774" cy="417608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4275" y="703263"/>
            <a:ext cx="4622800" cy="3467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2289" y="4409749"/>
            <a:ext cx="5126774" cy="417608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4275" y="703263"/>
            <a:ext cx="4622800" cy="3467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2289" y="4409749"/>
            <a:ext cx="5126774" cy="417608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4275" y="703263"/>
            <a:ext cx="4622800" cy="3467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2289" y="4409749"/>
            <a:ext cx="5126774" cy="417608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4275" y="703263"/>
            <a:ext cx="4622800" cy="3467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2289" y="4409749"/>
            <a:ext cx="5126774" cy="417608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4275" y="703263"/>
            <a:ext cx="4622800" cy="3467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2289" y="4409749"/>
            <a:ext cx="5126774" cy="417608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4275" y="703263"/>
            <a:ext cx="4622800" cy="3467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2289" y="4409749"/>
            <a:ext cx="5126774" cy="417608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4275" y="703263"/>
            <a:ext cx="4622800" cy="3467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2289" y="4409749"/>
            <a:ext cx="5126774" cy="417608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90800"/>
            <a:ext cx="6400800" cy="1752600"/>
          </a:xfrm>
        </p:spPr>
        <p:txBody>
          <a:bodyPr/>
          <a:lstStyle>
            <a:lvl1pPr marL="0" indent="0" algn="l"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143000"/>
          </a:xfrm>
          <a:effectLst/>
        </p:spPr>
        <p:txBody>
          <a:bodyPr lIns="92066" tIns="46033" rIns="92066" bIns="46033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581400" y="6400800"/>
            <a:ext cx="20574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235450" cy="5027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220788"/>
            <a:ext cx="4237037" cy="5027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581400" y="6400800"/>
            <a:ext cx="20574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stylec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581400" y="6400800"/>
            <a:ext cx="20574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581400" y="6400800"/>
            <a:ext cx="20574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814F596-D0D8-4452-939F-6211490AEC6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624887" cy="502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247650"/>
            <a:ext cx="8586788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5" r:id="rId4"/>
    <p:sldLayoutId id="2147483656" r:id="rId5"/>
    <p:sldLayoutId id="2147483657" r:id="rId6"/>
  </p:sldLayoutIdLst>
  <p:transition spd="med"/>
  <p:txStyles>
    <p:titleStyle>
      <a:lvl1pPr algn="ctr" rtl="0" fontAlgn="base">
        <a:lnSpc>
          <a:spcPct val="87000"/>
        </a:lnSpc>
        <a:spcBef>
          <a:spcPct val="0"/>
        </a:spcBef>
        <a:spcAft>
          <a:spcPct val="0"/>
        </a:spcAft>
        <a:defRPr sz="3400" b="1" baseline="0">
          <a:solidFill>
            <a:schemeClr val="hlink"/>
          </a:solidFill>
          <a:effectLst/>
          <a:latin typeface="+mj-lt"/>
          <a:ea typeface="+mj-ea"/>
          <a:cs typeface="+mj-cs"/>
        </a:defRPr>
      </a:lvl1pPr>
      <a:lvl2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2pPr>
      <a:lvl3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3pPr>
      <a:lvl4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4pPr>
      <a:lvl5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5pPr>
      <a:lvl6pPr marL="4572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6pPr>
      <a:lvl7pPr marL="9144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7pPr>
      <a:lvl8pPr marL="13716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8pPr>
      <a:lvl9pPr marL="18288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9pPr>
    </p:titleStyle>
    <p:bodyStyle>
      <a:lvl1pPr marL="0" indent="0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pitchFamily="2" charset="2"/>
        <a:defRPr sz="2400" b="0" i="0" baseline="0">
          <a:solidFill>
            <a:schemeClr val="accent4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1pPr>
      <a:lvl2pPr marL="744538" indent="-246063" algn="l" rtl="0" fontAlgn="base">
        <a:spcBef>
          <a:spcPct val="25000"/>
        </a:spcBef>
        <a:spcAft>
          <a:spcPct val="0"/>
        </a:spcAft>
        <a:buClrTx/>
        <a:buSzPct val="75000"/>
        <a:buFont typeface="Wingdings" pitchFamily="2" charset="2"/>
        <a:buChar char="n"/>
        <a:defRPr sz="2200" b="0" i="0" baseline="0">
          <a:solidFill>
            <a:schemeClr val="tx1"/>
          </a:solidFill>
          <a:latin typeface="+mn-lt"/>
        </a:defRPr>
      </a:lvl2pPr>
      <a:lvl3pPr marL="1146175" indent="-238125" algn="l" rtl="0" fontAlgn="base">
        <a:lnSpc>
          <a:spcPct val="107000"/>
        </a:lnSpc>
        <a:spcBef>
          <a:spcPct val="10000"/>
        </a:spcBef>
        <a:spcAft>
          <a:spcPct val="0"/>
        </a:spcAft>
        <a:buClrTx/>
        <a:buSzPct val="90000"/>
        <a:buFont typeface="Wingdings" pitchFamily="2" charset="2"/>
        <a:buChar char="l"/>
        <a:defRPr sz="2200" b="0" i="0" baseline="0">
          <a:solidFill>
            <a:srgbClr val="0000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4pPr>
      <a:lvl5pPr marL="24511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Microsoft_Word_97_-_2003_Document1.doc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Microsoft_Word_97_-_2003_Document2.doc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type="subTitle" sz="quarter" idx="1"/>
          </p:nvPr>
        </p:nvSpPr>
        <p:spPr>
          <a:noFill/>
          <a:ln/>
        </p:spPr>
        <p:txBody>
          <a:bodyPr lIns="90487" tIns="44450" rIns="90487" bIns="44450"/>
          <a:lstStyle/>
          <a:p>
            <a:pPr algn="ctr"/>
            <a:r>
              <a:rPr lang="en-US" dirty="0" err="1" smtClean="0"/>
              <a:t>Abhishek</a:t>
            </a:r>
            <a:r>
              <a:rPr lang="en-US" dirty="0" smtClean="0"/>
              <a:t> </a:t>
            </a:r>
            <a:r>
              <a:rPr lang="en-US" dirty="0" err="1" smtClean="0"/>
              <a:t>Bhattacharjee</a:t>
            </a:r>
            <a:endParaRPr lang="en-US" dirty="0" smtClean="0"/>
          </a:p>
          <a:p>
            <a:pPr algn="ctr"/>
            <a:endParaRPr lang="en-US" dirty="0" smtClean="0"/>
          </a:p>
          <a:p>
            <a:r>
              <a:rPr lang="en-US" dirty="0" smtClean="0"/>
              <a:t>Topics</a:t>
            </a:r>
            <a:endParaRPr lang="en-US" dirty="0"/>
          </a:p>
          <a:p>
            <a:pPr lvl="1"/>
            <a:r>
              <a:rPr lang="en-US" dirty="0" smtClean="0"/>
              <a:t>Introduction to Assembly Programming</a:t>
            </a:r>
          </a:p>
          <a:p>
            <a:pPr lvl="2"/>
            <a:r>
              <a:rPr lang="en-US" dirty="0" smtClean="0"/>
              <a:t>x86 assembly</a:t>
            </a:r>
            <a:endParaRPr lang="en-US" dirty="0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dirty="0" smtClean="0"/>
              <a:t>Assembly Programming</a:t>
            </a:r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743700" cy="573088"/>
          </a:xfrm>
        </p:spPr>
        <p:txBody>
          <a:bodyPr/>
          <a:lstStyle/>
          <a:p>
            <a:r>
              <a:rPr lang="en-US"/>
              <a:t>Reading Condition Codes</a:t>
            </a:r>
          </a:p>
        </p:txBody>
      </p:sp>
      <p:graphicFrame>
        <p:nvGraphicFramePr>
          <p:cNvPr id="321536" name="Object 0"/>
          <p:cNvGraphicFramePr>
            <a:graphicFrameLocks noChangeAspect="1"/>
          </p:cNvGraphicFramePr>
          <p:nvPr/>
        </p:nvGraphicFramePr>
        <p:xfrm>
          <a:off x="533400" y="2070100"/>
          <a:ext cx="8229600" cy="471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Document" r:id="rId4" imgW="8233560" imgH="4714920" progId="Word.Document.8">
                  <p:embed/>
                </p:oleObj>
              </mc:Choice>
              <mc:Fallback>
                <p:oleObj name="Document" r:id="rId4" imgW="8233560" imgH="471492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070100"/>
                        <a:ext cx="8229600" cy="471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5454650"/>
          </a:xfrm>
        </p:spPr>
        <p:txBody>
          <a:bodyPr/>
          <a:lstStyle/>
          <a:p>
            <a:r>
              <a:rPr lang="en-US"/>
              <a:t>SetX Instructions</a:t>
            </a:r>
          </a:p>
          <a:p>
            <a:pPr lvl="1"/>
            <a:r>
              <a:rPr lang="en-US"/>
              <a:t>Set single byte based on combinations of condition codes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8001000" cy="573088"/>
          </a:xfrm>
        </p:spPr>
        <p:txBody>
          <a:bodyPr/>
          <a:lstStyle/>
          <a:p>
            <a:r>
              <a:rPr lang="en-US"/>
              <a:t>Reading Condition Codes (Cont.)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838200"/>
            <a:ext cx="5534025" cy="5607050"/>
          </a:xfrm>
        </p:spPr>
        <p:txBody>
          <a:bodyPr/>
          <a:lstStyle/>
          <a:p>
            <a:r>
              <a:rPr lang="en-US" dirty="0" err="1"/>
              <a:t>SetX</a:t>
            </a:r>
            <a:r>
              <a:rPr lang="en-US" dirty="0"/>
              <a:t> Instructions</a:t>
            </a:r>
          </a:p>
          <a:p>
            <a:pPr lvl="1"/>
            <a:r>
              <a:rPr lang="en-US" dirty="0"/>
              <a:t>Set single byte based on combinations of condition codes</a:t>
            </a:r>
          </a:p>
          <a:p>
            <a:pPr lvl="1"/>
            <a:r>
              <a:rPr lang="en-US" dirty="0"/>
              <a:t>One of 8 addressable byte registers</a:t>
            </a:r>
          </a:p>
          <a:p>
            <a:pPr lvl="2"/>
            <a:r>
              <a:rPr lang="en-US" dirty="0"/>
              <a:t>Embedded within first 4 integer registers</a:t>
            </a:r>
          </a:p>
          <a:p>
            <a:pPr lvl="2"/>
            <a:r>
              <a:rPr lang="en-US" dirty="0"/>
              <a:t>Does not alter remaining 3 bytes</a:t>
            </a:r>
          </a:p>
          <a:p>
            <a:pPr lvl="2"/>
            <a:r>
              <a:rPr lang="en-US" dirty="0"/>
              <a:t>Typically use </a:t>
            </a:r>
            <a:r>
              <a:rPr lang="en-US" dirty="0" err="1">
                <a:latin typeface="Courier New" pitchFamily="49" charset="0"/>
              </a:rPr>
              <a:t>movzbl</a:t>
            </a:r>
            <a:r>
              <a:rPr lang="en-US" dirty="0"/>
              <a:t> to finish job</a:t>
            </a:r>
          </a:p>
          <a:p>
            <a:pPr lvl="1"/>
            <a:endParaRPr lang="en-US" dirty="0"/>
          </a:p>
        </p:txBody>
      </p:sp>
      <p:sp>
        <p:nvSpPr>
          <p:cNvPr id="254980" name="Rectangle 4"/>
          <p:cNvSpPr>
            <a:spLocks noChangeArrowheads="1"/>
          </p:cNvSpPr>
          <p:nvPr/>
        </p:nvSpPr>
        <p:spPr bwMode="auto">
          <a:xfrm>
            <a:off x="6324600" y="1600200"/>
            <a:ext cx="25146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%eax</a:t>
            </a:r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6324600" y="2057400"/>
            <a:ext cx="25146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%edx</a:t>
            </a:r>
          </a:p>
        </p:txBody>
      </p:sp>
      <p:sp>
        <p:nvSpPr>
          <p:cNvPr id="254982" name="Rectangle 6"/>
          <p:cNvSpPr>
            <a:spLocks noChangeArrowheads="1"/>
          </p:cNvSpPr>
          <p:nvPr/>
        </p:nvSpPr>
        <p:spPr bwMode="auto">
          <a:xfrm>
            <a:off x="6324600" y="2514600"/>
            <a:ext cx="25146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%ecx</a:t>
            </a:r>
          </a:p>
        </p:txBody>
      </p:sp>
      <p:sp>
        <p:nvSpPr>
          <p:cNvPr id="254983" name="Rectangle 7"/>
          <p:cNvSpPr>
            <a:spLocks noChangeArrowheads="1"/>
          </p:cNvSpPr>
          <p:nvPr/>
        </p:nvSpPr>
        <p:spPr bwMode="auto">
          <a:xfrm>
            <a:off x="6324600" y="2971800"/>
            <a:ext cx="25146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%ebx</a:t>
            </a:r>
          </a:p>
        </p:txBody>
      </p:sp>
      <p:sp>
        <p:nvSpPr>
          <p:cNvPr id="254984" name="Rectangle 8"/>
          <p:cNvSpPr>
            <a:spLocks noChangeArrowheads="1"/>
          </p:cNvSpPr>
          <p:nvPr/>
        </p:nvSpPr>
        <p:spPr bwMode="auto">
          <a:xfrm>
            <a:off x="6324600" y="3429000"/>
            <a:ext cx="25146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%esi</a:t>
            </a:r>
          </a:p>
        </p:txBody>
      </p:sp>
      <p:sp>
        <p:nvSpPr>
          <p:cNvPr id="254985" name="Rectangle 9"/>
          <p:cNvSpPr>
            <a:spLocks noChangeArrowheads="1"/>
          </p:cNvSpPr>
          <p:nvPr/>
        </p:nvSpPr>
        <p:spPr bwMode="auto">
          <a:xfrm>
            <a:off x="6324600" y="3886200"/>
            <a:ext cx="25146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%edi</a:t>
            </a:r>
          </a:p>
        </p:txBody>
      </p:sp>
      <p:sp>
        <p:nvSpPr>
          <p:cNvPr id="254986" name="Rectangle 10"/>
          <p:cNvSpPr>
            <a:spLocks noChangeArrowheads="1"/>
          </p:cNvSpPr>
          <p:nvPr/>
        </p:nvSpPr>
        <p:spPr bwMode="auto">
          <a:xfrm>
            <a:off x="6324600" y="4343400"/>
            <a:ext cx="2514600" cy="3810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%esp</a:t>
            </a:r>
          </a:p>
        </p:txBody>
      </p:sp>
      <p:sp>
        <p:nvSpPr>
          <p:cNvPr id="254987" name="Rectangle 11"/>
          <p:cNvSpPr>
            <a:spLocks noChangeArrowheads="1"/>
          </p:cNvSpPr>
          <p:nvPr/>
        </p:nvSpPr>
        <p:spPr bwMode="auto">
          <a:xfrm>
            <a:off x="6324600" y="4800600"/>
            <a:ext cx="2514600" cy="3810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%ebp</a:t>
            </a:r>
          </a:p>
        </p:txBody>
      </p:sp>
      <p:sp>
        <p:nvSpPr>
          <p:cNvPr id="254988" name="Rectangle 12"/>
          <p:cNvSpPr>
            <a:spLocks noChangeArrowheads="1"/>
          </p:cNvSpPr>
          <p:nvPr/>
        </p:nvSpPr>
        <p:spPr bwMode="auto">
          <a:xfrm>
            <a:off x="8153400" y="1600200"/>
            <a:ext cx="685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%al</a:t>
            </a:r>
          </a:p>
        </p:txBody>
      </p:sp>
      <p:sp>
        <p:nvSpPr>
          <p:cNvPr id="254989" name="Rectangle 13"/>
          <p:cNvSpPr>
            <a:spLocks noChangeArrowheads="1"/>
          </p:cNvSpPr>
          <p:nvPr/>
        </p:nvSpPr>
        <p:spPr bwMode="auto">
          <a:xfrm>
            <a:off x="7467600" y="1600200"/>
            <a:ext cx="685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%ah</a:t>
            </a:r>
          </a:p>
        </p:txBody>
      </p:sp>
      <p:sp>
        <p:nvSpPr>
          <p:cNvPr id="254990" name="Rectangle 14"/>
          <p:cNvSpPr>
            <a:spLocks noChangeArrowheads="1"/>
          </p:cNvSpPr>
          <p:nvPr/>
        </p:nvSpPr>
        <p:spPr bwMode="auto">
          <a:xfrm>
            <a:off x="8153400" y="2057400"/>
            <a:ext cx="685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%dl</a:t>
            </a:r>
          </a:p>
        </p:txBody>
      </p:sp>
      <p:sp>
        <p:nvSpPr>
          <p:cNvPr id="254991" name="Rectangle 15"/>
          <p:cNvSpPr>
            <a:spLocks noChangeArrowheads="1"/>
          </p:cNvSpPr>
          <p:nvPr/>
        </p:nvSpPr>
        <p:spPr bwMode="auto">
          <a:xfrm>
            <a:off x="7467600" y="2057400"/>
            <a:ext cx="685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%dh</a:t>
            </a:r>
          </a:p>
        </p:txBody>
      </p:sp>
      <p:sp>
        <p:nvSpPr>
          <p:cNvPr id="254992" name="Rectangle 16"/>
          <p:cNvSpPr>
            <a:spLocks noChangeArrowheads="1"/>
          </p:cNvSpPr>
          <p:nvPr/>
        </p:nvSpPr>
        <p:spPr bwMode="auto">
          <a:xfrm>
            <a:off x="8153400" y="2514600"/>
            <a:ext cx="685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%cl</a:t>
            </a:r>
          </a:p>
        </p:txBody>
      </p:sp>
      <p:sp>
        <p:nvSpPr>
          <p:cNvPr id="254993" name="Rectangle 17"/>
          <p:cNvSpPr>
            <a:spLocks noChangeArrowheads="1"/>
          </p:cNvSpPr>
          <p:nvPr/>
        </p:nvSpPr>
        <p:spPr bwMode="auto">
          <a:xfrm>
            <a:off x="7467600" y="2514600"/>
            <a:ext cx="685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%ch</a:t>
            </a:r>
          </a:p>
        </p:txBody>
      </p:sp>
      <p:sp>
        <p:nvSpPr>
          <p:cNvPr id="254994" name="Rectangle 18"/>
          <p:cNvSpPr>
            <a:spLocks noChangeArrowheads="1"/>
          </p:cNvSpPr>
          <p:nvPr/>
        </p:nvSpPr>
        <p:spPr bwMode="auto">
          <a:xfrm>
            <a:off x="8153400" y="2971800"/>
            <a:ext cx="685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%bl</a:t>
            </a:r>
          </a:p>
        </p:txBody>
      </p:sp>
      <p:sp>
        <p:nvSpPr>
          <p:cNvPr id="254995" name="Rectangle 19"/>
          <p:cNvSpPr>
            <a:spLocks noChangeArrowheads="1"/>
          </p:cNvSpPr>
          <p:nvPr/>
        </p:nvSpPr>
        <p:spPr bwMode="auto">
          <a:xfrm>
            <a:off x="7467600" y="2971800"/>
            <a:ext cx="685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%bh</a:t>
            </a:r>
          </a:p>
        </p:txBody>
      </p:sp>
      <p:sp>
        <p:nvSpPr>
          <p:cNvPr id="254996" name="Rectangle 20"/>
          <p:cNvSpPr>
            <a:spLocks noChangeArrowheads="1"/>
          </p:cNvSpPr>
          <p:nvPr/>
        </p:nvSpPr>
        <p:spPr bwMode="auto">
          <a:xfrm>
            <a:off x="1524000" y="4057650"/>
            <a:ext cx="3814763" cy="92076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gt</a:t>
            </a:r>
            <a:r>
              <a:rPr lang="en-US" dirty="0">
                <a:latin typeface="Courier New" pitchFamily="49" charset="0"/>
              </a:rPr>
              <a:t> (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x,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y</a:t>
            </a:r>
            <a:r>
              <a:rPr lang="en-US" dirty="0" smtClean="0">
                <a:latin typeface="Courier New" pitchFamily="49" charset="0"/>
              </a:rPr>
              <a:t>) {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return x &gt; y;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254997" name="Rectangle 21"/>
          <p:cNvSpPr>
            <a:spLocks noChangeArrowheads="1"/>
          </p:cNvSpPr>
          <p:nvPr/>
        </p:nvSpPr>
        <p:spPr bwMode="auto">
          <a:xfrm>
            <a:off x="304800" y="5105400"/>
            <a:ext cx="5791200" cy="1200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movl 12(%ebp),%eax	# eax = y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cmpl %eax,8(%ebp)	# Compare x : y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setg %al		# al = x &gt; y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movzbl %al,%eax	# Zero rest of %eax</a:t>
            </a:r>
          </a:p>
        </p:txBody>
      </p:sp>
      <p:sp>
        <p:nvSpPr>
          <p:cNvPr id="254998" name="Line 22"/>
          <p:cNvSpPr>
            <a:spLocks noChangeShapeType="1"/>
          </p:cNvSpPr>
          <p:nvPr/>
        </p:nvSpPr>
        <p:spPr bwMode="auto">
          <a:xfrm flipH="1">
            <a:off x="5562600" y="55626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4999" name="Text Box 23"/>
          <p:cNvSpPr txBox="1">
            <a:spLocks noChangeArrowheads="1"/>
          </p:cNvSpPr>
          <p:nvPr/>
        </p:nvSpPr>
        <p:spPr bwMode="auto">
          <a:xfrm>
            <a:off x="6689725" y="5370513"/>
            <a:ext cx="1387475" cy="915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Note inverted ordering!</a:t>
            </a:r>
          </a:p>
        </p:txBody>
      </p:sp>
      <p:sp>
        <p:nvSpPr>
          <p:cNvPr id="255000" name="Text Box 24"/>
          <p:cNvSpPr txBox="1">
            <a:spLocks noChangeArrowheads="1"/>
          </p:cNvSpPr>
          <p:nvPr/>
        </p:nvSpPr>
        <p:spPr bwMode="auto">
          <a:xfrm>
            <a:off x="381000" y="4724400"/>
            <a:ext cx="13874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Body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0" y="152400"/>
            <a:ext cx="2032000" cy="573088"/>
          </a:xfrm>
        </p:spPr>
        <p:txBody>
          <a:bodyPr/>
          <a:lstStyle/>
          <a:p>
            <a:r>
              <a:rPr lang="en-US"/>
              <a:t>Jumping</a:t>
            </a:r>
          </a:p>
        </p:txBody>
      </p:sp>
      <p:graphicFrame>
        <p:nvGraphicFramePr>
          <p:cNvPr id="322560" name="Object 0"/>
          <p:cNvGraphicFramePr>
            <a:graphicFrameLocks noChangeAspect="1"/>
          </p:cNvGraphicFramePr>
          <p:nvPr/>
        </p:nvGraphicFramePr>
        <p:xfrm>
          <a:off x="609600" y="1600200"/>
          <a:ext cx="82296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Document" r:id="rId4" imgW="8233560" imgH="4883040" progId="Word.Document.8">
                  <p:embed/>
                </p:oleObj>
              </mc:Choice>
              <mc:Fallback>
                <p:oleObj name="Document" r:id="rId4" imgW="8233560" imgH="488304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00200"/>
                        <a:ext cx="8229600" cy="487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685800"/>
            <a:ext cx="8307387" cy="5759450"/>
          </a:xfrm>
        </p:spPr>
        <p:txBody>
          <a:bodyPr/>
          <a:lstStyle/>
          <a:p>
            <a:r>
              <a:rPr lang="en-US" dirty="0" err="1"/>
              <a:t>jX</a:t>
            </a:r>
            <a:r>
              <a:rPr lang="en-US" dirty="0"/>
              <a:t> Instructions</a:t>
            </a:r>
          </a:p>
          <a:p>
            <a:pPr lvl="1"/>
            <a:r>
              <a:rPr lang="en-US" sz="2000" dirty="0"/>
              <a:t>Jump to different part of code depending on condition codes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366000" cy="573088"/>
          </a:xfrm>
        </p:spPr>
        <p:txBody>
          <a:bodyPr/>
          <a:lstStyle/>
          <a:p>
            <a:r>
              <a:rPr lang="en-US"/>
              <a:t>Conditional Branch Example</a:t>
            </a:r>
          </a:p>
        </p:txBody>
      </p:sp>
      <p:sp>
        <p:nvSpPr>
          <p:cNvPr id="259075" name="Rectangle 3"/>
          <p:cNvSpPr>
            <a:spLocks noChangeArrowheads="1"/>
          </p:cNvSpPr>
          <p:nvPr/>
        </p:nvSpPr>
        <p:spPr bwMode="auto">
          <a:xfrm>
            <a:off x="304800" y="2286000"/>
            <a:ext cx="3124200" cy="202406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int max(int x, int y)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if (x &gt; y)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return x;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else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return y;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3733800" y="1371600"/>
            <a:ext cx="3810000" cy="3933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_max: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	pushl %ebp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	movl %esp,%ebp</a:t>
            </a:r>
          </a:p>
          <a:p>
            <a:pPr algn="l"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	movl 8(%ebp),%edx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	movl 12(%ebp),%eax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	cmpl %eax,%edx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	jle L9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	movl %edx,%eax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L9:</a:t>
            </a:r>
          </a:p>
          <a:p>
            <a:pPr algn="l"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	movl %ebp,%esp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	popl %ebp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	ret</a:t>
            </a:r>
          </a:p>
        </p:txBody>
      </p:sp>
      <p:sp>
        <p:nvSpPr>
          <p:cNvPr id="259077" name="AutoShape 5"/>
          <p:cNvSpPr>
            <a:spLocks/>
          </p:cNvSpPr>
          <p:nvPr/>
        </p:nvSpPr>
        <p:spPr bwMode="auto">
          <a:xfrm>
            <a:off x="7239000" y="2514600"/>
            <a:ext cx="304800" cy="1447800"/>
          </a:xfrm>
          <a:prstGeom prst="rightBrace">
            <a:avLst>
              <a:gd name="adj1" fmla="val 3958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078" name="Text Box 6"/>
          <p:cNvSpPr txBox="1">
            <a:spLocks noChangeArrowheads="1"/>
          </p:cNvSpPr>
          <p:nvPr/>
        </p:nvSpPr>
        <p:spPr bwMode="auto">
          <a:xfrm>
            <a:off x="7696200" y="3048000"/>
            <a:ext cx="7556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Body</a:t>
            </a:r>
          </a:p>
        </p:txBody>
      </p:sp>
      <p:sp>
        <p:nvSpPr>
          <p:cNvPr id="259079" name="AutoShape 7"/>
          <p:cNvSpPr>
            <a:spLocks/>
          </p:cNvSpPr>
          <p:nvPr/>
        </p:nvSpPr>
        <p:spPr bwMode="auto">
          <a:xfrm>
            <a:off x="7239000" y="1676400"/>
            <a:ext cx="228600" cy="457200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080" name="Text Box 8"/>
          <p:cNvSpPr txBox="1">
            <a:spLocks noChangeArrowheads="1"/>
          </p:cNvSpPr>
          <p:nvPr/>
        </p:nvSpPr>
        <p:spPr bwMode="auto">
          <a:xfrm>
            <a:off x="7543800" y="1752600"/>
            <a:ext cx="5397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Set</a:t>
            </a:r>
          </a:p>
          <a:p>
            <a:pPr algn="l">
              <a:lnSpc>
                <a:spcPct val="100000"/>
              </a:lnSpc>
            </a:pPr>
            <a:r>
              <a:rPr lang="en-US"/>
              <a:t>Up</a:t>
            </a:r>
          </a:p>
        </p:txBody>
      </p:sp>
      <p:sp>
        <p:nvSpPr>
          <p:cNvPr id="259081" name="AutoShape 9"/>
          <p:cNvSpPr>
            <a:spLocks/>
          </p:cNvSpPr>
          <p:nvPr/>
        </p:nvSpPr>
        <p:spPr bwMode="auto">
          <a:xfrm>
            <a:off x="7315200" y="4495800"/>
            <a:ext cx="304800" cy="685800"/>
          </a:xfrm>
          <a:prstGeom prst="rightBrace">
            <a:avLst>
              <a:gd name="adj1" fmla="val 1875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082" name="Text Box 10"/>
          <p:cNvSpPr txBox="1">
            <a:spLocks noChangeArrowheads="1"/>
          </p:cNvSpPr>
          <p:nvPr/>
        </p:nvSpPr>
        <p:spPr bwMode="auto">
          <a:xfrm>
            <a:off x="7620000" y="4648200"/>
            <a:ext cx="857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Finish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96900" y="152400"/>
            <a:ext cx="8318500" cy="573088"/>
          </a:xfrm>
        </p:spPr>
        <p:txBody>
          <a:bodyPr/>
          <a:lstStyle/>
          <a:p>
            <a:r>
              <a:rPr lang="en-US"/>
              <a:t>Conditional Branch Example (Cont.)</a:t>
            </a:r>
          </a:p>
        </p:txBody>
      </p:sp>
      <p:sp>
        <p:nvSpPr>
          <p:cNvPr id="261123" name="Rectangle 1027"/>
          <p:cNvSpPr>
            <a:spLocks noChangeArrowheads="1"/>
          </p:cNvSpPr>
          <p:nvPr/>
        </p:nvSpPr>
        <p:spPr bwMode="auto">
          <a:xfrm>
            <a:off x="990600" y="4191000"/>
            <a:ext cx="6096000" cy="173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2900" algn="l"/>
                <a:tab pos="2628900" algn="l"/>
                <a:tab pos="3035300" algn="l"/>
              </a:tabLst>
            </a:pPr>
            <a:r>
              <a:rPr lang="en-US">
                <a:latin typeface="Courier New" pitchFamily="49" charset="0"/>
              </a:rPr>
              <a:t>	movl 8(%ebp),%edx	# edx = x</a:t>
            </a:r>
          </a:p>
          <a:p>
            <a:pPr algn="l">
              <a:lnSpc>
                <a:spcPct val="100000"/>
              </a:lnSpc>
              <a:tabLst>
                <a:tab pos="342900" algn="l"/>
                <a:tab pos="2628900" algn="l"/>
                <a:tab pos="3035300" algn="l"/>
              </a:tabLst>
            </a:pPr>
            <a:r>
              <a:rPr lang="en-US">
                <a:latin typeface="Courier New" pitchFamily="49" charset="0"/>
              </a:rPr>
              <a:t>	movl 12(%ebp),%eax	# eax = y</a:t>
            </a:r>
          </a:p>
          <a:p>
            <a:pPr algn="l">
              <a:lnSpc>
                <a:spcPct val="100000"/>
              </a:lnSpc>
              <a:tabLst>
                <a:tab pos="342900" algn="l"/>
                <a:tab pos="2628900" algn="l"/>
                <a:tab pos="3035300" algn="l"/>
              </a:tabLst>
            </a:pPr>
            <a:r>
              <a:rPr lang="en-US">
                <a:latin typeface="Courier New" pitchFamily="49" charset="0"/>
              </a:rPr>
              <a:t>	cmpl %eax,%edx		# x : y</a:t>
            </a:r>
          </a:p>
          <a:p>
            <a:pPr algn="l">
              <a:lnSpc>
                <a:spcPct val="100000"/>
              </a:lnSpc>
              <a:tabLst>
                <a:tab pos="342900" algn="l"/>
                <a:tab pos="2628900" algn="l"/>
                <a:tab pos="3035300" algn="l"/>
              </a:tabLst>
            </a:pPr>
            <a:r>
              <a:rPr lang="en-US">
                <a:latin typeface="Courier New" pitchFamily="49" charset="0"/>
              </a:rPr>
              <a:t>	jle L9		# if &lt;= goto L9</a:t>
            </a:r>
          </a:p>
          <a:p>
            <a:pPr algn="l">
              <a:lnSpc>
                <a:spcPct val="100000"/>
              </a:lnSpc>
              <a:tabLst>
                <a:tab pos="342900" algn="l"/>
                <a:tab pos="2628900" algn="l"/>
                <a:tab pos="3035300" algn="l"/>
              </a:tabLst>
            </a:pPr>
            <a:r>
              <a:rPr lang="en-US">
                <a:latin typeface="Courier New" pitchFamily="49" charset="0"/>
              </a:rPr>
              <a:t>	movl %edx,%eax		# eax = x</a:t>
            </a:r>
          </a:p>
          <a:p>
            <a:pPr algn="l">
              <a:lnSpc>
                <a:spcPct val="100000"/>
              </a:lnSpc>
              <a:tabLst>
                <a:tab pos="342900" algn="l"/>
                <a:tab pos="2628900" algn="l"/>
                <a:tab pos="3035300" algn="l"/>
              </a:tabLst>
            </a:pPr>
            <a:r>
              <a:rPr lang="en-US">
                <a:latin typeface="Courier New" pitchFamily="49" charset="0"/>
              </a:rPr>
              <a:t>L9:	# Done:</a:t>
            </a:r>
          </a:p>
        </p:txBody>
      </p:sp>
      <p:sp>
        <p:nvSpPr>
          <p:cNvPr id="261124" name="Rectangle 1028"/>
          <p:cNvSpPr>
            <a:spLocks noChangeArrowheads="1"/>
          </p:cNvSpPr>
          <p:nvPr/>
        </p:nvSpPr>
        <p:spPr bwMode="auto">
          <a:xfrm>
            <a:off x="685800" y="1066800"/>
            <a:ext cx="3886200" cy="284797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int goto_max(int x, int y)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rval = y;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ok = (x &lt;= y);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if (ok)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goto done;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rval = x;</a:t>
            </a:r>
          </a:p>
          <a:p>
            <a:pPr algn="l">
              <a:lnSpc>
                <a:spcPct val="100000"/>
              </a:lnSpc>
            </a:pPr>
            <a:r>
              <a:rPr lang="en-US" i="1">
                <a:latin typeface="Courier New" pitchFamily="49" charset="0"/>
              </a:rPr>
              <a:t>done:</a:t>
            </a:r>
            <a:endParaRPr lang="en-US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return rval;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261125" name="AutoShape 1029"/>
          <p:cNvSpPr>
            <a:spLocks/>
          </p:cNvSpPr>
          <p:nvPr/>
        </p:nvSpPr>
        <p:spPr bwMode="auto">
          <a:xfrm>
            <a:off x="5486400" y="5334000"/>
            <a:ext cx="304800" cy="304800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126" name="Text Box 1030"/>
          <p:cNvSpPr txBox="1">
            <a:spLocks noChangeArrowheads="1"/>
          </p:cNvSpPr>
          <p:nvPr/>
        </p:nvSpPr>
        <p:spPr bwMode="auto">
          <a:xfrm>
            <a:off x="5943600" y="5330825"/>
            <a:ext cx="229076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Skipped when x </a:t>
            </a:r>
            <a:r>
              <a:rPr lang="en-US">
                <a:sym typeface="Symbol" pitchFamily="18" charset="2"/>
              </a:rPr>
              <a:t></a:t>
            </a:r>
            <a:r>
              <a:rPr lang="en-US"/>
              <a:t> y</a:t>
            </a:r>
          </a:p>
        </p:txBody>
      </p:sp>
      <p:sp>
        <p:nvSpPr>
          <p:cNvPr id="261127" name="Rectangle 1031"/>
          <p:cNvSpPr>
            <a:spLocks noGrp="1" noChangeArrowheads="1"/>
          </p:cNvSpPr>
          <p:nvPr>
            <p:ph type="body" idx="1"/>
          </p:nvPr>
        </p:nvSpPr>
        <p:spPr>
          <a:xfrm>
            <a:off x="4419600" y="1649413"/>
            <a:ext cx="4178300" cy="2576512"/>
          </a:xfrm>
        </p:spPr>
        <p:txBody>
          <a:bodyPr/>
          <a:lstStyle/>
          <a:p>
            <a:pPr lvl="1"/>
            <a:r>
              <a:rPr lang="en-US"/>
              <a:t>C allows “goto” as means of transferring control</a:t>
            </a:r>
          </a:p>
          <a:p>
            <a:pPr lvl="2"/>
            <a:r>
              <a:rPr lang="en-US"/>
              <a:t>Closer to machine-level programming style</a:t>
            </a:r>
          </a:p>
          <a:p>
            <a:pPr lvl="1"/>
            <a:r>
              <a:rPr lang="en-US"/>
              <a:t>Generally considered bad coding style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ChangeArrowheads="1"/>
          </p:cNvSpPr>
          <p:nvPr/>
        </p:nvSpPr>
        <p:spPr bwMode="auto">
          <a:xfrm>
            <a:off x="457200" y="137160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>
                <a:solidFill>
                  <a:schemeClr val="tx2"/>
                </a:solidFill>
              </a:rPr>
              <a:t>C Code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263171" name="Rectangle 3"/>
          <p:cNvSpPr>
            <a:spLocks noChangeArrowheads="1"/>
          </p:cNvSpPr>
          <p:nvPr/>
        </p:nvSpPr>
        <p:spPr bwMode="auto">
          <a:xfrm>
            <a:off x="381000" y="1828800"/>
            <a:ext cx="3814763" cy="284797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int fact_do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(int x)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result = 1;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do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result *= x;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x = x-1;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} while (x &gt; 1);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return result;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263172" name="Rectangle 4"/>
          <p:cNvSpPr>
            <a:spLocks noChangeArrowheads="1"/>
          </p:cNvSpPr>
          <p:nvPr/>
        </p:nvSpPr>
        <p:spPr bwMode="auto">
          <a:xfrm>
            <a:off x="5105400" y="1371600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>
                <a:solidFill>
                  <a:schemeClr val="tx2"/>
                </a:solidFill>
              </a:rPr>
              <a:t>Goto Version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4648200" y="1828800"/>
            <a:ext cx="3814763" cy="284797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int fact_goto(int x)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result = 1;</a:t>
            </a:r>
          </a:p>
          <a:p>
            <a:pPr algn="l">
              <a:lnSpc>
                <a:spcPct val="100000"/>
              </a:lnSpc>
            </a:pPr>
            <a:r>
              <a:rPr lang="en-US" i="1">
                <a:latin typeface="Courier New" pitchFamily="49" charset="0"/>
              </a:rPr>
              <a:t>loop:</a:t>
            </a:r>
            <a:endParaRPr lang="en-US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result *= x;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x = x-1;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if (x &gt; 1)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goto</a:t>
            </a:r>
            <a:r>
              <a:rPr lang="en-US" i="1">
                <a:latin typeface="Courier New" pitchFamily="49" charset="0"/>
              </a:rPr>
              <a:t> loop</a:t>
            </a:r>
            <a:r>
              <a:rPr lang="en-US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return result;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263174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543800" cy="573088"/>
          </a:xfrm>
        </p:spPr>
        <p:txBody>
          <a:bodyPr/>
          <a:lstStyle/>
          <a:p>
            <a:r>
              <a:rPr lang="en-US"/>
              <a:t>“Do-While” Loop Example</a:t>
            </a:r>
          </a:p>
        </p:txBody>
      </p:sp>
      <p:sp>
        <p:nvSpPr>
          <p:cNvPr id="2631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03213" y="5229225"/>
            <a:ext cx="8281987" cy="858838"/>
          </a:xfrm>
        </p:spPr>
        <p:txBody>
          <a:bodyPr/>
          <a:lstStyle/>
          <a:p>
            <a:pPr lvl="1"/>
            <a:r>
              <a:rPr lang="en-US"/>
              <a:t>Use backward branch to continue looping</a:t>
            </a:r>
          </a:p>
          <a:p>
            <a:pPr lvl="1"/>
            <a:r>
              <a:rPr lang="en-US"/>
              <a:t>Only take branch when “while” condition holds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ChangeArrowheads="1"/>
          </p:cNvSpPr>
          <p:nvPr/>
        </p:nvSpPr>
        <p:spPr bwMode="auto">
          <a:xfrm>
            <a:off x="914400" y="1295400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>
                <a:solidFill>
                  <a:schemeClr val="tx2"/>
                </a:solidFill>
              </a:rPr>
              <a:t>Goto Version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457200" y="1752600"/>
            <a:ext cx="2819400" cy="3122613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int fact_goto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(int x)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result = 1;</a:t>
            </a:r>
          </a:p>
          <a:p>
            <a:pPr algn="l">
              <a:lnSpc>
                <a:spcPct val="100000"/>
              </a:lnSpc>
            </a:pPr>
            <a:r>
              <a:rPr lang="en-US" i="1">
                <a:latin typeface="Courier New" pitchFamily="49" charset="0"/>
              </a:rPr>
              <a:t>loop:</a:t>
            </a:r>
            <a:endParaRPr lang="en-US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result *= x;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x = x-1;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if (x &gt; 1)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goto</a:t>
            </a:r>
            <a:r>
              <a:rPr lang="en-US" i="1">
                <a:latin typeface="Courier New" pitchFamily="49" charset="0"/>
              </a:rPr>
              <a:t> loop</a:t>
            </a:r>
            <a:r>
              <a:rPr lang="en-US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return result;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251700" cy="573088"/>
          </a:xfrm>
        </p:spPr>
        <p:txBody>
          <a:bodyPr/>
          <a:lstStyle/>
          <a:p>
            <a:r>
              <a:rPr lang="en-US"/>
              <a:t>“Do-While” Loop Compilation</a:t>
            </a:r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5176838"/>
            <a:ext cx="3463925" cy="1268412"/>
          </a:xfrm>
        </p:spPr>
        <p:txBody>
          <a:bodyPr/>
          <a:lstStyle/>
          <a:p>
            <a:pPr marL="223838" indent="-223838" defTabSz="895350">
              <a:tabLst>
                <a:tab pos="1257300" algn="l"/>
              </a:tabLst>
            </a:pPr>
            <a:r>
              <a:rPr lang="en-US"/>
              <a:t>Registers</a:t>
            </a:r>
          </a:p>
          <a:p>
            <a:pPr marL="560388" lvl="1" indent="-222250" defTabSz="895350">
              <a:buFont typeface="Wingdings" pitchFamily="2" charset="2"/>
              <a:buNone/>
              <a:tabLst>
                <a:tab pos="1257300" algn="l"/>
              </a:tabLst>
            </a:pPr>
            <a:r>
              <a:rPr lang="en-US">
                <a:latin typeface="Courier New" pitchFamily="49" charset="0"/>
              </a:rPr>
              <a:t>%edx	x</a:t>
            </a:r>
          </a:p>
          <a:p>
            <a:pPr marL="560388" lvl="1" indent="-222250" defTabSz="895350">
              <a:buFont typeface="Wingdings" pitchFamily="2" charset="2"/>
              <a:buNone/>
              <a:tabLst>
                <a:tab pos="1257300" algn="l"/>
              </a:tabLst>
            </a:pPr>
            <a:r>
              <a:rPr lang="en-US">
                <a:latin typeface="Courier New" pitchFamily="49" charset="0"/>
              </a:rPr>
              <a:t>%eax	result</a:t>
            </a:r>
          </a:p>
        </p:txBody>
      </p:sp>
      <p:sp>
        <p:nvSpPr>
          <p:cNvPr id="265222" name="Rectangle 6"/>
          <p:cNvSpPr>
            <a:spLocks noChangeArrowheads="1"/>
          </p:cNvSpPr>
          <p:nvPr/>
        </p:nvSpPr>
        <p:spPr bwMode="auto">
          <a:xfrm>
            <a:off x="3505200" y="1752600"/>
            <a:ext cx="5486400" cy="4208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292100" algn="l"/>
                <a:tab pos="2857500" algn="l"/>
              </a:tabLst>
            </a:pPr>
            <a:r>
              <a:rPr lang="en-US">
                <a:latin typeface="Courier New" pitchFamily="49" charset="0"/>
              </a:rPr>
              <a:t>_fact_goto:</a:t>
            </a:r>
          </a:p>
          <a:p>
            <a:pPr algn="l">
              <a:lnSpc>
                <a:spcPct val="100000"/>
              </a:lnSpc>
              <a:tabLst>
                <a:tab pos="292100" algn="l"/>
                <a:tab pos="2857500" algn="l"/>
              </a:tabLst>
            </a:pPr>
            <a:r>
              <a:rPr lang="en-US">
                <a:latin typeface="Courier New" pitchFamily="49" charset="0"/>
              </a:rPr>
              <a:t>	pushl %ebp	# Setup</a:t>
            </a:r>
          </a:p>
          <a:p>
            <a:pPr algn="l">
              <a:lnSpc>
                <a:spcPct val="100000"/>
              </a:lnSpc>
              <a:tabLst>
                <a:tab pos="292100" algn="l"/>
                <a:tab pos="2857500" algn="l"/>
              </a:tabLst>
            </a:pPr>
            <a:r>
              <a:rPr lang="en-US">
                <a:latin typeface="Courier New" pitchFamily="49" charset="0"/>
              </a:rPr>
              <a:t>	movl %esp,%ebp	# Setup</a:t>
            </a:r>
          </a:p>
          <a:p>
            <a:pPr algn="l">
              <a:lnSpc>
                <a:spcPct val="100000"/>
              </a:lnSpc>
              <a:tabLst>
                <a:tab pos="292100" algn="l"/>
                <a:tab pos="2857500" algn="l"/>
              </a:tabLst>
            </a:pPr>
            <a:r>
              <a:rPr lang="en-US">
                <a:latin typeface="Courier New" pitchFamily="49" charset="0"/>
              </a:rPr>
              <a:t>	movl $1,%eax	# eax = 1</a:t>
            </a:r>
          </a:p>
          <a:p>
            <a:pPr algn="l">
              <a:lnSpc>
                <a:spcPct val="100000"/>
              </a:lnSpc>
              <a:tabLst>
                <a:tab pos="292100" algn="l"/>
                <a:tab pos="2857500" algn="l"/>
              </a:tabLst>
            </a:pPr>
            <a:r>
              <a:rPr lang="en-US">
                <a:latin typeface="Courier New" pitchFamily="49" charset="0"/>
              </a:rPr>
              <a:t>	movl 8(%ebp),%edx	# edx = x</a:t>
            </a:r>
          </a:p>
          <a:p>
            <a:pPr algn="l">
              <a:lnSpc>
                <a:spcPct val="100000"/>
              </a:lnSpc>
              <a:tabLst>
                <a:tab pos="292100" algn="l"/>
                <a:tab pos="2857500" algn="l"/>
              </a:tabLst>
            </a:pPr>
            <a:endParaRPr lang="en-US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292100" algn="l"/>
                <a:tab pos="2857500" algn="l"/>
              </a:tabLst>
            </a:pPr>
            <a:r>
              <a:rPr lang="en-US">
                <a:latin typeface="Courier New" pitchFamily="49" charset="0"/>
              </a:rPr>
              <a:t>L11:</a:t>
            </a:r>
          </a:p>
          <a:p>
            <a:pPr algn="l">
              <a:lnSpc>
                <a:spcPct val="100000"/>
              </a:lnSpc>
              <a:tabLst>
                <a:tab pos="292100" algn="l"/>
                <a:tab pos="2857500" algn="l"/>
              </a:tabLst>
            </a:pPr>
            <a:r>
              <a:rPr lang="en-US">
                <a:latin typeface="Courier New" pitchFamily="49" charset="0"/>
              </a:rPr>
              <a:t>	imull %edx,%eax	# result *= x</a:t>
            </a:r>
          </a:p>
          <a:p>
            <a:pPr algn="l">
              <a:lnSpc>
                <a:spcPct val="100000"/>
              </a:lnSpc>
              <a:tabLst>
                <a:tab pos="292100" algn="l"/>
                <a:tab pos="2857500" algn="l"/>
              </a:tabLst>
            </a:pPr>
            <a:r>
              <a:rPr lang="en-US">
                <a:latin typeface="Courier New" pitchFamily="49" charset="0"/>
              </a:rPr>
              <a:t>	decl %edx	# x--</a:t>
            </a:r>
          </a:p>
          <a:p>
            <a:pPr algn="l">
              <a:lnSpc>
                <a:spcPct val="100000"/>
              </a:lnSpc>
              <a:tabLst>
                <a:tab pos="292100" algn="l"/>
                <a:tab pos="2857500" algn="l"/>
              </a:tabLst>
            </a:pPr>
            <a:r>
              <a:rPr lang="en-US">
                <a:latin typeface="Courier New" pitchFamily="49" charset="0"/>
              </a:rPr>
              <a:t>	cmpl $1,%edx	# Compare x : 1</a:t>
            </a:r>
          </a:p>
          <a:p>
            <a:pPr algn="l">
              <a:lnSpc>
                <a:spcPct val="100000"/>
              </a:lnSpc>
              <a:tabLst>
                <a:tab pos="292100" algn="l"/>
                <a:tab pos="2857500" algn="l"/>
              </a:tabLst>
            </a:pPr>
            <a:r>
              <a:rPr lang="en-US">
                <a:latin typeface="Courier New" pitchFamily="49" charset="0"/>
              </a:rPr>
              <a:t>	jg L11	# if &gt; goto loop</a:t>
            </a:r>
          </a:p>
          <a:p>
            <a:pPr algn="l">
              <a:lnSpc>
                <a:spcPct val="100000"/>
              </a:lnSpc>
              <a:tabLst>
                <a:tab pos="292100" algn="l"/>
                <a:tab pos="2857500" algn="l"/>
              </a:tabLst>
            </a:pPr>
            <a:endParaRPr lang="en-US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292100" algn="l"/>
                <a:tab pos="2857500" algn="l"/>
              </a:tabLst>
            </a:pPr>
            <a:r>
              <a:rPr lang="en-US">
                <a:latin typeface="Courier New" pitchFamily="49" charset="0"/>
              </a:rPr>
              <a:t>	movl %ebp,%esp	# Finish</a:t>
            </a:r>
          </a:p>
          <a:p>
            <a:pPr algn="l">
              <a:lnSpc>
                <a:spcPct val="100000"/>
              </a:lnSpc>
              <a:tabLst>
                <a:tab pos="292100" algn="l"/>
                <a:tab pos="2857500" algn="l"/>
              </a:tabLst>
            </a:pPr>
            <a:r>
              <a:rPr lang="en-US">
                <a:latin typeface="Courier New" pitchFamily="49" charset="0"/>
              </a:rPr>
              <a:t>	popl %ebp	# Finish</a:t>
            </a:r>
          </a:p>
          <a:p>
            <a:pPr algn="l">
              <a:lnSpc>
                <a:spcPct val="100000"/>
              </a:lnSpc>
              <a:tabLst>
                <a:tab pos="292100" algn="l"/>
                <a:tab pos="2857500" algn="l"/>
              </a:tabLst>
            </a:pPr>
            <a:r>
              <a:rPr lang="en-US">
                <a:latin typeface="Courier New" pitchFamily="49" charset="0"/>
              </a:rPr>
              <a:t>	ret	# Finish</a:t>
            </a:r>
          </a:p>
        </p:txBody>
      </p:sp>
      <p:sp>
        <p:nvSpPr>
          <p:cNvPr id="265223" name="Rectangle 7"/>
          <p:cNvSpPr>
            <a:spLocks noChangeArrowheads="1"/>
          </p:cNvSpPr>
          <p:nvPr/>
        </p:nvSpPr>
        <p:spPr bwMode="auto">
          <a:xfrm>
            <a:off x="5181600" y="1295400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>
                <a:solidFill>
                  <a:schemeClr val="tx2"/>
                </a:solidFill>
              </a:rPr>
              <a:t>Assembly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ChangeArrowheads="1"/>
          </p:cNvSpPr>
          <p:nvPr/>
        </p:nvSpPr>
        <p:spPr bwMode="auto">
          <a:xfrm>
            <a:off x="381000" y="99060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>
                <a:solidFill>
                  <a:schemeClr val="tx2"/>
                </a:solidFill>
              </a:rPr>
              <a:t>C Code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457200" y="1371600"/>
            <a:ext cx="2514600" cy="969963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do 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</a:t>
            </a:r>
            <a:r>
              <a:rPr lang="en-US" i="1"/>
              <a:t>Body</a:t>
            </a:r>
            <a:endParaRPr lang="en-US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while (</a:t>
            </a:r>
            <a:r>
              <a:rPr lang="en-US" i="1"/>
              <a:t>Test</a:t>
            </a:r>
            <a:r>
              <a:rPr lang="en-US">
                <a:latin typeface="Courier New" pitchFamily="49" charset="0"/>
              </a:rPr>
              <a:t>);</a:t>
            </a:r>
          </a:p>
        </p:txBody>
      </p:sp>
      <p:sp>
        <p:nvSpPr>
          <p:cNvPr id="267268" name="Rectangle 4"/>
          <p:cNvSpPr>
            <a:spLocks noChangeArrowheads="1"/>
          </p:cNvSpPr>
          <p:nvPr/>
        </p:nvSpPr>
        <p:spPr bwMode="auto">
          <a:xfrm>
            <a:off x="5029200" y="914400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>
                <a:solidFill>
                  <a:schemeClr val="tx2"/>
                </a:solidFill>
              </a:rPr>
              <a:t>Goto Version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267269" name="Rectangle 5"/>
          <p:cNvSpPr>
            <a:spLocks noChangeArrowheads="1"/>
          </p:cNvSpPr>
          <p:nvPr/>
        </p:nvSpPr>
        <p:spPr bwMode="auto">
          <a:xfrm>
            <a:off x="4572000" y="1371600"/>
            <a:ext cx="2438400" cy="1244600"/>
          </a:xfrm>
          <a:prstGeom prst="rect">
            <a:avLst/>
          </a:prstGeom>
          <a:solidFill>
            <a:srgbClr val="FFCCFF"/>
          </a:solidFill>
          <a:ln w="57150" cmpd="thinThick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>
                <a:latin typeface="Courier New" pitchFamily="49" charset="0"/>
              </a:rPr>
              <a:t>loop</a:t>
            </a:r>
            <a:r>
              <a:rPr lang="en-US">
                <a:latin typeface="Courier New" pitchFamily="49" charset="0"/>
              </a:rPr>
              <a:t>: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</a:t>
            </a:r>
            <a:r>
              <a:rPr lang="en-US" i="1"/>
              <a:t>Body</a:t>
            </a:r>
            <a:endParaRPr lang="en-US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if (</a:t>
            </a:r>
            <a:r>
              <a:rPr lang="en-US" i="1"/>
              <a:t>Test</a:t>
            </a:r>
            <a:r>
              <a:rPr lang="en-US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goto </a:t>
            </a:r>
            <a:r>
              <a:rPr lang="en-US" i="1">
                <a:latin typeface="Courier New" pitchFamily="49" charset="0"/>
              </a:rPr>
              <a:t>loop</a:t>
            </a:r>
            <a:endParaRPr lang="en-US">
              <a:latin typeface="Courier New" pitchFamily="49" charset="0"/>
            </a:endParaRPr>
          </a:p>
        </p:txBody>
      </p:sp>
      <p:sp>
        <p:nvSpPr>
          <p:cNvPr id="267270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607300" cy="573088"/>
          </a:xfrm>
        </p:spPr>
        <p:txBody>
          <a:bodyPr/>
          <a:lstStyle/>
          <a:p>
            <a:r>
              <a:rPr lang="en-US"/>
              <a:t>General “Do-While” Translation</a:t>
            </a:r>
          </a:p>
        </p:txBody>
      </p:sp>
      <p:sp>
        <p:nvSpPr>
          <p:cNvPr id="2672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1000" y="2895600"/>
            <a:ext cx="8255000" cy="3505200"/>
          </a:xfrm>
        </p:spPr>
        <p:txBody>
          <a:bodyPr/>
          <a:lstStyle/>
          <a:p>
            <a:pPr marL="560388" lvl="1" indent="-222250" defTabSz="895350">
              <a:lnSpc>
                <a:spcPct val="90000"/>
              </a:lnSpc>
              <a:tabLst>
                <a:tab pos="3660775" algn="l"/>
              </a:tabLst>
            </a:pPr>
            <a:r>
              <a:rPr lang="en-US" i="1" dirty="0"/>
              <a:t>Body</a:t>
            </a:r>
            <a:r>
              <a:rPr lang="en-US" dirty="0"/>
              <a:t> can be any C statement</a:t>
            </a:r>
          </a:p>
          <a:p>
            <a:pPr marL="839788" lvl="2" indent="-165100" defTabSz="895350">
              <a:lnSpc>
                <a:spcPct val="97000"/>
              </a:lnSpc>
              <a:tabLst>
                <a:tab pos="3660775" algn="l"/>
              </a:tabLst>
            </a:pPr>
            <a:r>
              <a:rPr lang="en-US" dirty="0"/>
              <a:t>Typically compound statement:</a:t>
            </a:r>
          </a:p>
          <a:p>
            <a:pPr marL="839788" lvl="2" indent="-165100" defTabSz="895350">
              <a:lnSpc>
                <a:spcPct val="97000"/>
              </a:lnSpc>
              <a:tabLst>
                <a:tab pos="3660775" algn="l"/>
              </a:tabLst>
            </a:pPr>
            <a:endParaRPr lang="en-US" dirty="0"/>
          </a:p>
          <a:p>
            <a:pPr marL="839788" lvl="2" indent="-165100" defTabSz="895350">
              <a:lnSpc>
                <a:spcPct val="97000"/>
              </a:lnSpc>
              <a:tabLst>
                <a:tab pos="3660775" algn="l"/>
              </a:tabLst>
            </a:pPr>
            <a:endParaRPr lang="en-US" dirty="0"/>
          </a:p>
          <a:p>
            <a:pPr marL="839788" lvl="2" indent="-165100" defTabSz="895350">
              <a:lnSpc>
                <a:spcPct val="97000"/>
              </a:lnSpc>
              <a:buFont typeface="Wingdings" pitchFamily="2" charset="2"/>
              <a:buNone/>
              <a:tabLst>
                <a:tab pos="3660775" algn="l"/>
              </a:tabLst>
            </a:pPr>
            <a:endParaRPr lang="en-US" dirty="0"/>
          </a:p>
          <a:p>
            <a:pPr marL="839788" lvl="2" indent="-165100" defTabSz="895350">
              <a:lnSpc>
                <a:spcPct val="97000"/>
              </a:lnSpc>
              <a:buFont typeface="Wingdings" pitchFamily="2" charset="2"/>
              <a:buNone/>
              <a:tabLst>
                <a:tab pos="3660775" algn="l"/>
              </a:tabLst>
            </a:pPr>
            <a:endParaRPr lang="en-US" dirty="0"/>
          </a:p>
          <a:p>
            <a:pPr marL="839788" lvl="2" indent="-165100" defTabSz="895350">
              <a:lnSpc>
                <a:spcPct val="97000"/>
              </a:lnSpc>
              <a:buFont typeface="Wingdings" pitchFamily="2" charset="2"/>
              <a:buNone/>
              <a:tabLst>
                <a:tab pos="3660775" algn="l"/>
              </a:tabLst>
            </a:pPr>
            <a:endParaRPr lang="en-US" dirty="0"/>
          </a:p>
          <a:p>
            <a:pPr marL="560388" lvl="1" indent="-222250" defTabSz="895350">
              <a:lnSpc>
                <a:spcPct val="90000"/>
              </a:lnSpc>
              <a:tabLst>
                <a:tab pos="3660775" algn="l"/>
              </a:tabLst>
            </a:pPr>
            <a:r>
              <a:rPr lang="en-US" i="1" dirty="0"/>
              <a:t>Test</a:t>
            </a:r>
            <a:r>
              <a:rPr lang="en-US" dirty="0"/>
              <a:t> is expression returning integer</a:t>
            </a:r>
          </a:p>
          <a:p>
            <a:pPr marL="839788" lvl="2" indent="-165100" defTabSz="895350">
              <a:lnSpc>
                <a:spcPct val="97000"/>
              </a:lnSpc>
              <a:buFont typeface="Wingdings" pitchFamily="2" charset="2"/>
              <a:buNone/>
              <a:tabLst>
                <a:tab pos="3660775" algn="l"/>
              </a:tabLst>
            </a:pPr>
            <a:r>
              <a:rPr lang="en-US" dirty="0"/>
              <a:t>= 0 interpreted as false	</a:t>
            </a:r>
            <a:r>
              <a:rPr lang="en-US" dirty="0">
                <a:sym typeface="Symbol" pitchFamily="18" charset="2"/>
              </a:rPr>
              <a:t></a:t>
            </a:r>
            <a:r>
              <a:rPr lang="en-US" dirty="0"/>
              <a:t>0 interpreted as true</a:t>
            </a:r>
          </a:p>
        </p:txBody>
      </p:sp>
      <p:sp>
        <p:nvSpPr>
          <p:cNvPr id="267272" name="Rectangle 8"/>
          <p:cNvSpPr>
            <a:spLocks noChangeArrowheads="1"/>
          </p:cNvSpPr>
          <p:nvPr/>
        </p:nvSpPr>
        <p:spPr bwMode="auto">
          <a:xfrm>
            <a:off x="1295400" y="3657600"/>
            <a:ext cx="2209800" cy="1793875"/>
          </a:xfrm>
          <a:prstGeom prst="rect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</a:t>
            </a:r>
            <a:r>
              <a:rPr lang="en-US" i="1"/>
              <a:t>Statement</a:t>
            </a:r>
            <a:r>
              <a:rPr lang="en-US" baseline="-25000"/>
              <a:t>1</a:t>
            </a:r>
            <a:r>
              <a:rPr lang="en-US"/>
              <a:t>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</a:t>
            </a:r>
            <a:r>
              <a:rPr lang="en-US" i="1"/>
              <a:t>Statement</a:t>
            </a:r>
            <a:r>
              <a:rPr lang="en-US" baseline="-25000"/>
              <a:t>2</a:t>
            </a:r>
            <a:r>
              <a:rPr lang="en-US"/>
              <a:t>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</a:t>
            </a:r>
            <a:r>
              <a:rPr lang="en-US"/>
              <a:t>…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</a:t>
            </a:r>
            <a:r>
              <a:rPr lang="en-US" i="1"/>
              <a:t>Statement</a:t>
            </a:r>
            <a:r>
              <a:rPr lang="en-US" i="1" baseline="-25000"/>
              <a:t>n</a:t>
            </a:r>
            <a:r>
              <a:rPr lang="en-US"/>
              <a:t>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ChangeArrowheads="1"/>
          </p:cNvSpPr>
          <p:nvPr/>
        </p:nvSpPr>
        <p:spPr bwMode="auto">
          <a:xfrm>
            <a:off x="457200" y="106680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>
                <a:solidFill>
                  <a:schemeClr val="tx2"/>
                </a:solidFill>
              </a:rPr>
              <a:t>C Code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269315" name="Rectangle 3"/>
          <p:cNvSpPr>
            <a:spLocks noChangeArrowheads="1"/>
          </p:cNvSpPr>
          <p:nvPr/>
        </p:nvSpPr>
        <p:spPr bwMode="auto">
          <a:xfrm>
            <a:off x="381000" y="1447800"/>
            <a:ext cx="3814763" cy="284797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int fact_while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(int x)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result = 1;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while (x &gt; 1)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result *= x;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x = x-1;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};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return result;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269316" name="Rectangle 4"/>
          <p:cNvSpPr>
            <a:spLocks noChangeArrowheads="1"/>
          </p:cNvSpPr>
          <p:nvPr/>
        </p:nvSpPr>
        <p:spPr bwMode="auto">
          <a:xfrm>
            <a:off x="5105400" y="990600"/>
            <a:ext cx="31242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>
                <a:solidFill>
                  <a:schemeClr val="tx2"/>
                </a:solidFill>
              </a:rPr>
              <a:t>First Goto Version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269317" name="Rectangle 5"/>
          <p:cNvSpPr>
            <a:spLocks noChangeArrowheads="1"/>
          </p:cNvSpPr>
          <p:nvPr/>
        </p:nvSpPr>
        <p:spPr bwMode="auto">
          <a:xfrm>
            <a:off x="4648200" y="1447800"/>
            <a:ext cx="3814763" cy="3671888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int fact_while_goto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(int x)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result = 1;</a:t>
            </a:r>
          </a:p>
          <a:p>
            <a:pPr algn="l">
              <a:lnSpc>
                <a:spcPct val="100000"/>
              </a:lnSpc>
            </a:pPr>
            <a:r>
              <a:rPr lang="en-US" i="1">
                <a:latin typeface="Courier New" pitchFamily="49" charset="0"/>
              </a:rPr>
              <a:t>loop:</a:t>
            </a:r>
            <a:endParaRPr lang="en-US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if (!(x &gt; 1))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</a:t>
            </a: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goto</a:t>
            </a:r>
            <a:r>
              <a:rPr lang="en-US" i="1">
                <a:solidFill>
                  <a:schemeClr val="tx2"/>
                </a:solidFill>
                <a:latin typeface="Courier New" pitchFamily="49" charset="0"/>
              </a:rPr>
              <a:t> done</a:t>
            </a: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;  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result *= x;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x = x-1;</a:t>
            </a:r>
          </a:p>
          <a:p>
            <a:pPr algn="l">
              <a:lnSpc>
                <a:spcPct val="100000"/>
              </a:lnSpc>
            </a:pPr>
            <a:r>
              <a:rPr lang="en-US" i="1">
                <a:latin typeface="Courier New" pitchFamily="49" charset="0"/>
              </a:rPr>
              <a:t>  </a:t>
            </a: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goto</a:t>
            </a:r>
            <a:r>
              <a:rPr lang="en-US" i="1">
                <a:solidFill>
                  <a:schemeClr val="tx2"/>
                </a:solidFill>
                <a:latin typeface="Courier New" pitchFamily="49" charset="0"/>
              </a:rPr>
              <a:t> loop</a:t>
            </a: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i="1">
                <a:latin typeface="Courier New" pitchFamily="49" charset="0"/>
              </a:rPr>
              <a:t>done:</a:t>
            </a:r>
            <a:endParaRPr lang="en-US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return result;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26931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6959600" cy="573088"/>
          </a:xfrm>
        </p:spPr>
        <p:txBody>
          <a:bodyPr/>
          <a:lstStyle/>
          <a:p>
            <a:r>
              <a:rPr lang="en-US"/>
              <a:t>“While” Loop Example #1</a:t>
            </a:r>
          </a:p>
        </p:txBody>
      </p:sp>
      <p:sp>
        <p:nvSpPr>
          <p:cNvPr id="2693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5257800"/>
            <a:ext cx="8255000" cy="1295400"/>
          </a:xfrm>
        </p:spPr>
        <p:txBody>
          <a:bodyPr/>
          <a:lstStyle/>
          <a:p>
            <a:pPr lvl="1"/>
            <a:r>
              <a:rPr lang="en-US"/>
              <a:t>Is this code equivalent to the do-while version?</a:t>
            </a:r>
          </a:p>
          <a:p>
            <a:pPr lvl="1"/>
            <a:r>
              <a:rPr lang="en-US"/>
              <a:t>Must jump out of loop if test fails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ChangeArrowheads="1"/>
          </p:cNvSpPr>
          <p:nvPr/>
        </p:nvSpPr>
        <p:spPr bwMode="auto">
          <a:xfrm>
            <a:off x="457200" y="144780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>
                <a:solidFill>
                  <a:schemeClr val="tx2"/>
                </a:solidFill>
              </a:rPr>
              <a:t>C Code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381000" y="1828800"/>
            <a:ext cx="3814763" cy="257333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int fact_while(int x)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result = 1;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while (x &gt; 1)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result *= x;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x = x-1;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};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return result;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4800600" y="1371600"/>
            <a:ext cx="34290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>
                <a:solidFill>
                  <a:schemeClr val="tx2"/>
                </a:solidFill>
              </a:rPr>
              <a:t>Second Goto Version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4648200" y="1828800"/>
            <a:ext cx="3814763" cy="394652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int fact_while_goto2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(int x)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int result = 1;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if (!(x &gt; 1))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goto</a:t>
            </a:r>
            <a:r>
              <a:rPr lang="en-US" i="1">
                <a:latin typeface="Courier New" pitchFamily="49" charset="0"/>
              </a:rPr>
              <a:t> done</a:t>
            </a:r>
            <a:r>
              <a:rPr lang="en-US">
                <a:latin typeface="Courier New" pitchFamily="49" charset="0"/>
              </a:rPr>
              <a:t>;  </a:t>
            </a:r>
          </a:p>
          <a:p>
            <a:pPr algn="l">
              <a:lnSpc>
                <a:spcPct val="100000"/>
              </a:lnSpc>
            </a:pPr>
            <a:r>
              <a:rPr lang="en-US" i="1">
                <a:latin typeface="Courier New" pitchFamily="49" charset="0"/>
              </a:rPr>
              <a:t>loop:</a:t>
            </a:r>
            <a:endParaRPr lang="en-US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result *= x;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x = x-1;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if (x &gt; 1)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</a:t>
            </a: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goto</a:t>
            </a:r>
            <a:r>
              <a:rPr lang="en-US" i="1">
                <a:solidFill>
                  <a:schemeClr val="tx2"/>
                </a:solidFill>
                <a:latin typeface="Courier New" pitchFamily="49" charset="0"/>
              </a:rPr>
              <a:t> loop</a:t>
            </a:r>
            <a:r>
              <a:rPr lang="en-US">
                <a:solidFill>
                  <a:schemeClr val="tx2"/>
                </a:solidFill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i="1">
                <a:latin typeface="Courier New" pitchFamily="49" charset="0"/>
              </a:rPr>
              <a:t>done:</a:t>
            </a:r>
            <a:endParaRPr lang="en-US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return result;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271366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620000" cy="573088"/>
          </a:xfrm>
        </p:spPr>
        <p:txBody>
          <a:bodyPr/>
          <a:lstStyle/>
          <a:p>
            <a:r>
              <a:rPr lang="en-US"/>
              <a:t>Actual “While” Loop Translation</a:t>
            </a:r>
          </a:p>
        </p:txBody>
      </p:sp>
      <p:sp>
        <p:nvSpPr>
          <p:cNvPr id="2713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1000" y="4724400"/>
            <a:ext cx="3733800" cy="1828800"/>
          </a:xfrm>
        </p:spPr>
        <p:txBody>
          <a:bodyPr/>
          <a:lstStyle/>
          <a:p>
            <a:pPr lvl="1"/>
            <a:r>
              <a:rPr lang="en-US"/>
              <a:t>Uses same inner loop as do-while version</a:t>
            </a:r>
          </a:p>
          <a:p>
            <a:pPr lvl="1"/>
            <a:r>
              <a:rPr lang="en-US"/>
              <a:t>Guards loop entry with extra test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304800"/>
            <a:ext cx="8867775" cy="573088"/>
          </a:xfrm>
        </p:spPr>
        <p:txBody>
          <a:bodyPr/>
          <a:lstStyle/>
          <a:p>
            <a:r>
              <a:rPr lang="en-US"/>
              <a:t>Using </a:t>
            </a:r>
            <a:r>
              <a:rPr lang="en-US">
                <a:latin typeface="Courier New" pitchFamily="49" charset="0"/>
              </a:rPr>
              <a:t>leal</a:t>
            </a:r>
            <a:r>
              <a:rPr lang="en-US"/>
              <a:t> for Arithmetic Expressions</a:t>
            </a:r>
          </a:p>
        </p:txBody>
      </p:sp>
      <p:sp>
        <p:nvSpPr>
          <p:cNvPr id="164867" name="Rectangle 3"/>
          <p:cNvSpPr>
            <a:spLocks noChangeArrowheads="1"/>
          </p:cNvSpPr>
          <p:nvPr/>
        </p:nvSpPr>
        <p:spPr bwMode="auto">
          <a:xfrm>
            <a:off x="152400" y="1752600"/>
            <a:ext cx="3429000" cy="312261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int arith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(int x, int y, int z)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int t1 = x+y;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int t2 = z+t1;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int t3 = x+4;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int t4 = y * 48;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int t5 = t3 + t4;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int rval = t2 * t5;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return rval;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3657600" y="1143000"/>
            <a:ext cx="4114800" cy="4483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arith: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pushl 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movl %esp,%ebp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movl 8(%ebp),%eax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movl 12(%ebp),%edx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leal (%edx,%eax),%ecx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leal (%edx,%edx,2),%edx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sall $4,%edx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addl 16(%ebp),%ecx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leal 4(%edx,%eax),%eax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imull %ecx,%eax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movl %ebp,%esp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popl 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ret</a:t>
            </a:r>
          </a:p>
        </p:txBody>
      </p:sp>
      <p:sp>
        <p:nvSpPr>
          <p:cNvPr id="164869" name="AutoShape 5"/>
          <p:cNvSpPr>
            <a:spLocks/>
          </p:cNvSpPr>
          <p:nvPr/>
        </p:nvSpPr>
        <p:spPr bwMode="auto">
          <a:xfrm>
            <a:off x="7620000" y="2362200"/>
            <a:ext cx="304800" cy="2133600"/>
          </a:xfrm>
          <a:prstGeom prst="rightBrace">
            <a:avLst>
              <a:gd name="adj1" fmla="val 5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70" name="Text Box 6"/>
          <p:cNvSpPr txBox="1">
            <a:spLocks noChangeArrowheads="1"/>
          </p:cNvSpPr>
          <p:nvPr/>
        </p:nvSpPr>
        <p:spPr bwMode="auto">
          <a:xfrm>
            <a:off x="8001000" y="3276600"/>
            <a:ext cx="7556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Body</a:t>
            </a:r>
          </a:p>
        </p:txBody>
      </p:sp>
      <p:sp>
        <p:nvSpPr>
          <p:cNvPr id="164871" name="AutoShape 7"/>
          <p:cNvSpPr>
            <a:spLocks/>
          </p:cNvSpPr>
          <p:nvPr/>
        </p:nvSpPr>
        <p:spPr bwMode="auto">
          <a:xfrm>
            <a:off x="7696200" y="1447800"/>
            <a:ext cx="228600" cy="457200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72" name="Text Box 8"/>
          <p:cNvSpPr txBox="1">
            <a:spLocks noChangeArrowheads="1"/>
          </p:cNvSpPr>
          <p:nvPr/>
        </p:nvSpPr>
        <p:spPr bwMode="auto">
          <a:xfrm>
            <a:off x="8001000" y="1524000"/>
            <a:ext cx="5397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Set</a:t>
            </a:r>
          </a:p>
          <a:p>
            <a:pPr algn="l">
              <a:lnSpc>
                <a:spcPct val="100000"/>
              </a:lnSpc>
            </a:pPr>
            <a:r>
              <a:rPr lang="en-US"/>
              <a:t>Up</a:t>
            </a:r>
          </a:p>
        </p:txBody>
      </p:sp>
      <p:sp>
        <p:nvSpPr>
          <p:cNvPr id="164873" name="AutoShape 9"/>
          <p:cNvSpPr>
            <a:spLocks/>
          </p:cNvSpPr>
          <p:nvPr/>
        </p:nvSpPr>
        <p:spPr bwMode="auto">
          <a:xfrm>
            <a:off x="7620000" y="4800600"/>
            <a:ext cx="304800" cy="685800"/>
          </a:xfrm>
          <a:prstGeom prst="rightBrace">
            <a:avLst>
              <a:gd name="adj1" fmla="val 1875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74" name="Text Box 10"/>
          <p:cNvSpPr txBox="1">
            <a:spLocks noChangeArrowheads="1"/>
          </p:cNvSpPr>
          <p:nvPr/>
        </p:nvSpPr>
        <p:spPr bwMode="auto">
          <a:xfrm>
            <a:off x="7924800" y="4953000"/>
            <a:ext cx="857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Finish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ChangeArrowheads="1"/>
          </p:cNvSpPr>
          <p:nvPr/>
        </p:nvSpPr>
        <p:spPr bwMode="auto">
          <a:xfrm>
            <a:off x="1371600" y="99060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>
                <a:solidFill>
                  <a:schemeClr val="tx2"/>
                </a:solidFill>
              </a:rPr>
              <a:t>C Code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273411" name="Rectangle 3"/>
          <p:cNvSpPr>
            <a:spLocks noChangeArrowheads="1"/>
          </p:cNvSpPr>
          <p:nvPr/>
        </p:nvSpPr>
        <p:spPr bwMode="auto">
          <a:xfrm>
            <a:off x="1295400" y="1447800"/>
            <a:ext cx="1905000" cy="695325"/>
          </a:xfrm>
          <a:prstGeom prst="rect">
            <a:avLst/>
          </a:prstGeom>
          <a:solidFill>
            <a:srgbClr val="FFFF99"/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while (</a:t>
            </a:r>
            <a:r>
              <a:rPr lang="en-US" i="1"/>
              <a:t>Test</a:t>
            </a:r>
            <a:r>
              <a:rPr lang="en-US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</a:t>
            </a:r>
            <a:r>
              <a:rPr lang="en-US" i="1"/>
              <a:t>Body</a:t>
            </a:r>
            <a:endParaRPr lang="en-US">
              <a:latin typeface="Courier New" pitchFamily="49" charset="0"/>
            </a:endParaRPr>
          </a:p>
        </p:txBody>
      </p:sp>
      <p:sp>
        <p:nvSpPr>
          <p:cNvPr id="273412" name="Rectangle 4"/>
          <p:cNvSpPr>
            <a:spLocks noChangeArrowheads="1"/>
          </p:cNvSpPr>
          <p:nvPr/>
        </p:nvSpPr>
        <p:spPr bwMode="auto">
          <a:xfrm>
            <a:off x="990600" y="3276600"/>
            <a:ext cx="28956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>
                <a:solidFill>
                  <a:schemeClr val="tx2"/>
                </a:solidFill>
              </a:rPr>
              <a:t>Do-While Version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1143000" y="3810000"/>
            <a:ext cx="2362200" cy="1793875"/>
          </a:xfrm>
          <a:prstGeom prst="rect">
            <a:avLst/>
          </a:prstGeom>
          <a:solidFill>
            <a:srgbClr val="FFFF99"/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if (!</a:t>
            </a:r>
            <a:r>
              <a:rPr lang="en-US" i="1"/>
              <a:t>Test</a:t>
            </a:r>
            <a:r>
              <a:rPr lang="en-US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goto </a:t>
            </a:r>
            <a:r>
              <a:rPr lang="en-US" i="1">
                <a:latin typeface="Courier New" pitchFamily="49" charset="0"/>
              </a:rPr>
              <a:t>done</a:t>
            </a:r>
            <a:r>
              <a:rPr lang="en-US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do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</a:t>
            </a:r>
            <a:r>
              <a:rPr lang="en-US" i="1"/>
              <a:t>Body</a:t>
            </a:r>
            <a:endParaRPr lang="en-US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while(</a:t>
            </a:r>
            <a:r>
              <a:rPr lang="en-US" i="1"/>
              <a:t>Test</a:t>
            </a:r>
            <a:r>
              <a:rPr lang="en-US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i="1">
                <a:latin typeface="Courier New" pitchFamily="49" charset="0"/>
              </a:rPr>
              <a:t>done</a:t>
            </a:r>
            <a:r>
              <a:rPr lang="en-US">
                <a:latin typeface="Courier New" pitchFamily="49" charset="0"/>
              </a:rPr>
              <a:t>:</a:t>
            </a:r>
          </a:p>
        </p:txBody>
      </p:sp>
      <p:sp>
        <p:nvSpPr>
          <p:cNvPr id="273414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997700" cy="573088"/>
          </a:xfrm>
        </p:spPr>
        <p:txBody>
          <a:bodyPr/>
          <a:lstStyle/>
          <a:p>
            <a:r>
              <a:rPr lang="en-US"/>
              <a:t>General “While” Translation</a:t>
            </a:r>
          </a:p>
        </p:txBody>
      </p:sp>
      <p:sp>
        <p:nvSpPr>
          <p:cNvPr id="273415" name="Rectangle 7"/>
          <p:cNvSpPr>
            <a:spLocks noChangeArrowheads="1"/>
          </p:cNvSpPr>
          <p:nvPr/>
        </p:nvSpPr>
        <p:spPr bwMode="auto">
          <a:xfrm>
            <a:off x="5486400" y="3200400"/>
            <a:ext cx="28956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>
                <a:solidFill>
                  <a:schemeClr val="tx2"/>
                </a:solidFill>
              </a:rPr>
              <a:t>Goto Version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273416" name="Rectangle 8"/>
          <p:cNvSpPr>
            <a:spLocks noChangeArrowheads="1"/>
          </p:cNvSpPr>
          <p:nvPr/>
        </p:nvSpPr>
        <p:spPr bwMode="auto">
          <a:xfrm>
            <a:off x="5867400" y="3657600"/>
            <a:ext cx="2362200" cy="2068513"/>
          </a:xfrm>
          <a:prstGeom prst="rect">
            <a:avLst/>
          </a:prstGeom>
          <a:solidFill>
            <a:srgbClr val="FFCCFF"/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if (!</a:t>
            </a:r>
            <a:r>
              <a:rPr lang="en-US" i="1"/>
              <a:t>Test</a:t>
            </a:r>
            <a:r>
              <a:rPr lang="en-US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goto </a:t>
            </a:r>
            <a:r>
              <a:rPr lang="en-US" i="1">
                <a:latin typeface="Courier New" pitchFamily="49" charset="0"/>
              </a:rPr>
              <a:t>done</a:t>
            </a:r>
            <a:r>
              <a:rPr lang="en-US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i="1">
                <a:latin typeface="Courier New" pitchFamily="49" charset="0"/>
              </a:rPr>
              <a:t>loop</a:t>
            </a:r>
            <a:r>
              <a:rPr lang="en-US">
                <a:latin typeface="Courier New" pitchFamily="49" charset="0"/>
              </a:rPr>
              <a:t>: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</a:t>
            </a:r>
            <a:r>
              <a:rPr lang="en-US" i="1"/>
              <a:t>Body</a:t>
            </a:r>
            <a:endParaRPr lang="en-US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if (</a:t>
            </a:r>
            <a:r>
              <a:rPr lang="en-US" i="1"/>
              <a:t>Test</a:t>
            </a:r>
            <a:r>
              <a:rPr lang="en-US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goto </a:t>
            </a:r>
            <a:r>
              <a:rPr lang="en-US" i="1">
                <a:latin typeface="Courier New" pitchFamily="49" charset="0"/>
              </a:rPr>
              <a:t>loop</a:t>
            </a:r>
            <a:r>
              <a:rPr lang="en-US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i="1">
                <a:latin typeface="Courier New" pitchFamily="49" charset="0"/>
              </a:rPr>
              <a:t>done</a:t>
            </a:r>
            <a:r>
              <a:rPr lang="en-US">
                <a:latin typeface="Courier New" pitchFamily="49" charset="0"/>
              </a:rPr>
              <a:t>:</a:t>
            </a:r>
          </a:p>
        </p:txBody>
      </p:sp>
      <p:sp>
        <p:nvSpPr>
          <p:cNvPr id="273417" name="Line 9"/>
          <p:cNvSpPr>
            <a:spLocks noChangeShapeType="1"/>
          </p:cNvSpPr>
          <p:nvPr/>
        </p:nvSpPr>
        <p:spPr bwMode="auto">
          <a:xfrm>
            <a:off x="2286000" y="2362200"/>
            <a:ext cx="0" cy="762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18" name="Line 10"/>
          <p:cNvSpPr>
            <a:spLocks noChangeShapeType="1"/>
          </p:cNvSpPr>
          <p:nvPr/>
        </p:nvSpPr>
        <p:spPr bwMode="auto">
          <a:xfrm rot="-5400000">
            <a:off x="4572000" y="3124200"/>
            <a:ext cx="0" cy="762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105400" y="152400"/>
            <a:ext cx="3733800" cy="1095375"/>
          </a:xfrm>
          <a:noFill/>
          <a:ln/>
        </p:spPr>
        <p:txBody>
          <a:bodyPr/>
          <a:lstStyle/>
          <a:p>
            <a:r>
              <a:rPr lang="en-US"/>
              <a:t>Switch Statements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2700" y="1219200"/>
            <a:ext cx="3975100" cy="4732338"/>
          </a:xfrm>
          <a:noFill/>
          <a:ln/>
        </p:spPr>
        <p:txBody>
          <a:bodyPr lIns="90487" tIns="44450" rIns="90487" bIns="44450"/>
          <a:lstStyle/>
          <a:p>
            <a:pPr>
              <a:lnSpc>
                <a:spcPct val="85000"/>
              </a:lnSpc>
            </a:pPr>
            <a:r>
              <a:rPr lang="en-US"/>
              <a:t>Implementation Options</a:t>
            </a:r>
          </a:p>
          <a:p>
            <a:pPr lvl="1">
              <a:lnSpc>
                <a:spcPct val="90000"/>
              </a:lnSpc>
            </a:pPr>
            <a:r>
              <a:rPr lang="en-US"/>
              <a:t>Series of conditionals</a:t>
            </a:r>
          </a:p>
          <a:p>
            <a:pPr lvl="2">
              <a:lnSpc>
                <a:spcPct val="97000"/>
              </a:lnSpc>
            </a:pPr>
            <a:r>
              <a:rPr lang="en-US"/>
              <a:t>Good if few cases</a:t>
            </a:r>
          </a:p>
          <a:p>
            <a:pPr lvl="2">
              <a:lnSpc>
                <a:spcPct val="97000"/>
              </a:lnSpc>
            </a:pPr>
            <a:r>
              <a:rPr lang="en-US"/>
              <a:t>Slow if many</a:t>
            </a:r>
          </a:p>
          <a:p>
            <a:pPr lvl="1">
              <a:lnSpc>
                <a:spcPct val="90000"/>
              </a:lnSpc>
            </a:pPr>
            <a:r>
              <a:rPr lang="en-US"/>
              <a:t>Jump Table</a:t>
            </a:r>
          </a:p>
          <a:p>
            <a:pPr lvl="2">
              <a:lnSpc>
                <a:spcPct val="97000"/>
              </a:lnSpc>
            </a:pPr>
            <a:r>
              <a:rPr lang="en-US"/>
              <a:t>Lookup branch target</a:t>
            </a:r>
          </a:p>
          <a:p>
            <a:pPr lvl="2">
              <a:lnSpc>
                <a:spcPct val="97000"/>
              </a:lnSpc>
            </a:pPr>
            <a:r>
              <a:rPr lang="en-US"/>
              <a:t>Avoids conditionals</a:t>
            </a:r>
          </a:p>
          <a:p>
            <a:pPr lvl="2">
              <a:lnSpc>
                <a:spcPct val="97000"/>
              </a:lnSpc>
            </a:pPr>
            <a:r>
              <a:rPr lang="en-US"/>
              <a:t>Possible when cases are small integer constants</a:t>
            </a:r>
          </a:p>
          <a:p>
            <a:pPr lvl="1">
              <a:lnSpc>
                <a:spcPct val="90000"/>
              </a:lnSpc>
            </a:pPr>
            <a:r>
              <a:rPr lang="en-US"/>
              <a:t>GCC</a:t>
            </a:r>
          </a:p>
          <a:p>
            <a:pPr lvl="2">
              <a:lnSpc>
                <a:spcPct val="97000"/>
              </a:lnSpc>
            </a:pPr>
            <a:r>
              <a:rPr lang="en-US"/>
              <a:t>Picks one based on case structure</a:t>
            </a:r>
          </a:p>
          <a:p>
            <a:pPr lvl="1">
              <a:lnSpc>
                <a:spcPct val="90000"/>
              </a:lnSpc>
            </a:pPr>
            <a:r>
              <a:rPr lang="en-US"/>
              <a:t>Bug in example code</a:t>
            </a:r>
          </a:p>
          <a:p>
            <a:pPr lvl="2">
              <a:lnSpc>
                <a:spcPct val="97000"/>
              </a:lnSpc>
            </a:pPr>
            <a:r>
              <a:rPr lang="en-US"/>
              <a:t>No default given</a:t>
            </a:r>
          </a:p>
        </p:txBody>
      </p:sp>
      <p:sp>
        <p:nvSpPr>
          <p:cNvPr id="285700" name="Rectangle 4"/>
          <p:cNvSpPr>
            <a:spLocks noChangeArrowheads="1"/>
          </p:cNvSpPr>
          <p:nvPr/>
        </p:nvSpPr>
        <p:spPr bwMode="auto">
          <a:xfrm>
            <a:off x="152400" y="381000"/>
            <a:ext cx="4876800" cy="586898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typedef enum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{ADD, MULT, MINUS, DIV, MOD, BAD} 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op_type;</a:t>
            </a:r>
          </a:p>
          <a:p>
            <a:pPr algn="l"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char unparse_symbol(op_type op)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switch (op)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case ADD :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return '+';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case MULT: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return '*';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case MINUS: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return '-';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case DIV: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return '/';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case MOD: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return '%';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case BAD: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return '?';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6451600" cy="573088"/>
          </a:xfrm>
        </p:spPr>
        <p:txBody>
          <a:bodyPr/>
          <a:lstStyle/>
          <a:p>
            <a:r>
              <a:rPr lang="en-US"/>
              <a:t>Jump Table Structure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562600" y="1371600"/>
            <a:ext cx="2895600" cy="4953000"/>
            <a:chOff x="3504" y="864"/>
            <a:chExt cx="1824" cy="312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696" y="864"/>
              <a:ext cx="1632" cy="528"/>
              <a:chOff x="3696" y="864"/>
              <a:chExt cx="1632" cy="528"/>
            </a:xfrm>
          </p:grpSpPr>
          <p:sp>
            <p:nvSpPr>
              <p:cNvPr id="287749" name="Rectangle 5"/>
              <p:cNvSpPr>
                <a:spLocks noChangeArrowheads="1"/>
              </p:cNvSpPr>
              <p:nvPr/>
            </p:nvSpPr>
            <p:spPr bwMode="auto">
              <a:xfrm>
                <a:off x="4320" y="864"/>
                <a:ext cx="1008" cy="528"/>
              </a:xfrm>
              <a:prstGeom prst="rect">
                <a:avLst/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/>
                  <a:t>Code Block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/>
                  <a:t>0</a:t>
                </a:r>
              </a:p>
            </p:txBody>
          </p:sp>
          <p:sp>
            <p:nvSpPr>
              <p:cNvPr id="287750" name="Rectangle 6"/>
              <p:cNvSpPr>
                <a:spLocks noChangeArrowheads="1"/>
              </p:cNvSpPr>
              <p:nvPr/>
            </p:nvSpPr>
            <p:spPr bwMode="auto">
              <a:xfrm>
                <a:off x="3696" y="864"/>
                <a:ext cx="632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Targ0:</a:t>
                </a:r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3696" y="1488"/>
              <a:ext cx="1632" cy="528"/>
              <a:chOff x="3696" y="1488"/>
              <a:chExt cx="1632" cy="528"/>
            </a:xfrm>
          </p:grpSpPr>
          <p:sp>
            <p:nvSpPr>
              <p:cNvPr id="287752" name="Rectangle 8"/>
              <p:cNvSpPr>
                <a:spLocks noChangeArrowheads="1"/>
              </p:cNvSpPr>
              <p:nvPr/>
            </p:nvSpPr>
            <p:spPr bwMode="auto">
              <a:xfrm>
                <a:off x="4320" y="1488"/>
                <a:ext cx="1008" cy="528"/>
              </a:xfrm>
              <a:prstGeom prst="rect">
                <a:avLst/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/>
                  <a:t>Code Block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/>
                  <a:t>1</a:t>
                </a:r>
              </a:p>
            </p:txBody>
          </p:sp>
          <p:sp>
            <p:nvSpPr>
              <p:cNvPr id="287753" name="Rectangle 9"/>
              <p:cNvSpPr>
                <a:spLocks noChangeArrowheads="1"/>
              </p:cNvSpPr>
              <p:nvPr/>
            </p:nvSpPr>
            <p:spPr bwMode="auto">
              <a:xfrm>
                <a:off x="3696" y="1488"/>
                <a:ext cx="632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Targ1:</a:t>
                </a:r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3696" y="2112"/>
              <a:ext cx="1632" cy="528"/>
              <a:chOff x="3696" y="2112"/>
              <a:chExt cx="1632" cy="528"/>
            </a:xfrm>
          </p:grpSpPr>
          <p:sp>
            <p:nvSpPr>
              <p:cNvPr id="287755" name="Rectangle 11"/>
              <p:cNvSpPr>
                <a:spLocks noChangeArrowheads="1"/>
              </p:cNvSpPr>
              <p:nvPr/>
            </p:nvSpPr>
            <p:spPr bwMode="auto">
              <a:xfrm>
                <a:off x="4320" y="2112"/>
                <a:ext cx="1008" cy="528"/>
              </a:xfrm>
              <a:prstGeom prst="rect">
                <a:avLst/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/>
                  <a:t>Code Block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/>
                  <a:t>2</a:t>
                </a:r>
              </a:p>
            </p:txBody>
          </p:sp>
          <p:sp>
            <p:nvSpPr>
              <p:cNvPr id="287756" name="Rectangle 12"/>
              <p:cNvSpPr>
                <a:spLocks noChangeArrowheads="1"/>
              </p:cNvSpPr>
              <p:nvPr/>
            </p:nvSpPr>
            <p:spPr bwMode="auto">
              <a:xfrm>
                <a:off x="3696" y="2112"/>
                <a:ext cx="632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Targ2:</a:t>
                </a:r>
              </a:p>
            </p:txBody>
          </p: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3504" y="3456"/>
              <a:ext cx="1804" cy="528"/>
              <a:chOff x="3504" y="3456"/>
              <a:chExt cx="1804" cy="528"/>
            </a:xfrm>
          </p:grpSpPr>
          <p:sp>
            <p:nvSpPr>
              <p:cNvPr id="287758" name="Rectangle 14"/>
              <p:cNvSpPr>
                <a:spLocks noChangeArrowheads="1"/>
              </p:cNvSpPr>
              <p:nvPr/>
            </p:nvSpPr>
            <p:spPr bwMode="auto">
              <a:xfrm>
                <a:off x="4300" y="3456"/>
                <a:ext cx="1008" cy="528"/>
              </a:xfrm>
              <a:prstGeom prst="rect">
                <a:avLst/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/>
                  <a:t>Code Block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i="1"/>
                  <a:t>n</a:t>
                </a:r>
                <a:r>
                  <a:rPr lang="en-US"/>
                  <a:t>–1</a:t>
                </a:r>
              </a:p>
            </p:txBody>
          </p:sp>
          <p:sp>
            <p:nvSpPr>
              <p:cNvPr id="287759" name="Rectangle 15"/>
              <p:cNvSpPr>
                <a:spLocks noChangeArrowheads="1"/>
              </p:cNvSpPr>
              <p:nvPr/>
            </p:nvSpPr>
            <p:spPr bwMode="auto">
              <a:xfrm>
                <a:off x="3504" y="3456"/>
                <a:ext cx="804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en-US">
                    <a:latin typeface="Courier New" pitchFamily="49" charset="0"/>
                  </a:rPr>
                  <a:t>Targ</a:t>
                </a:r>
                <a:r>
                  <a:rPr lang="en-US" i="1">
                    <a:latin typeface="Courier New" pitchFamily="49" charset="0"/>
                  </a:rPr>
                  <a:t>n</a:t>
                </a:r>
                <a:r>
                  <a:rPr lang="en-US">
                    <a:latin typeface="Courier New" pitchFamily="49" charset="0"/>
                  </a:rPr>
                  <a:t>-1:</a:t>
                </a:r>
              </a:p>
            </p:txBody>
          </p:sp>
        </p:grpSp>
        <p:sp>
          <p:nvSpPr>
            <p:cNvPr id="287760" name="Rectangle 16"/>
            <p:cNvSpPr>
              <a:spLocks noChangeArrowheads="1"/>
            </p:cNvSpPr>
            <p:nvPr/>
          </p:nvSpPr>
          <p:spPr bwMode="auto">
            <a:xfrm>
              <a:off x="4320" y="2736"/>
              <a:ext cx="1008" cy="576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•</a:t>
              </a:r>
            </a:p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•</a:t>
              </a:r>
            </a:p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•</a:t>
              </a:r>
            </a:p>
          </p:txBody>
        </p:sp>
      </p:grp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2971800" y="1447800"/>
            <a:ext cx="2590800" cy="2438400"/>
            <a:chOff x="1632" y="912"/>
            <a:chExt cx="1632" cy="1536"/>
          </a:xfrm>
        </p:grpSpPr>
        <p:sp>
          <p:nvSpPr>
            <p:cNvPr id="287762" name="Rectangle 18"/>
            <p:cNvSpPr>
              <a:spLocks noChangeArrowheads="1"/>
            </p:cNvSpPr>
            <p:nvPr/>
          </p:nvSpPr>
          <p:spPr bwMode="auto">
            <a:xfrm>
              <a:off x="2256" y="912"/>
              <a:ext cx="1008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Targ0</a:t>
              </a:r>
            </a:p>
          </p:txBody>
        </p:sp>
        <p:sp>
          <p:nvSpPr>
            <p:cNvPr id="287763" name="Rectangle 19"/>
            <p:cNvSpPr>
              <a:spLocks noChangeArrowheads="1"/>
            </p:cNvSpPr>
            <p:nvPr/>
          </p:nvSpPr>
          <p:spPr bwMode="auto">
            <a:xfrm>
              <a:off x="2256" y="1152"/>
              <a:ext cx="1008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Targ1</a:t>
              </a:r>
            </a:p>
          </p:txBody>
        </p:sp>
        <p:sp>
          <p:nvSpPr>
            <p:cNvPr id="287764" name="Rectangle 20"/>
            <p:cNvSpPr>
              <a:spLocks noChangeArrowheads="1"/>
            </p:cNvSpPr>
            <p:nvPr/>
          </p:nvSpPr>
          <p:spPr bwMode="auto">
            <a:xfrm>
              <a:off x="2256" y="1392"/>
              <a:ext cx="1008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Targ2</a:t>
              </a:r>
            </a:p>
          </p:txBody>
        </p:sp>
        <p:sp>
          <p:nvSpPr>
            <p:cNvPr id="287765" name="Rectangle 21"/>
            <p:cNvSpPr>
              <a:spLocks noChangeArrowheads="1"/>
            </p:cNvSpPr>
            <p:nvPr/>
          </p:nvSpPr>
          <p:spPr bwMode="auto">
            <a:xfrm>
              <a:off x="2256" y="2208"/>
              <a:ext cx="1008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Targ</a:t>
              </a:r>
              <a:r>
                <a:rPr lang="en-US" i="1">
                  <a:latin typeface="Courier New" pitchFamily="49" charset="0"/>
                </a:rPr>
                <a:t>n</a:t>
              </a:r>
              <a:r>
                <a:rPr lang="en-US">
                  <a:latin typeface="Courier New" pitchFamily="49" charset="0"/>
                </a:rPr>
                <a:t>-1</a:t>
              </a:r>
            </a:p>
          </p:txBody>
        </p:sp>
        <p:sp>
          <p:nvSpPr>
            <p:cNvPr id="287766" name="Rectangle 22"/>
            <p:cNvSpPr>
              <a:spLocks noChangeArrowheads="1"/>
            </p:cNvSpPr>
            <p:nvPr/>
          </p:nvSpPr>
          <p:spPr bwMode="auto">
            <a:xfrm>
              <a:off x="2256" y="1632"/>
              <a:ext cx="1008" cy="5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•</a:t>
              </a:r>
            </a:p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•</a:t>
              </a:r>
            </a:p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•</a:t>
              </a:r>
            </a:p>
          </p:txBody>
        </p:sp>
        <p:sp>
          <p:nvSpPr>
            <p:cNvPr id="287767" name="Rectangle 23"/>
            <p:cNvSpPr>
              <a:spLocks noChangeArrowheads="1"/>
            </p:cNvSpPr>
            <p:nvPr/>
          </p:nvSpPr>
          <p:spPr bwMode="auto">
            <a:xfrm>
              <a:off x="1632" y="912"/>
              <a:ext cx="546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jtab:</a:t>
              </a:r>
            </a:p>
          </p:txBody>
        </p:sp>
      </p:grpSp>
      <p:sp>
        <p:nvSpPr>
          <p:cNvPr id="287768" name="Rectangle 24"/>
          <p:cNvSpPr>
            <a:spLocks noChangeArrowheads="1"/>
          </p:cNvSpPr>
          <p:nvPr/>
        </p:nvSpPr>
        <p:spPr bwMode="auto">
          <a:xfrm>
            <a:off x="1371600" y="4876800"/>
            <a:ext cx="2971800" cy="650875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target = JTab[op];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goto *target;</a:t>
            </a:r>
          </a:p>
        </p:txBody>
      </p:sp>
      <p:sp>
        <p:nvSpPr>
          <p:cNvPr id="287769" name="Rectangle 25"/>
          <p:cNvSpPr>
            <a:spLocks noChangeArrowheads="1"/>
          </p:cNvSpPr>
          <p:nvPr/>
        </p:nvSpPr>
        <p:spPr bwMode="auto">
          <a:xfrm>
            <a:off x="304800" y="1447800"/>
            <a:ext cx="2286000" cy="257333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switch(op)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case val_0: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</a:t>
            </a:r>
            <a:r>
              <a:rPr lang="en-US" i="1"/>
              <a:t>Block</a:t>
            </a:r>
            <a:r>
              <a:rPr lang="en-US"/>
              <a:t> 0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case val_1: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</a:t>
            </a:r>
            <a:r>
              <a:rPr lang="en-US" i="1"/>
              <a:t>Block</a:t>
            </a:r>
            <a:r>
              <a:rPr lang="en-US"/>
              <a:t> 1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• • •</a:t>
            </a:r>
            <a:endParaRPr lang="en-US"/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case val_</a:t>
            </a:r>
            <a:r>
              <a:rPr lang="en-US" i="1">
                <a:latin typeface="Courier New" pitchFamily="49" charset="0"/>
              </a:rPr>
              <a:t>n</a:t>
            </a:r>
            <a:r>
              <a:rPr lang="en-US">
                <a:latin typeface="Courier New" pitchFamily="49" charset="0"/>
              </a:rPr>
              <a:t>-1: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</a:t>
            </a:r>
            <a:r>
              <a:rPr lang="en-US" i="1"/>
              <a:t>Block</a:t>
            </a:r>
            <a:r>
              <a:rPr lang="en-US"/>
              <a:t> </a:t>
            </a:r>
            <a:r>
              <a:rPr lang="en-US" i="1"/>
              <a:t>n</a:t>
            </a:r>
            <a:r>
              <a:rPr lang="en-US"/>
              <a:t>–1</a:t>
            </a:r>
            <a:endParaRPr lang="en-US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287770" name="Rectangle 26"/>
          <p:cNvSpPr>
            <a:spLocks noChangeArrowheads="1"/>
          </p:cNvSpPr>
          <p:nvPr/>
        </p:nvSpPr>
        <p:spPr bwMode="auto">
          <a:xfrm>
            <a:off x="228600" y="914400"/>
            <a:ext cx="2011363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/>
              <a:t>Switch Form</a:t>
            </a:r>
          </a:p>
        </p:txBody>
      </p:sp>
      <p:sp>
        <p:nvSpPr>
          <p:cNvPr id="287771" name="Rectangle 27"/>
          <p:cNvSpPr>
            <a:spLocks noChangeArrowheads="1"/>
          </p:cNvSpPr>
          <p:nvPr/>
        </p:nvSpPr>
        <p:spPr bwMode="auto">
          <a:xfrm>
            <a:off x="1371600" y="4419600"/>
            <a:ext cx="30607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/>
              <a:t>Approx. Translation</a:t>
            </a:r>
          </a:p>
        </p:txBody>
      </p:sp>
      <p:sp>
        <p:nvSpPr>
          <p:cNvPr id="287772" name="Rectangle 28"/>
          <p:cNvSpPr>
            <a:spLocks noChangeArrowheads="1"/>
          </p:cNvSpPr>
          <p:nvPr/>
        </p:nvSpPr>
        <p:spPr bwMode="auto">
          <a:xfrm>
            <a:off x="3733800" y="914400"/>
            <a:ext cx="1876425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/>
              <a:t>Jump Table</a:t>
            </a:r>
          </a:p>
        </p:txBody>
      </p:sp>
      <p:sp>
        <p:nvSpPr>
          <p:cNvPr id="287773" name="Rectangle 29"/>
          <p:cNvSpPr>
            <a:spLocks noChangeArrowheads="1"/>
          </p:cNvSpPr>
          <p:nvPr/>
        </p:nvSpPr>
        <p:spPr bwMode="auto">
          <a:xfrm>
            <a:off x="6400800" y="838200"/>
            <a:ext cx="2182813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/>
              <a:t>Jump Targets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086600" cy="555625"/>
          </a:xfrm>
          <a:noFill/>
          <a:ln/>
        </p:spPr>
        <p:txBody>
          <a:bodyPr/>
          <a:lstStyle/>
          <a:p>
            <a:r>
              <a:rPr lang="en-US"/>
              <a:t>Switch Statement Example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3975100" cy="412750"/>
          </a:xfrm>
          <a:noFill/>
          <a:ln/>
        </p:spPr>
        <p:txBody>
          <a:bodyPr lIns="90487" tIns="44450" rIns="90487" bIns="44450"/>
          <a:lstStyle/>
          <a:p>
            <a:pPr>
              <a:lnSpc>
                <a:spcPct val="85000"/>
              </a:lnSpc>
            </a:pPr>
            <a:r>
              <a:rPr lang="en-US"/>
              <a:t>Branching Possibilities</a:t>
            </a:r>
          </a:p>
          <a:p>
            <a:pPr>
              <a:lnSpc>
                <a:spcPct val="85000"/>
              </a:lnSpc>
            </a:pPr>
            <a:endParaRPr lang="en-US"/>
          </a:p>
        </p:txBody>
      </p:sp>
      <p:sp>
        <p:nvSpPr>
          <p:cNvPr id="289796" name="Rectangle 4"/>
          <p:cNvSpPr>
            <a:spLocks noChangeArrowheads="1"/>
          </p:cNvSpPr>
          <p:nvPr/>
        </p:nvSpPr>
        <p:spPr bwMode="auto">
          <a:xfrm>
            <a:off x="914400" y="5257800"/>
            <a:ext cx="3441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>
                <a:solidFill>
                  <a:schemeClr val="tx2"/>
                </a:solidFill>
              </a:rPr>
              <a:t>Setup:</a:t>
            </a:r>
          </a:p>
        </p:txBody>
      </p:sp>
      <p:sp>
        <p:nvSpPr>
          <p:cNvPr id="289797" name="Rectangle 5"/>
          <p:cNvSpPr>
            <a:spLocks noChangeArrowheads="1"/>
          </p:cNvSpPr>
          <p:nvPr/>
        </p:nvSpPr>
        <p:spPr bwMode="auto">
          <a:xfrm>
            <a:off x="2743200" y="4343400"/>
            <a:ext cx="5935663" cy="2011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2900" algn="l"/>
                <a:tab pos="2921000" algn="l"/>
              </a:tabLst>
            </a:pPr>
            <a:r>
              <a:rPr lang="en-US">
                <a:latin typeface="Courier New" pitchFamily="49" charset="0"/>
              </a:rPr>
              <a:t>unparse_symbol:</a:t>
            </a:r>
          </a:p>
          <a:p>
            <a:pPr algn="l">
              <a:lnSpc>
                <a:spcPct val="100000"/>
              </a:lnSpc>
              <a:tabLst>
                <a:tab pos="342900" algn="l"/>
                <a:tab pos="2921000" algn="l"/>
              </a:tabLst>
            </a:pPr>
            <a:r>
              <a:rPr lang="en-US">
                <a:latin typeface="Courier New" pitchFamily="49" charset="0"/>
              </a:rPr>
              <a:t>	pushl %ebp	# Setup</a:t>
            </a:r>
          </a:p>
          <a:p>
            <a:pPr algn="l">
              <a:lnSpc>
                <a:spcPct val="100000"/>
              </a:lnSpc>
              <a:tabLst>
                <a:tab pos="342900" algn="l"/>
                <a:tab pos="2921000" algn="l"/>
              </a:tabLst>
            </a:pPr>
            <a:r>
              <a:rPr lang="en-US">
                <a:latin typeface="Courier New" pitchFamily="49" charset="0"/>
              </a:rPr>
              <a:t>	movl %esp,%ebp	# Setup</a:t>
            </a:r>
          </a:p>
          <a:p>
            <a:pPr algn="l">
              <a:lnSpc>
                <a:spcPct val="100000"/>
              </a:lnSpc>
              <a:tabLst>
                <a:tab pos="342900" algn="l"/>
                <a:tab pos="2921000" algn="l"/>
              </a:tabLst>
            </a:pPr>
            <a:r>
              <a:rPr lang="en-US">
                <a:latin typeface="Courier New" pitchFamily="49" charset="0"/>
              </a:rPr>
              <a:t>	movl 8(%ebp),%eax	# eax = op</a:t>
            </a:r>
          </a:p>
          <a:p>
            <a:pPr algn="l">
              <a:lnSpc>
                <a:spcPct val="100000"/>
              </a:lnSpc>
              <a:tabLst>
                <a:tab pos="342900" algn="l"/>
                <a:tab pos="2921000" algn="l"/>
              </a:tabLst>
            </a:pPr>
            <a:r>
              <a:rPr lang="en-US">
                <a:latin typeface="Courier New" pitchFamily="49" charset="0"/>
              </a:rPr>
              <a:t>	cmpl $5,%eax	# Compare op : 5</a:t>
            </a:r>
          </a:p>
          <a:p>
            <a:pPr algn="l">
              <a:lnSpc>
                <a:spcPct val="100000"/>
              </a:lnSpc>
              <a:tabLst>
                <a:tab pos="342900" algn="l"/>
                <a:tab pos="2921000" algn="l"/>
              </a:tabLst>
            </a:pPr>
            <a:r>
              <a:rPr lang="en-US">
                <a:latin typeface="Courier New" pitchFamily="49" charset="0"/>
              </a:rPr>
              <a:t> 	ja .L49	# If &gt; goto done</a:t>
            </a:r>
          </a:p>
          <a:p>
            <a:pPr algn="l">
              <a:lnSpc>
                <a:spcPct val="100000"/>
              </a:lnSpc>
              <a:tabLst>
                <a:tab pos="342900" algn="l"/>
                <a:tab pos="2921000" algn="l"/>
              </a:tabLst>
            </a:pPr>
            <a:r>
              <a:rPr lang="en-US">
                <a:latin typeface="Courier New" pitchFamily="49" charset="0"/>
              </a:rPr>
              <a:t>	jmp *.L57(,%eax,4)	# goto Table[op]</a:t>
            </a:r>
          </a:p>
        </p:txBody>
      </p:sp>
      <p:sp>
        <p:nvSpPr>
          <p:cNvPr id="289798" name="Rectangle 6"/>
          <p:cNvSpPr>
            <a:spLocks noChangeArrowheads="1"/>
          </p:cNvSpPr>
          <p:nvPr/>
        </p:nvSpPr>
        <p:spPr bwMode="auto">
          <a:xfrm>
            <a:off x="5486400" y="1066800"/>
            <a:ext cx="3336925" cy="2101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749300" algn="l"/>
                <a:tab pos="1371600" algn="l"/>
              </a:tabLst>
            </a:pPr>
            <a:r>
              <a:rPr lang="en-US" sz="2400">
                <a:solidFill>
                  <a:schemeClr val="tx2"/>
                </a:solidFill>
              </a:rPr>
              <a:t>Enumerated Values</a:t>
            </a:r>
          </a:p>
          <a:p>
            <a:pPr marL="571500" lvl="1" algn="l">
              <a:lnSpc>
                <a:spcPct val="100000"/>
              </a:lnSpc>
              <a:tabLst>
                <a:tab pos="749300" algn="l"/>
                <a:tab pos="1371600" algn="l"/>
              </a:tabLst>
            </a:pPr>
            <a:r>
              <a:rPr lang="en-US">
                <a:latin typeface="Courier New" pitchFamily="49" charset="0"/>
              </a:rPr>
              <a:t>ADD	0</a:t>
            </a:r>
          </a:p>
          <a:p>
            <a:pPr marL="571500" lvl="1" algn="l">
              <a:lnSpc>
                <a:spcPct val="100000"/>
              </a:lnSpc>
              <a:tabLst>
                <a:tab pos="749300" algn="l"/>
                <a:tab pos="1371600" algn="l"/>
              </a:tabLst>
            </a:pPr>
            <a:r>
              <a:rPr lang="en-US">
                <a:latin typeface="Courier New" pitchFamily="49" charset="0"/>
              </a:rPr>
              <a:t>MULT	1</a:t>
            </a:r>
          </a:p>
          <a:p>
            <a:pPr marL="571500" lvl="1" algn="l">
              <a:lnSpc>
                <a:spcPct val="100000"/>
              </a:lnSpc>
              <a:tabLst>
                <a:tab pos="749300" algn="l"/>
                <a:tab pos="1371600" algn="l"/>
              </a:tabLst>
            </a:pPr>
            <a:r>
              <a:rPr lang="en-US">
                <a:latin typeface="Courier New" pitchFamily="49" charset="0"/>
              </a:rPr>
              <a:t>MINUS	2</a:t>
            </a:r>
          </a:p>
          <a:p>
            <a:pPr marL="571500" lvl="1" algn="l">
              <a:lnSpc>
                <a:spcPct val="100000"/>
              </a:lnSpc>
              <a:tabLst>
                <a:tab pos="749300" algn="l"/>
                <a:tab pos="1371600" algn="l"/>
              </a:tabLst>
            </a:pPr>
            <a:r>
              <a:rPr lang="en-US">
                <a:latin typeface="Courier New" pitchFamily="49" charset="0"/>
              </a:rPr>
              <a:t>DIV	3</a:t>
            </a:r>
          </a:p>
          <a:p>
            <a:pPr marL="571500" lvl="1" algn="l">
              <a:lnSpc>
                <a:spcPct val="100000"/>
              </a:lnSpc>
              <a:tabLst>
                <a:tab pos="749300" algn="l"/>
                <a:tab pos="1371600" algn="l"/>
              </a:tabLst>
            </a:pPr>
            <a:r>
              <a:rPr lang="en-US">
                <a:latin typeface="Courier New" pitchFamily="49" charset="0"/>
              </a:rPr>
              <a:t>MOD	4</a:t>
            </a:r>
          </a:p>
          <a:p>
            <a:pPr marL="571500" lvl="1" algn="l">
              <a:lnSpc>
                <a:spcPct val="100000"/>
              </a:lnSpc>
              <a:tabLst>
                <a:tab pos="749300" algn="l"/>
                <a:tab pos="1371600" algn="l"/>
              </a:tabLst>
            </a:pPr>
            <a:r>
              <a:rPr lang="en-US">
                <a:latin typeface="Courier New" pitchFamily="49" charset="0"/>
              </a:rPr>
              <a:t>BAD	5</a:t>
            </a:r>
          </a:p>
        </p:txBody>
      </p:sp>
      <p:sp>
        <p:nvSpPr>
          <p:cNvPr id="289799" name="Rectangle 7"/>
          <p:cNvSpPr>
            <a:spLocks noChangeArrowheads="1"/>
          </p:cNvSpPr>
          <p:nvPr/>
        </p:nvSpPr>
        <p:spPr bwMode="auto">
          <a:xfrm>
            <a:off x="304800" y="1371600"/>
            <a:ext cx="5105400" cy="284797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typedef enum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{ADD, MULT, MINUS, DIV, MOD, BAD}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op_type;</a:t>
            </a:r>
          </a:p>
          <a:p>
            <a:pPr algn="l"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char unparse_symbol(op_type op)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switch (op) {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  • • •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086600" cy="573088"/>
          </a:xfrm>
        </p:spPr>
        <p:txBody>
          <a:bodyPr/>
          <a:lstStyle/>
          <a:p>
            <a:r>
              <a:rPr lang="en-US"/>
              <a:t>Assembly Setup Explanation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5454650"/>
          </a:xfrm>
        </p:spPr>
        <p:txBody>
          <a:bodyPr/>
          <a:lstStyle/>
          <a:p>
            <a:r>
              <a:rPr lang="en-US" dirty="0" smtClean="0"/>
              <a:t>Table </a:t>
            </a:r>
            <a:r>
              <a:rPr lang="en-US" dirty="0"/>
              <a:t>Structure</a:t>
            </a:r>
          </a:p>
          <a:p>
            <a:pPr lvl="1"/>
            <a:r>
              <a:rPr lang="en-US" dirty="0"/>
              <a:t>Each target requires 4 bytes</a:t>
            </a:r>
          </a:p>
          <a:p>
            <a:pPr lvl="1"/>
            <a:r>
              <a:rPr lang="en-US" dirty="0"/>
              <a:t>Base address at </a:t>
            </a:r>
            <a:r>
              <a:rPr lang="en-US" dirty="0">
                <a:latin typeface="Courier New" pitchFamily="49" charset="0"/>
              </a:rPr>
              <a:t>.L57</a:t>
            </a:r>
            <a:endParaRPr lang="en-US" dirty="0"/>
          </a:p>
          <a:p>
            <a:r>
              <a:rPr lang="en-US" dirty="0"/>
              <a:t>Jumping</a:t>
            </a:r>
          </a:p>
          <a:p>
            <a:pPr lvl="1">
              <a:buFont typeface="Wingdings" pitchFamily="2" charset="2"/>
              <a:buNone/>
            </a:pPr>
            <a:r>
              <a:rPr lang="en-US" dirty="0" err="1">
                <a:latin typeface="Courier New" pitchFamily="49" charset="0"/>
              </a:rPr>
              <a:t>jmp</a:t>
            </a:r>
            <a:r>
              <a:rPr lang="en-US" dirty="0">
                <a:latin typeface="Courier New" pitchFamily="49" charset="0"/>
              </a:rPr>
              <a:t> .L49</a:t>
            </a:r>
            <a:endParaRPr lang="en-US" b="0" dirty="0">
              <a:latin typeface="Courier New" pitchFamily="49" charset="0"/>
            </a:endParaRPr>
          </a:p>
          <a:p>
            <a:pPr lvl="2"/>
            <a:r>
              <a:rPr lang="en-US" b="0" dirty="0"/>
              <a:t>Jump target is denoted by label </a:t>
            </a:r>
            <a:r>
              <a:rPr lang="en-US" dirty="0">
                <a:latin typeface="Courier New" pitchFamily="49" charset="0"/>
              </a:rPr>
              <a:t>.L49</a:t>
            </a:r>
          </a:p>
          <a:p>
            <a:pPr lvl="1">
              <a:buFont typeface="Wingdings" pitchFamily="2" charset="2"/>
              <a:buNone/>
            </a:pPr>
            <a:r>
              <a:rPr lang="en-US" dirty="0" err="1">
                <a:latin typeface="Courier New" pitchFamily="49" charset="0"/>
              </a:rPr>
              <a:t>jmp</a:t>
            </a:r>
            <a:r>
              <a:rPr lang="en-US" dirty="0">
                <a:latin typeface="Courier New" pitchFamily="49" charset="0"/>
              </a:rPr>
              <a:t> *.L57(,%eax,4)</a:t>
            </a:r>
          </a:p>
          <a:p>
            <a:pPr lvl="2"/>
            <a:r>
              <a:rPr lang="en-US" b="0" dirty="0"/>
              <a:t>Start of jump table denoted by label </a:t>
            </a:r>
            <a:r>
              <a:rPr lang="en-US" dirty="0"/>
              <a:t>.</a:t>
            </a:r>
            <a:r>
              <a:rPr lang="en-US" dirty="0">
                <a:latin typeface="Courier New" pitchFamily="49" charset="0"/>
              </a:rPr>
              <a:t>L57</a:t>
            </a:r>
          </a:p>
          <a:p>
            <a:pPr lvl="2"/>
            <a:r>
              <a:rPr lang="en-US" b="0" dirty="0"/>
              <a:t>Register </a:t>
            </a: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eax</a:t>
            </a:r>
            <a:r>
              <a:rPr lang="en-US" b="0" dirty="0"/>
              <a:t> holds</a:t>
            </a:r>
            <a:r>
              <a:rPr lang="en-US" dirty="0">
                <a:latin typeface="Courier New" pitchFamily="49" charset="0"/>
              </a:rPr>
              <a:t> op</a:t>
            </a:r>
            <a:endParaRPr lang="en-US" dirty="0"/>
          </a:p>
          <a:p>
            <a:pPr lvl="2"/>
            <a:r>
              <a:rPr lang="en-US" b="0" dirty="0"/>
              <a:t>Must scale by factor of 4 to get offset into table</a:t>
            </a:r>
          </a:p>
          <a:p>
            <a:pPr lvl="2"/>
            <a:r>
              <a:rPr lang="en-US" b="0" dirty="0"/>
              <a:t>Fetch target from effective Address </a:t>
            </a:r>
            <a:r>
              <a:rPr lang="en-US" dirty="0"/>
              <a:t>.</a:t>
            </a:r>
            <a:r>
              <a:rPr lang="en-US" dirty="0">
                <a:latin typeface="Courier New" pitchFamily="49" charset="0"/>
              </a:rPr>
              <a:t>L57 </a:t>
            </a:r>
            <a:r>
              <a:rPr lang="en-US" dirty="0" smtClean="0">
                <a:latin typeface="Courier New" pitchFamily="49" charset="0"/>
              </a:rPr>
              <a:t>+ op</a:t>
            </a:r>
            <a:r>
              <a:rPr lang="en-US" dirty="0">
                <a:latin typeface="Courier New" pitchFamily="49" charset="0"/>
              </a:rPr>
              <a:t>*4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5334000" cy="573088"/>
          </a:xfrm>
          <a:noFill/>
          <a:ln/>
        </p:spPr>
        <p:txBody>
          <a:bodyPr/>
          <a:lstStyle/>
          <a:p>
            <a:r>
              <a:rPr lang="en-US"/>
              <a:t>Jump Table</a:t>
            </a:r>
          </a:p>
        </p:txBody>
      </p:sp>
      <p:sp>
        <p:nvSpPr>
          <p:cNvPr id="293891" name="Rectangle 3"/>
          <p:cNvSpPr>
            <a:spLocks noChangeArrowheads="1"/>
          </p:cNvSpPr>
          <p:nvPr/>
        </p:nvSpPr>
        <p:spPr bwMode="auto">
          <a:xfrm>
            <a:off x="381000" y="3962400"/>
            <a:ext cx="3336925" cy="2101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1371600" algn="l"/>
              </a:tabLst>
            </a:pPr>
            <a:r>
              <a:rPr lang="en-US" sz="2400">
                <a:solidFill>
                  <a:schemeClr val="tx2"/>
                </a:solidFill>
              </a:rPr>
              <a:t>Enumerated Values</a:t>
            </a:r>
          </a:p>
          <a:p>
            <a:pPr lvl="1" algn="l">
              <a:lnSpc>
                <a:spcPct val="100000"/>
              </a:lnSpc>
              <a:tabLst>
                <a:tab pos="1371600" algn="l"/>
              </a:tabLst>
            </a:pPr>
            <a:r>
              <a:rPr lang="en-US">
                <a:latin typeface="Courier New" pitchFamily="49" charset="0"/>
              </a:rPr>
              <a:t>ADD	0</a:t>
            </a:r>
          </a:p>
          <a:p>
            <a:pPr lvl="1" algn="l">
              <a:lnSpc>
                <a:spcPct val="100000"/>
              </a:lnSpc>
              <a:tabLst>
                <a:tab pos="1371600" algn="l"/>
              </a:tabLst>
            </a:pPr>
            <a:r>
              <a:rPr lang="en-US">
                <a:latin typeface="Courier New" pitchFamily="49" charset="0"/>
              </a:rPr>
              <a:t>MULT	1</a:t>
            </a:r>
          </a:p>
          <a:p>
            <a:pPr lvl="1" algn="l">
              <a:lnSpc>
                <a:spcPct val="100000"/>
              </a:lnSpc>
              <a:tabLst>
                <a:tab pos="1371600" algn="l"/>
              </a:tabLst>
            </a:pPr>
            <a:r>
              <a:rPr lang="en-US">
                <a:latin typeface="Courier New" pitchFamily="49" charset="0"/>
              </a:rPr>
              <a:t>MINUS	2</a:t>
            </a:r>
          </a:p>
          <a:p>
            <a:pPr lvl="1" algn="l">
              <a:lnSpc>
                <a:spcPct val="100000"/>
              </a:lnSpc>
              <a:tabLst>
                <a:tab pos="1371600" algn="l"/>
              </a:tabLst>
            </a:pPr>
            <a:r>
              <a:rPr lang="en-US">
                <a:latin typeface="Courier New" pitchFamily="49" charset="0"/>
              </a:rPr>
              <a:t>DIV	3</a:t>
            </a:r>
          </a:p>
          <a:p>
            <a:pPr lvl="1" algn="l">
              <a:lnSpc>
                <a:spcPct val="100000"/>
              </a:lnSpc>
              <a:tabLst>
                <a:tab pos="1371600" algn="l"/>
              </a:tabLst>
            </a:pPr>
            <a:r>
              <a:rPr lang="en-US">
                <a:latin typeface="Courier New" pitchFamily="49" charset="0"/>
              </a:rPr>
              <a:t>MOD	4</a:t>
            </a:r>
          </a:p>
          <a:p>
            <a:pPr lvl="1" algn="l">
              <a:lnSpc>
                <a:spcPct val="100000"/>
              </a:lnSpc>
              <a:tabLst>
                <a:tab pos="1371600" algn="l"/>
              </a:tabLst>
            </a:pPr>
            <a:r>
              <a:rPr lang="en-US">
                <a:latin typeface="Courier New" pitchFamily="49" charset="0"/>
              </a:rPr>
              <a:t>BAD	5</a:t>
            </a:r>
          </a:p>
        </p:txBody>
      </p:sp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381000" y="1371600"/>
            <a:ext cx="2976563" cy="2573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228600" algn="l"/>
                <a:tab pos="1663700" algn="l"/>
                <a:tab pos="2463800" algn="l"/>
              </a:tabLst>
            </a:pPr>
            <a:r>
              <a:rPr lang="en-US">
                <a:latin typeface="Courier New" pitchFamily="49" charset="0"/>
              </a:rPr>
              <a:t>.section .rodata</a:t>
            </a:r>
          </a:p>
          <a:p>
            <a:pPr algn="l">
              <a:lnSpc>
                <a:spcPct val="100000"/>
              </a:lnSpc>
              <a:tabLst>
                <a:tab pos="228600" algn="l"/>
                <a:tab pos="1663700" algn="l"/>
                <a:tab pos="2463800" algn="l"/>
              </a:tabLst>
            </a:pPr>
            <a:r>
              <a:rPr lang="en-US">
                <a:latin typeface="Courier New" pitchFamily="49" charset="0"/>
              </a:rPr>
              <a:t>   .align 4</a:t>
            </a:r>
          </a:p>
          <a:p>
            <a:pPr algn="l">
              <a:lnSpc>
                <a:spcPct val="100000"/>
              </a:lnSpc>
              <a:tabLst>
                <a:tab pos="228600" algn="l"/>
                <a:tab pos="1663700" algn="l"/>
                <a:tab pos="2463800" algn="l"/>
              </a:tabLst>
            </a:pPr>
            <a:r>
              <a:rPr lang="en-US">
                <a:latin typeface="Courier New" pitchFamily="49" charset="0"/>
              </a:rPr>
              <a:t>.L57:</a:t>
            </a:r>
          </a:p>
          <a:p>
            <a:pPr algn="l">
              <a:lnSpc>
                <a:spcPct val="100000"/>
              </a:lnSpc>
              <a:tabLst>
                <a:tab pos="228600" algn="l"/>
                <a:tab pos="1663700" algn="l"/>
                <a:tab pos="2463800" algn="l"/>
              </a:tabLst>
            </a:pPr>
            <a:r>
              <a:rPr lang="en-US">
                <a:latin typeface="Courier New" pitchFamily="49" charset="0"/>
              </a:rPr>
              <a:t>	.long .L51	#Op = 0</a:t>
            </a:r>
          </a:p>
          <a:p>
            <a:pPr algn="l">
              <a:lnSpc>
                <a:spcPct val="100000"/>
              </a:lnSpc>
              <a:tabLst>
                <a:tab pos="228600" algn="l"/>
                <a:tab pos="1663700" algn="l"/>
                <a:tab pos="2463800" algn="l"/>
              </a:tabLst>
            </a:pPr>
            <a:r>
              <a:rPr lang="en-US">
                <a:latin typeface="Courier New" pitchFamily="49" charset="0"/>
              </a:rPr>
              <a:t>	.long .L52	#Op = 1</a:t>
            </a:r>
          </a:p>
          <a:p>
            <a:pPr algn="l">
              <a:lnSpc>
                <a:spcPct val="100000"/>
              </a:lnSpc>
              <a:tabLst>
                <a:tab pos="228600" algn="l"/>
                <a:tab pos="1663700" algn="l"/>
                <a:tab pos="2463800" algn="l"/>
              </a:tabLst>
            </a:pPr>
            <a:r>
              <a:rPr lang="en-US">
                <a:latin typeface="Courier New" pitchFamily="49" charset="0"/>
              </a:rPr>
              <a:t>	.long .L53	#Op = 2</a:t>
            </a:r>
          </a:p>
          <a:p>
            <a:pPr algn="l">
              <a:lnSpc>
                <a:spcPct val="100000"/>
              </a:lnSpc>
              <a:tabLst>
                <a:tab pos="228600" algn="l"/>
                <a:tab pos="1663700" algn="l"/>
                <a:tab pos="2463800" algn="l"/>
              </a:tabLst>
            </a:pPr>
            <a:r>
              <a:rPr lang="en-US">
                <a:latin typeface="Courier New" pitchFamily="49" charset="0"/>
              </a:rPr>
              <a:t>	.long .L54	#Op = 3</a:t>
            </a:r>
          </a:p>
          <a:p>
            <a:pPr algn="l">
              <a:lnSpc>
                <a:spcPct val="100000"/>
              </a:lnSpc>
              <a:tabLst>
                <a:tab pos="228600" algn="l"/>
                <a:tab pos="1663700" algn="l"/>
                <a:tab pos="2463800" algn="l"/>
              </a:tabLst>
            </a:pPr>
            <a:r>
              <a:rPr lang="en-US">
                <a:latin typeface="Courier New" pitchFamily="49" charset="0"/>
              </a:rPr>
              <a:t>	.long .L55	#Op = 4</a:t>
            </a:r>
          </a:p>
          <a:p>
            <a:pPr algn="l">
              <a:lnSpc>
                <a:spcPct val="100000"/>
              </a:lnSpc>
              <a:tabLst>
                <a:tab pos="228600" algn="l"/>
                <a:tab pos="1663700" algn="l"/>
                <a:tab pos="2463800" algn="l"/>
              </a:tabLst>
            </a:pPr>
            <a:r>
              <a:rPr lang="en-US">
                <a:latin typeface="Courier New" pitchFamily="49" charset="0"/>
              </a:rPr>
              <a:t>	.long .L56	#Op = 5</a:t>
            </a:r>
          </a:p>
        </p:txBody>
      </p:sp>
      <p:sp>
        <p:nvSpPr>
          <p:cNvPr id="293893" name="Rectangle 5"/>
          <p:cNvSpPr>
            <a:spLocks noChangeArrowheads="1"/>
          </p:cNvSpPr>
          <p:nvPr/>
        </p:nvSpPr>
        <p:spPr bwMode="auto">
          <a:xfrm>
            <a:off x="381000" y="838200"/>
            <a:ext cx="3441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>
                <a:solidFill>
                  <a:schemeClr val="tx2"/>
                </a:solidFill>
              </a:rPr>
              <a:t>Table Contents</a:t>
            </a:r>
          </a:p>
        </p:txBody>
      </p:sp>
      <p:sp>
        <p:nvSpPr>
          <p:cNvPr id="293894" name="Rectangle 6"/>
          <p:cNvSpPr>
            <a:spLocks noChangeArrowheads="1"/>
          </p:cNvSpPr>
          <p:nvPr/>
        </p:nvSpPr>
        <p:spPr bwMode="auto">
          <a:xfrm>
            <a:off x="4114800" y="1295400"/>
            <a:ext cx="4251325" cy="5045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520700" algn="l"/>
                <a:tab pos="2463800" algn="l"/>
              </a:tabLst>
            </a:pPr>
            <a:r>
              <a:rPr lang="en-US">
                <a:latin typeface="Courier New" pitchFamily="49" charset="0"/>
              </a:rPr>
              <a:t>.L51:</a:t>
            </a:r>
          </a:p>
          <a:p>
            <a:pPr algn="l">
              <a:lnSpc>
                <a:spcPct val="100000"/>
              </a:lnSpc>
              <a:tabLst>
                <a:tab pos="520700" algn="l"/>
                <a:tab pos="2463800" algn="l"/>
              </a:tabLst>
            </a:pPr>
            <a:r>
              <a:rPr lang="en-US">
                <a:latin typeface="Courier New" pitchFamily="49" charset="0"/>
              </a:rPr>
              <a:t>	movl $43,%eax	# ’+’</a:t>
            </a:r>
          </a:p>
          <a:p>
            <a:pPr algn="l">
              <a:lnSpc>
                <a:spcPct val="100000"/>
              </a:lnSpc>
              <a:tabLst>
                <a:tab pos="520700" algn="l"/>
                <a:tab pos="2463800" algn="l"/>
              </a:tabLst>
            </a:pPr>
            <a:r>
              <a:rPr lang="en-US">
                <a:latin typeface="Courier New" pitchFamily="49" charset="0"/>
              </a:rPr>
              <a:t>	jmp .L49</a:t>
            </a:r>
          </a:p>
          <a:p>
            <a:pPr algn="l">
              <a:lnSpc>
                <a:spcPct val="100000"/>
              </a:lnSpc>
              <a:tabLst>
                <a:tab pos="520700" algn="l"/>
                <a:tab pos="2463800" algn="l"/>
              </a:tabLst>
            </a:pPr>
            <a:r>
              <a:rPr lang="en-US">
                <a:latin typeface="Courier New" pitchFamily="49" charset="0"/>
              </a:rPr>
              <a:t>.L52:</a:t>
            </a:r>
          </a:p>
          <a:p>
            <a:pPr algn="l">
              <a:lnSpc>
                <a:spcPct val="100000"/>
              </a:lnSpc>
              <a:tabLst>
                <a:tab pos="520700" algn="l"/>
                <a:tab pos="2463800" algn="l"/>
              </a:tabLst>
            </a:pPr>
            <a:r>
              <a:rPr lang="en-US">
                <a:latin typeface="Courier New" pitchFamily="49" charset="0"/>
              </a:rPr>
              <a:t>	movl $42,%eax	# ’*’</a:t>
            </a:r>
          </a:p>
          <a:p>
            <a:pPr algn="l">
              <a:lnSpc>
                <a:spcPct val="100000"/>
              </a:lnSpc>
              <a:tabLst>
                <a:tab pos="520700" algn="l"/>
                <a:tab pos="2463800" algn="l"/>
              </a:tabLst>
            </a:pPr>
            <a:r>
              <a:rPr lang="en-US">
                <a:latin typeface="Courier New" pitchFamily="49" charset="0"/>
              </a:rPr>
              <a:t>	jmp .L49</a:t>
            </a:r>
          </a:p>
          <a:p>
            <a:pPr algn="l">
              <a:lnSpc>
                <a:spcPct val="100000"/>
              </a:lnSpc>
              <a:tabLst>
                <a:tab pos="520700" algn="l"/>
                <a:tab pos="2463800" algn="l"/>
              </a:tabLst>
            </a:pPr>
            <a:r>
              <a:rPr lang="en-US">
                <a:latin typeface="Courier New" pitchFamily="49" charset="0"/>
              </a:rPr>
              <a:t>.L53:</a:t>
            </a:r>
          </a:p>
          <a:p>
            <a:pPr algn="l">
              <a:lnSpc>
                <a:spcPct val="100000"/>
              </a:lnSpc>
              <a:tabLst>
                <a:tab pos="520700" algn="l"/>
                <a:tab pos="2463800" algn="l"/>
              </a:tabLst>
            </a:pPr>
            <a:r>
              <a:rPr lang="en-US">
                <a:latin typeface="Courier New" pitchFamily="49" charset="0"/>
              </a:rPr>
              <a:t>	movl $45,%eax	# ’-’</a:t>
            </a:r>
          </a:p>
          <a:p>
            <a:pPr algn="l">
              <a:lnSpc>
                <a:spcPct val="100000"/>
              </a:lnSpc>
              <a:tabLst>
                <a:tab pos="520700" algn="l"/>
                <a:tab pos="2463800" algn="l"/>
              </a:tabLst>
            </a:pPr>
            <a:r>
              <a:rPr lang="en-US">
                <a:latin typeface="Courier New" pitchFamily="49" charset="0"/>
              </a:rPr>
              <a:t>	jmp .L49</a:t>
            </a:r>
          </a:p>
          <a:p>
            <a:pPr algn="l">
              <a:lnSpc>
                <a:spcPct val="100000"/>
              </a:lnSpc>
              <a:tabLst>
                <a:tab pos="520700" algn="l"/>
                <a:tab pos="2463800" algn="l"/>
              </a:tabLst>
            </a:pPr>
            <a:r>
              <a:rPr lang="en-US">
                <a:latin typeface="Courier New" pitchFamily="49" charset="0"/>
              </a:rPr>
              <a:t>.L54:</a:t>
            </a:r>
          </a:p>
          <a:p>
            <a:pPr algn="l">
              <a:lnSpc>
                <a:spcPct val="100000"/>
              </a:lnSpc>
              <a:tabLst>
                <a:tab pos="520700" algn="l"/>
                <a:tab pos="2463800" algn="l"/>
              </a:tabLst>
            </a:pPr>
            <a:r>
              <a:rPr lang="en-US">
                <a:latin typeface="Courier New" pitchFamily="49" charset="0"/>
              </a:rPr>
              <a:t>	movl $47,%eax	# ’/’</a:t>
            </a:r>
          </a:p>
          <a:p>
            <a:pPr algn="l">
              <a:lnSpc>
                <a:spcPct val="100000"/>
              </a:lnSpc>
              <a:tabLst>
                <a:tab pos="520700" algn="l"/>
                <a:tab pos="2463800" algn="l"/>
              </a:tabLst>
            </a:pPr>
            <a:r>
              <a:rPr lang="en-US">
                <a:latin typeface="Courier New" pitchFamily="49" charset="0"/>
              </a:rPr>
              <a:t>	jmp .L49</a:t>
            </a:r>
          </a:p>
          <a:p>
            <a:pPr algn="l">
              <a:lnSpc>
                <a:spcPct val="100000"/>
              </a:lnSpc>
              <a:tabLst>
                <a:tab pos="520700" algn="l"/>
                <a:tab pos="2463800" algn="l"/>
              </a:tabLst>
            </a:pPr>
            <a:r>
              <a:rPr lang="en-US">
                <a:latin typeface="Courier New" pitchFamily="49" charset="0"/>
              </a:rPr>
              <a:t>.L55:</a:t>
            </a:r>
          </a:p>
          <a:p>
            <a:pPr algn="l">
              <a:lnSpc>
                <a:spcPct val="100000"/>
              </a:lnSpc>
              <a:tabLst>
                <a:tab pos="520700" algn="l"/>
                <a:tab pos="2463800" algn="l"/>
              </a:tabLst>
            </a:pPr>
            <a:r>
              <a:rPr lang="en-US">
                <a:latin typeface="Courier New" pitchFamily="49" charset="0"/>
              </a:rPr>
              <a:t>	movl $37,%eax	# ’%’</a:t>
            </a:r>
          </a:p>
          <a:p>
            <a:pPr algn="l">
              <a:lnSpc>
                <a:spcPct val="100000"/>
              </a:lnSpc>
              <a:tabLst>
                <a:tab pos="520700" algn="l"/>
                <a:tab pos="2463800" algn="l"/>
              </a:tabLst>
            </a:pPr>
            <a:r>
              <a:rPr lang="en-US">
                <a:latin typeface="Courier New" pitchFamily="49" charset="0"/>
              </a:rPr>
              <a:t>	jmp .L49</a:t>
            </a:r>
          </a:p>
          <a:p>
            <a:pPr algn="l">
              <a:lnSpc>
                <a:spcPct val="100000"/>
              </a:lnSpc>
              <a:tabLst>
                <a:tab pos="520700" algn="l"/>
                <a:tab pos="2463800" algn="l"/>
              </a:tabLst>
            </a:pPr>
            <a:r>
              <a:rPr lang="en-US">
                <a:latin typeface="Courier New" pitchFamily="49" charset="0"/>
              </a:rPr>
              <a:t>.L56:</a:t>
            </a:r>
          </a:p>
          <a:p>
            <a:pPr algn="l">
              <a:lnSpc>
                <a:spcPct val="100000"/>
              </a:lnSpc>
              <a:tabLst>
                <a:tab pos="520700" algn="l"/>
                <a:tab pos="2463800" algn="l"/>
              </a:tabLst>
            </a:pPr>
            <a:r>
              <a:rPr lang="en-US">
                <a:latin typeface="Courier New" pitchFamily="49" charset="0"/>
              </a:rPr>
              <a:t>	movl $63,%eax	# ’?’</a:t>
            </a:r>
          </a:p>
          <a:p>
            <a:pPr algn="l">
              <a:lnSpc>
                <a:spcPct val="100000"/>
              </a:lnSpc>
              <a:tabLst>
                <a:tab pos="520700" algn="l"/>
                <a:tab pos="2463800" algn="l"/>
              </a:tabLst>
            </a:pPr>
            <a:r>
              <a:rPr lang="en-US">
                <a:latin typeface="Courier New" pitchFamily="49" charset="0"/>
              </a:rPr>
              <a:t>	# Fall Through to .L49</a:t>
            </a:r>
          </a:p>
        </p:txBody>
      </p:sp>
      <p:sp>
        <p:nvSpPr>
          <p:cNvPr id="293895" name="Rectangle 7"/>
          <p:cNvSpPr>
            <a:spLocks noChangeArrowheads="1"/>
          </p:cNvSpPr>
          <p:nvPr/>
        </p:nvSpPr>
        <p:spPr bwMode="auto">
          <a:xfrm>
            <a:off x="4094163" y="762000"/>
            <a:ext cx="3441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>
                <a:solidFill>
                  <a:schemeClr val="tx2"/>
                </a:solidFill>
              </a:rPr>
              <a:t>Targets &amp; Completion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391400" cy="573088"/>
          </a:xfrm>
        </p:spPr>
        <p:txBody>
          <a:bodyPr/>
          <a:lstStyle/>
          <a:p>
            <a:r>
              <a:rPr lang="en-US"/>
              <a:t>Switch Statement Completion 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438400"/>
            <a:ext cx="8255000" cy="3581400"/>
          </a:xfrm>
        </p:spPr>
        <p:txBody>
          <a:bodyPr/>
          <a:lstStyle/>
          <a:p>
            <a:r>
              <a:rPr lang="en-US" dirty="0"/>
              <a:t>Puzzle</a:t>
            </a:r>
          </a:p>
          <a:p>
            <a:pPr lvl="1"/>
            <a:r>
              <a:rPr lang="en-US" dirty="0"/>
              <a:t>What value returned when </a:t>
            </a:r>
            <a:r>
              <a:rPr lang="en-US" dirty="0">
                <a:latin typeface="Courier New" pitchFamily="49" charset="0"/>
              </a:rPr>
              <a:t>op</a:t>
            </a:r>
            <a:r>
              <a:rPr lang="en-US" dirty="0"/>
              <a:t> is invalid</a:t>
            </a:r>
            <a:r>
              <a:rPr lang="en-US" dirty="0" smtClean="0"/>
              <a:t>?</a:t>
            </a:r>
          </a:p>
          <a:p>
            <a:r>
              <a:rPr lang="en-US" dirty="0"/>
              <a:t>Answer</a:t>
            </a:r>
          </a:p>
          <a:p>
            <a:pPr lvl="1"/>
            <a:r>
              <a:rPr lang="en-US" dirty="0"/>
              <a:t>Register </a:t>
            </a: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set to </a:t>
            </a:r>
            <a:r>
              <a:rPr lang="en-US" dirty="0">
                <a:latin typeface="Courier New" pitchFamily="49" charset="0"/>
              </a:rPr>
              <a:t>op</a:t>
            </a:r>
            <a:r>
              <a:rPr lang="en-US" dirty="0"/>
              <a:t> at beginning of procedure</a:t>
            </a:r>
          </a:p>
          <a:p>
            <a:pPr lvl="1"/>
            <a:r>
              <a:rPr lang="en-US" dirty="0"/>
              <a:t>This becomes the returned </a:t>
            </a:r>
            <a:r>
              <a:rPr lang="en-US" dirty="0" smtClean="0"/>
              <a:t>value</a:t>
            </a:r>
          </a:p>
          <a:p>
            <a:r>
              <a:rPr lang="en-US" dirty="0"/>
              <a:t>Advantage of Jump Table</a:t>
            </a:r>
          </a:p>
          <a:p>
            <a:pPr lvl="1"/>
            <a:r>
              <a:rPr lang="en-US" dirty="0"/>
              <a:t>Can do </a:t>
            </a:r>
            <a:r>
              <a:rPr lang="en-US" b="0" i="1" dirty="0" err="1"/>
              <a:t>k</a:t>
            </a:r>
            <a:r>
              <a:rPr lang="en-US" dirty="0"/>
              <a:t>-way branch in </a:t>
            </a:r>
            <a:r>
              <a:rPr lang="en-US" b="0" i="1" dirty="0"/>
              <a:t>O</a:t>
            </a:r>
            <a:r>
              <a:rPr lang="en-US" dirty="0"/>
              <a:t>(</a:t>
            </a:r>
            <a:r>
              <a:rPr lang="en-US" b="0" dirty="0"/>
              <a:t>1</a:t>
            </a:r>
            <a:r>
              <a:rPr lang="en-US" dirty="0"/>
              <a:t>) operations</a:t>
            </a:r>
          </a:p>
        </p:txBody>
      </p:sp>
      <p:sp>
        <p:nvSpPr>
          <p:cNvPr id="295940" name="Rectangle 4"/>
          <p:cNvSpPr>
            <a:spLocks noChangeArrowheads="1"/>
          </p:cNvSpPr>
          <p:nvPr/>
        </p:nvSpPr>
        <p:spPr bwMode="auto">
          <a:xfrm>
            <a:off x="1676400" y="1066800"/>
            <a:ext cx="5935663" cy="1200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520700" algn="l"/>
                <a:tab pos="3035300" algn="l"/>
                <a:tab pos="3378200" algn="l"/>
              </a:tabLst>
            </a:pPr>
            <a:r>
              <a:rPr lang="en-US">
                <a:latin typeface="Courier New" pitchFamily="49" charset="0"/>
              </a:rPr>
              <a:t>.L49:	# Done:</a:t>
            </a:r>
          </a:p>
          <a:p>
            <a:pPr algn="l">
              <a:lnSpc>
                <a:spcPct val="100000"/>
              </a:lnSpc>
              <a:tabLst>
                <a:tab pos="520700" algn="l"/>
                <a:tab pos="3035300" algn="l"/>
                <a:tab pos="3378200" algn="l"/>
              </a:tabLst>
            </a:pPr>
            <a:r>
              <a:rPr lang="en-US">
                <a:latin typeface="Courier New" pitchFamily="49" charset="0"/>
              </a:rPr>
              <a:t>	movl %ebp,%esp	# Finish</a:t>
            </a:r>
          </a:p>
          <a:p>
            <a:pPr algn="l">
              <a:lnSpc>
                <a:spcPct val="100000"/>
              </a:lnSpc>
              <a:tabLst>
                <a:tab pos="520700" algn="l"/>
                <a:tab pos="3035300" algn="l"/>
                <a:tab pos="3378200" algn="l"/>
              </a:tabLst>
            </a:pPr>
            <a:r>
              <a:rPr lang="en-US">
                <a:latin typeface="Courier New" pitchFamily="49" charset="0"/>
              </a:rPr>
              <a:t>	popl %ebp	# Finish</a:t>
            </a:r>
          </a:p>
          <a:p>
            <a:pPr algn="l">
              <a:lnSpc>
                <a:spcPct val="100000"/>
              </a:lnSpc>
              <a:tabLst>
                <a:tab pos="520700" algn="l"/>
                <a:tab pos="3035300" algn="l"/>
                <a:tab pos="3378200" algn="l"/>
              </a:tabLst>
            </a:pPr>
            <a:r>
              <a:rPr lang="en-US">
                <a:latin typeface="Courier New" pitchFamily="49" charset="0"/>
              </a:rPr>
              <a:t>	ret	# Finish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6008688" cy="573088"/>
          </a:xfrm>
        </p:spPr>
        <p:txBody>
          <a:bodyPr/>
          <a:lstStyle/>
          <a:p>
            <a:r>
              <a:rPr lang="en-US"/>
              <a:t>Understanding </a:t>
            </a:r>
            <a:r>
              <a:rPr lang="en-US">
                <a:latin typeface="Courier New" pitchFamily="49" charset="0"/>
              </a:rPr>
              <a:t>arith</a:t>
            </a:r>
            <a:endParaRPr lang="en-US"/>
          </a:p>
        </p:txBody>
      </p:sp>
      <p:sp>
        <p:nvSpPr>
          <p:cNvPr id="165891" name="Rectangle 3"/>
          <p:cNvSpPr>
            <a:spLocks noChangeArrowheads="1"/>
          </p:cNvSpPr>
          <p:nvPr/>
        </p:nvSpPr>
        <p:spPr bwMode="auto">
          <a:xfrm>
            <a:off x="1600200" y="1066800"/>
            <a:ext cx="3429000" cy="312261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int arith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(int x, int y, int z)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int t1 = x+y;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int t2 = z+t1;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int t3 = x+4;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int t4 = y * 48;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int t5 = t3 + t4;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int rval = t2 * t5;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return rval;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838200" y="4267200"/>
            <a:ext cx="6781800" cy="228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2286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movl 8(%ebp),%eax	# eax = x</a:t>
            </a:r>
          </a:p>
          <a:p>
            <a:pPr algn="l">
              <a:lnSpc>
                <a:spcPct val="100000"/>
              </a:lnSpc>
              <a:tabLst>
                <a:tab pos="2286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movl 12(%ebp),%edx	# edx = y</a:t>
            </a:r>
          </a:p>
          <a:p>
            <a:pPr algn="l">
              <a:lnSpc>
                <a:spcPct val="100000"/>
              </a:lnSpc>
              <a:tabLst>
                <a:tab pos="2286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leal (%edx,%eax),%ecx	# ecx = x+y  (t1)</a:t>
            </a:r>
          </a:p>
          <a:p>
            <a:pPr algn="l">
              <a:lnSpc>
                <a:spcPct val="100000"/>
              </a:lnSpc>
              <a:tabLst>
                <a:tab pos="2286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leal (%edx,%edx,2),%edx	# edx = 3*y</a:t>
            </a:r>
          </a:p>
          <a:p>
            <a:pPr algn="l">
              <a:lnSpc>
                <a:spcPct val="100000"/>
              </a:lnSpc>
              <a:tabLst>
                <a:tab pos="2286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sall $4,%edx	# edx = 48*y (t4)</a:t>
            </a:r>
          </a:p>
          <a:p>
            <a:pPr algn="l">
              <a:lnSpc>
                <a:spcPct val="100000"/>
              </a:lnSpc>
              <a:tabLst>
                <a:tab pos="2286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addl 16(%ebp),%ecx	# ecx = z+t1 (t2)</a:t>
            </a:r>
          </a:p>
          <a:p>
            <a:pPr algn="l">
              <a:lnSpc>
                <a:spcPct val="100000"/>
              </a:lnSpc>
              <a:tabLst>
                <a:tab pos="2286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leal 4(%edx,%eax),%eax	# eax = 4+t4+x (t5)</a:t>
            </a:r>
          </a:p>
          <a:p>
            <a:pPr algn="l">
              <a:lnSpc>
                <a:spcPct val="100000"/>
              </a:lnSpc>
              <a:tabLst>
                <a:tab pos="2286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imull %ecx,%eax	# eax = t5*t2 (rval)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410200" y="1066800"/>
            <a:ext cx="3360738" cy="2971800"/>
            <a:chOff x="3408" y="672"/>
            <a:chExt cx="2117" cy="1872"/>
          </a:xfrm>
        </p:grpSpPr>
        <p:sp>
          <p:nvSpPr>
            <p:cNvPr id="165894" name="Rectangle 6"/>
            <p:cNvSpPr>
              <a:spLocks noChangeArrowheads="1"/>
            </p:cNvSpPr>
            <p:nvPr/>
          </p:nvSpPr>
          <p:spPr bwMode="auto">
            <a:xfrm>
              <a:off x="3984" y="1584"/>
              <a:ext cx="672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y</a:t>
              </a:r>
            </a:p>
          </p:txBody>
        </p:sp>
        <p:sp>
          <p:nvSpPr>
            <p:cNvPr id="165895" name="Rectangle 7"/>
            <p:cNvSpPr>
              <a:spLocks noChangeArrowheads="1"/>
            </p:cNvSpPr>
            <p:nvPr/>
          </p:nvSpPr>
          <p:spPr bwMode="auto">
            <a:xfrm>
              <a:off x="3984" y="1824"/>
              <a:ext cx="672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x</a:t>
              </a:r>
            </a:p>
          </p:txBody>
        </p:sp>
        <p:sp>
          <p:nvSpPr>
            <p:cNvPr id="165896" name="Rectangle 8"/>
            <p:cNvSpPr>
              <a:spLocks noChangeArrowheads="1"/>
            </p:cNvSpPr>
            <p:nvPr/>
          </p:nvSpPr>
          <p:spPr bwMode="auto">
            <a:xfrm>
              <a:off x="3984" y="2064"/>
              <a:ext cx="672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/>
                <a:t>Rtn adr</a:t>
              </a:r>
            </a:p>
          </p:txBody>
        </p:sp>
        <p:sp>
          <p:nvSpPr>
            <p:cNvPr id="165897" name="Rectangle 9"/>
            <p:cNvSpPr>
              <a:spLocks noChangeArrowheads="1"/>
            </p:cNvSpPr>
            <p:nvPr/>
          </p:nvSpPr>
          <p:spPr bwMode="auto">
            <a:xfrm>
              <a:off x="3984" y="2304"/>
              <a:ext cx="672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/>
                <a:t>Old %</a:t>
              </a:r>
              <a:r>
                <a:rPr lang="en-US">
                  <a:latin typeface="Courier New" pitchFamily="49" charset="0"/>
                </a:rPr>
                <a:t>ebp</a:t>
              </a:r>
              <a:endParaRPr lang="en-US"/>
            </a:p>
          </p:txBody>
        </p:sp>
        <p:sp>
          <p:nvSpPr>
            <p:cNvPr id="165898" name="Line 10"/>
            <p:cNvSpPr>
              <a:spLocks noChangeShapeType="1"/>
            </p:cNvSpPr>
            <p:nvPr/>
          </p:nvSpPr>
          <p:spPr bwMode="auto">
            <a:xfrm flipH="1">
              <a:off x="4656" y="240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899" name="Text Box 11"/>
            <p:cNvSpPr txBox="1">
              <a:spLocks noChangeArrowheads="1"/>
            </p:cNvSpPr>
            <p:nvPr/>
          </p:nvSpPr>
          <p:spPr bwMode="auto">
            <a:xfrm>
              <a:off x="5030" y="2292"/>
              <a:ext cx="460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</a:p>
          </p:txBody>
        </p:sp>
        <p:sp>
          <p:nvSpPr>
            <p:cNvPr id="165900" name="Text Box 12"/>
            <p:cNvSpPr txBox="1">
              <a:spLocks noChangeArrowheads="1"/>
            </p:cNvSpPr>
            <p:nvPr/>
          </p:nvSpPr>
          <p:spPr bwMode="auto">
            <a:xfrm>
              <a:off x="3648" y="2304"/>
              <a:ext cx="37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 0 </a:t>
              </a:r>
            </a:p>
          </p:txBody>
        </p:sp>
        <p:sp>
          <p:nvSpPr>
            <p:cNvPr id="165901" name="Text Box 13"/>
            <p:cNvSpPr txBox="1">
              <a:spLocks noChangeArrowheads="1"/>
            </p:cNvSpPr>
            <p:nvPr/>
          </p:nvSpPr>
          <p:spPr bwMode="auto">
            <a:xfrm>
              <a:off x="3648" y="2064"/>
              <a:ext cx="37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 4 </a:t>
              </a:r>
            </a:p>
          </p:txBody>
        </p:sp>
        <p:sp>
          <p:nvSpPr>
            <p:cNvPr id="165902" name="Text Box 14"/>
            <p:cNvSpPr txBox="1">
              <a:spLocks noChangeArrowheads="1"/>
            </p:cNvSpPr>
            <p:nvPr/>
          </p:nvSpPr>
          <p:spPr bwMode="auto">
            <a:xfrm>
              <a:off x="3648" y="1824"/>
              <a:ext cx="37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 8 </a:t>
              </a:r>
            </a:p>
          </p:txBody>
        </p:sp>
        <p:sp>
          <p:nvSpPr>
            <p:cNvPr id="165903" name="Text Box 15"/>
            <p:cNvSpPr txBox="1">
              <a:spLocks noChangeArrowheads="1"/>
            </p:cNvSpPr>
            <p:nvPr/>
          </p:nvSpPr>
          <p:spPr bwMode="auto">
            <a:xfrm>
              <a:off x="3648" y="1584"/>
              <a:ext cx="37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12 </a:t>
              </a:r>
            </a:p>
          </p:txBody>
        </p:sp>
        <p:sp>
          <p:nvSpPr>
            <p:cNvPr id="165904" name="Text Box 16"/>
            <p:cNvSpPr txBox="1">
              <a:spLocks noChangeArrowheads="1"/>
            </p:cNvSpPr>
            <p:nvPr/>
          </p:nvSpPr>
          <p:spPr bwMode="auto">
            <a:xfrm>
              <a:off x="3408" y="1056"/>
              <a:ext cx="532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/>
                <a:t>Offset</a:t>
              </a:r>
            </a:p>
          </p:txBody>
        </p:sp>
        <p:sp>
          <p:nvSpPr>
            <p:cNvPr id="165905" name="Text Box 17"/>
            <p:cNvSpPr txBox="1">
              <a:spLocks noChangeArrowheads="1"/>
            </p:cNvSpPr>
            <p:nvPr/>
          </p:nvSpPr>
          <p:spPr bwMode="auto">
            <a:xfrm>
              <a:off x="4896" y="864"/>
              <a:ext cx="629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/>
                <a:t>Stack</a:t>
              </a:r>
            </a:p>
          </p:txBody>
        </p:sp>
        <p:sp>
          <p:nvSpPr>
            <p:cNvPr id="165906" name="Rectangle 18"/>
            <p:cNvSpPr>
              <a:spLocks noChangeArrowheads="1"/>
            </p:cNvSpPr>
            <p:nvPr/>
          </p:nvSpPr>
          <p:spPr bwMode="auto">
            <a:xfrm>
              <a:off x="3984" y="672"/>
              <a:ext cx="672" cy="67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/>
                <a:t>•</a:t>
              </a:r>
            </a:p>
            <a:p>
              <a:pPr>
                <a:lnSpc>
                  <a:spcPct val="100000"/>
                </a:lnSpc>
              </a:pPr>
              <a:r>
                <a:rPr lang="en-US"/>
                <a:t>•</a:t>
              </a:r>
            </a:p>
            <a:p>
              <a:pPr>
                <a:lnSpc>
                  <a:spcPct val="100000"/>
                </a:lnSpc>
              </a:pPr>
              <a:r>
                <a:rPr lang="en-US"/>
                <a:t>•</a:t>
              </a:r>
              <a:endParaRPr lang="en-US">
                <a:latin typeface="Courier New" pitchFamily="49" charset="0"/>
              </a:endParaRPr>
            </a:p>
          </p:txBody>
        </p:sp>
        <p:sp>
          <p:nvSpPr>
            <p:cNvPr id="165907" name="Rectangle 19"/>
            <p:cNvSpPr>
              <a:spLocks noChangeArrowheads="1"/>
            </p:cNvSpPr>
            <p:nvPr/>
          </p:nvSpPr>
          <p:spPr bwMode="auto">
            <a:xfrm>
              <a:off x="3984" y="1344"/>
              <a:ext cx="672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z</a:t>
              </a:r>
            </a:p>
          </p:txBody>
        </p:sp>
        <p:sp>
          <p:nvSpPr>
            <p:cNvPr id="165908" name="Text Box 20"/>
            <p:cNvSpPr txBox="1">
              <a:spLocks noChangeArrowheads="1"/>
            </p:cNvSpPr>
            <p:nvPr/>
          </p:nvSpPr>
          <p:spPr bwMode="auto">
            <a:xfrm>
              <a:off x="3648" y="1344"/>
              <a:ext cx="374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16 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6008688" cy="573088"/>
          </a:xfrm>
        </p:spPr>
        <p:txBody>
          <a:bodyPr/>
          <a:lstStyle/>
          <a:p>
            <a:r>
              <a:rPr lang="en-US"/>
              <a:t>Understanding </a:t>
            </a:r>
            <a:r>
              <a:rPr lang="en-US">
                <a:latin typeface="Courier New" pitchFamily="49" charset="0"/>
              </a:rPr>
              <a:t>arith</a:t>
            </a:r>
            <a:endParaRPr lang="en-US"/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304800" y="1600200"/>
            <a:ext cx="3429000" cy="312261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int arith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(int x, int y, int z)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int t1 = x+y;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int t2 = z+t1;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int t3 = x+4;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int t4 = y * 48;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int t5 = t3 + t4;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int rval = t2 * t5;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return rval;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4419600" y="990600"/>
            <a:ext cx="4419600" cy="4483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2286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# eax = x</a:t>
            </a:r>
          </a:p>
          <a:p>
            <a:pPr algn="l">
              <a:lnSpc>
                <a:spcPct val="100000"/>
              </a:lnSpc>
              <a:tabLst>
                <a:tab pos="2286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movl 8(%ebp),%eax	</a:t>
            </a:r>
          </a:p>
          <a:p>
            <a:pPr algn="l">
              <a:lnSpc>
                <a:spcPct val="100000"/>
              </a:lnSpc>
              <a:tabLst>
                <a:tab pos="2286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# edx = y</a:t>
            </a:r>
          </a:p>
          <a:p>
            <a:pPr algn="l">
              <a:lnSpc>
                <a:spcPct val="100000"/>
              </a:lnSpc>
              <a:tabLst>
                <a:tab pos="2286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movl 12(%ebp),%edx</a:t>
            </a:r>
          </a:p>
          <a:p>
            <a:pPr algn="l">
              <a:lnSpc>
                <a:spcPct val="100000"/>
              </a:lnSpc>
              <a:tabLst>
                <a:tab pos="2286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# ecx = x+y  (t1)</a:t>
            </a:r>
          </a:p>
          <a:p>
            <a:pPr algn="l">
              <a:lnSpc>
                <a:spcPct val="100000"/>
              </a:lnSpc>
              <a:tabLst>
                <a:tab pos="2286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leal (%edx,%eax),%ecx</a:t>
            </a:r>
          </a:p>
          <a:p>
            <a:pPr algn="l">
              <a:lnSpc>
                <a:spcPct val="100000"/>
              </a:lnSpc>
              <a:tabLst>
                <a:tab pos="2286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# edx = 3*y</a:t>
            </a:r>
          </a:p>
          <a:p>
            <a:pPr algn="l">
              <a:lnSpc>
                <a:spcPct val="100000"/>
              </a:lnSpc>
              <a:tabLst>
                <a:tab pos="2286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leal (%edx,%edx,2),%edx</a:t>
            </a:r>
          </a:p>
          <a:p>
            <a:pPr algn="l">
              <a:lnSpc>
                <a:spcPct val="100000"/>
              </a:lnSpc>
              <a:tabLst>
                <a:tab pos="2286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# edx = 48*y (t4)</a:t>
            </a:r>
          </a:p>
          <a:p>
            <a:pPr algn="l">
              <a:lnSpc>
                <a:spcPct val="100000"/>
              </a:lnSpc>
              <a:tabLst>
                <a:tab pos="2286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sall $4,%edx</a:t>
            </a:r>
          </a:p>
          <a:p>
            <a:pPr algn="l">
              <a:lnSpc>
                <a:spcPct val="100000"/>
              </a:lnSpc>
              <a:tabLst>
                <a:tab pos="2286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# ecx = z+t1 (t2)</a:t>
            </a:r>
          </a:p>
          <a:p>
            <a:pPr algn="l">
              <a:lnSpc>
                <a:spcPct val="100000"/>
              </a:lnSpc>
              <a:tabLst>
                <a:tab pos="2286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addl 16(%ebp),%ecx</a:t>
            </a:r>
          </a:p>
          <a:p>
            <a:pPr algn="l">
              <a:lnSpc>
                <a:spcPct val="100000"/>
              </a:lnSpc>
              <a:tabLst>
                <a:tab pos="2286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# eax = 4+t4+x (t5)</a:t>
            </a:r>
          </a:p>
          <a:p>
            <a:pPr algn="l">
              <a:lnSpc>
                <a:spcPct val="100000"/>
              </a:lnSpc>
              <a:tabLst>
                <a:tab pos="2286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leal 4(%edx,%eax),%eax</a:t>
            </a:r>
          </a:p>
          <a:p>
            <a:pPr algn="l">
              <a:lnSpc>
                <a:spcPct val="100000"/>
              </a:lnSpc>
              <a:tabLst>
                <a:tab pos="2286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# eax = t5*t2 (rval)</a:t>
            </a:r>
          </a:p>
          <a:p>
            <a:pPr algn="l">
              <a:lnSpc>
                <a:spcPct val="100000"/>
              </a:lnSpc>
              <a:tabLst>
                <a:tab pos="228600" algn="l"/>
                <a:tab pos="3657600" algn="l"/>
              </a:tabLst>
            </a:pPr>
            <a:r>
              <a:rPr lang="en-US">
                <a:latin typeface="Courier New" pitchFamily="49" charset="0"/>
              </a:rPr>
              <a:t>	imull %ecx,%eax</a:t>
            </a:r>
          </a:p>
        </p:txBody>
      </p:sp>
      <p:sp>
        <p:nvSpPr>
          <p:cNvPr id="186389" name="Line 21"/>
          <p:cNvSpPr>
            <a:spLocks noChangeShapeType="1"/>
          </p:cNvSpPr>
          <p:nvPr/>
        </p:nvSpPr>
        <p:spPr bwMode="auto">
          <a:xfrm flipV="1">
            <a:off x="2667000" y="2514600"/>
            <a:ext cx="1752600" cy="76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895600" y="3124200"/>
            <a:ext cx="1752600" cy="457200"/>
            <a:chOff x="1824" y="1968"/>
            <a:chExt cx="1104" cy="288"/>
          </a:xfrm>
        </p:grpSpPr>
        <p:sp>
          <p:nvSpPr>
            <p:cNvPr id="186390" name="Line 22"/>
            <p:cNvSpPr>
              <a:spLocks noChangeShapeType="1"/>
            </p:cNvSpPr>
            <p:nvPr/>
          </p:nvSpPr>
          <p:spPr bwMode="auto">
            <a:xfrm flipV="1">
              <a:off x="1824" y="1968"/>
              <a:ext cx="1056" cy="14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186392" name="Line 24"/>
            <p:cNvSpPr>
              <a:spLocks noChangeShapeType="1"/>
            </p:cNvSpPr>
            <p:nvPr/>
          </p:nvSpPr>
          <p:spPr bwMode="auto">
            <a:xfrm>
              <a:off x="1824" y="2160"/>
              <a:ext cx="1104" cy="9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86393" name="Line 25"/>
          <p:cNvSpPr>
            <a:spLocks noChangeShapeType="1"/>
          </p:cNvSpPr>
          <p:nvPr/>
        </p:nvSpPr>
        <p:spPr bwMode="auto">
          <a:xfrm>
            <a:off x="2819400" y="2895600"/>
            <a:ext cx="1752600" cy="1219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2514600" y="3124200"/>
            <a:ext cx="1981200" cy="1600200"/>
            <a:chOff x="1584" y="1968"/>
            <a:chExt cx="1248" cy="1008"/>
          </a:xfrm>
        </p:grpSpPr>
        <p:sp>
          <p:nvSpPr>
            <p:cNvPr id="186394" name="Line 26"/>
            <p:cNvSpPr>
              <a:spLocks noChangeShapeType="1"/>
            </p:cNvSpPr>
            <p:nvPr/>
          </p:nvSpPr>
          <p:spPr bwMode="auto">
            <a:xfrm>
              <a:off x="1872" y="2352"/>
              <a:ext cx="960" cy="62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186395" name="Line 27"/>
            <p:cNvSpPr>
              <a:spLocks noChangeShapeType="1"/>
            </p:cNvSpPr>
            <p:nvPr/>
          </p:nvSpPr>
          <p:spPr bwMode="auto">
            <a:xfrm>
              <a:off x="1584" y="1968"/>
              <a:ext cx="1248" cy="100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86396" name="Line 28"/>
          <p:cNvSpPr>
            <a:spLocks noChangeShapeType="1"/>
          </p:cNvSpPr>
          <p:nvPr/>
        </p:nvSpPr>
        <p:spPr bwMode="auto">
          <a:xfrm>
            <a:off x="3276600" y="4038600"/>
            <a:ext cx="1219200" cy="1219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89" grpId="0" animBg="1"/>
      <p:bldP spid="186393" grpId="0" animBg="1"/>
      <p:bldP spid="18639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5905500" cy="573088"/>
          </a:xfrm>
        </p:spPr>
        <p:txBody>
          <a:bodyPr/>
          <a:lstStyle/>
          <a:p>
            <a:r>
              <a:rPr lang="en-US"/>
              <a:t>Another Example</a:t>
            </a:r>
          </a:p>
        </p:txBody>
      </p:sp>
      <p:sp>
        <p:nvSpPr>
          <p:cNvPr id="166915" name="Rectangle 3"/>
          <p:cNvSpPr>
            <a:spLocks noChangeArrowheads="1"/>
          </p:cNvSpPr>
          <p:nvPr/>
        </p:nvSpPr>
        <p:spPr bwMode="auto">
          <a:xfrm>
            <a:off x="381000" y="1447800"/>
            <a:ext cx="3733800" cy="2298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int logical(int x, int y)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int t1 = x^y;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int t2 = t1 &gt;&gt; 17;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int mask = (1&lt;&lt;13) - 7;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int rval = t2 &amp; mask;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  return rval;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}</a:t>
            </a:r>
          </a:p>
        </p:txBody>
      </p:sp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4343400" y="1143000"/>
            <a:ext cx="4114800" cy="3384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logical: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pushl 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movl %esp,%ebp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movl 8(%ebp),%eax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xorl 12(%ebp),%eax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sarl $17,%eax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andl $8185,%eax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movl %ebp,%esp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popl %ebp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>
                <a:latin typeface="Courier New" pitchFamily="49" charset="0"/>
              </a:rPr>
              <a:t>	ret</a:t>
            </a:r>
          </a:p>
        </p:txBody>
      </p:sp>
      <p:sp>
        <p:nvSpPr>
          <p:cNvPr id="166917" name="AutoShape 5"/>
          <p:cNvSpPr>
            <a:spLocks/>
          </p:cNvSpPr>
          <p:nvPr/>
        </p:nvSpPr>
        <p:spPr bwMode="auto">
          <a:xfrm>
            <a:off x="7620000" y="2362200"/>
            <a:ext cx="304800" cy="1066800"/>
          </a:xfrm>
          <a:prstGeom prst="rightBrace">
            <a:avLst>
              <a:gd name="adj1" fmla="val 291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918" name="Text Box 6"/>
          <p:cNvSpPr txBox="1">
            <a:spLocks noChangeArrowheads="1"/>
          </p:cNvSpPr>
          <p:nvPr/>
        </p:nvSpPr>
        <p:spPr bwMode="auto">
          <a:xfrm>
            <a:off x="8001000" y="3276600"/>
            <a:ext cx="7556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Body</a:t>
            </a:r>
          </a:p>
        </p:txBody>
      </p:sp>
      <p:sp>
        <p:nvSpPr>
          <p:cNvPr id="166919" name="AutoShape 7"/>
          <p:cNvSpPr>
            <a:spLocks/>
          </p:cNvSpPr>
          <p:nvPr/>
        </p:nvSpPr>
        <p:spPr bwMode="auto">
          <a:xfrm>
            <a:off x="7696200" y="1447800"/>
            <a:ext cx="228600" cy="457200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920" name="Text Box 8"/>
          <p:cNvSpPr txBox="1">
            <a:spLocks noChangeArrowheads="1"/>
          </p:cNvSpPr>
          <p:nvPr/>
        </p:nvSpPr>
        <p:spPr bwMode="auto">
          <a:xfrm>
            <a:off x="8001000" y="1371600"/>
            <a:ext cx="5397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Set</a:t>
            </a:r>
          </a:p>
          <a:p>
            <a:pPr algn="l">
              <a:lnSpc>
                <a:spcPct val="100000"/>
              </a:lnSpc>
            </a:pPr>
            <a:r>
              <a:rPr lang="en-US"/>
              <a:t>Up</a:t>
            </a:r>
          </a:p>
        </p:txBody>
      </p:sp>
      <p:sp>
        <p:nvSpPr>
          <p:cNvPr id="166921" name="AutoShape 9"/>
          <p:cNvSpPr>
            <a:spLocks/>
          </p:cNvSpPr>
          <p:nvPr/>
        </p:nvSpPr>
        <p:spPr bwMode="auto">
          <a:xfrm>
            <a:off x="7620000" y="3733800"/>
            <a:ext cx="304800" cy="685800"/>
          </a:xfrm>
          <a:prstGeom prst="rightBrace">
            <a:avLst>
              <a:gd name="adj1" fmla="val 1875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922" name="Text Box 10"/>
          <p:cNvSpPr txBox="1">
            <a:spLocks noChangeArrowheads="1"/>
          </p:cNvSpPr>
          <p:nvPr/>
        </p:nvSpPr>
        <p:spPr bwMode="auto">
          <a:xfrm>
            <a:off x="8077200" y="3962400"/>
            <a:ext cx="857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Finish</a:t>
            </a:r>
          </a:p>
        </p:txBody>
      </p:sp>
      <p:sp>
        <p:nvSpPr>
          <p:cNvPr id="166923" name="Rectangle 11"/>
          <p:cNvSpPr>
            <a:spLocks noChangeArrowheads="1"/>
          </p:cNvSpPr>
          <p:nvPr/>
        </p:nvSpPr>
        <p:spPr bwMode="auto">
          <a:xfrm>
            <a:off x="1143000" y="4953000"/>
            <a:ext cx="6477000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114300" algn="l"/>
                <a:tab pos="3149600" algn="l"/>
                <a:tab pos="4978400" algn="l"/>
              </a:tabLst>
            </a:pPr>
            <a:r>
              <a:rPr lang="en-US">
                <a:latin typeface="Courier New" pitchFamily="49" charset="0"/>
              </a:rPr>
              <a:t>	movl 8(%ebp),%eax	eax = x</a:t>
            </a:r>
          </a:p>
          <a:p>
            <a:pPr algn="l">
              <a:lnSpc>
                <a:spcPct val="100000"/>
              </a:lnSpc>
              <a:tabLst>
                <a:tab pos="114300" algn="l"/>
                <a:tab pos="3149600" algn="l"/>
                <a:tab pos="4978400" algn="l"/>
              </a:tabLst>
            </a:pPr>
            <a:r>
              <a:rPr lang="en-US">
                <a:latin typeface="Courier New" pitchFamily="49" charset="0"/>
              </a:rPr>
              <a:t>	xorl 12(%ebp),%eax	eax = x^y	(t1)</a:t>
            </a:r>
          </a:p>
          <a:p>
            <a:pPr algn="l">
              <a:lnSpc>
                <a:spcPct val="100000"/>
              </a:lnSpc>
              <a:tabLst>
                <a:tab pos="114300" algn="l"/>
                <a:tab pos="3149600" algn="l"/>
                <a:tab pos="4978400" algn="l"/>
              </a:tabLst>
            </a:pPr>
            <a:r>
              <a:rPr lang="en-US">
                <a:latin typeface="Courier New" pitchFamily="49" charset="0"/>
              </a:rPr>
              <a:t>	sarl $17,%eax	eax = t1&gt;&gt;17	(t2)</a:t>
            </a:r>
          </a:p>
          <a:p>
            <a:pPr algn="l">
              <a:lnSpc>
                <a:spcPct val="100000"/>
              </a:lnSpc>
              <a:tabLst>
                <a:tab pos="114300" algn="l"/>
                <a:tab pos="3149600" algn="l"/>
                <a:tab pos="4978400" algn="l"/>
              </a:tabLst>
            </a:pPr>
            <a:r>
              <a:rPr lang="en-US">
                <a:latin typeface="Courier New" pitchFamily="49" charset="0"/>
              </a:rPr>
              <a:t>	andl $8185,%eax	eax = t2 &amp; 8185</a:t>
            </a:r>
          </a:p>
        </p:txBody>
      </p:sp>
      <p:sp>
        <p:nvSpPr>
          <p:cNvPr id="166924" name="Text Box 12"/>
          <p:cNvSpPr txBox="1">
            <a:spLocks noChangeArrowheads="1"/>
          </p:cNvSpPr>
          <p:nvPr/>
        </p:nvSpPr>
        <p:spPr bwMode="auto">
          <a:xfrm>
            <a:off x="762000" y="4267200"/>
            <a:ext cx="2844800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2</a:t>
            </a:r>
            <a:r>
              <a:rPr lang="en-US" baseline="30000"/>
              <a:t>13</a:t>
            </a:r>
            <a:r>
              <a:rPr lang="en-US"/>
              <a:t> = 8192, 2</a:t>
            </a:r>
            <a:r>
              <a:rPr lang="en-US" baseline="30000"/>
              <a:t>13</a:t>
            </a:r>
            <a:r>
              <a:rPr lang="en-US"/>
              <a:t> – 7 = 8185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6083300" cy="573088"/>
          </a:xfrm>
        </p:spPr>
        <p:txBody>
          <a:bodyPr/>
          <a:lstStyle/>
          <a:p>
            <a:r>
              <a:rPr lang="en-US"/>
              <a:t>Condition Codes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914400"/>
            <a:ext cx="8307387" cy="5530850"/>
          </a:xfrm>
        </p:spPr>
        <p:txBody>
          <a:bodyPr/>
          <a:lstStyle/>
          <a:p>
            <a:pPr marL="223838" indent="-223838" defTabSz="895350">
              <a:tabLst>
                <a:tab pos="1085850" algn="l"/>
                <a:tab pos="4057650" algn="l"/>
                <a:tab pos="4743450" algn="l"/>
              </a:tabLst>
            </a:pPr>
            <a:r>
              <a:rPr lang="en-US"/>
              <a:t>Single Bit Registers</a:t>
            </a:r>
          </a:p>
          <a:p>
            <a:pPr marL="560388" lvl="1" indent="-222250" defTabSz="895350">
              <a:buFont typeface="Wingdings" pitchFamily="2" charset="2"/>
              <a:buNone/>
              <a:tabLst>
                <a:tab pos="1085850" algn="l"/>
                <a:tab pos="4057650" algn="l"/>
                <a:tab pos="4743450" algn="l"/>
              </a:tabLst>
            </a:pPr>
            <a:r>
              <a:rPr lang="en-US">
                <a:latin typeface="Courier New" pitchFamily="49" charset="0"/>
              </a:rPr>
              <a:t>CF</a:t>
            </a:r>
            <a:r>
              <a:rPr lang="en-US"/>
              <a:t>	Carry Flag	</a:t>
            </a:r>
            <a:r>
              <a:rPr lang="en-US">
                <a:latin typeface="Courier New" pitchFamily="49" charset="0"/>
              </a:rPr>
              <a:t>SF</a:t>
            </a:r>
            <a:r>
              <a:rPr lang="en-US"/>
              <a:t>	Sign Flag</a:t>
            </a:r>
          </a:p>
          <a:p>
            <a:pPr marL="560388" lvl="1" indent="-222250" defTabSz="895350">
              <a:buFont typeface="Wingdings" pitchFamily="2" charset="2"/>
              <a:buNone/>
              <a:tabLst>
                <a:tab pos="1085850" algn="l"/>
                <a:tab pos="4057650" algn="l"/>
                <a:tab pos="4743450" algn="l"/>
              </a:tabLst>
            </a:pPr>
            <a:r>
              <a:rPr lang="en-US">
                <a:latin typeface="Courier New" pitchFamily="49" charset="0"/>
              </a:rPr>
              <a:t>ZF</a:t>
            </a:r>
            <a:r>
              <a:rPr lang="en-US"/>
              <a:t>	Zero Flag	</a:t>
            </a:r>
            <a:r>
              <a:rPr lang="en-US">
                <a:latin typeface="Courier New" pitchFamily="49" charset="0"/>
              </a:rPr>
              <a:t>OF</a:t>
            </a:r>
            <a:r>
              <a:rPr lang="en-US"/>
              <a:t>	Overflow Flag</a:t>
            </a:r>
          </a:p>
          <a:p>
            <a:pPr marL="560388" lvl="1" indent="-222250" defTabSz="895350">
              <a:buFont typeface="Wingdings" pitchFamily="2" charset="2"/>
              <a:buNone/>
              <a:tabLst>
                <a:tab pos="1085850" algn="l"/>
                <a:tab pos="4057650" algn="l"/>
                <a:tab pos="4743450" algn="l"/>
              </a:tabLst>
            </a:pPr>
            <a:endParaRPr lang="en-US"/>
          </a:p>
          <a:p>
            <a:pPr marL="223838" indent="-223838" defTabSz="895350">
              <a:tabLst>
                <a:tab pos="1085850" algn="l"/>
                <a:tab pos="4057650" algn="l"/>
                <a:tab pos="4743450" algn="l"/>
              </a:tabLst>
            </a:pPr>
            <a:r>
              <a:rPr lang="en-US"/>
              <a:t>Can be set either </a:t>
            </a:r>
            <a:r>
              <a:rPr lang="en-US">
                <a:solidFill>
                  <a:schemeClr val="accent1"/>
                </a:solidFill>
              </a:rPr>
              <a:t>implicitly </a:t>
            </a:r>
            <a:r>
              <a:rPr lang="en-US"/>
              <a:t>or </a:t>
            </a:r>
            <a:r>
              <a:rPr lang="en-US">
                <a:solidFill>
                  <a:schemeClr val="accent1"/>
                </a:solidFill>
              </a:rPr>
              <a:t>explicitly</a:t>
            </a:r>
            <a:r>
              <a:rPr lang="en-US" i="1"/>
              <a:t>.</a:t>
            </a:r>
          </a:p>
          <a:p>
            <a:pPr marL="560388" lvl="1" indent="-222250" defTabSz="895350">
              <a:tabLst>
                <a:tab pos="1085850" algn="l"/>
                <a:tab pos="4057650" algn="l"/>
                <a:tab pos="4743450" algn="l"/>
              </a:tabLst>
            </a:pPr>
            <a:r>
              <a:rPr lang="en-US"/>
              <a:t>Implicitly by almost all logic and arithmetic operations</a:t>
            </a:r>
          </a:p>
          <a:p>
            <a:pPr marL="560388" lvl="1" indent="-222250" defTabSz="895350">
              <a:tabLst>
                <a:tab pos="1085850" algn="l"/>
                <a:tab pos="4057650" algn="l"/>
                <a:tab pos="4743450" algn="l"/>
              </a:tabLst>
            </a:pPr>
            <a:r>
              <a:rPr lang="en-US"/>
              <a:t>Explicitly by specific comparison operations</a:t>
            </a:r>
            <a:endParaRPr lang="en-US" i="1"/>
          </a:p>
          <a:p>
            <a:pPr marL="223838" indent="-223838" defTabSz="895350">
              <a:tabLst>
                <a:tab pos="1085850" algn="l"/>
                <a:tab pos="4057650" algn="l"/>
                <a:tab pos="4743450" algn="l"/>
              </a:tabLst>
            </a:pPr>
            <a:r>
              <a:rPr lang="en-US" i="1"/>
              <a:t>Not</a:t>
            </a:r>
            <a:r>
              <a:rPr lang="en-US"/>
              <a:t> Set by </a:t>
            </a:r>
            <a:r>
              <a:rPr lang="en-US">
                <a:latin typeface="Courier New" pitchFamily="49" charset="0"/>
              </a:rPr>
              <a:t>leal</a:t>
            </a:r>
            <a:r>
              <a:rPr lang="en-US"/>
              <a:t> instruction</a:t>
            </a:r>
          </a:p>
          <a:p>
            <a:pPr marL="560388" lvl="1" indent="-222250" defTabSz="895350">
              <a:tabLst>
                <a:tab pos="1085850" algn="l"/>
                <a:tab pos="4057650" algn="l"/>
                <a:tab pos="4743450" algn="l"/>
              </a:tabLst>
            </a:pPr>
            <a:r>
              <a:rPr lang="en-US"/>
              <a:t>Intended for use in address computation only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6083300" cy="573088"/>
          </a:xfrm>
        </p:spPr>
        <p:txBody>
          <a:bodyPr/>
          <a:lstStyle/>
          <a:p>
            <a:r>
              <a:rPr lang="en-US"/>
              <a:t>Condition Codes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914400"/>
            <a:ext cx="8307387" cy="5530850"/>
          </a:xfrm>
        </p:spPr>
        <p:txBody>
          <a:bodyPr/>
          <a:lstStyle/>
          <a:p>
            <a:pPr marL="223838" indent="-223838" defTabSz="895350">
              <a:tabLst>
                <a:tab pos="1085850" algn="l"/>
                <a:tab pos="4057650" algn="l"/>
                <a:tab pos="4743450" algn="l"/>
              </a:tabLst>
            </a:pPr>
            <a:endParaRPr lang="en-US"/>
          </a:p>
          <a:p>
            <a:pPr marL="223838" indent="-223838" defTabSz="895350">
              <a:tabLst>
                <a:tab pos="1085850" algn="l"/>
                <a:tab pos="4057650" algn="l"/>
                <a:tab pos="4743450" algn="l"/>
              </a:tabLst>
            </a:pPr>
            <a:r>
              <a:rPr lang="en-US"/>
              <a:t>Implicitly Set By Arithmetic Operations</a:t>
            </a:r>
          </a:p>
          <a:p>
            <a:pPr marL="560388" lvl="1" indent="-222250" defTabSz="895350">
              <a:buFont typeface="Wingdings" pitchFamily="2" charset="2"/>
              <a:buNone/>
              <a:tabLst>
                <a:tab pos="1085850" algn="l"/>
                <a:tab pos="4057650" algn="l"/>
                <a:tab pos="4743450" algn="l"/>
              </a:tabLst>
            </a:pPr>
            <a:r>
              <a:rPr lang="en-US">
                <a:latin typeface="Courier New" pitchFamily="49" charset="0"/>
              </a:rPr>
              <a:t>addl </a:t>
            </a:r>
            <a:r>
              <a:rPr lang="en-US" i="1"/>
              <a:t>Src</a:t>
            </a:r>
            <a:r>
              <a:rPr lang="en-US"/>
              <a:t>,</a:t>
            </a:r>
            <a:r>
              <a:rPr lang="en-US" i="1"/>
              <a:t>Dest</a:t>
            </a:r>
            <a:r>
              <a:rPr lang="en-US">
                <a:latin typeface="Courier New" pitchFamily="49" charset="0"/>
              </a:rPr>
              <a:t>		</a:t>
            </a:r>
          </a:p>
          <a:p>
            <a:pPr marL="560388" lvl="1" indent="-222250" defTabSz="895350">
              <a:buFont typeface="Wingdings" pitchFamily="2" charset="2"/>
              <a:buNone/>
              <a:tabLst>
                <a:tab pos="1085850" algn="l"/>
                <a:tab pos="4057650" algn="l"/>
                <a:tab pos="4743450" algn="l"/>
              </a:tabLst>
            </a:pPr>
            <a:r>
              <a:rPr lang="en-US"/>
              <a:t>C analog:</a:t>
            </a:r>
            <a:r>
              <a:rPr lang="en-US">
                <a:latin typeface="Courier New" pitchFamily="49" charset="0"/>
              </a:rPr>
              <a:t> t = a + b</a:t>
            </a:r>
          </a:p>
          <a:p>
            <a:pPr marL="560388" lvl="1" indent="-222250" defTabSz="895350">
              <a:tabLst>
                <a:tab pos="1085850" algn="l"/>
                <a:tab pos="4057650" algn="l"/>
                <a:tab pos="4743450" algn="l"/>
              </a:tabLst>
            </a:pPr>
            <a:r>
              <a:rPr lang="en-US"/>
              <a:t>CF set if carry out from most significant bit</a:t>
            </a:r>
          </a:p>
          <a:p>
            <a:pPr marL="839788" lvl="2" indent="-165100" defTabSz="895350">
              <a:tabLst>
                <a:tab pos="1085850" algn="l"/>
                <a:tab pos="4057650" algn="l"/>
                <a:tab pos="4743450" algn="l"/>
              </a:tabLst>
            </a:pPr>
            <a:r>
              <a:rPr lang="en-US"/>
              <a:t>Used to detect unsigned overflow</a:t>
            </a:r>
          </a:p>
          <a:p>
            <a:pPr marL="560388" lvl="1" indent="-222250" defTabSz="895350">
              <a:tabLst>
                <a:tab pos="1085850" algn="l"/>
                <a:tab pos="4057650" algn="l"/>
                <a:tab pos="4743450" algn="l"/>
              </a:tabLst>
            </a:pPr>
            <a:r>
              <a:rPr lang="en-US"/>
              <a:t>ZF set if </a:t>
            </a:r>
            <a:r>
              <a:rPr lang="en-US">
                <a:latin typeface="Courier New" pitchFamily="49" charset="0"/>
              </a:rPr>
              <a:t>t == 0</a:t>
            </a:r>
            <a:endParaRPr lang="en-US"/>
          </a:p>
          <a:p>
            <a:pPr marL="560388" lvl="1" indent="-222250" defTabSz="895350">
              <a:tabLst>
                <a:tab pos="1085850" algn="l"/>
                <a:tab pos="4057650" algn="l"/>
                <a:tab pos="4743450" algn="l"/>
              </a:tabLst>
            </a:pPr>
            <a:r>
              <a:rPr lang="en-US"/>
              <a:t>SF set if </a:t>
            </a:r>
            <a:r>
              <a:rPr lang="en-US">
                <a:latin typeface="Courier New" pitchFamily="49" charset="0"/>
              </a:rPr>
              <a:t>t &lt; 0</a:t>
            </a:r>
            <a:endParaRPr lang="en-US"/>
          </a:p>
          <a:p>
            <a:pPr marL="560388" lvl="1" indent="-222250" defTabSz="895350">
              <a:tabLst>
                <a:tab pos="1085850" algn="l"/>
                <a:tab pos="4057650" algn="l"/>
                <a:tab pos="4743450" algn="l"/>
              </a:tabLst>
            </a:pPr>
            <a:r>
              <a:rPr lang="en-US"/>
              <a:t>OF set if two’s complement overflow</a:t>
            </a:r>
          </a:p>
          <a:p>
            <a:pPr marL="839788" lvl="2" indent="-165100" defTabSz="895350">
              <a:buFont typeface="Wingdings" pitchFamily="2" charset="2"/>
              <a:buNone/>
              <a:tabLst>
                <a:tab pos="1085850" algn="l"/>
                <a:tab pos="4057650" algn="l"/>
                <a:tab pos="4743450" algn="l"/>
              </a:tabLst>
            </a:pPr>
            <a:r>
              <a:rPr lang="en-US">
                <a:latin typeface="Courier New" pitchFamily="49" charset="0"/>
              </a:rPr>
              <a:t>(a&gt;0 &amp;&amp; b&gt;0 &amp;&amp; t&lt;0) || (a&lt;0 &amp;&amp; b&lt;0 &amp;&amp; t&gt;=0)</a:t>
            </a:r>
          </a:p>
          <a:p>
            <a:pPr marL="223838" indent="-223838" defTabSz="895350">
              <a:tabLst>
                <a:tab pos="1085850" algn="l"/>
                <a:tab pos="4057650" algn="l"/>
                <a:tab pos="4743450" algn="l"/>
              </a:tabLst>
            </a:pP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454900" cy="573088"/>
          </a:xfrm>
        </p:spPr>
        <p:txBody>
          <a:bodyPr/>
          <a:lstStyle/>
          <a:p>
            <a:r>
              <a:rPr lang="en-US"/>
              <a:t>Setting Condition Codes (cont.)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Explicit Setting by Compare Instruction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cmpl </a:t>
            </a:r>
            <a:r>
              <a:rPr lang="en-US" i="1"/>
              <a:t>Src2</a:t>
            </a:r>
            <a:r>
              <a:rPr lang="en-US"/>
              <a:t>,</a:t>
            </a:r>
            <a:r>
              <a:rPr lang="en-US" i="1"/>
              <a:t>Src1</a:t>
            </a:r>
            <a:endParaRPr lang="en-US">
              <a:latin typeface="Courier New" pitchFamily="49" charset="0"/>
            </a:endParaRPr>
          </a:p>
          <a:p>
            <a:pPr lvl="1"/>
            <a:r>
              <a:rPr lang="en-US"/>
              <a:t> </a:t>
            </a:r>
            <a:r>
              <a:rPr lang="en-US">
                <a:latin typeface="Courier New" pitchFamily="49" charset="0"/>
              </a:rPr>
              <a:t>cmpl b,a </a:t>
            </a:r>
            <a:r>
              <a:rPr lang="en-US"/>
              <a:t>like computing</a:t>
            </a:r>
            <a:r>
              <a:rPr lang="en-US">
                <a:latin typeface="Courier New" pitchFamily="49" charset="0"/>
              </a:rPr>
              <a:t> a-b</a:t>
            </a:r>
            <a:r>
              <a:rPr lang="en-US"/>
              <a:t> without setting destination</a:t>
            </a:r>
          </a:p>
          <a:p>
            <a:pPr lvl="1"/>
            <a:r>
              <a:rPr lang="en-US"/>
              <a:t>NOTE: The operands are reversed. Source of confusion</a:t>
            </a:r>
            <a:endParaRPr lang="en-US">
              <a:latin typeface="Courier New" pitchFamily="49" charset="0"/>
            </a:endParaRPr>
          </a:p>
          <a:p>
            <a:pPr lvl="1"/>
            <a:r>
              <a:rPr lang="en-US"/>
              <a:t>CF set if carry out from most significant bit</a:t>
            </a:r>
          </a:p>
          <a:p>
            <a:pPr lvl="2"/>
            <a:r>
              <a:rPr lang="en-US"/>
              <a:t>Used for unsigned comparisons</a:t>
            </a:r>
          </a:p>
          <a:p>
            <a:pPr lvl="1"/>
            <a:r>
              <a:rPr lang="en-US"/>
              <a:t>ZF set if </a:t>
            </a:r>
            <a:r>
              <a:rPr lang="en-US">
                <a:latin typeface="Courier New" pitchFamily="49" charset="0"/>
              </a:rPr>
              <a:t>a == b</a:t>
            </a:r>
            <a:endParaRPr lang="en-US"/>
          </a:p>
          <a:p>
            <a:pPr lvl="1"/>
            <a:r>
              <a:rPr lang="en-US"/>
              <a:t>SF set if </a:t>
            </a:r>
            <a:r>
              <a:rPr lang="en-US">
                <a:latin typeface="Courier New" pitchFamily="49" charset="0"/>
              </a:rPr>
              <a:t>(a-b) &lt; 0</a:t>
            </a:r>
            <a:endParaRPr lang="en-US"/>
          </a:p>
          <a:p>
            <a:pPr lvl="1"/>
            <a:r>
              <a:rPr lang="en-US"/>
              <a:t>OF set if two’s complement overflow</a:t>
            </a:r>
          </a:p>
          <a:p>
            <a:pPr lvl="2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(a&gt;0 &amp;&amp; b&lt;0 &amp;&amp; (a-b)&lt;0) || (a&lt;0 &amp;&amp; b&gt;0 &amp;&amp; (a-b)&gt;0)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607300" cy="573088"/>
          </a:xfrm>
        </p:spPr>
        <p:txBody>
          <a:bodyPr/>
          <a:lstStyle/>
          <a:p>
            <a:r>
              <a:rPr lang="en-US"/>
              <a:t>Setting Condition Codes (cont.)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Explicit Setting by Test instruction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testl </a:t>
            </a:r>
            <a:r>
              <a:rPr lang="en-US" i="1"/>
              <a:t>Src2</a:t>
            </a:r>
            <a:r>
              <a:rPr lang="en-US"/>
              <a:t>,</a:t>
            </a:r>
            <a:r>
              <a:rPr lang="en-US" i="1"/>
              <a:t>Src1</a:t>
            </a:r>
          </a:p>
          <a:p>
            <a:pPr lvl="1"/>
            <a:r>
              <a:rPr lang="en-US"/>
              <a:t>Sets condition codes based on value of </a:t>
            </a:r>
            <a:r>
              <a:rPr lang="en-US" i="1"/>
              <a:t>Src1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&amp;</a:t>
            </a:r>
            <a:r>
              <a:rPr lang="en-US"/>
              <a:t> </a:t>
            </a:r>
            <a:r>
              <a:rPr lang="en-US" i="1"/>
              <a:t>Src2</a:t>
            </a:r>
          </a:p>
          <a:p>
            <a:pPr lvl="2"/>
            <a:r>
              <a:rPr lang="en-US"/>
              <a:t>Useful to have one of the operands be a mask</a:t>
            </a:r>
            <a:endParaRPr lang="en-US" i="1"/>
          </a:p>
          <a:p>
            <a:pPr lvl="1"/>
            <a:r>
              <a:rPr lang="en-US"/>
              <a:t> </a:t>
            </a:r>
            <a:r>
              <a:rPr lang="en-US">
                <a:latin typeface="Courier New" pitchFamily="49" charset="0"/>
              </a:rPr>
              <a:t>testl b,a </a:t>
            </a:r>
            <a:r>
              <a:rPr lang="en-US"/>
              <a:t>like computing</a:t>
            </a:r>
            <a:r>
              <a:rPr lang="en-US">
                <a:latin typeface="Courier New" pitchFamily="49" charset="0"/>
              </a:rPr>
              <a:t> a&amp;b</a:t>
            </a:r>
            <a:r>
              <a:rPr lang="en-US"/>
              <a:t> without setting destination </a:t>
            </a:r>
          </a:p>
          <a:p>
            <a:pPr lvl="1"/>
            <a:r>
              <a:rPr lang="en-US"/>
              <a:t>ZF set when </a:t>
            </a:r>
            <a:r>
              <a:rPr lang="en-US">
                <a:latin typeface="Courier New" pitchFamily="49" charset="0"/>
              </a:rPr>
              <a:t>a&amp;b == 0</a:t>
            </a:r>
          </a:p>
          <a:p>
            <a:pPr lvl="1"/>
            <a:r>
              <a:rPr lang="en-US"/>
              <a:t>SF set when </a:t>
            </a:r>
            <a:r>
              <a:rPr lang="en-US">
                <a:latin typeface="Courier New" pitchFamily="49" charset="0"/>
              </a:rPr>
              <a:t>a&amp;b &lt; 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ass6-wrapup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6-wrapup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class6-wrap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6-wrapup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C:\Shared Files\Classes\CS 349 Su'02\class6-wrapup.ppt</Template>
  <TotalTime>8961</TotalTime>
  <Pages>15</Pages>
  <Words>1571</Words>
  <Application>Microsoft Office PowerPoint</Application>
  <PresentationFormat>On-screen Show (4:3)</PresentationFormat>
  <Paragraphs>575</Paragraphs>
  <Slides>26</Slides>
  <Notes>26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class6-wrapup</vt:lpstr>
      <vt:lpstr>Document</vt:lpstr>
      <vt:lpstr>Assembly Programming</vt:lpstr>
      <vt:lpstr>Using leal for Arithmetic Expressions</vt:lpstr>
      <vt:lpstr>Understanding arith</vt:lpstr>
      <vt:lpstr>Understanding arith</vt:lpstr>
      <vt:lpstr>Another Example</vt:lpstr>
      <vt:lpstr>Condition Codes</vt:lpstr>
      <vt:lpstr>Condition Codes</vt:lpstr>
      <vt:lpstr>Setting Condition Codes (cont.)</vt:lpstr>
      <vt:lpstr>Setting Condition Codes (cont.)</vt:lpstr>
      <vt:lpstr>Reading Condition Codes</vt:lpstr>
      <vt:lpstr>Reading Condition Codes (Cont.)</vt:lpstr>
      <vt:lpstr>Jumping</vt:lpstr>
      <vt:lpstr>Conditional Branch Example</vt:lpstr>
      <vt:lpstr>Conditional Branch Example (Cont.)</vt:lpstr>
      <vt:lpstr>“Do-While” Loop Example</vt:lpstr>
      <vt:lpstr>“Do-While” Loop Compilation</vt:lpstr>
      <vt:lpstr>General “Do-While” Translation</vt:lpstr>
      <vt:lpstr>“While” Loop Example #1</vt:lpstr>
      <vt:lpstr>Actual “While” Loop Translation</vt:lpstr>
      <vt:lpstr>General “While” Translation</vt:lpstr>
      <vt:lpstr>Switch Statements</vt:lpstr>
      <vt:lpstr>Jump Table Structure</vt:lpstr>
      <vt:lpstr>Switch Statement Example</vt:lpstr>
      <vt:lpstr>Assembly Setup Explanation</vt:lpstr>
      <vt:lpstr>Jump Table</vt:lpstr>
      <vt:lpstr>Switch Statement Completion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</dc:title>
  <dc:creator>Randal E. Bryant and David R. O'Hallaron</dc:creator>
  <cp:lastModifiedBy>Abhishek</cp:lastModifiedBy>
  <cp:revision>354</cp:revision>
  <cp:lastPrinted>1999-01-11T23:34:46Z</cp:lastPrinted>
  <dcterms:created xsi:type="dcterms:W3CDTF">2010-02-15T16:36:28Z</dcterms:created>
  <dcterms:modified xsi:type="dcterms:W3CDTF">2011-02-11T02:28:19Z</dcterms:modified>
</cp:coreProperties>
</file>