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68" r:id="rId2"/>
    <p:sldId id="516" r:id="rId3"/>
    <p:sldId id="541" r:id="rId4"/>
    <p:sldId id="520" r:id="rId5"/>
    <p:sldId id="542" r:id="rId6"/>
    <p:sldId id="543" r:id="rId7"/>
    <p:sldId id="492" r:id="rId8"/>
    <p:sldId id="557" r:id="rId9"/>
    <p:sldId id="558" r:id="rId10"/>
    <p:sldId id="493" r:id="rId11"/>
    <p:sldId id="494" r:id="rId12"/>
    <p:sldId id="519" r:id="rId13"/>
    <p:sldId id="521" r:id="rId14"/>
    <p:sldId id="510" r:id="rId15"/>
    <p:sldId id="546" r:id="rId16"/>
    <p:sldId id="532" r:id="rId17"/>
    <p:sldId id="536" r:id="rId18"/>
    <p:sldId id="547" r:id="rId19"/>
    <p:sldId id="545" r:id="rId20"/>
    <p:sldId id="553" r:id="rId21"/>
    <p:sldId id="548" r:id="rId22"/>
    <p:sldId id="530" r:id="rId23"/>
    <p:sldId id="498" r:id="rId24"/>
    <p:sldId id="500" r:id="rId25"/>
    <p:sldId id="504" r:id="rId26"/>
    <p:sldId id="550" r:id="rId27"/>
    <p:sldId id="551" r:id="rId28"/>
    <p:sldId id="549" r:id="rId29"/>
    <p:sldId id="555" r:id="rId30"/>
    <p:sldId id="552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B00"/>
    <a:srgbClr val="0066CC"/>
    <a:srgbClr val="99FF66"/>
    <a:srgbClr val="00CC00"/>
    <a:srgbClr val="99CC00"/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3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737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737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defTabSz="915573">
              <a:defRPr sz="1200">
                <a:latin typeface="Arial" pitchFamily="-106" charset="0"/>
              </a:defRPr>
            </a:lvl1pPr>
          </a:lstStyle>
          <a:p>
            <a:pPr>
              <a:defRPr/>
            </a:pPr>
            <a:fld id="{FB2A2D9C-D604-1F42-B66D-99770345B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>
            <a:lvl1pPr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737" y="0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59" y="4560899"/>
            <a:ext cx="5853483" cy="43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b" anchorCtr="0" compatLnSpc="1">
            <a:prstTxWarp prst="textNoShape">
              <a:avLst/>
            </a:prstTxWarp>
          </a:bodyPr>
          <a:lstStyle>
            <a:lvl1pPr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737" y="9120156"/>
            <a:ext cx="3169810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1" rIns="96640" bIns="48321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>
                <a:latin typeface="Arial" pitchFamily="-106" charset="0"/>
              </a:defRPr>
            </a:lvl1pPr>
          </a:lstStyle>
          <a:p>
            <a:pPr>
              <a:defRPr/>
            </a:pPr>
            <a:fld id="{22159A6B-6D18-2A4B-ABC8-202AF9627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AEFFE-5BB9-3148-B66C-54A46D7AC72A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644D6-978E-F34F-B4A6-BFF572C2B41D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EEE03-3A9C-7549-861D-6697F8DBACB6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F789C-C08E-FE4F-8B95-686A1B00BB8E}" type="slidenum">
              <a:rPr lang="en-US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581" y="4560899"/>
            <a:ext cx="5364039" cy="431955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80E5571-509A-7543-80BD-F233ECED2360}" type="datetime4">
              <a:rPr lang="en-US"/>
              <a:pPr/>
              <a:t>September 8, 2015</a:t>
            </a:fld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FDF3-4182-8246-9EC1-517CC2EAAE24}" type="slidenum">
              <a:rPr lang="en-US"/>
              <a:pPr/>
              <a:t>26</a:t>
            </a:fld>
            <a:endParaRPr lang="en-US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B0147CD-14A6-6B47-A68C-6416BF8DF916}" type="datetime4">
              <a:rPr lang="en-US"/>
              <a:pPr/>
              <a:t>September 8, 2015</a:t>
            </a:fld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A9592-B816-484F-B334-50234ED1A5C6}" type="slidenum">
              <a:rPr lang="en-US"/>
              <a:pPr/>
              <a:t>30</a:t>
            </a:fld>
            <a:endParaRPr lang="en-US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8523287" cy="2133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2" y="3049588"/>
            <a:ext cx="7456487" cy="23622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32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38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33800" y="6400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Bhattacharjee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733800" y="6400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810000" y="6400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390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7" r:id="rId2"/>
    <p:sldLayoutId id="2147483679" r:id="rId3"/>
    <p:sldLayoutId id="2147483681" r:id="rId4"/>
    <p:sldLayoutId id="2147483688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71B00"/>
          </a:solidFill>
          <a:latin typeface="Comic Sans MS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omic Sans M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itchFamily="2" charset="2"/>
        <a:buChar char="q"/>
        <a:defRPr sz="2400">
          <a:solidFill>
            <a:srgbClr val="0000FF"/>
          </a:solidFill>
          <a:latin typeface="Comic Sans MS"/>
          <a:ea typeface="ＭＳ Ｐゴシック" pitchFamily="-106" charset="-128"/>
          <a:cs typeface="Comic Sans M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800">
          <a:solidFill>
            <a:schemeClr val="tx1"/>
          </a:solidFill>
          <a:latin typeface="+mn-lt"/>
          <a:ea typeface="ＭＳ Ｐゴシック" pitchFamily="-106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lab.rutgers.edu/" TargetMode="External"/><Relationship Id="rId4" Type="http://schemas.openxmlformats.org/officeDocument/2006/relationships/hyperlink" Target="http://www.cs.rutgers.edu/resources/new_users/getting_started.whtml" TargetMode="External"/><Relationship Id="rId5" Type="http://schemas.openxmlformats.org/officeDocument/2006/relationships/hyperlink" Target="http://www.cs.rutgers.edu/resources/new_users/beginners_doc.w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kai.rutgers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blications.gbdirect.co.uk/c_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utgers.edu/policies/academicintegr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8523287" cy="2133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01:198:211</a:t>
            </a:r>
            <a:br>
              <a:rPr lang="en-US" sz="4400" dirty="0" smtClean="0"/>
            </a:br>
            <a:r>
              <a:rPr lang="en-US" sz="4000" dirty="0" smtClean="0"/>
              <a:t>Computer Architecture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456487" cy="23622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-106" charset="0"/>
              </a:rPr>
              <a:t>Abhishek</a:t>
            </a:r>
            <a:r>
              <a:rPr lang="en-US" dirty="0" smtClean="0">
                <a:latin typeface="Comic Sans MS" pitchFamily="-106" charset="0"/>
              </a:rPr>
              <a:t> </a:t>
            </a:r>
            <a:r>
              <a:rPr lang="en-US" dirty="0" err="1" smtClean="0">
                <a:latin typeface="Comic Sans MS" pitchFamily="-106" charset="0"/>
              </a:rPr>
              <a:t>Bhattacharjee</a:t>
            </a:r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Rutgers University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abhib@cs.rutgers.edu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Fall 2015</a:t>
            </a:r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Tentative List of Topics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Hardware trends</a:t>
            </a:r>
          </a:p>
          <a:p>
            <a:r>
              <a:rPr lang="en-US" dirty="0" smtClean="0"/>
              <a:t>C programming</a:t>
            </a:r>
          </a:p>
          <a:p>
            <a:r>
              <a:rPr lang="en-US" dirty="0" smtClean="0"/>
              <a:t>Information representation</a:t>
            </a:r>
          </a:p>
          <a:p>
            <a:r>
              <a:rPr lang="en-US" dirty="0" smtClean="0"/>
              <a:t>Assembly (x86) programming</a:t>
            </a:r>
          </a:p>
          <a:p>
            <a:r>
              <a:rPr lang="en-US" dirty="0" smtClean="0"/>
              <a:t>Digital logic</a:t>
            </a:r>
          </a:p>
          <a:p>
            <a:r>
              <a:rPr lang="en-US" dirty="0" smtClean="0"/>
              <a:t>Processor architecture</a:t>
            </a:r>
          </a:p>
          <a:p>
            <a:pPr lvl="1"/>
            <a:r>
              <a:rPr lang="en-US" dirty="0" smtClean="0"/>
              <a:t>Pipelining (?)</a:t>
            </a:r>
          </a:p>
          <a:p>
            <a:r>
              <a:rPr lang="en-US" dirty="0" smtClean="0"/>
              <a:t>Memory hierarchy</a:t>
            </a:r>
          </a:p>
          <a:p>
            <a:r>
              <a:rPr lang="en-US" dirty="0" smtClean="0"/>
              <a:t>Compiling &amp; linking (?)</a:t>
            </a:r>
          </a:p>
          <a:p>
            <a:r>
              <a:rPr lang="en-US" dirty="0" smtClean="0"/>
              <a:t>Measuring &amp; optimizing program performance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Assignments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programming assignments</a:t>
            </a:r>
          </a:p>
          <a:p>
            <a:r>
              <a:rPr lang="en-US" dirty="0" smtClean="0"/>
              <a:t>Program in C and/or Assembly</a:t>
            </a:r>
          </a:p>
          <a:p>
            <a:pPr lvl="1"/>
            <a:r>
              <a:rPr lang="en-US" dirty="0" smtClean="0"/>
              <a:t>Don’t wait until the last minute</a:t>
            </a:r>
          </a:p>
          <a:p>
            <a:pPr lvl="1"/>
            <a:r>
              <a:rPr lang="en-US" dirty="0" smtClean="0"/>
              <a:t>Learn how to use tools</a:t>
            </a:r>
          </a:p>
          <a:p>
            <a:pPr lvl="2"/>
            <a:r>
              <a:rPr lang="en-US" dirty="0" smtClean="0"/>
              <a:t>Don’t program/debug “by accident” or “by blind search”</a:t>
            </a:r>
          </a:p>
          <a:p>
            <a:r>
              <a:rPr lang="en-US" dirty="0" smtClean="0"/>
              <a:t>Will be done using the Instructional Lab</a:t>
            </a:r>
          </a:p>
          <a:p>
            <a:pPr lvl="1"/>
            <a:r>
              <a:rPr lang="en-US" dirty="0" smtClean="0">
                <a:hlinkClick r:id="rId3"/>
              </a:rPr>
              <a:t>http://ilab.rutgers.edu</a:t>
            </a:r>
            <a:endParaRPr lang="en-US" dirty="0" smtClean="0"/>
          </a:p>
          <a:p>
            <a:pPr lvl="2"/>
            <a:r>
              <a:rPr lang="en-US" dirty="0" smtClean="0"/>
              <a:t>If you don’t already have an account, get one </a:t>
            </a:r>
            <a:r>
              <a:rPr lang="en-US" dirty="0" err="1" smtClean="0"/>
              <a:t>asap</a:t>
            </a:r>
            <a:endParaRPr lang="en-US" dirty="0" smtClean="0"/>
          </a:p>
          <a:p>
            <a:pPr lvl="3"/>
            <a:r>
              <a:rPr lang="en-US" dirty="0" smtClean="0">
                <a:hlinkClick r:id="rId4"/>
              </a:rPr>
              <a:t>http://www.cs.rutgers.edu/resources/new_users/getting_started.whtml</a:t>
            </a:r>
            <a:endParaRPr lang="en-US" dirty="0" smtClean="0"/>
          </a:p>
          <a:p>
            <a:pPr lvl="1"/>
            <a:r>
              <a:rPr lang="en-US" dirty="0" smtClean="0"/>
              <a:t>You will be programming in a Linux environment</a:t>
            </a:r>
          </a:p>
          <a:p>
            <a:pPr lvl="2"/>
            <a:r>
              <a:rPr lang="en-US" dirty="0" smtClean="0">
                <a:hlinkClick r:id="rId5"/>
              </a:rPr>
              <a:t>http://www.cs.rutgers.edu/resources/new_users/beginners_doc.whtml</a:t>
            </a:r>
            <a:endParaRPr lang="en-US" dirty="0" smtClean="0"/>
          </a:p>
          <a:p>
            <a:pPr lvl="2"/>
            <a:r>
              <a:rPr lang="en-US" dirty="0" smtClean="0"/>
              <a:t>You can use Eclipse and/or the gnu tools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gmake</a:t>
            </a:r>
            <a:r>
              <a:rPr lang="en-US" dirty="0" smtClean="0"/>
              <a:t>, </a:t>
            </a:r>
            <a:r>
              <a:rPr lang="en-US" dirty="0" err="1" smtClean="0"/>
              <a:t>gdb</a:t>
            </a:r>
            <a:r>
              <a:rPr lang="en-US" dirty="0" smtClean="0"/>
              <a:t>, etc.)</a:t>
            </a:r>
          </a:p>
          <a:p>
            <a:pPr lvl="3"/>
            <a:r>
              <a:rPr lang="en-US" dirty="0" smtClean="0"/>
              <a:t>We’ll point you to documentation on the class Web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Grading:</a:t>
            </a:r>
          </a:p>
          <a:p>
            <a:pPr lvl="1" eaLnBrk="1" hangingPunct="1"/>
            <a:r>
              <a:rPr lang="en-US" dirty="0"/>
              <a:t>2</a:t>
            </a:r>
            <a:r>
              <a:rPr lang="en-US" dirty="0" smtClean="0"/>
              <a:t>0%: 1 midterm exam</a:t>
            </a:r>
          </a:p>
          <a:p>
            <a:pPr lvl="1" eaLnBrk="1" hangingPunct="1"/>
            <a:r>
              <a:rPr lang="en-US" dirty="0" smtClean="0"/>
              <a:t>40%: final exam (cumulative)</a:t>
            </a:r>
          </a:p>
          <a:p>
            <a:pPr lvl="1" eaLnBrk="1" hangingPunct="1"/>
            <a:r>
              <a:rPr lang="en-US" dirty="0"/>
              <a:t>8</a:t>
            </a:r>
            <a:r>
              <a:rPr lang="en-US" dirty="0" smtClean="0"/>
              <a:t>%: homework assignments</a:t>
            </a:r>
          </a:p>
          <a:p>
            <a:pPr lvl="1" eaLnBrk="1" hangingPunct="1"/>
            <a:r>
              <a:rPr lang="en-US" dirty="0" smtClean="0"/>
              <a:t>32%: programming assignments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No make-up exams except for university sanctioned reasons.</a:t>
            </a:r>
          </a:p>
          <a:p>
            <a:pPr lvl="1" eaLnBrk="1" hangingPunct="1"/>
            <a:r>
              <a:rPr lang="en-US" dirty="0" smtClean="0"/>
              <a:t>Must inform professor before the exam</a:t>
            </a:r>
          </a:p>
          <a:p>
            <a:pPr lvl="1" eaLnBrk="1" hangingPunct="1"/>
            <a:r>
              <a:rPr lang="en-US" dirty="0" smtClean="0"/>
              <a:t>Informing professor ≠ ok to take make-up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Architecture</a:t>
            </a: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4343400" y="1600200"/>
            <a:ext cx="4419600" cy="2895600"/>
          </a:xfrm>
          <a:prstGeom prst="wedgeRectCallout">
            <a:avLst>
              <a:gd name="adj1" fmla="val -74569"/>
              <a:gd name="adj2" fmla="val 38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57600"/>
            <a:ext cx="838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62200"/>
            <a:ext cx="520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2362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6003925" y="255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?</a:t>
            </a:r>
          </a:p>
        </p:txBody>
      </p:sp>
      <p:pic>
        <p:nvPicPr>
          <p:cNvPr id="27657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0" y="4724400"/>
            <a:ext cx="1092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Components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-106" charset="0"/>
              </a:rPr>
              <a:t>CPU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Memory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Bus</a:t>
            </a:r>
          </a:p>
          <a:p>
            <a:pPr eaLnBrk="1" hangingPunct="1"/>
            <a:r>
              <a:rPr lang="en-US" smtClean="0">
                <a:latin typeface="Comic Sans MS" pitchFamily="-106" charset="0"/>
              </a:rPr>
              <a:t>I/O devices</a:t>
            </a:r>
          </a:p>
          <a:p>
            <a:pPr lvl="1" eaLnBrk="1" hangingPunct="1"/>
            <a:r>
              <a:rPr lang="en-US" smtClean="0"/>
              <a:t>Human Interface</a:t>
            </a:r>
          </a:p>
          <a:p>
            <a:pPr lvl="2" eaLnBrk="1" hangingPunct="1"/>
            <a:r>
              <a:rPr lang="en-US" smtClean="0"/>
              <a:t>Mouse, keyboard, screen, etc.</a:t>
            </a:r>
          </a:p>
          <a:p>
            <a:pPr lvl="1" eaLnBrk="1" hangingPunct="1"/>
            <a:r>
              <a:rPr lang="en-US" smtClean="0"/>
              <a:t>Storage</a:t>
            </a:r>
          </a:p>
          <a:p>
            <a:pPr lvl="1" eaLnBrk="1" hangingPunct="1"/>
            <a:r>
              <a:rPr lang="en-US" smtClean="0"/>
              <a:t>Networking</a:t>
            </a:r>
          </a:p>
          <a:p>
            <a:pPr lvl="1" eaLnBrk="1" hangingPunct="1"/>
            <a:r>
              <a:rPr lang="en-US" smtClean="0"/>
              <a:t>Graphics</a:t>
            </a:r>
          </a:p>
          <a:p>
            <a:pPr lvl="1" eaLnBrk="1" hangingPunct="1">
              <a:buFont typeface="Wingdings" pitchFamily="-106" charset="2"/>
              <a:buNone/>
            </a:pPr>
            <a:endParaRPr lang="en-US" smtClean="0"/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114800" y="1219200"/>
            <a:ext cx="4419600" cy="426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648200" y="3048000"/>
            <a:ext cx="533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410200" y="1981200"/>
            <a:ext cx="533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562600" y="35814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51816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638800" y="3124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6781800" y="2286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4572000" y="26670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5181600" y="1600200"/>
            <a:ext cx="96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7162800" y="2667000"/>
            <a:ext cx="609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7162800" y="4267200"/>
            <a:ext cx="609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7162800" y="38862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7086600" y="22860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>
            <a:off x="67818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>
            <a:off x="6781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5791200" y="4343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Von Neumann Model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029200" y="1905000"/>
            <a:ext cx="12192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4648200" y="182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0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4648200" y="220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1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2</a:t>
            </a:r>
          </a:p>
        </p:txBody>
      </p:sp>
      <p:sp>
        <p:nvSpPr>
          <p:cNvPr id="29703" name="Text Box 11"/>
          <p:cNvSpPr txBox="1">
            <a:spLocks noChangeArrowheads="1"/>
          </p:cNvSpPr>
          <p:nvPr/>
        </p:nvSpPr>
        <p:spPr bwMode="auto">
          <a:xfrm>
            <a:off x="5181600" y="13716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Memory</a:t>
            </a:r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36576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5029200" y="1905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5029200" y="2286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5029200" y="2667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6"/>
          <p:cNvSpPr>
            <a:spLocks noChangeArrowheads="1"/>
          </p:cNvSpPr>
          <p:nvPr/>
        </p:nvSpPr>
        <p:spPr bwMode="auto">
          <a:xfrm>
            <a:off x="5029200" y="3048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5029200" y="4572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5029200" y="3810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50292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50292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5029200" y="4953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50292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4648200" y="2971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3</a:t>
            </a:r>
          </a:p>
        </p:txBody>
      </p:sp>
      <p:sp>
        <p:nvSpPr>
          <p:cNvPr id="29716" name="Text Box 24"/>
          <p:cNvSpPr txBox="1">
            <a:spLocks noChangeArrowheads="1"/>
          </p:cNvSpPr>
          <p:nvPr/>
        </p:nvSpPr>
        <p:spPr bwMode="auto">
          <a:xfrm>
            <a:off x="46482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4</a:t>
            </a:r>
          </a:p>
        </p:txBody>
      </p:sp>
      <p:sp>
        <p:nvSpPr>
          <p:cNvPr id="29717" name="Text Box 25"/>
          <p:cNvSpPr txBox="1">
            <a:spLocks noChangeArrowheads="1"/>
          </p:cNvSpPr>
          <p:nvPr/>
        </p:nvSpPr>
        <p:spPr bwMode="auto">
          <a:xfrm>
            <a:off x="46482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5</a:t>
            </a:r>
          </a:p>
        </p:txBody>
      </p:sp>
      <p:sp>
        <p:nvSpPr>
          <p:cNvPr id="29718" name="Text Box 26"/>
          <p:cNvSpPr txBox="1">
            <a:spLocks noChangeArrowheads="1"/>
          </p:cNvSpPr>
          <p:nvPr/>
        </p:nvSpPr>
        <p:spPr bwMode="auto">
          <a:xfrm>
            <a:off x="46482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7</a:t>
            </a:r>
          </a:p>
        </p:txBody>
      </p:sp>
      <p:sp>
        <p:nvSpPr>
          <p:cNvPr id="29719" name="Text Box 27"/>
          <p:cNvSpPr txBox="1">
            <a:spLocks noChangeArrowheads="1"/>
          </p:cNvSpPr>
          <p:nvPr/>
        </p:nvSpPr>
        <p:spPr bwMode="auto">
          <a:xfrm>
            <a:off x="4648200" y="4191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6</a:t>
            </a:r>
          </a:p>
        </p:txBody>
      </p:sp>
      <p:sp>
        <p:nvSpPr>
          <p:cNvPr id="29720" name="Text Box 28"/>
          <p:cNvSpPr txBox="1">
            <a:spLocks noChangeArrowheads="1"/>
          </p:cNvSpPr>
          <p:nvPr/>
        </p:nvSpPr>
        <p:spPr bwMode="auto">
          <a:xfrm>
            <a:off x="4648200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8</a:t>
            </a:r>
          </a:p>
        </p:txBody>
      </p:sp>
      <p:sp>
        <p:nvSpPr>
          <p:cNvPr id="29721" name="Text Box 29"/>
          <p:cNvSpPr txBox="1">
            <a:spLocks noChangeArrowheads="1"/>
          </p:cNvSpPr>
          <p:nvPr/>
        </p:nvSpPr>
        <p:spPr bwMode="auto">
          <a:xfrm>
            <a:off x="4648200" y="525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9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6477000" y="1905000"/>
            <a:ext cx="533400" cy="38100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66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23" name="TextBox 33"/>
          <p:cNvSpPr txBox="1">
            <a:spLocks noChangeArrowheads="1"/>
          </p:cNvSpPr>
          <p:nvPr/>
        </p:nvSpPr>
        <p:spPr bwMode="auto">
          <a:xfrm>
            <a:off x="7162800" y="3352800"/>
            <a:ext cx="126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Store both</a:t>
            </a:r>
          </a:p>
          <a:p>
            <a:r>
              <a:rPr lang="en-US"/>
              <a:t>instructions</a:t>
            </a:r>
          </a:p>
          <a:p>
            <a:r>
              <a:rPr lang="en-US"/>
              <a:t>and data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676400" y="2514600"/>
            <a:ext cx="18288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+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-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*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/</a:t>
            </a:r>
          </a:p>
        </p:txBody>
      </p:sp>
      <p:sp>
        <p:nvSpPr>
          <p:cNvPr id="29725" name="Text Box 5"/>
          <p:cNvSpPr txBox="1">
            <a:spLocks noChangeArrowheads="1"/>
          </p:cNvSpPr>
          <p:nvPr/>
        </p:nvSpPr>
        <p:spPr bwMode="auto">
          <a:xfrm>
            <a:off x="2133600" y="1905000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CPU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676400" y="4724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N</a:t>
            </a:r>
          </a:p>
        </p:txBody>
      </p:sp>
      <p:sp>
        <p:nvSpPr>
          <p:cNvPr id="29727" name="Rectangle 10"/>
          <p:cNvSpPr>
            <a:spLocks noChangeArrowheads="1"/>
          </p:cNvSpPr>
          <p:nvPr/>
        </p:nvSpPr>
        <p:spPr bwMode="auto">
          <a:xfrm>
            <a:off x="990600" y="2362200"/>
            <a:ext cx="29718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TextBox 38"/>
          <p:cNvSpPr txBox="1">
            <a:spLocks noChangeArrowheads="1"/>
          </p:cNvSpPr>
          <p:nvPr/>
        </p:nvSpPr>
        <p:spPr bwMode="auto">
          <a:xfrm>
            <a:off x="1066800" y="24384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ALU</a:t>
            </a:r>
          </a:p>
        </p:txBody>
      </p:sp>
      <p:sp>
        <p:nvSpPr>
          <p:cNvPr id="29729" name="TextBox 39"/>
          <p:cNvSpPr txBox="1">
            <a:spLocks noChangeArrowheads="1"/>
          </p:cNvSpPr>
          <p:nvPr/>
        </p:nvSpPr>
        <p:spPr bwMode="auto">
          <a:xfrm>
            <a:off x="1209675" y="46593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CPU Function</a:t>
            </a:r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2770188" y="18288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FETCH[PC++]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770188" y="32766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770188" y="47244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EXECUTE</a:t>
            </a:r>
          </a:p>
        </p:txBody>
      </p:sp>
      <p:cxnSp>
        <p:nvCxnSpPr>
          <p:cNvPr id="37" name="Straight Arrow Connector 36"/>
          <p:cNvCxnSpPr>
            <a:stCxn id="30723" idx="2"/>
            <a:endCxn id="30724" idx="0"/>
          </p:cNvCxnSpPr>
          <p:nvPr/>
        </p:nvCxnSpPr>
        <p:spPr>
          <a:xfrm rot="5400000">
            <a:off x="3304382" y="29725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24" idx="2"/>
            <a:endCxn id="30725" idx="0"/>
          </p:cNvCxnSpPr>
          <p:nvPr/>
        </p:nvCxnSpPr>
        <p:spPr>
          <a:xfrm rot="5400000">
            <a:off x="3304382" y="44203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725" idx="2"/>
            <a:endCxn id="30723" idx="0"/>
          </p:cNvCxnSpPr>
          <p:nvPr/>
        </p:nvCxnSpPr>
        <p:spPr>
          <a:xfrm rot="5400000" flipH="1">
            <a:off x="1742282" y="3696494"/>
            <a:ext cx="3733800" cy="1587"/>
          </a:xfrm>
          <a:prstGeom prst="bentConnector5">
            <a:avLst>
              <a:gd name="adj1" fmla="val -10884"/>
              <a:gd name="adj2" fmla="val 85573048"/>
              <a:gd name="adj3" fmla="val 11360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9" name="TextBox 61"/>
          <p:cNvSpPr txBox="1">
            <a:spLocks noChangeArrowheads="1"/>
          </p:cNvSpPr>
          <p:nvPr/>
        </p:nvSpPr>
        <p:spPr bwMode="auto">
          <a:xfrm>
            <a:off x="4979988" y="4778375"/>
            <a:ext cx="2259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Arithmetic: +, -, *, /</a:t>
            </a:r>
          </a:p>
          <a:p>
            <a:r>
              <a:rPr lang="en-US" sz="2000"/>
              <a:t>Logic: bre, jmp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Meets Hardware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609600" y="2028825"/>
            <a:ext cx="3048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High-Level Language Program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609600" y="3400425"/>
            <a:ext cx="3048000" cy="609600"/>
          </a:xfrm>
          <a:prstGeom prst="rect">
            <a:avLst/>
          </a:prstGeom>
          <a:solidFill>
            <a:srgbClr val="66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FFFF00"/>
                </a:solidFill>
              </a:rPr>
              <a:t>Assembly Language Program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609600" y="4772025"/>
            <a:ext cx="3048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Machine Language Program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>
            <a:off x="2286000" y="26384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2286000" y="40100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5638800" y="3071813"/>
            <a:ext cx="21669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66CC"/>
                </a:solidFill>
              </a:rPr>
              <a:t>movl	$1, -8(%ebp)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$2, -12(%ebp)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-8(%ebp),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-16(%ebp)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-12(%ebp),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-8(%ebp)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-16(%ebp),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-12(%ebp)</a:t>
            </a:r>
          </a:p>
          <a:p>
            <a:r>
              <a:rPr lang="en-US" sz="1200">
                <a:solidFill>
                  <a:srgbClr val="0066CC"/>
                </a:solidFill>
              </a:rPr>
              <a:t>movl	-16(%ebp),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12(%esp)</a:t>
            </a:r>
          </a:p>
          <a:p>
            <a:r>
              <a:rPr lang="en-US" sz="1200">
                <a:solidFill>
                  <a:srgbClr val="0066CC"/>
                </a:solidFill>
              </a:rPr>
              <a:t>movl	-12(%ebp),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8(%esp)</a:t>
            </a:r>
          </a:p>
          <a:p>
            <a:r>
              <a:rPr lang="en-US" sz="1200">
                <a:solidFill>
                  <a:srgbClr val="0066CC"/>
                </a:solidFill>
              </a:rPr>
              <a:t>movl	-8(%ebp), %eax</a:t>
            </a:r>
          </a:p>
          <a:p>
            <a:r>
              <a:rPr lang="en-US" sz="1200">
                <a:solidFill>
                  <a:srgbClr val="0066CC"/>
                </a:solidFill>
              </a:rPr>
              <a:t>movl	%eax, 4(%esp)</a:t>
            </a:r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 flipV="1">
            <a:off x="3657600" y="14192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3657600" y="26384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 flipV="1">
            <a:off x="3657600" y="3171825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657600" y="4010025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3733800" y="5229225"/>
            <a:ext cx="1327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000"/>
              <a:t>7f 45 4c 46 01 01 01</a:t>
            </a:r>
          </a:p>
          <a:p>
            <a:r>
              <a:rPr lang="en-US" sz="1000"/>
              <a:t> 00 00 00 00 00 00 00</a:t>
            </a:r>
          </a:p>
          <a:p>
            <a:r>
              <a:rPr lang="en-US" sz="1000"/>
              <a:t> 00 00 02 00 03 00 01 </a:t>
            </a:r>
          </a:p>
          <a:p>
            <a:r>
              <a:rPr lang="en-US" sz="1000"/>
              <a:t>00 00 00 f0 82 04 08 </a:t>
            </a:r>
          </a:p>
          <a:p>
            <a:r>
              <a:rPr lang="en-US" sz="1000"/>
              <a:t>34 00 00 00 c4 0c 00 </a:t>
            </a:r>
          </a:p>
          <a:p>
            <a:r>
              <a:rPr lang="en-US" sz="1000"/>
              <a:t>00 00 00 00 00 34 00</a:t>
            </a: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4343400" y="1295400"/>
            <a:ext cx="25987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#include &lt;stdio.h&gt;</a:t>
            </a:r>
          </a:p>
          <a:p>
            <a:r>
              <a:rPr lang="en-US" sz="1400"/>
              <a:t>int main() {</a:t>
            </a:r>
          </a:p>
          <a:p>
            <a:r>
              <a:rPr lang="en-US" sz="1400"/>
              <a:t>  int x, y, temp;</a:t>
            </a:r>
          </a:p>
          <a:p>
            <a:r>
              <a:rPr lang="en-US" sz="1400"/>
              <a:t>  x=1; y=2;</a:t>
            </a:r>
          </a:p>
          <a:p>
            <a:r>
              <a:rPr lang="en-US" sz="1400"/>
              <a:t>  temp =x; x=y;  y=temp;</a:t>
            </a:r>
          </a:p>
          <a:p>
            <a:r>
              <a:rPr lang="en-US" sz="1400"/>
              <a:t>  printf("%d %d %d\n",x,y,temp);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</p:txBody>
      </p:sp>
      <p:sp>
        <p:nvSpPr>
          <p:cNvPr id="20" name="Right Brace 19"/>
          <p:cNvSpPr/>
          <p:nvPr/>
        </p:nvSpPr>
        <p:spPr>
          <a:xfrm>
            <a:off x="7848600" y="3124200"/>
            <a:ext cx="228600" cy="25908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8229600" y="4278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31761" name="TextBox 22"/>
          <p:cNvSpPr txBox="1">
            <a:spLocks noChangeArrowheads="1"/>
          </p:cNvSpPr>
          <p:nvPr/>
        </p:nvSpPr>
        <p:spPr bwMode="auto">
          <a:xfrm>
            <a:off x="2362200" y="28194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31762" name="TextBox 23"/>
          <p:cNvSpPr txBox="1">
            <a:spLocks noChangeArrowheads="1"/>
          </p:cNvSpPr>
          <p:nvPr/>
        </p:nvSpPr>
        <p:spPr bwMode="auto">
          <a:xfrm>
            <a:off x="2362200" y="41259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Assembler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962400" y="1905000"/>
            <a:ext cx="12192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3581400" y="182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0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3581400" y="220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1</a:t>
            </a: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5814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2</a:t>
            </a: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4114800" y="13716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Memory</a:t>
            </a:r>
          </a:p>
        </p:txBody>
      </p:sp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3962400" y="1905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7" name="Rectangle 14"/>
          <p:cNvSpPr>
            <a:spLocks noChangeArrowheads="1"/>
          </p:cNvSpPr>
          <p:nvPr/>
        </p:nvSpPr>
        <p:spPr bwMode="auto">
          <a:xfrm>
            <a:off x="3962400" y="2286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3962400" y="2667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9" name="Rectangle 16"/>
          <p:cNvSpPr>
            <a:spLocks noChangeArrowheads="1"/>
          </p:cNvSpPr>
          <p:nvPr/>
        </p:nvSpPr>
        <p:spPr bwMode="auto">
          <a:xfrm>
            <a:off x="3962400" y="3048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0" name="Rectangle 17"/>
          <p:cNvSpPr>
            <a:spLocks noChangeArrowheads="1"/>
          </p:cNvSpPr>
          <p:nvPr/>
        </p:nvSpPr>
        <p:spPr bwMode="auto">
          <a:xfrm>
            <a:off x="3962400" y="4572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3962400" y="3810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39624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3" name="Rectangle 20"/>
          <p:cNvSpPr>
            <a:spLocks noChangeArrowheads="1"/>
          </p:cNvSpPr>
          <p:nvPr/>
        </p:nvSpPr>
        <p:spPr bwMode="auto">
          <a:xfrm>
            <a:off x="39624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>
            <a:off x="3962400" y="4953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3962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3581400" y="2971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3</a:t>
            </a:r>
          </a:p>
        </p:txBody>
      </p:sp>
      <p:sp>
        <p:nvSpPr>
          <p:cNvPr id="32787" name="Text Box 24"/>
          <p:cNvSpPr txBox="1">
            <a:spLocks noChangeArrowheads="1"/>
          </p:cNvSpPr>
          <p:nvPr/>
        </p:nvSpPr>
        <p:spPr bwMode="auto">
          <a:xfrm>
            <a:off x="3581400" y="3352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4</a:t>
            </a:r>
          </a:p>
        </p:txBody>
      </p:sp>
      <p:sp>
        <p:nvSpPr>
          <p:cNvPr id="32788" name="Text Box 25"/>
          <p:cNvSpPr txBox="1">
            <a:spLocks noChangeArrowheads="1"/>
          </p:cNvSpPr>
          <p:nvPr/>
        </p:nvSpPr>
        <p:spPr bwMode="auto">
          <a:xfrm>
            <a:off x="35814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5</a:t>
            </a:r>
          </a:p>
        </p:txBody>
      </p:sp>
      <p:sp>
        <p:nvSpPr>
          <p:cNvPr id="32789" name="Text Box 26"/>
          <p:cNvSpPr txBox="1">
            <a:spLocks noChangeArrowheads="1"/>
          </p:cNvSpPr>
          <p:nvPr/>
        </p:nvSpPr>
        <p:spPr bwMode="auto">
          <a:xfrm>
            <a:off x="35814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7</a:t>
            </a:r>
          </a:p>
        </p:txBody>
      </p:sp>
      <p:sp>
        <p:nvSpPr>
          <p:cNvPr id="32790" name="Text Box 27"/>
          <p:cNvSpPr txBox="1">
            <a:spLocks noChangeArrowheads="1"/>
          </p:cNvSpPr>
          <p:nvPr/>
        </p:nvSpPr>
        <p:spPr bwMode="auto">
          <a:xfrm>
            <a:off x="3581400" y="4191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6</a:t>
            </a:r>
          </a:p>
        </p:txBody>
      </p:sp>
      <p:sp>
        <p:nvSpPr>
          <p:cNvPr id="32791" name="Text Box 28"/>
          <p:cNvSpPr txBox="1">
            <a:spLocks noChangeArrowheads="1"/>
          </p:cNvSpPr>
          <p:nvPr/>
        </p:nvSpPr>
        <p:spPr bwMode="auto">
          <a:xfrm>
            <a:off x="3581400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8</a:t>
            </a:r>
          </a:p>
        </p:txBody>
      </p:sp>
      <p:sp>
        <p:nvSpPr>
          <p:cNvPr id="32792" name="Text Box 29"/>
          <p:cNvSpPr txBox="1">
            <a:spLocks noChangeArrowheads="1"/>
          </p:cNvSpPr>
          <p:nvPr/>
        </p:nvSpPr>
        <p:spPr bwMode="auto">
          <a:xfrm>
            <a:off x="3581400" y="525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9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09600" y="2514600"/>
            <a:ext cx="18288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+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-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*</a:t>
            </a:r>
          </a:p>
          <a:p>
            <a:pPr algn="ctr">
              <a:defRPr/>
            </a:pPr>
            <a:r>
              <a:rPr lang="en-US" sz="3600" b="1">
                <a:latin typeface="Arial Unicode MS" pitchFamily="-106" charset="0"/>
              </a:rPr>
              <a:t>/</a:t>
            </a:r>
          </a:p>
        </p:txBody>
      </p:sp>
      <p:sp>
        <p:nvSpPr>
          <p:cNvPr id="32794" name="Text Box 5"/>
          <p:cNvSpPr txBox="1">
            <a:spLocks noChangeArrowheads="1"/>
          </p:cNvSpPr>
          <p:nvPr/>
        </p:nvSpPr>
        <p:spPr bwMode="auto">
          <a:xfrm>
            <a:off x="1066800" y="1905000"/>
            <a:ext cx="73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CPU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09600" y="4724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N</a:t>
            </a:r>
          </a:p>
        </p:txBody>
      </p:sp>
      <p:sp>
        <p:nvSpPr>
          <p:cNvPr id="32796" name="Rectangle 10"/>
          <p:cNvSpPr>
            <a:spLocks noChangeArrowheads="1"/>
          </p:cNvSpPr>
          <p:nvPr/>
        </p:nvSpPr>
        <p:spPr bwMode="auto">
          <a:xfrm>
            <a:off x="228600" y="2362200"/>
            <a:ext cx="26670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7" name="Line 12"/>
          <p:cNvSpPr>
            <a:spLocks noChangeShapeType="1"/>
          </p:cNvSpPr>
          <p:nvPr/>
        </p:nvSpPr>
        <p:spPr bwMode="auto">
          <a:xfrm>
            <a:off x="25908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8" name="Line 12"/>
          <p:cNvSpPr>
            <a:spLocks noChangeShapeType="1"/>
          </p:cNvSpPr>
          <p:nvPr/>
        </p:nvSpPr>
        <p:spPr bwMode="auto">
          <a:xfrm>
            <a:off x="53340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9" name="Text Box 11"/>
          <p:cNvSpPr txBox="1">
            <a:spLocks noChangeArrowheads="1"/>
          </p:cNvSpPr>
          <p:nvPr/>
        </p:nvSpPr>
        <p:spPr bwMode="auto">
          <a:xfrm>
            <a:off x="6324600" y="2667000"/>
            <a:ext cx="2647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Unicode MS" pitchFamily="-106" charset="0"/>
              </a:rPr>
              <a:t>Devices:</a:t>
            </a:r>
          </a:p>
          <a:p>
            <a:endParaRPr lang="en-US">
              <a:latin typeface="Arial Unicode MS" pitchFamily="-106" charset="0"/>
            </a:endParaRPr>
          </a:p>
          <a:p>
            <a:r>
              <a:rPr lang="en-US">
                <a:latin typeface="Arial Unicode MS" pitchFamily="-106" charset="0"/>
              </a:rPr>
              <a:t>Input: mouse, keyboard</a:t>
            </a:r>
          </a:p>
          <a:p>
            <a:r>
              <a:rPr lang="en-US">
                <a:latin typeface="Arial Unicode MS" pitchFamily="-106" charset="0"/>
              </a:rPr>
              <a:t>Output: screen, speaker</a:t>
            </a:r>
          </a:p>
          <a:p>
            <a:r>
              <a:rPr lang="en-US">
                <a:latin typeface="Arial Unicode MS" pitchFamily="-106" charset="0"/>
              </a:rPr>
              <a:t>Storage: disk, tape</a:t>
            </a:r>
          </a:p>
          <a:p>
            <a:r>
              <a:rPr lang="en-US">
                <a:latin typeface="Arial Unicode MS" pitchFamily="-106" charset="0"/>
              </a:rPr>
              <a:t>Graphics</a:t>
            </a:r>
          </a:p>
          <a:p>
            <a:r>
              <a:rPr lang="en-US">
                <a:latin typeface="Arial Unicode MS" pitchFamily="-106" charset="0"/>
              </a:rPr>
              <a:t>Networking</a:t>
            </a: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  <a:p>
            <a:endParaRPr lang="en-US">
              <a:latin typeface="Arial Unicode MS" pitchFamily="-10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Von Neumann in Practice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786563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Main</a:t>
            </a:r>
          </a:p>
          <a:p>
            <a:r>
              <a:rPr lang="en-US" sz="1600"/>
              <a:t>memory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5262563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4348163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I/O </a:t>
            </a:r>
          </a:p>
          <a:p>
            <a:r>
              <a:rPr lang="en-US" sz="1600"/>
              <a:t>bridge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2890838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990600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Bus interface</a:t>
            </a: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1906588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1906588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1906588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1906588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1906588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AutoShape 14"/>
          <p:cNvSpPr>
            <a:spLocks noChangeArrowheads="1"/>
          </p:cNvSpPr>
          <p:nvPr/>
        </p:nvSpPr>
        <p:spPr bwMode="auto">
          <a:xfrm>
            <a:off x="2679700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 flipH="1">
            <a:off x="2590800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3124200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ALU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1592263" y="1279525"/>
            <a:ext cx="1349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Register file</a:t>
            </a:r>
          </a:p>
        </p:txBody>
      </p:sp>
      <p:sp>
        <p:nvSpPr>
          <p:cNvPr id="33809" name="AutoShape 18"/>
          <p:cNvSpPr>
            <a:spLocks noChangeArrowheads="1"/>
          </p:cNvSpPr>
          <p:nvPr/>
        </p:nvSpPr>
        <p:spPr bwMode="auto">
          <a:xfrm>
            <a:off x="1981200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838200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769938" y="914400"/>
            <a:ext cx="6111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CPU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3762375" y="2209800"/>
            <a:ext cx="1320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System bus</a:t>
            </a: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H="1">
            <a:off x="3657600" y="2514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5299075" y="2209800"/>
            <a:ext cx="1377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Memory bus</a:t>
            </a:r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>
            <a:off x="59436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AutoShape 25"/>
          <p:cNvSpPr>
            <a:spLocks noChangeArrowheads="1"/>
          </p:cNvSpPr>
          <p:nvPr/>
        </p:nvSpPr>
        <p:spPr bwMode="auto">
          <a:xfrm>
            <a:off x="4572000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AutoShape 26"/>
          <p:cNvSpPr>
            <a:spLocks noChangeArrowheads="1"/>
          </p:cNvSpPr>
          <p:nvPr/>
        </p:nvSpPr>
        <p:spPr bwMode="auto">
          <a:xfrm flipV="1">
            <a:off x="567690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525780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 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33819" name="AutoShape 28"/>
          <p:cNvSpPr>
            <a:spLocks noChangeArrowheads="1"/>
          </p:cNvSpPr>
          <p:nvPr/>
        </p:nvSpPr>
        <p:spPr bwMode="auto">
          <a:xfrm flipV="1">
            <a:off x="33464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292735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Graphics</a:t>
            </a:r>
          </a:p>
          <a:p>
            <a:r>
              <a:rPr lang="en-US" sz="1600"/>
              <a:t>adapter</a:t>
            </a:r>
          </a:p>
        </p:txBody>
      </p:sp>
      <p:sp>
        <p:nvSpPr>
          <p:cNvPr id="33821" name="AutoShape 30"/>
          <p:cNvSpPr>
            <a:spLocks noChangeArrowheads="1"/>
          </p:cNvSpPr>
          <p:nvPr/>
        </p:nvSpPr>
        <p:spPr bwMode="auto">
          <a:xfrm flipV="1">
            <a:off x="16700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Rectangle 31"/>
          <p:cNvSpPr>
            <a:spLocks noChangeArrowheads="1"/>
          </p:cNvSpPr>
          <p:nvPr/>
        </p:nvSpPr>
        <p:spPr bwMode="auto">
          <a:xfrm>
            <a:off x="1327150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USB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>
            <a:off x="15557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>
            <a:off x="23177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Text Box 34"/>
          <p:cNvSpPr txBox="1">
            <a:spLocks noChangeArrowheads="1"/>
          </p:cNvSpPr>
          <p:nvPr/>
        </p:nvSpPr>
        <p:spPr bwMode="auto">
          <a:xfrm>
            <a:off x="1143000" y="57912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Mouse</a:t>
            </a:r>
          </a:p>
        </p:txBody>
      </p:sp>
      <p:sp>
        <p:nvSpPr>
          <p:cNvPr id="33826" name="Text Box 35"/>
          <p:cNvSpPr txBox="1">
            <a:spLocks noChangeArrowheads="1"/>
          </p:cNvSpPr>
          <p:nvPr/>
        </p:nvSpPr>
        <p:spPr bwMode="auto">
          <a:xfrm>
            <a:off x="1817688" y="5791200"/>
            <a:ext cx="1047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Keyboard</a:t>
            </a:r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36131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Text Box 37"/>
          <p:cNvSpPr txBox="1">
            <a:spLocks noChangeArrowheads="1"/>
          </p:cNvSpPr>
          <p:nvPr/>
        </p:nvSpPr>
        <p:spPr bwMode="auto">
          <a:xfrm>
            <a:off x="3167063" y="5791200"/>
            <a:ext cx="842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Display</a:t>
            </a:r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>
            <a:off x="5918200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AutoShape 39"/>
          <p:cNvSpPr>
            <a:spLocks noChangeArrowheads="1"/>
          </p:cNvSpPr>
          <p:nvPr/>
        </p:nvSpPr>
        <p:spPr bwMode="auto">
          <a:xfrm>
            <a:off x="5613400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</a:t>
            </a:r>
          </a:p>
        </p:txBody>
      </p:sp>
      <p:sp>
        <p:nvSpPr>
          <p:cNvPr id="33831" name="AutoShape 40"/>
          <p:cNvSpPr>
            <a:spLocks noChangeArrowheads="1"/>
          </p:cNvSpPr>
          <p:nvPr/>
        </p:nvSpPr>
        <p:spPr bwMode="auto">
          <a:xfrm>
            <a:off x="762000" y="41021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Rectangle 41"/>
          <p:cNvSpPr>
            <a:spLocks noChangeArrowheads="1"/>
          </p:cNvSpPr>
          <p:nvPr/>
        </p:nvSpPr>
        <p:spPr bwMode="auto">
          <a:xfrm>
            <a:off x="1838325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Rectangle 42"/>
          <p:cNvSpPr>
            <a:spLocks noChangeArrowheads="1"/>
          </p:cNvSpPr>
          <p:nvPr/>
        </p:nvSpPr>
        <p:spPr bwMode="auto">
          <a:xfrm>
            <a:off x="3514725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Rectangle 43"/>
          <p:cNvSpPr>
            <a:spLocks noChangeArrowheads="1"/>
          </p:cNvSpPr>
          <p:nvPr/>
        </p:nvSpPr>
        <p:spPr bwMode="auto">
          <a:xfrm>
            <a:off x="5848350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Text Box 44"/>
          <p:cNvSpPr txBox="1">
            <a:spLocks noChangeArrowheads="1"/>
          </p:cNvSpPr>
          <p:nvPr/>
        </p:nvSpPr>
        <p:spPr bwMode="auto">
          <a:xfrm>
            <a:off x="4435475" y="440690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I/O bus</a:t>
            </a:r>
          </a:p>
        </p:txBody>
      </p:sp>
      <p:sp>
        <p:nvSpPr>
          <p:cNvPr id="33836" name="Rectangle 45"/>
          <p:cNvSpPr>
            <a:spLocks noChangeArrowheads="1"/>
          </p:cNvSpPr>
          <p:nvPr/>
        </p:nvSpPr>
        <p:spPr bwMode="auto">
          <a:xfrm>
            <a:off x="4738688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46"/>
          <p:cNvSpPr>
            <a:spLocks noChangeArrowheads="1"/>
          </p:cNvSpPr>
          <p:nvPr/>
        </p:nvSpPr>
        <p:spPr bwMode="auto">
          <a:xfrm>
            <a:off x="66294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8" name="Rectangle 47"/>
          <p:cNvSpPr>
            <a:spLocks noChangeArrowheads="1"/>
          </p:cNvSpPr>
          <p:nvPr/>
        </p:nvSpPr>
        <p:spPr bwMode="auto">
          <a:xfrm>
            <a:off x="69342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Rectangle 48"/>
          <p:cNvSpPr>
            <a:spLocks noChangeArrowheads="1"/>
          </p:cNvSpPr>
          <p:nvPr/>
        </p:nvSpPr>
        <p:spPr bwMode="auto">
          <a:xfrm>
            <a:off x="7239000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Text Box 49"/>
          <p:cNvSpPr txBox="1">
            <a:spLocks noChangeArrowheads="1"/>
          </p:cNvSpPr>
          <p:nvPr/>
        </p:nvSpPr>
        <p:spPr bwMode="auto">
          <a:xfrm>
            <a:off x="6615113" y="4495800"/>
            <a:ext cx="2014537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Expansion slots for</a:t>
            </a:r>
          </a:p>
          <a:p>
            <a:r>
              <a:rPr lang="en-US" sz="1600"/>
              <a:t>other devices such</a:t>
            </a:r>
          </a:p>
          <a:p>
            <a:r>
              <a:rPr lang="en-US" sz="1600"/>
              <a:t>as network adapters</a:t>
            </a:r>
          </a:p>
          <a:p>
            <a:endParaRPr lang="en-US" sz="1600"/>
          </a:p>
        </p:txBody>
      </p:sp>
      <p:sp>
        <p:nvSpPr>
          <p:cNvPr id="33841" name="Rectangle 50"/>
          <p:cNvSpPr>
            <a:spLocks noChangeArrowheads="1"/>
          </p:cNvSpPr>
          <p:nvPr/>
        </p:nvSpPr>
        <p:spPr bwMode="auto">
          <a:xfrm>
            <a:off x="990600" y="18288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PC</a:t>
            </a:r>
          </a:p>
        </p:txBody>
      </p:sp>
      <p:sp>
        <p:nvSpPr>
          <p:cNvPr id="33842" name="Text Box 51"/>
          <p:cNvSpPr txBox="1">
            <a:spLocks noChangeArrowheads="1"/>
          </p:cNvSpPr>
          <p:nvPr/>
        </p:nvSpPr>
        <p:spPr bwMode="auto">
          <a:xfrm>
            <a:off x="1524000" y="61372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33843" name="Text Box 52"/>
          <p:cNvSpPr txBox="1">
            <a:spLocks noChangeArrowheads="1"/>
          </p:cNvSpPr>
          <p:nvPr/>
        </p:nvSpPr>
        <p:spPr bwMode="auto">
          <a:xfrm>
            <a:off x="3124200" y="613727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6" charset="2"/>
              <a:buNone/>
            </a:pPr>
            <a:r>
              <a:rPr lang="en-US" dirty="0" smtClean="0">
                <a:latin typeface="Comic Sans MS" pitchFamily="-106" charset="0"/>
              </a:rPr>
              <a:t>Me:	</a:t>
            </a:r>
            <a:r>
              <a:rPr lang="en-US" dirty="0" err="1" smtClean="0">
                <a:latin typeface="Comic Sans MS" pitchFamily="-106" charset="0"/>
              </a:rPr>
              <a:t>Abhishek</a:t>
            </a:r>
            <a:r>
              <a:rPr lang="en-US" dirty="0" smtClean="0">
                <a:latin typeface="Comic Sans MS" pitchFamily="-106" charset="0"/>
              </a:rPr>
              <a:t> </a:t>
            </a:r>
            <a:r>
              <a:rPr lang="en-US" dirty="0" err="1" smtClean="0">
                <a:latin typeface="Comic Sans MS" pitchFamily="-106" charset="0"/>
              </a:rPr>
              <a:t>Bhattacharjee</a:t>
            </a:r>
            <a:endParaRPr lang="en-US" dirty="0" smtClean="0">
              <a:latin typeface="Comic Sans MS" pitchFamily="-106" charset="0"/>
            </a:endParaRPr>
          </a:p>
          <a:p>
            <a:pPr lvl="3" eaLnBrk="1" hangingPunct="1">
              <a:buFont typeface="Wingdings" pitchFamily="-106" charset="2"/>
              <a:buNone/>
            </a:pPr>
            <a:r>
              <a:rPr lang="en-US" sz="2000" dirty="0" smtClean="0"/>
              <a:t>abhib@cs.rutgers.edu</a:t>
            </a:r>
          </a:p>
          <a:p>
            <a:pPr lvl="3" eaLnBrk="1" hangingPunct="1">
              <a:buFont typeface="Wingdings" pitchFamily="-106" charset="2"/>
              <a:buNone/>
            </a:pPr>
            <a:r>
              <a:rPr lang="en-US" sz="2000" dirty="0" smtClean="0"/>
              <a:t>Office Hours: By </a:t>
            </a:r>
            <a:r>
              <a:rPr lang="en-US" sz="2000" dirty="0" err="1" smtClean="0"/>
              <a:t>appt</a:t>
            </a:r>
            <a:r>
              <a:rPr lang="en-US" sz="2000" dirty="0" smtClean="0"/>
              <a:t> (or check on M/W afternoons)</a:t>
            </a:r>
          </a:p>
          <a:p>
            <a:pPr lvl="3" eaLnBrk="1" hangingPunct="1">
              <a:buFont typeface="Wingdings" pitchFamily="-106" charset="2"/>
              <a:buNone/>
            </a:pPr>
            <a:r>
              <a:rPr lang="en-US" sz="2000" dirty="0" smtClean="0"/>
              <a:t> (</a:t>
            </a:r>
            <a:r>
              <a:rPr lang="en-US" sz="2000" dirty="0" err="1" smtClean="0"/>
              <a:t>CoRE</a:t>
            </a:r>
            <a:r>
              <a:rPr lang="en-US" sz="2000" dirty="0" smtClean="0"/>
              <a:t> 306)</a:t>
            </a:r>
            <a:endParaRPr lang="en-US" dirty="0" smtClean="0"/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chemeClr val="tx1"/>
                </a:solidFill>
              </a:rPr>
              <a:t>TAs to be announced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OS?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124200"/>
            <a:ext cx="20574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20574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" y="1524000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1524000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22" y="4038600"/>
            <a:ext cx="3927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Does this mean apps run</a:t>
            </a:r>
          </a:p>
          <a:p>
            <a:r>
              <a:rPr lang="en-US" sz="2000" dirty="0" smtClean="0">
                <a:latin typeface="+mn-lt"/>
              </a:rPr>
              <a:t>on OS rather than the hardware?</a:t>
            </a:r>
            <a:endParaRPr lang="en-US" sz="2000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48047" y="1905000"/>
            <a:ext cx="3562194" cy="3127177"/>
            <a:chOff x="4948047" y="1905000"/>
            <a:chExt cx="3562194" cy="3127177"/>
          </a:xfrm>
        </p:grpSpPr>
        <p:sp>
          <p:nvSpPr>
            <p:cNvPr id="11" name="Rectangle 10"/>
            <p:cNvSpPr/>
            <p:nvPr/>
          </p:nvSpPr>
          <p:spPr>
            <a:xfrm>
              <a:off x="5562600" y="3124200"/>
              <a:ext cx="20574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Hardware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5600" y="1981200"/>
              <a:ext cx="9144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urved Connector 17"/>
            <p:cNvCxnSpPr>
              <a:stCxn id="13" idx="4"/>
              <a:endCxn id="12" idx="2"/>
            </p:cNvCxnSpPr>
            <p:nvPr/>
          </p:nvCxnSpPr>
          <p:spPr>
            <a:xfrm rot="16200000" flipH="1">
              <a:off x="6534150" y="2114550"/>
              <a:ext cx="1588" cy="1257300"/>
            </a:xfrm>
            <a:prstGeom prst="curvedConnector3">
              <a:avLst>
                <a:gd name="adj1" fmla="val 19048558"/>
              </a:avLst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48047" y="4016514"/>
              <a:ext cx="35621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Apps typically runs directly on</a:t>
              </a:r>
            </a:p>
            <a:p>
              <a:r>
                <a:rPr lang="en-US" sz="2000" dirty="0" smtClean="0">
                  <a:latin typeface="+mn-lt"/>
                </a:rPr>
                <a:t>hardware.  Will switch over to</a:t>
              </a:r>
            </a:p>
            <a:p>
              <a:r>
                <a:rPr lang="en-US" sz="2000" dirty="0" smtClean="0">
                  <a:latin typeface="+mn-lt"/>
                </a:rPr>
                <a:t>OS when need help.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5722" y="5257800"/>
            <a:ext cx="8194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Actually, 1</a:t>
            </a:r>
            <a:r>
              <a:rPr lang="en-US" sz="2000" baseline="30000" dirty="0" smtClean="0">
                <a:latin typeface="+mn-lt"/>
              </a:rPr>
              <a:t>st</a:t>
            </a:r>
            <a:r>
              <a:rPr lang="en-US" sz="2000" dirty="0" smtClean="0">
                <a:latin typeface="+mn-lt"/>
              </a:rPr>
              <a:t> picture is used frequently because OS does extend the hardware, making the hardware appear more “powerful” through abstractions such as processes, threads, virtual memory, files, etc.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Architecture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How to design and build the components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to design and build systems from the components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In this class:</a:t>
            </a:r>
          </a:p>
          <a:p>
            <a:pPr lvl="2" eaLnBrk="1" hangingPunct="1"/>
            <a:r>
              <a:rPr lang="en-US" dirty="0" smtClean="0"/>
              <a:t>Understand basics of current components and systems</a:t>
            </a:r>
          </a:p>
          <a:p>
            <a:pPr lvl="2" eaLnBrk="1" hangingPunct="1"/>
            <a:r>
              <a:rPr lang="en-US" dirty="0" smtClean="0"/>
              <a:t>Understand how programs run on current systems</a:t>
            </a:r>
          </a:p>
          <a:p>
            <a:pPr lvl="2" eaLnBrk="1" hangingPunct="1"/>
            <a:r>
              <a:rPr lang="en-US" dirty="0" smtClean="0"/>
              <a:t>Understand how current architecture affect my high-level language programs</a:t>
            </a:r>
          </a:p>
          <a:p>
            <a:pPr lvl="3" eaLnBrk="1" hangingPunct="1"/>
            <a:r>
              <a:rPr lang="en-US" dirty="0" smtClean="0"/>
              <a:t>How can I make my program run faster?</a:t>
            </a:r>
          </a:p>
          <a:p>
            <a:pPr lvl="3" eaLnBrk="1" hangingPunct="1"/>
            <a:r>
              <a:rPr lang="en-US" dirty="0" smtClean="0"/>
              <a:t>How can I make my program more power efficient?</a:t>
            </a:r>
          </a:p>
          <a:p>
            <a:pPr lvl="4" eaLnBrk="1" hangingPunct="1"/>
            <a:r>
              <a:rPr lang="en-US" dirty="0" smtClean="0"/>
              <a:t>Run longer when on battery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Architecture Trends: Moore’s law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Gordon Moore was an Intel Engineer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An observation about improvements in hardware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No of transistors on a chip double every 18 months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Exponential growth seen in other hardware dimensions </a:t>
            </a:r>
          </a:p>
          <a:p>
            <a:pPr lvl="1" eaLnBrk="1" hangingPunct="1"/>
            <a:r>
              <a:rPr lang="en-US" dirty="0" smtClean="0"/>
              <a:t>Processor speed: 2x every 18 months</a:t>
            </a:r>
          </a:p>
          <a:p>
            <a:pPr lvl="1" eaLnBrk="1" hangingPunct="1"/>
            <a:r>
              <a:rPr lang="en-US" dirty="0" smtClean="0"/>
              <a:t>Memory capacity: 2x every 2 years</a:t>
            </a:r>
          </a:p>
          <a:p>
            <a:pPr lvl="1" eaLnBrk="1" hangingPunct="1"/>
            <a:r>
              <a:rPr lang="en-US" dirty="0" smtClean="0"/>
              <a:t>Disk capacity: 2x every year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Transistors on a Chip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Clock speed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3914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/>
          <p:cNvPicPr>
            <a:picLocks noChangeAspect="1" noChangeArrowheads="1"/>
          </p:cNvPicPr>
          <p:nvPr/>
        </p:nvPicPr>
        <p:blipFill>
          <a:blip r:embed="rId2"/>
          <a:srcRect r="1052" b="28189"/>
          <a:stretch>
            <a:fillRect/>
          </a:stretch>
        </p:blipFill>
        <p:spPr bwMode="auto">
          <a:xfrm>
            <a:off x="914400" y="12192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565525" y="3244850"/>
            <a:ext cx="2012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2"/>
            <a:r>
              <a:rPr lang="en-US"/>
              <a:t>2x every 18 months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Capacity</a:t>
            </a:r>
          </a:p>
        </p:txBody>
      </p:sp>
      <p:pic>
        <p:nvPicPr>
          <p:cNvPr id="40965" name="Picture 4" descr="f01-1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" y="1703388"/>
            <a:ext cx="8243888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Capacity</a:t>
            </a:r>
            <a:endParaRPr lang="en-US" dirty="0"/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/>
          <a:srcRect t="16354"/>
          <a:stretch>
            <a:fillRect/>
          </a:stretch>
        </p:blipFill>
        <p:spPr bwMode="auto">
          <a:xfrm>
            <a:off x="990600" y="1752600"/>
            <a:ext cx="7162800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CPU/Memory Performance Gap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  <a:p>
            <a:pPr eaLnBrk="1" hangingPunct="1">
              <a:buFont typeface="Wingdings" pitchFamily="-106" charset="2"/>
              <a:buNone/>
            </a:pPr>
            <a:endParaRPr lang="en-US" dirty="0" smtClean="0">
              <a:latin typeface="Comic Sans MS" pitchFamily="-106" charset="0"/>
            </a:endParaRPr>
          </a:p>
          <a:p>
            <a:pPr eaLnBrk="1" hangingPunct="1">
              <a:buFont typeface="Wingdings" pitchFamily="-106" charset="2"/>
              <a:buNone/>
            </a:pPr>
            <a:endParaRPr lang="en-US" dirty="0" smtClean="0">
              <a:latin typeface="Comic Sans MS" pitchFamily="-106" charset="0"/>
            </a:endParaRP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Implication: memory hierarchy</a:t>
            </a:r>
          </a:p>
          <a:p>
            <a:pPr lvl="1" eaLnBrk="1" hangingPunct="1"/>
            <a:r>
              <a:rPr lang="en-US" dirty="0" smtClean="0"/>
              <a:t>registers, caches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34263" y="3460750"/>
            <a:ext cx="12700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 dirty="0">
                <a:latin typeface="Arial" pitchFamily="34" charset="0"/>
              </a:rPr>
              <a:t>DRAM</a:t>
            </a:r>
          </a:p>
          <a:p>
            <a:pPr algn="l"/>
            <a:r>
              <a:rPr lang="en-US" sz="2000" b="0" dirty="0">
                <a:latin typeface="Arial" pitchFamily="34" charset="0"/>
              </a:rPr>
              <a:t>7%/yr.</a:t>
            </a:r>
          </a:p>
        </p:txBody>
      </p:sp>
      <p:sp>
        <p:nvSpPr>
          <p:cNvPr id="6" name="Arc 6"/>
          <p:cNvSpPr>
            <a:spLocks/>
          </p:cNvSpPr>
          <p:nvPr/>
        </p:nvSpPr>
        <p:spPr bwMode="auto">
          <a:xfrm>
            <a:off x="6910388" y="3614738"/>
            <a:ext cx="5588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625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701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778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54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30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06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82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59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235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11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387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63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540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616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692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768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44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921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997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73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149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225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302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378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454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530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06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683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759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35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911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987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064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140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216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4292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368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445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4521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597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673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4749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826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4902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978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5054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5130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5207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283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5359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435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511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5588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5664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740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5816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5892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969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045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6121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6197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6273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6350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6426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65024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65786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66548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67310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6807200" y="34131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1625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1701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1778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1854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1930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006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2082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2159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2235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2311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2387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2463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2540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2616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2692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2768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2844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>
            <a:off x="2921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>
            <a:off x="2997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3073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3149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3225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3302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3378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3454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3530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3606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3683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3759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3835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6"/>
          <p:cNvSpPr>
            <a:spLocks noChangeShapeType="1"/>
          </p:cNvSpPr>
          <p:nvPr/>
        </p:nvSpPr>
        <p:spPr bwMode="auto">
          <a:xfrm>
            <a:off x="3911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3987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>
            <a:off x="4064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4140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4216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4292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4368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4445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4521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15"/>
          <p:cNvSpPr>
            <a:spLocks noChangeShapeType="1"/>
          </p:cNvSpPr>
          <p:nvPr/>
        </p:nvSpPr>
        <p:spPr bwMode="auto">
          <a:xfrm>
            <a:off x="4597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4673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4749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/>
          <p:cNvSpPr>
            <a:spLocks noChangeShapeType="1"/>
          </p:cNvSpPr>
          <p:nvPr/>
        </p:nvSpPr>
        <p:spPr bwMode="auto">
          <a:xfrm>
            <a:off x="4826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/>
          <p:cNvSpPr>
            <a:spLocks noChangeShapeType="1"/>
          </p:cNvSpPr>
          <p:nvPr/>
        </p:nvSpPr>
        <p:spPr bwMode="auto">
          <a:xfrm>
            <a:off x="4902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20"/>
          <p:cNvSpPr>
            <a:spLocks noChangeShapeType="1"/>
          </p:cNvSpPr>
          <p:nvPr/>
        </p:nvSpPr>
        <p:spPr bwMode="auto">
          <a:xfrm>
            <a:off x="4978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21"/>
          <p:cNvSpPr>
            <a:spLocks noChangeShapeType="1"/>
          </p:cNvSpPr>
          <p:nvPr/>
        </p:nvSpPr>
        <p:spPr bwMode="auto">
          <a:xfrm>
            <a:off x="5054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5130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23"/>
          <p:cNvSpPr>
            <a:spLocks noChangeShapeType="1"/>
          </p:cNvSpPr>
          <p:nvPr/>
        </p:nvSpPr>
        <p:spPr bwMode="auto">
          <a:xfrm>
            <a:off x="5207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24"/>
          <p:cNvSpPr>
            <a:spLocks noChangeShapeType="1"/>
          </p:cNvSpPr>
          <p:nvPr/>
        </p:nvSpPr>
        <p:spPr bwMode="auto">
          <a:xfrm>
            <a:off x="5283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5"/>
          <p:cNvSpPr>
            <a:spLocks noChangeShapeType="1"/>
          </p:cNvSpPr>
          <p:nvPr/>
        </p:nvSpPr>
        <p:spPr bwMode="auto">
          <a:xfrm>
            <a:off x="5359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5435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5511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>
            <a:off x="5588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auto">
          <a:xfrm>
            <a:off x="5664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130"/>
          <p:cNvSpPr>
            <a:spLocks noChangeShapeType="1"/>
          </p:cNvSpPr>
          <p:nvPr/>
        </p:nvSpPr>
        <p:spPr bwMode="auto">
          <a:xfrm>
            <a:off x="5740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131"/>
          <p:cNvSpPr>
            <a:spLocks noChangeShapeType="1"/>
          </p:cNvSpPr>
          <p:nvPr/>
        </p:nvSpPr>
        <p:spPr bwMode="auto">
          <a:xfrm>
            <a:off x="5816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132"/>
          <p:cNvSpPr>
            <a:spLocks noChangeShapeType="1"/>
          </p:cNvSpPr>
          <p:nvPr/>
        </p:nvSpPr>
        <p:spPr bwMode="auto">
          <a:xfrm>
            <a:off x="5892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5969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6045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6121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36"/>
          <p:cNvSpPr>
            <a:spLocks noChangeShapeType="1"/>
          </p:cNvSpPr>
          <p:nvPr/>
        </p:nvSpPr>
        <p:spPr bwMode="auto">
          <a:xfrm>
            <a:off x="6197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37"/>
          <p:cNvSpPr>
            <a:spLocks noChangeShapeType="1"/>
          </p:cNvSpPr>
          <p:nvPr/>
        </p:nvSpPr>
        <p:spPr bwMode="auto">
          <a:xfrm>
            <a:off x="6273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6350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6426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40"/>
          <p:cNvSpPr>
            <a:spLocks noChangeShapeType="1"/>
          </p:cNvSpPr>
          <p:nvPr/>
        </p:nvSpPr>
        <p:spPr bwMode="auto">
          <a:xfrm>
            <a:off x="65024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1"/>
          <p:cNvSpPr>
            <a:spLocks noChangeShapeType="1"/>
          </p:cNvSpPr>
          <p:nvPr/>
        </p:nvSpPr>
        <p:spPr bwMode="auto">
          <a:xfrm>
            <a:off x="65786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6548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7310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6807200" y="24479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45"/>
          <p:cNvSpPr>
            <a:spLocks noChangeShapeType="1"/>
          </p:cNvSpPr>
          <p:nvPr/>
        </p:nvSpPr>
        <p:spPr bwMode="auto">
          <a:xfrm>
            <a:off x="1625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1701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1778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1854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1930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2006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2082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2159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2235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311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387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463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2540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2616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2692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>
            <a:off x="2768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844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2921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2997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3073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3149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3225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Line 167"/>
          <p:cNvSpPr>
            <a:spLocks noChangeShapeType="1"/>
          </p:cNvSpPr>
          <p:nvPr/>
        </p:nvSpPr>
        <p:spPr bwMode="auto">
          <a:xfrm>
            <a:off x="3302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168"/>
          <p:cNvSpPr>
            <a:spLocks noChangeShapeType="1"/>
          </p:cNvSpPr>
          <p:nvPr/>
        </p:nvSpPr>
        <p:spPr bwMode="auto">
          <a:xfrm>
            <a:off x="3378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Line 169"/>
          <p:cNvSpPr>
            <a:spLocks noChangeShapeType="1"/>
          </p:cNvSpPr>
          <p:nvPr/>
        </p:nvSpPr>
        <p:spPr bwMode="auto">
          <a:xfrm>
            <a:off x="3454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170"/>
          <p:cNvSpPr>
            <a:spLocks noChangeShapeType="1"/>
          </p:cNvSpPr>
          <p:nvPr/>
        </p:nvSpPr>
        <p:spPr bwMode="auto">
          <a:xfrm>
            <a:off x="3530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3606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172"/>
          <p:cNvSpPr>
            <a:spLocks noChangeShapeType="1"/>
          </p:cNvSpPr>
          <p:nvPr/>
        </p:nvSpPr>
        <p:spPr bwMode="auto">
          <a:xfrm>
            <a:off x="3683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173"/>
          <p:cNvSpPr>
            <a:spLocks noChangeShapeType="1"/>
          </p:cNvSpPr>
          <p:nvPr/>
        </p:nvSpPr>
        <p:spPr bwMode="auto">
          <a:xfrm>
            <a:off x="3759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174"/>
          <p:cNvSpPr>
            <a:spLocks noChangeShapeType="1"/>
          </p:cNvSpPr>
          <p:nvPr/>
        </p:nvSpPr>
        <p:spPr bwMode="auto">
          <a:xfrm>
            <a:off x="3835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175"/>
          <p:cNvSpPr>
            <a:spLocks noChangeShapeType="1"/>
          </p:cNvSpPr>
          <p:nvPr/>
        </p:nvSpPr>
        <p:spPr bwMode="auto">
          <a:xfrm>
            <a:off x="3911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176"/>
          <p:cNvSpPr>
            <a:spLocks noChangeShapeType="1"/>
          </p:cNvSpPr>
          <p:nvPr/>
        </p:nvSpPr>
        <p:spPr bwMode="auto">
          <a:xfrm>
            <a:off x="3987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177"/>
          <p:cNvSpPr>
            <a:spLocks noChangeShapeType="1"/>
          </p:cNvSpPr>
          <p:nvPr/>
        </p:nvSpPr>
        <p:spPr bwMode="auto">
          <a:xfrm>
            <a:off x="4064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178"/>
          <p:cNvSpPr>
            <a:spLocks noChangeShapeType="1"/>
          </p:cNvSpPr>
          <p:nvPr/>
        </p:nvSpPr>
        <p:spPr bwMode="auto">
          <a:xfrm>
            <a:off x="4140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179"/>
          <p:cNvSpPr>
            <a:spLocks noChangeShapeType="1"/>
          </p:cNvSpPr>
          <p:nvPr/>
        </p:nvSpPr>
        <p:spPr bwMode="auto">
          <a:xfrm>
            <a:off x="4216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180"/>
          <p:cNvSpPr>
            <a:spLocks noChangeShapeType="1"/>
          </p:cNvSpPr>
          <p:nvPr/>
        </p:nvSpPr>
        <p:spPr bwMode="auto">
          <a:xfrm>
            <a:off x="4292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181"/>
          <p:cNvSpPr>
            <a:spLocks noChangeShapeType="1"/>
          </p:cNvSpPr>
          <p:nvPr/>
        </p:nvSpPr>
        <p:spPr bwMode="auto">
          <a:xfrm>
            <a:off x="4368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182"/>
          <p:cNvSpPr>
            <a:spLocks noChangeShapeType="1"/>
          </p:cNvSpPr>
          <p:nvPr/>
        </p:nvSpPr>
        <p:spPr bwMode="auto">
          <a:xfrm>
            <a:off x="4445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183"/>
          <p:cNvSpPr>
            <a:spLocks noChangeShapeType="1"/>
          </p:cNvSpPr>
          <p:nvPr/>
        </p:nvSpPr>
        <p:spPr bwMode="auto">
          <a:xfrm>
            <a:off x="4521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184"/>
          <p:cNvSpPr>
            <a:spLocks noChangeShapeType="1"/>
          </p:cNvSpPr>
          <p:nvPr/>
        </p:nvSpPr>
        <p:spPr bwMode="auto">
          <a:xfrm>
            <a:off x="4597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185"/>
          <p:cNvSpPr>
            <a:spLocks noChangeShapeType="1"/>
          </p:cNvSpPr>
          <p:nvPr/>
        </p:nvSpPr>
        <p:spPr bwMode="auto">
          <a:xfrm>
            <a:off x="4673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86"/>
          <p:cNvSpPr>
            <a:spLocks noChangeShapeType="1"/>
          </p:cNvSpPr>
          <p:nvPr/>
        </p:nvSpPr>
        <p:spPr bwMode="auto">
          <a:xfrm>
            <a:off x="4749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187"/>
          <p:cNvSpPr>
            <a:spLocks noChangeShapeType="1"/>
          </p:cNvSpPr>
          <p:nvPr/>
        </p:nvSpPr>
        <p:spPr bwMode="auto">
          <a:xfrm>
            <a:off x="4826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188"/>
          <p:cNvSpPr>
            <a:spLocks noChangeShapeType="1"/>
          </p:cNvSpPr>
          <p:nvPr/>
        </p:nvSpPr>
        <p:spPr bwMode="auto">
          <a:xfrm>
            <a:off x="4902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189"/>
          <p:cNvSpPr>
            <a:spLocks noChangeShapeType="1"/>
          </p:cNvSpPr>
          <p:nvPr/>
        </p:nvSpPr>
        <p:spPr bwMode="auto">
          <a:xfrm>
            <a:off x="4978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190"/>
          <p:cNvSpPr>
            <a:spLocks noChangeShapeType="1"/>
          </p:cNvSpPr>
          <p:nvPr/>
        </p:nvSpPr>
        <p:spPr bwMode="auto">
          <a:xfrm>
            <a:off x="5054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191"/>
          <p:cNvSpPr>
            <a:spLocks noChangeShapeType="1"/>
          </p:cNvSpPr>
          <p:nvPr/>
        </p:nvSpPr>
        <p:spPr bwMode="auto">
          <a:xfrm>
            <a:off x="5130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92"/>
          <p:cNvSpPr>
            <a:spLocks noChangeShapeType="1"/>
          </p:cNvSpPr>
          <p:nvPr/>
        </p:nvSpPr>
        <p:spPr bwMode="auto">
          <a:xfrm>
            <a:off x="5207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93"/>
          <p:cNvSpPr>
            <a:spLocks noChangeShapeType="1"/>
          </p:cNvSpPr>
          <p:nvPr/>
        </p:nvSpPr>
        <p:spPr bwMode="auto">
          <a:xfrm>
            <a:off x="5283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94"/>
          <p:cNvSpPr>
            <a:spLocks noChangeShapeType="1"/>
          </p:cNvSpPr>
          <p:nvPr/>
        </p:nvSpPr>
        <p:spPr bwMode="auto">
          <a:xfrm>
            <a:off x="5359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195"/>
          <p:cNvSpPr>
            <a:spLocks noChangeShapeType="1"/>
          </p:cNvSpPr>
          <p:nvPr/>
        </p:nvSpPr>
        <p:spPr bwMode="auto">
          <a:xfrm>
            <a:off x="5435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6"/>
          <p:cNvSpPr>
            <a:spLocks noChangeShapeType="1"/>
          </p:cNvSpPr>
          <p:nvPr/>
        </p:nvSpPr>
        <p:spPr bwMode="auto">
          <a:xfrm>
            <a:off x="5511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197"/>
          <p:cNvSpPr>
            <a:spLocks noChangeShapeType="1"/>
          </p:cNvSpPr>
          <p:nvPr/>
        </p:nvSpPr>
        <p:spPr bwMode="auto">
          <a:xfrm>
            <a:off x="5588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198"/>
          <p:cNvSpPr>
            <a:spLocks noChangeShapeType="1"/>
          </p:cNvSpPr>
          <p:nvPr/>
        </p:nvSpPr>
        <p:spPr bwMode="auto">
          <a:xfrm>
            <a:off x="5664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199"/>
          <p:cNvSpPr>
            <a:spLocks noChangeShapeType="1"/>
          </p:cNvSpPr>
          <p:nvPr/>
        </p:nvSpPr>
        <p:spPr bwMode="auto">
          <a:xfrm>
            <a:off x="5740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200"/>
          <p:cNvSpPr>
            <a:spLocks noChangeShapeType="1"/>
          </p:cNvSpPr>
          <p:nvPr/>
        </p:nvSpPr>
        <p:spPr bwMode="auto">
          <a:xfrm>
            <a:off x="5816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201"/>
          <p:cNvSpPr>
            <a:spLocks noChangeShapeType="1"/>
          </p:cNvSpPr>
          <p:nvPr/>
        </p:nvSpPr>
        <p:spPr bwMode="auto">
          <a:xfrm>
            <a:off x="5892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202"/>
          <p:cNvSpPr>
            <a:spLocks noChangeShapeType="1"/>
          </p:cNvSpPr>
          <p:nvPr/>
        </p:nvSpPr>
        <p:spPr bwMode="auto">
          <a:xfrm>
            <a:off x="5969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203"/>
          <p:cNvSpPr>
            <a:spLocks noChangeShapeType="1"/>
          </p:cNvSpPr>
          <p:nvPr/>
        </p:nvSpPr>
        <p:spPr bwMode="auto">
          <a:xfrm>
            <a:off x="6045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204"/>
          <p:cNvSpPr>
            <a:spLocks noChangeShapeType="1"/>
          </p:cNvSpPr>
          <p:nvPr/>
        </p:nvSpPr>
        <p:spPr bwMode="auto">
          <a:xfrm>
            <a:off x="6121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205"/>
          <p:cNvSpPr>
            <a:spLocks noChangeShapeType="1"/>
          </p:cNvSpPr>
          <p:nvPr/>
        </p:nvSpPr>
        <p:spPr bwMode="auto">
          <a:xfrm>
            <a:off x="6197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206"/>
          <p:cNvSpPr>
            <a:spLocks noChangeShapeType="1"/>
          </p:cNvSpPr>
          <p:nvPr/>
        </p:nvSpPr>
        <p:spPr bwMode="auto">
          <a:xfrm>
            <a:off x="6273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207"/>
          <p:cNvSpPr>
            <a:spLocks noChangeShapeType="1"/>
          </p:cNvSpPr>
          <p:nvPr/>
        </p:nvSpPr>
        <p:spPr bwMode="auto">
          <a:xfrm>
            <a:off x="6350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208"/>
          <p:cNvSpPr>
            <a:spLocks noChangeShapeType="1"/>
          </p:cNvSpPr>
          <p:nvPr/>
        </p:nvSpPr>
        <p:spPr bwMode="auto">
          <a:xfrm>
            <a:off x="6426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209"/>
          <p:cNvSpPr>
            <a:spLocks noChangeShapeType="1"/>
          </p:cNvSpPr>
          <p:nvPr/>
        </p:nvSpPr>
        <p:spPr bwMode="auto">
          <a:xfrm>
            <a:off x="65024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210"/>
          <p:cNvSpPr>
            <a:spLocks noChangeShapeType="1"/>
          </p:cNvSpPr>
          <p:nvPr/>
        </p:nvSpPr>
        <p:spPr bwMode="auto">
          <a:xfrm>
            <a:off x="65786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211"/>
          <p:cNvSpPr>
            <a:spLocks noChangeShapeType="1"/>
          </p:cNvSpPr>
          <p:nvPr/>
        </p:nvSpPr>
        <p:spPr bwMode="auto">
          <a:xfrm>
            <a:off x="66548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>
            <a:off x="67310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>
            <a:off x="6807200" y="1482725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 flipV="1">
            <a:off x="1473200" y="1470025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215"/>
          <p:cNvSpPr>
            <a:spLocks noChangeShapeType="1"/>
          </p:cNvSpPr>
          <p:nvPr/>
        </p:nvSpPr>
        <p:spPr bwMode="auto">
          <a:xfrm>
            <a:off x="1435100" y="4391025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216"/>
          <p:cNvSpPr>
            <a:spLocks noChangeShapeType="1"/>
          </p:cNvSpPr>
          <p:nvPr/>
        </p:nvSpPr>
        <p:spPr bwMode="auto">
          <a:xfrm>
            <a:off x="1473200" y="4391025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Line 217"/>
          <p:cNvSpPr>
            <a:spLocks noChangeShapeType="1"/>
          </p:cNvSpPr>
          <p:nvPr/>
        </p:nvSpPr>
        <p:spPr bwMode="auto">
          <a:xfrm flipV="1">
            <a:off x="14732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Line 218"/>
          <p:cNvSpPr>
            <a:spLocks noChangeShapeType="1"/>
          </p:cNvSpPr>
          <p:nvPr/>
        </p:nvSpPr>
        <p:spPr bwMode="auto">
          <a:xfrm flipV="1">
            <a:off x="1739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Line 219"/>
          <p:cNvSpPr>
            <a:spLocks noChangeShapeType="1"/>
          </p:cNvSpPr>
          <p:nvPr/>
        </p:nvSpPr>
        <p:spPr bwMode="auto">
          <a:xfrm flipV="1">
            <a:off x="2019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220"/>
          <p:cNvSpPr>
            <a:spLocks noChangeShapeType="1"/>
          </p:cNvSpPr>
          <p:nvPr/>
        </p:nvSpPr>
        <p:spPr bwMode="auto">
          <a:xfrm flipV="1">
            <a:off x="22860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Line 221"/>
          <p:cNvSpPr>
            <a:spLocks noChangeShapeType="1"/>
          </p:cNvSpPr>
          <p:nvPr/>
        </p:nvSpPr>
        <p:spPr bwMode="auto">
          <a:xfrm flipV="1">
            <a:off x="25527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Line 222"/>
          <p:cNvSpPr>
            <a:spLocks noChangeShapeType="1"/>
          </p:cNvSpPr>
          <p:nvPr/>
        </p:nvSpPr>
        <p:spPr bwMode="auto">
          <a:xfrm flipV="1">
            <a:off x="28194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Line 223"/>
          <p:cNvSpPr>
            <a:spLocks noChangeShapeType="1"/>
          </p:cNvSpPr>
          <p:nvPr/>
        </p:nvSpPr>
        <p:spPr bwMode="auto">
          <a:xfrm flipV="1">
            <a:off x="30861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Line 224"/>
          <p:cNvSpPr>
            <a:spLocks noChangeShapeType="1"/>
          </p:cNvSpPr>
          <p:nvPr/>
        </p:nvSpPr>
        <p:spPr bwMode="auto">
          <a:xfrm flipV="1">
            <a:off x="33528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Line 225"/>
          <p:cNvSpPr>
            <a:spLocks noChangeShapeType="1"/>
          </p:cNvSpPr>
          <p:nvPr/>
        </p:nvSpPr>
        <p:spPr bwMode="auto">
          <a:xfrm flipV="1">
            <a:off x="36195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Line 226"/>
          <p:cNvSpPr>
            <a:spLocks noChangeShapeType="1"/>
          </p:cNvSpPr>
          <p:nvPr/>
        </p:nvSpPr>
        <p:spPr bwMode="auto">
          <a:xfrm flipV="1">
            <a:off x="3898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Line 227"/>
          <p:cNvSpPr>
            <a:spLocks noChangeShapeType="1"/>
          </p:cNvSpPr>
          <p:nvPr/>
        </p:nvSpPr>
        <p:spPr bwMode="auto">
          <a:xfrm flipV="1">
            <a:off x="41656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228"/>
          <p:cNvSpPr>
            <a:spLocks noChangeShapeType="1"/>
          </p:cNvSpPr>
          <p:nvPr/>
        </p:nvSpPr>
        <p:spPr bwMode="auto">
          <a:xfrm flipV="1">
            <a:off x="4432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229"/>
          <p:cNvSpPr>
            <a:spLocks noChangeShapeType="1"/>
          </p:cNvSpPr>
          <p:nvPr/>
        </p:nvSpPr>
        <p:spPr bwMode="auto">
          <a:xfrm flipV="1">
            <a:off x="46990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230"/>
          <p:cNvSpPr>
            <a:spLocks noChangeShapeType="1"/>
          </p:cNvSpPr>
          <p:nvPr/>
        </p:nvSpPr>
        <p:spPr bwMode="auto">
          <a:xfrm flipV="1">
            <a:off x="49657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31"/>
          <p:cNvSpPr>
            <a:spLocks noChangeShapeType="1"/>
          </p:cNvSpPr>
          <p:nvPr/>
        </p:nvSpPr>
        <p:spPr bwMode="auto">
          <a:xfrm flipV="1">
            <a:off x="52324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232"/>
          <p:cNvSpPr>
            <a:spLocks noChangeShapeType="1"/>
          </p:cNvSpPr>
          <p:nvPr/>
        </p:nvSpPr>
        <p:spPr bwMode="auto">
          <a:xfrm flipV="1">
            <a:off x="54991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233"/>
          <p:cNvSpPr>
            <a:spLocks noChangeShapeType="1"/>
          </p:cNvSpPr>
          <p:nvPr/>
        </p:nvSpPr>
        <p:spPr bwMode="auto">
          <a:xfrm flipV="1">
            <a:off x="57785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 flipV="1">
            <a:off x="60452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 flipV="1">
            <a:off x="63119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 flipV="1">
            <a:off x="65786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 flipV="1">
            <a:off x="6845300" y="433070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38"/>
          <p:cNvSpPr>
            <a:spLocks/>
          </p:cNvSpPr>
          <p:nvPr/>
        </p:nvSpPr>
        <p:spPr bwMode="auto">
          <a:xfrm>
            <a:off x="1466850" y="1501775"/>
            <a:ext cx="5373688" cy="2884488"/>
          </a:xfrm>
          <a:custGeom>
            <a:avLst/>
            <a:gdLst/>
            <a:ahLst/>
            <a:cxnLst>
              <a:cxn ang="0">
                <a:pos x="0" y="1816"/>
              </a:cxn>
              <a:cxn ang="0">
                <a:pos x="168" y="1752"/>
              </a:cxn>
              <a:cxn ang="0">
                <a:pos x="344" y="1696"/>
              </a:cxn>
              <a:cxn ang="0">
                <a:pos x="512" y="1640"/>
              </a:cxn>
              <a:cxn ang="0">
                <a:pos x="680" y="1576"/>
              </a:cxn>
              <a:cxn ang="0">
                <a:pos x="848" y="1520"/>
              </a:cxn>
              <a:cxn ang="0">
                <a:pos x="1016" y="1456"/>
              </a:cxn>
              <a:cxn ang="0">
                <a:pos x="1184" y="1400"/>
              </a:cxn>
              <a:cxn ang="0">
                <a:pos x="1352" y="1296"/>
              </a:cxn>
              <a:cxn ang="0">
                <a:pos x="1528" y="1184"/>
              </a:cxn>
              <a:cxn ang="0">
                <a:pos x="1696" y="1080"/>
              </a:cxn>
              <a:cxn ang="0">
                <a:pos x="1864" y="968"/>
              </a:cxn>
              <a:cxn ang="0">
                <a:pos x="2032" y="864"/>
              </a:cxn>
              <a:cxn ang="0">
                <a:pos x="2200" y="752"/>
              </a:cxn>
              <a:cxn ang="0">
                <a:pos x="2368" y="648"/>
              </a:cxn>
              <a:cxn ang="0">
                <a:pos x="2536" y="536"/>
              </a:cxn>
              <a:cxn ang="0">
                <a:pos x="2712" y="432"/>
              </a:cxn>
              <a:cxn ang="0">
                <a:pos x="2880" y="328"/>
              </a:cxn>
              <a:cxn ang="0">
                <a:pos x="3048" y="216"/>
              </a:cxn>
              <a:cxn ang="0">
                <a:pos x="3216" y="112"/>
              </a:cxn>
              <a:cxn ang="0">
                <a:pos x="3384" y="0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Freeform 239"/>
          <p:cNvSpPr>
            <a:spLocks/>
          </p:cNvSpPr>
          <p:nvPr/>
        </p:nvSpPr>
        <p:spPr bwMode="auto">
          <a:xfrm>
            <a:off x="1466850" y="3813175"/>
            <a:ext cx="537368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68" y="344"/>
              </a:cxn>
              <a:cxn ang="0">
                <a:pos x="344" y="320"/>
              </a:cxn>
              <a:cxn ang="0">
                <a:pos x="512" y="304"/>
              </a:cxn>
              <a:cxn ang="0">
                <a:pos x="680" y="288"/>
              </a:cxn>
              <a:cxn ang="0">
                <a:pos x="848" y="272"/>
              </a:cxn>
              <a:cxn ang="0">
                <a:pos x="1016" y="248"/>
              </a:cxn>
              <a:cxn ang="0">
                <a:pos x="1184" y="232"/>
              </a:cxn>
              <a:cxn ang="0">
                <a:pos x="1352" y="216"/>
              </a:cxn>
              <a:cxn ang="0">
                <a:pos x="1528" y="200"/>
              </a:cxn>
              <a:cxn ang="0">
                <a:pos x="1696" y="176"/>
              </a:cxn>
              <a:cxn ang="0">
                <a:pos x="1864" y="160"/>
              </a:cxn>
              <a:cxn ang="0">
                <a:pos x="2032" y="144"/>
              </a:cxn>
              <a:cxn ang="0">
                <a:pos x="2200" y="128"/>
              </a:cxn>
              <a:cxn ang="0">
                <a:pos x="2368" y="104"/>
              </a:cxn>
              <a:cxn ang="0">
                <a:pos x="2536" y="88"/>
              </a:cxn>
              <a:cxn ang="0">
                <a:pos x="2712" y="72"/>
              </a:cxn>
              <a:cxn ang="0">
                <a:pos x="2880" y="56"/>
              </a:cxn>
              <a:cxn ang="0">
                <a:pos x="3048" y="32"/>
              </a:cxn>
              <a:cxn ang="0">
                <a:pos x="3216" y="16"/>
              </a:cxn>
              <a:cxn ang="0">
                <a:pos x="3384" y="0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" name="Rectangle 240"/>
          <p:cNvSpPr>
            <a:spLocks noChangeArrowheads="1"/>
          </p:cNvSpPr>
          <p:nvPr/>
        </p:nvSpPr>
        <p:spPr bwMode="auto">
          <a:xfrm>
            <a:off x="1435100" y="4344988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Rectangle 241"/>
          <p:cNvSpPr>
            <a:spLocks noChangeArrowheads="1"/>
          </p:cNvSpPr>
          <p:nvPr/>
        </p:nvSpPr>
        <p:spPr bwMode="auto">
          <a:xfrm>
            <a:off x="1701800" y="4243388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Rectangle 242"/>
          <p:cNvSpPr>
            <a:spLocks noChangeArrowheads="1"/>
          </p:cNvSpPr>
          <p:nvPr/>
        </p:nvSpPr>
        <p:spPr bwMode="auto">
          <a:xfrm>
            <a:off x="1981200" y="4162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Rectangle 243"/>
          <p:cNvSpPr>
            <a:spLocks noChangeArrowheads="1"/>
          </p:cNvSpPr>
          <p:nvPr/>
        </p:nvSpPr>
        <p:spPr bwMode="auto">
          <a:xfrm>
            <a:off x="2247900" y="4073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Rectangle 244"/>
          <p:cNvSpPr>
            <a:spLocks noChangeArrowheads="1"/>
          </p:cNvSpPr>
          <p:nvPr/>
        </p:nvSpPr>
        <p:spPr bwMode="auto">
          <a:xfrm>
            <a:off x="2514600" y="3971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Rectangle 245"/>
          <p:cNvSpPr>
            <a:spLocks noChangeArrowheads="1"/>
          </p:cNvSpPr>
          <p:nvPr/>
        </p:nvSpPr>
        <p:spPr bwMode="auto">
          <a:xfrm>
            <a:off x="2781300" y="38830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Rectangle 246"/>
          <p:cNvSpPr>
            <a:spLocks noChangeArrowheads="1"/>
          </p:cNvSpPr>
          <p:nvPr/>
        </p:nvSpPr>
        <p:spPr bwMode="auto">
          <a:xfrm>
            <a:off x="3048000" y="3781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247"/>
          <p:cNvSpPr>
            <a:spLocks noChangeArrowheads="1"/>
          </p:cNvSpPr>
          <p:nvPr/>
        </p:nvSpPr>
        <p:spPr bwMode="auto">
          <a:xfrm>
            <a:off x="3314700" y="3692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248"/>
          <p:cNvSpPr>
            <a:spLocks noChangeArrowheads="1"/>
          </p:cNvSpPr>
          <p:nvPr/>
        </p:nvSpPr>
        <p:spPr bwMode="auto">
          <a:xfrm>
            <a:off x="3581400" y="35274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249"/>
          <p:cNvSpPr>
            <a:spLocks noChangeArrowheads="1"/>
          </p:cNvSpPr>
          <p:nvPr/>
        </p:nvSpPr>
        <p:spPr bwMode="auto">
          <a:xfrm>
            <a:off x="3860800" y="33496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Rectangle 250"/>
          <p:cNvSpPr>
            <a:spLocks noChangeArrowheads="1"/>
          </p:cNvSpPr>
          <p:nvPr/>
        </p:nvSpPr>
        <p:spPr bwMode="auto">
          <a:xfrm>
            <a:off x="4127500" y="31845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251"/>
          <p:cNvSpPr>
            <a:spLocks noChangeArrowheads="1"/>
          </p:cNvSpPr>
          <p:nvPr/>
        </p:nvSpPr>
        <p:spPr bwMode="auto">
          <a:xfrm>
            <a:off x="4394200" y="3006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Rectangle 252"/>
          <p:cNvSpPr>
            <a:spLocks noChangeArrowheads="1"/>
          </p:cNvSpPr>
          <p:nvPr/>
        </p:nvSpPr>
        <p:spPr bwMode="auto">
          <a:xfrm>
            <a:off x="4660900" y="28416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Rectangle 253"/>
          <p:cNvSpPr>
            <a:spLocks noChangeArrowheads="1"/>
          </p:cNvSpPr>
          <p:nvPr/>
        </p:nvSpPr>
        <p:spPr bwMode="auto">
          <a:xfrm>
            <a:off x="4927600" y="2663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Rectangle 254"/>
          <p:cNvSpPr>
            <a:spLocks noChangeArrowheads="1"/>
          </p:cNvSpPr>
          <p:nvPr/>
        </p:nvSpPr>
        <p:spPr bwMode="auto">
          <a:xfrm>
            <a:off x="5194300" y="2498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Rectangle 255"/>
          <p:cNvSpPr>
            <a:spLocks noChangeArrowheads="1"/>
          </p:cNvSpPr>
          <p:nvPr/>
        </p:nvSpPr>
        <p:spPr bwMode="auto">
          <a:xfrm>
            <a:off x="5461000" y="2320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Rectangle 256"/>
          <p:cNvSpPr>
            <a:spLocks noChangeArrowheads="1"/>
          </p:cNvSpPr>
          <p:nvPr/>
        </p:nvSpPr>
        <p:spPr bwMode="auto">
          <a:xfrm>
            <a:off x="5740400" y="2155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Rectangle 257"/>
          <p:cNvSpPr>
            <a:spLocks noChangeArrowheads="1"/>
          </p:cNvSpPr>
          <p:nvPr/>
        </p:nvSpPr>
        <p:spPr bwMode="auto">
          <a:xfrm>
            <a:off x="6007100" y="19907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Rectangle 258"/>
          <p:cNvSpPr>
            <a:spLocks noChangeArrowheads="1"/>
          </p:cNvSpPr>
          <p:nvPr/>
        </p:nvSpPr>
        <p:spPr bwMode="auto">
          <a:xfrm>
            <a:off x="6273800" y="18129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Rectangle 259"/>
          <p:cNvSpPr>
            <a:spLocks noChangeArrowheads="1"/>
          </p:cNvSpPr>
          <p:nvPr/>
        </p:nvSpPr>
        <p:spPr bwMode="auto">
          <a:xfrm>
            <a:off x="6540500" y="16478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Rectangle 260"/>
          <p:cNvSpPr>
            <a:spLocks noChangeArrowheads="1"/>
          </p:cNvSpPr>
          <p:nvPr/>
        </p:nvSpPr>
        <p:spPr bwMode="auto">
          <a:xfrm>
            <a:off x="6807200" y="1470025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261"/>
          <p:cNvSpPr>
            <a:spLocks noChangeArrowheads="1"/>
          </p:cNvSpPr>
          <p:nvPr/>
        </p:nvSpPr>
        <p:spPr bwMode="auto">
          <a:xfrm>
            <a:off x="1435100" y="43449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262"/>
          <p:cNvSpPr>
            <a:spLocks noChangeArrowheads="1"/>
          </p:cNvSpPr>
          <p:nvPr/>
        </p:nvSpPr>
        <p:spPr bwMode="auto">
          <a:xfrm>
            <a:off x="1701800" y="43195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263"/>
          <p:cNvSpPr>
            <a:spLocks noChangeArrowheads="1"/>
          </p:cNvSpPr>
          <p:nvPr/>
        </p:nvSpPr>
        <p:spPr bwMode="auto">
          <a:xfrm>
            <a:off x="1981200" y="42814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264"/>
          <p:cNvSpPr>
            <a:spLocks noChangeArrowheads="1"/>
          </p:cNvSpPr>
          <p:nvPr/>
        </p:nvSpPr>
        <p:spPr bwMode="auto">
          <a:xfrm>
            <a:off x="2247900" y="42560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265"/>
          <p:cNvSpPr>
            <a:spLocks noChangeArrowheads="1"/>
          </p:cNvSpPr>
          <p:nvPr/>
        </p:nvSpPr>
        <p:spPr bwMode="auto">
          <a:xfrm>
            <a:off x="2514600" y="42306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266"/>
          <p:cNvSpPr>
            <a:spLocks noChangeArrowheads="1"/>
          </p:cNvSpPr>
          <p:nvPr/>
        </p:nvSpPr>
        <p:spPr bwMode="auto">
          <a:xfrm>
            <a:off x="2781300" y="42052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Rectangle 267"/>
          <p:cNvSpPr>
            <a:spLocks noChangeArrowheads="1"/>
          </p:cNvSpPr>
          <p:nvPr/>
        </p:nvSpPr>
        <p:spPr bwMode="auto">
          <a:xfrm>
            <a:off x="3048000" y="4167188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268"/>
          <p:cNvSpPr>
            <a:spLocks noChangeArrowheads="1"/>
          </p:cNvSpPr>
          <p:nvPr/>
        </p:nvSpPr>
        <p:spPr bwMode="auto">
          <a:xfrm>
            <a:off x="3314700" y="41497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269"/>
          <p:cNvSpPr>
            <a:spLocks noChangeArrowheads="1"/>
          </p:cNvSpPr>
          <p:nvPr/>
        </p:nvSpPr>
        <p:spPr bwMode="auto">
          <a:xfrm>
            <a:off x="3581400" y="41243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270"/>
          <p:cNvSpPr>
            <a:spLocks noChangeArrowheads="1"/>
          </p:cNvSpPr>
          <p:nvPr/>
        </p:nvSpPr>
        <p:spPr bwMode="auto">
          <a:xfrm>
            <a:off x="3860800" y="40989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271"/>
          <p:cNvSpPr>
            <a:spLocks noChangeArrowheads="1"/>
          </p:cNvSpPr>
          <p:nvPr/>
        </p:nvSpPr>
        <p:spPr bwMode="auto">
          <a:xfrm>
            <a:off x="4127500" y="40608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272"/>
          <p:cNvSpPr>
            <a:spLocks noChangeArrowheads="1"/>
          </p:cNvSpPr>
          <p:nvPr/>
        </p:nvSpPr>
        <p:spPr bwMode="auto">
          <a:xfrm>
            <a:off x="4394200" y="40354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273"/>
          <p:cNvSpPr>
            <a:spLocks noChangeArrowheads="1"/>
          </p:cNvSpPr>
          <p:nvPr/>
        </p:nvSpPr>
        <p:spPr bwMode="auto">
          <a:xfrm>
            <a:off x="4660900" y="40100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274"/>
          <p:cNvSpPr>
            <a:spLocks noChangeArrowheads="1"/>
          </p:cNvSpPr>
          <p:nvPr/>
        </p:nvSpPr>
        <p:spPr bwMode="auto">
          <a:xfrm>
            <a:off x="4927600" y="39846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275"/>
          <p:cNvSpPr>
            <a:spLocks noChangeArrowheads="1"/>
          </p:cNvSpPr>
          <p:nvPr/>
        </p:nvSpPr>
        <p:spPr bwMode="auto">
          <a:xfrm>
            <a:off x="5194300" y="39465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276"/>
          <p:cNvSpPr>
            <a:spLocks noChangeArrowheads="1"/>
          </p:cNvSpPr>
          <p:nvPr/>
        </p:nvSpPr>
        <p:spPr bwMode="auto">
          <a:xfrm>
            <a:off x="5461000" y="39211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277"/>
          <p:cNvSpPr>
            <a:spLocks noChangeArrowheads="1"/>
          </p:cNvSpPr>
          <p:nvPr/>
        </p:nvSpPr>
        <p:spPr bwMode="auto">
          <a:xfrm>
            <a:off x="5740400" y="38957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278"/>
          <p:cNvSpPr>
            <a:spLocks noChangeArrowheads="1"/>
          </p:cNvSpPr>
          <p:nvPr/>
        </p:nvSpPr>
        <p:spPr bwMode="auto">
          <a:xfrm>
            <a:off x="6007100" y="38703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279"/>
          <p:cNvSpPr>
            <a:spLocks noChangeArrowheads="1"/>
          </p:cNvSpPr>
          <p:nvPr/>
        </p:nvSpPr>
        <p:spPr bwMode="auto">
          <a:xfrm>
            <a:off x="6273800" y="38322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280"/>
          <p:cNvSpPr>
            <a:spLocks noChangeArrowheads="1"/>
          </p:cNvSpPr>
          <p:nvPr/>
        </p:nvSpPr>
        <p:spPr bwMode="auto">
          <a:xfrm>
            <a:off x="6540500" y="38068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281"/>
          <p:cNvSpPr>
            <a:spLocks noChangeArrowheads="1"/>
          </p:cNvSpPr>
          <p:nvPr/>
        </p:nvSpPr>
        <p:spPr bwMode="auto">
          <a:xfrm>
            <a:off x="6807200" y="3781425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282"/>
          <p:cNvSpPr>
            <a:spLocks noChangeArrowheads="1"/>
          </p:cNvSpPr>
          <p:nvPr/>
        </p:nvSpPr>
        <p:spPr bwMode="auto">
          <a:xfrm>
            <a:off x="1062038" y="4127500"/>
            <a:ext cx="3714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</a:t>
            </a:r>
          </a:p>
        </p:txBody>
      </p:sp>
      <p:sp>
        <p:nvSpPr>
          <p:cNvPr id="283" name="Rectangle 283"/>
          <p:cNvSpPr>
            <a:spLocks noChangeArrowheads="1"/>
          </p:cNvSpPr>
          <p:nvPr/>
        </p:nvSpPr>
        <p:spPr bwMode="auto">
          <a:xfrm>
            <a:off x="820738" y="3162300"/>
            <a:ext cx="5492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</a:t>
            </a:r>
          </a:p>
        </p:txBody>
      </p:sp>
      <p:sp>
        <p:nvSpPr>
          <p:cNvPr id="284" name="Rectangle 284"/>
          <p:cNvSpPr>
            <a:spLocks noChangeArrowheads="1"/>
          </p:cNvSpPr>
          <p:nvPr/>
        </p:nvSpPr>
        <p:spPr bwMode="auto">
          <a:xfrm>
            <a:off x="655638" y="2273300"/>
            <a:ext cx="7270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100</a:t>
            </a:r>
          </a:p>
        </p:txBody>
      </p:sp>
      <p:sp>
        <p:nvSpPr>
          <p:cNvPr id="285" name="Rectangle 285"/>
          <p:cNvSpPr>
            <a:spLocks noChangeArrowheads="1"/>
          </p:cNvSpPr>
          <p:nvPr/>
        </p:nvSpPr>
        <p:spPr bwMode="auto">
          <a:xfrm>
            <a:off x="414338" y="1219200"/>
            <a:ext cx="904875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Geneva" charset="0"/>
              </a:rPr>
              <a:t>1000</a:t>
            </a:r>
          </a:p>
        </p:txBody>
      </p:sp>
      <p:sp>
        <p:nvSpPr>
          <p:cNvPr id="286" name="Rectangle 286"/>
          <p:cNvSpPr>
            <a:spLocks noChangeArrowheads="1"/>
          </p:cNvSpPr>
          <p:nvPr/>
        </p:nvSpPr>
        <p:spPr bwMode="auto">
          <a:xfrm rot="16200000">
            <a:off x="1205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1980</a:t>
            </a:r>
          </a:p>
        </p:txBody>
      </p:sp>
      <p:sp>
        <p:nvSpPr>
          <p:cNvPr id="287" name="Rectangle 287"/>
          <p:cNvSpPr>
            <a:spLocks noChangeArrowheads="1"/>
          </p:cNvSpPr>
          <p:nvPr/>
        </p:nvSpPr>
        <p:spPr bwMode="auto">
          <a:xfrm rot="16200000">
            <a:off x="14724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1981</a:t>
            </a:r>
          </a:p>
        </p:txBody>
      </p:sp>
      <p:sp>
        <p:nvSpPr>
          <p:cNvPr id="288" name="Rectangle 288"/>
          <p:cNvSpPr>
            <a:spLocks noChangeArrowheads="1"/>
          </p:cNvSpPr>
          <p:nvPr/>
        </p:nvSpPr>
        <p:spPr bwMode="auto">
          <a:xfrm rot="16200000">
            <a:off x="20058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1983</a:t>
            </a:r>
          </a:p>
        </p:txBody>
      </p:sp>
      <p:sp>
        <p:nvSpPr>
          <p:cNvPr id="289" name="Rectangle 289"/>
          <p:cNvSpPr>
            <a:spLocks noChangeArrowheads="1"/>
          </p:cNvSpPr>
          <p:nvPr/>
        </p:nvSpPr>
        <p:spPr bwMode="auto">
          <a:xfrm rot="16200000">
            <a:off x="22725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1984</a:t>
            </a:r>
          </a:p>
        </p:txBody>
      </p:sp>
      <p:sp>
        <p:nvSpPr>
          <p:cNvPr id="290" name="Rectangle 290"/>
          <p:cNvSpPr>
            <a:spLocks noChangeArrowheads="1"/>
          </p:cNvSpPr>
          <p:nvPr/>
        </p:nvSpPr>
        <p:spPr bwMode="auto">
          <a:xfrm rot="16200000">
            <a:off x="2539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1985</a:t>
            </a:r>
          </a:p>
        </p:txBody>
      </p:sp>
      <p:sp>
        <p:nvSpPr>
          <p:cNvPr id="291" name="Rectangle 291"/>
          <p:cNvSpPr>
            <a:spLocks noChangeArrowheads="1"/>
          </p:cNvSpPr>
          <p:nvPr/>
        </p:nvSpPr>
        <p:spPr bwMode="auto">
          <a:xfrm rot="16200000">
            <a:off x="28186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1986</a:t>
            </a:r>
          </a:p>
        </p:txBody>
      </p:sp>
      <p:sp>
        <p:nvSpPr>
          <p:cNvPr id="292" name="Rectangle 292"/>
          <p:cNvSpPr>
            <a:spLocks noChangeArrowheads="1"/>
          </p:cNvSpPr>
          <p:nvPr/>
        </p:nvSpPr>
        <p:spPr bwMode="auto">
          <a:xfrm rot="16200000">
            <a:off x="30853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1987</a:t>
            </a:r>
          </a:p>
        </p:txBody>
      </p:sp>
      <p:sp>
        <p:nvSpPr>
          <p:cNvPr id="293" name="Rectangle 293"/>
          <p:cNvSpPr>
            <a:spLocks noChangeArrowheads="1"/>
          </p:cNvSpPr>
          <p:nvPr/>
        </p:nvSpPr>
        <p:spPr bwMode="auto">
          <a:xfrm rot="16200000">
            <a:off x="33520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1988</a:t>
            </a:r>
          </a:p>
        </p:txBody>
      </p:sp>
      <p:sp>
        <p:nvSpPr>
          <p:cNvPr id="294" name="Rectangle 294"/>
          <p:cNvSpPr>
            <a:spLocks noChangeArrowheads="1"/>
          </p:cNvSpPr>
          <p:nvPr/>
        </p:nvSpPr>
        <p:spPr bwMode="auto">
          <a:xfrm rot="16200000">
            <a:off x="3618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1989</a:t>
            </a:r>
          </a:p>
        </p:txBody>
      </p:sp>
      <p:sp>
        <p:nvSpPr>
          <p:cNvPr id="295" name="Rectangle 295"/>
          <p:cNvSpPr>
            <a:spLocks noChangeArrowheads="1"/>
          </p:cNvSpPr>
          <p:nvPr/>
        </p:nvSpPr>
        <p:spPr bwMode="auto">
          <a:xfrm rot="16200000">
            <a:off x="38854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1990</a:t>
            </a:r>
          </a:p>
        </p:txBody>
      </p:sp>
      <p:sp>
        <p:nvSpPr>
          <p:cNvPr id="296" name="Rectangle 296"/>
          <p:cNvSpPr>
            <a:spLocks noChangeArrowheads="1"/>
          </p:cNvSpPr>
          <p:nvPr/>
        </p:nvSpPr>
        <p:spPr bwMode="auto">
          <a:xfrm rot="16200000">
            <a:off x="41521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1991</a:t>
            </a:r>
          </a:p>
        </p:txBody>
      </p:sp>
      <p:sp>
        <p:nvSpPr>
          <p:cNvPr id="297" name="Rectangle 297"/>
          <p:cNvSpPr>
            <a:spLocks noChangeArrowheads="1"/>
          </p:cNvSpPr>
          <p:nvPr/>
        </p:nvSpPr>
        <p:spPr bwMode="auto">
          <a:xfrm rot="16200000">
            <a:off x="44315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1992</a:t>
            </a:r>
          </a:p>
        </p:txBody>
      </p:sp>
      <p:sp>
        <p:nvSpPr>
          <p:cNvPr id="298" name="Rectangle 298"/>
          <p:cNvSpPr>
            <a:spLocks noChangeArrowheads="1"/>
          </p:cNvSpPr>
          <p:nvPr/>
        </p:nvSpPr>
        <p:spPr bwMode="auto">
          <a:xfrm rot="16200000">
            <a:off x="4698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1993</a:t>
            </a:r>
          </a:p>
        </p:txBody>
      </p:sp>
      <p:sp>
        <p:nvSpPr>
          <p:cNvPr id="299" name="Rectangle 299"/>
          <p:cNvSpPr>
            <a:spLocks noChangeArrowheads="1"/>
          </p:cNvSpPr>
          <p:nvPr/>
        </p:nvSpPr>
        <p:spPr bwMode="auto">
          <a:xfrm rot="16200000">
            <a:off x="49649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1994</a:t>
            </a:r>
          </a:p>
        </p:txBody>
      </p:sp>
      <p:sp>
        <p:nvSpPr>
          <p:cNvPr id="300" name="Rectangle 300"/>
          <p:cNvSpPr>
            <a:spLocks noChangeArrowheads="1"/>
          </p:cNvSpPr>
          <p:nvPr/>
        </p:nvSpPr>
        <p:spPr bwMode="auto">
          <a:xfrm rot="16200000">
            <a:off x="52316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1995</a:t>
            </a:r>
          </a:p>
        </p:txBody>
      </p:sp>
      <p:sp>
        <p:nvSpPr>
          <p:cNvPr id="301" name="Rectangle 301"/>
          <p:cNvSpPr>
            <a:spLocks noChangeArrowheads="1"/>
          </p:cNvSpPr>
          <p:nvPr/>
        </p:nvSpPr>
        <p:spPr bwMode="auto">
          <a:xfrm rot="16200000">
            <a:off x="54983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1996</a:t>
            </a:r>
          </a:p>
        </p:txBody>
      </p:sp>
      <p:sp>
        <p:nvSpPr>
          <p:cNvPr id="302" name="Rectangle 302"/>
          <p:cNvSpPr>
            <a:spLocks noChangeArrowheads="1"/>
          </p:cNvSpPr>
          <p:nvPr/>
        </p:nvSpPr>
        <p:spPr bwMode="auto">
          <a:xfrm rot="16200000">
            <a:off x="57650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1997</a:t>
            </a:r>
          </a:p>
        </p:txBody>
      </p:sp>
      <p:sp>
        <p:nvSpPr>
          <p:cNvPr id="303" name="Rectangle 303"/>
          <p:cNvSpPr>
            <a:spLocks noChangeArrowheads="1"/>
          </p:cNvSpPr>
          <p:nvPr/>
        </p:nvSpPr>
        <p:spPr bwMode="auto">
          <a:xfrm rot="16200000">
            <a:off x="60317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1998</a:t>
            </a:r>
          </a:p>
        </p:txBody>
      </p:sp>
      <p:sp>
        <p:nvSpPr>
          <p:cNvPr id="304" name="Rectangle 304"/>
          <p:cNvSpPr>
            <a:spLocks noChangeArrowheads="1"/>
          </p:cNvSpPr>
          <p:nvPr/>
        </p:nvSpPr>
        <p:spPr bwMode="auto">
          <a:xfrm rot="16200000">
            <a:off x="63111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dirty="0">
                <a:latin typeface="Geneva" charset="0"/>
              </a:rPr>
              <a:t>1999</a:t>
            </a:r>
          </a:p>
        </p:txBody>
      </p:sp>
      <p:sp>
        <p:nvSpPr>
          <p:cNvPr id="305" name="Rectangle 305"/>
          <p:cNvSpPr>
            <a:spLocks noChangeArrowheads="1"/>
          </p:cNvSpPr>
          <p:nvPr/>
        </p:nvSpPr>
        <p:spPr bwMode="auto">
          <a:xfrm rot="16200000">
            <a:off x="65778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2000</a:t>
            </a:r>
          </a:p>
        </p:txBody>
      </p:sp>
      <p:sp>
        <p:nvSpPr>
          <p:cNvPr id="306" name="Rectangle 306"/>
          <p:cNvSpPr>
            <a:spLocks noChangeArrowheads="1"/>
          </p:cNvSpPr>
          <p:nvPr/>
        </p:nvSpPr>
        <p:spPr bwMode="auto">
          <a:xfrm>
            <a:off x="6716713" y="3902075"/>
            <a:ext cx="5683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Arial" pitchFamily="34" charset="0"/>
              </a:rPr>
              <a:t>DRAM</a:t>
            </a:r>
          </a:p>
        </p:txBody>
      </p:sp>
      <p:sp>
        <p:nvSpPr>
          <p:cNvPr id="307" name="Rectangle 307"/>
          <p:cNvSpPr>
            <a:spLocks noChangeArrowheads="1"/>
          </p:cNvSpPr>
          <p:nvPr/>
        </p:nvSpPr>
        <p:spPr bwMode="auto">
          <a:xfrm>
            <a:off x="6831013" y="1425575"/>
            <a:ext cx="4397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309" name="Rectangle 309"/>
          <p:cNvSpPr>
            <a:spLocks noChangeArrowheads="1"/>
          </p:cNvSpPr>
          <p:nvPr/>
        </p:nvSpPr>
        <p:spPr bwMode="auto">
          <a:xfrm rot="16200000">
            <a:off x="1777206" y="4436269"/>
            <a:ext cx="79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latin typeface="Geneva" charset="0"/>
              </a:rPr>
              <a:t>1982</a:t>
            </a:r>
          </a:p>
        </p:txBody>
      </p:sp>
      <p:sp>
        <p:nvSpPr>
          <p:cNvPr id="310" name="Line 310"/>
          <p:cNvSpPr>
            <a:spLocks noChangeShapeType="1"/>
          </p:cNvSpPr>
          <p:nvPr/>
        </p:nvSpPr>
        <p:spPr bwMode="auto">
          <a:xfrm>
            <a:off x="6062663" y="2085975"/>
            <a:ext cx="0" cy="180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311"/>
          <p:cNvSpPr>
            <a:spLocks noChangeArrowheads="1"/>
          </p:cNvSpPr>
          <p:nvPr/>
        </p:nvSpPr>
        <p:spPr bwMode="auto">
          <a:xfrm>
            <a:off x="6032500" y="2281238"/>
            <a:ext cx="2346797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latin typeface="Arial" pitchFamily="34" charset="0"/>
              </a:rPr>
              <a:t>Processor-Memory</a:t>
            </a:r>
          </a:p>
          <a:p>
            <a:pPr algn="l"/>
            <a:r>
              <a:rPr lang="en-US" sz="2000" dirty="0">
                <a:latin typeface="Arial" pitchFamily="34" charset="0"/>
              </a:rPr>
              <a:t>Performance Gap: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(grows 50% / year)</a:t>
            </a:r>
          </a:p>
        </p:txBody>
      </p:sp>
      <p:sp>
        <p:nvSpPr>
          <p:cNvPr id="312" name="Rectangle 312"/>
          <p:cNvSpPr>
            <a:spLocks noChangeArrowheads="1"/>
          </p:cNvSpPr>
          <p:nvPr/>
        </p:nvSpPr>
        <p:spPr bwMode="auto">
          <a:xfrm rot="16200000">
            <a:off x="-649287" y="2730500"/>
            <a:ext cx="23574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latin typeface="Arial" pitchFamily="34" charset="0"/>
              </a:rPr>
              <a:t>Performance</a:t>
            </a:r>
          </a:p>
        </p:txBody>
      </p:sp>
      <p:sp>
        <p:nvSpPr>
          <p:cNvPr id="315" name="Rectangle 4"/>
          <p:cNvSpPr>
            <a:spLocks noChangeArrowheads="1"/>
          </p:cNvSpPr>
          <p:nvPr/>
        </p:nvSpPr>
        <p:spPr bwMode="auto">
          <a:xfrm>
            <a:off x="7421563" y="1143000"/>
            <a:ext cx="127000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 dirty="0">
                <a:latin typeface="Arial" pitchFamily="34" charset="0"/>
              </a:rPr>
              <a:t>µProc</a:t>
            </a:r>
          </a:p>
          <a:p>
            <a:pPr algn="l"/>
            <a:r>
              <a:rPr lang="en-US" sz="2000" b="0" dirty="0">
                <a:latin typeface="Arial" pitchFamily="34" charset="0"/>
              </a:rPr>
              <a:t>60%/yr.</a:t>
            </a:r>
          </a:p>
        </p:txBody>
      </p:sp>
      <p:sp>
        <p:nvSpPr>
          <p:cNvPr id="316" name="Arc 308"/>
          <p:cNvSpPr>
            <a:spLocks/>
          </p:cNvSpPr>
          <p:nvPr/>
        </p:nvSpPr>
        <p:spPr bwMode="auto">
          <a:xfrm>
            <a:off x="6910388" y="1246188"/>
            <a:ext cx="558800" cy="1873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/>
          <a:lstStyle/>
          <a:p>
            <a:r>
              <a:rPr lang="en-US" dirty="0"/>
              <a:t>Processor Speed vs. Memory Bandwidth</a:t>
            </a:r>
          </a:p>
        </p:txBody>
      </p:sp>
      <p:pic>
        <p:nvPicPr>
          <p:cNvPr id="39939" name="Picture 1027"/>
          <p:cNvPicPr>
            <a:picLocks noChangeAspect="1" noChangeArrowheads="1"/>
          </p:cNvPicPr>
          <p:nvPr/>
        </p:nvPicPr>
        <p:blipFill>
          <a:blip r:embed="rId2"/>
          <a:srcRect b="1493"/>
          <a:stretch>
            <a:fillRect/>
          </a:stretch>
        </p:blipFill>
        <p:spPr bwMode="auto">
          <a:xfrm>
            <a:off x="533400" y="1143000"/>
            <a:ext cx="66484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7162800" y="2924175"/>
            <a:ext cx="1701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Source:</a:t>
            </a:r>
          </a:p>
          <a:p>
            <a:r>
              <a:rPr lang="en-US" sz="1800"/>
              <a:t>Heath, Kaur,</a:t>
            </a:r>
          </a:p>
          <a:p>
            <a:r>
              <a:rPr lang="en-US" sz="1800"/>
              <a:t>Martin, Nguyen.</a:t>
            </a:r>
          </a:p>
          <a:p>
            <a:r>
              <a:rPr lang="en-US" sz="1800"/>
              <a:t>HPCA 2001.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Web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Course information on:</a:t>
            </a:r>
          </a:p>
          <a:p>
            <a:pPr lvl="1" eaLnBrk="1" hangingPunct="1"/>
            <a:r>
              <a:rPr lang="en-US" dirty="0" smtClean="0"/>
              <a:t>Sakai: </a:t>
            </a:r>
            <a:r>
              <a:rPr lang="en-US" dirty="0" smtClean="0">
                <a:hlinkClick r:id="rId2"/>
              </a:rPr>
              <a:t>https://sakai.rutgers.edu</a:t>
            </a:r>
            <a:endParaRPr lang="en-US" dirty="0" smtClean="0"/>
          </a:p>
          <a:p>
            <a:pPr lvl="2" eaLnBrk="1" hangingPunct="1"/>
            <a:r>
              <a:rPr lang="en-US" dirty="0" smtClean="0"/>
              <a:t>Announcements, course material, assignment hand-in, etc.</a:t>
            </a:r>
          </a:p>
          <a:p>
            <a:pPr lvl="2" eaLnBrk="1" hangingPunct="1"/>
            <a:r>
              <a:rPr lang="en-US" dirty="0" smtClean="0"/>
              <a:t>If you are registered, when you login to Sakai using your </a:t>
            </a:r>
            <a:r>
              <a:rPr lang="en-US" dirty="0" err="1" smtClean="0"/>
              <a:t>netid</a:t>
            </a:r>
            <a:r>
              <a:rPr lang="en-US" dirty="0" smtClean="0"/>
              <a:t>, you should see a tab “COMPUTER ARCHITECTURE F15”</a:t>
            </a:r>
          </a:p>
          <a:p>
            <a:pPr lvl="3" eaLnBrk="1" hangingPunct="1"/>
            <a:r>
              <a:rPr lang="en-US" dirty="0" smtClean="0"/>
              <a:t>If not, it may be under the “My Active Sites” tab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 descr="f01-15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524000"/>
            <a:ext cx="7559675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“Power Wall”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Books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Required Book: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Bryant and </a:t>
            </a:r>
            <a:r>
              <a:rPr lang="en-US" dirty="0" err="1" smtClean="0">
                <a:latin typeface="Comic Sans MS" pitchFamily="-106" charset="0"/>
              </a:rPr>
              <a:t>O’Hallaron</a:t>
            </a:r>
            <a:r>
              <a:rPr lang="en-US" dirty="0" smtClean="0">
                <a:latin typeface="Comic Sans MS" pitchFamily="-106" charset="0"/>
              </a:rPr>
              <a:t>. Computer Systems: A Programmer’s Perspective. Prentice Hall.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 Recommended Book: Patterson and Hennessy. Computer Organization and Design: The Hardware/Software Interface. Morgan Kauffman.</a:t>
            </a:r>
          </a:p>
          <a:p>
            <a:pPr lvl="1" eaLnBrk="1" hangingPunct="1"/>
            <a:r>
              <a:rPr lang="en-US" dirty="0" smtClean="0">
                <a:latin typeface="Comic Sans MS" pitchFamily="-106" charset="0"/>
              </a:rPr>
              <a:t>Kernighan and Ritchie. The C Programming Language, 2</a:t>
            </a:r>
            <a:r>
              <a:rPr lang="en-US" baseline="30000" dirty="0" smtClean="0">
                <a:latin typeface="Comic Sans MS" pitchFamily="-106" charset="0"/>
              </a:rPr>
              <a:t>nd</a:t>
            </a:r>
            <a:r>
              <a:rPr lang="en-US" dirty="0" smtClean="0">
                <a:latin typeface="Comic Sans MS" pitchFamily="-106" charset="0"/>
              </a:rPr>
              <a:t> Edition, Prentice Hall, 1988.</a:t>
            </a:r>
          </a:p>
          <a:p>
            <a:pPr lvl="2" eaLnBrk="1" hangingPunct="1"/>
            <a:r>
              <a:rPr lang="en-US" dirty="0" smtClean="0">
                <a:latin typeface="Comic Sans MS" pitchFamily="-106" charset="0"/>
              </a:rPr>
              <a:t>Any good C book should be fine</a:t>
            </a:r>
          </a:p>
          <a:p>
            <a:pPr lvl="2" eaLnBrk="1" hangingPunct="1"/>
            <a:r>
              <a:rPr lang="en-US" dirty="0" smtClean="0">
                <a:latin typeface="Comic Sans MS" pitchFamily="-106" charset="0"/>
              </a:rPr>
              <a:t>A free online C book: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3300"/>
                </a:solidFill>
                <a:hlinkClick r:id="rId2"/>
              </a:rPr>
              <a:t>http://publications.gbdirect.co.uk/c_book/</a:t>
            </a:r>
            <a:endParaRPr lang="en-US" dirty="0" smtClean="0">
              <a:solidFill>
                <a:srgbClr val="FF3300"/>
              </a:solidFill>
            </a:endParaRPr>
          </a:p>
          <a:p>
            <a:pPr lvl="3" eaLnBrk="1" hangingPunct="1"/>
            <a:r>
              <a:rPr lang="en-US" dirty="0" smtClean="0">
                <a:solidFill>
                  <a:srgbClr val="FF3300"/>
                </a:solidFill>
              </a:rPr>
              <a:t>Disclaimer: I know nothing about the quality of this 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Should Know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-106" charset="0"/>
              </a:rPr>
              <a:t>Prerequisite: 198:112 </a:t>
            </a:r>
            <a:r>
              <a:rPr lang="en-US" smtClean="0">
                <a:latin typeface="Wingdings" pitchFamily="-106" charset="2"/>
                <a:ea typeface="Wingdings" pitchFamily="-106" charset="2"/>
                <a:cs typeface="Wingdings" pitchFamily="-106" charset="2"/>
              </a:rPr>
              <a:t></a:t>
            </a:r>
            <a:endParaRPr lang="en-US" smtClean="0">
              <a:latin typeface="Comic Sans MS" pitchFamily="-106" charset="0"/>
            </a:endParaRPr>
          </a:p>
          <a:p>
            <a:pPr lvl="1" eaLnBrk="1" hangingPunct="1"/>
            <a:r>
              <a:rPr lang="en-US" smtClean="0"/>
              <a:t>You know some math</a:t>
            </a:r>
          </a:p>
          <a:p>
            <a:pPr lvl="1" eaLnBrk="1" hangingPunct="1"/>
            <a:r>
              <a:rPr lang="en-US" smtClean="0"/>
              <a:t>You know a bit about algorithms</a:t>
            </a:r>
          </a:p>
          <a:p>
            <a:pPr lvl="1" eaLnBrk="1" hangingPunct="1"/>
            <a:r>
              <a:rPr lang="en-US" smtClean="0"/>
              <a:t>You know at least one programming language (Java)</a:t>
            </a:r>
          </a:p>
          <a:p>
            <a:pPr lvl="1" eaLnBrk="1" hangingPunct="1"/>
            <a:r>
              <a:rPr lang="en-US" smtClean="0"/>
              <a:t>You know something about how to write, run, and test programs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>
              <a:latin typeface="Comic Sans MS" pitchFamily="-106" charset="0"/>
            </a:endParaRPr>
          </a:p>
          <a:p>
            <a:pPr lvl="1" eaLnBrk="1" hangingPunct="1"/>
            <a:endParaRPr lang="en-US" smtClean="0"/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Will Learn …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-106" charset="0"/>
              </a:rPr>
              <a:t>How to program in two more programming languages (C and Assembly)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The major hardware components in computer systems</a:t>
            </a:r>
          </a:p>
          <a:p>
            <a:pPr lvl="1" eaLnBrk="1" hangingPunct="1"/>
            <a:r>
              <a:rPr lang="en-US" dirty="0" smtClean="0"/>
              <a:t>Trends in technology and computer architecture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hardware components are built from digital logic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programs written in a high-level language (e.g., C) is actually executed by the hardware</a:t>
            </a:r>
          </a:p>
          <a:p>
            <a:pPr eaLnBrk="1" hangingPunct="1"/>
            <a:r>
              <a:rPr lang="en-US" dirty="0" smtClean="0">
                <a:latin typeface="Comic Sans MS" pitchFamily="-106" charset="0"/>
              </a:rPr>
              <a:t>How to understand and improve the performance of programs</a:t>
            </a:r>
          </a:p>
          <a:p>
            <a:pPr eaLnBrk="1" hangingPunct="1"/>
            <a:endParaRPr lang="en-US" dirty="0" smtClean="0"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 part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programming assignments</a:t>
            </a:r>
          </a:p>
          <a:p>
            <a:pPr lvl="1"/>
            <a:r>
              <a:rPr lang="en-US" dirty="0" smtClean="0"/>
              <a:t>1 paper &amp; pencil homework assignment</a:t>
            </a:r>
          </a:p>
          <a:p>
            <a:r>
              <a:rPr lang="en-US" dirty="0" smtClean="0"/>
              <a:t>The not so fun part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midterm and 1 final exam (will release dates soon)</a:t>
            </a:r>
          </a:p>
          <a:p>
            <a:pPr lvl="2"/>
            <a:r>
              <a:rPr lang="en-US" dirty="0" smtClean="0"/>
              <a:t>All exams are comprehensive (all materials up to the exam)</a:t>
            </a:r>
          </a:p>
          <a:p>
            <a:r>
              <a:rPr lang="en-US" dirty="0" smtClean="0"/>
              <a:t>What we expect from you</a:t>
            </a:r>
          </a:p>
          <a:p>
            <a:pPr lvl="1"/>
            <a:r>
              <a:rPr lang="en-US" dirty="0" smtClean="0"/>
              <a:t>Attend lectures and recitations</a:t>
            </a:r>
          </a:p>
          <a:p>
            <a:pPr lvl="2"/>
            <a:r>
              <a:rPr lang="en-US" dirty="0" smtClean="0"/>
              <a:t>Read the assigned readings before lecture</a:t>
            </a:r>
          </a:p>
          <a:p>
            <a:pPr lvl="2"/>
            <a:r>
              <a:rPr lang="en-US" dirty="0" smtClean="0"/>
              <a:t>Read and think about the programming and homework assignments</a:t>
            </a:r>
          </a:p>
          <a:p>
            <a:pPr lvl="1"/>
            <a:r>
              <a:rPr lang="en-US" dirty="0" smtClean="0"/>
              <a:t>Ask questions</a:t>
            </a:r>
          </a:p>
          <a:p>
            <a:pPr lvl="1"/>
            <a:r>
              <a:rPr lang="en-US" dirty="0" smtClean="0"/>
              <a:t>Start programming assignments early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Late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will NOT accept late assignments</a:t>
            </a:r>
          </a:p>
          <a:p>
            <a:r>
              <a:rPr lang="en-US" dirty="0" smtClean="0"/>
              <a:t>Programming assignments to be handed-in on Sakai</a:t>
            </a:r>
          </a:p>
          <a:p>
            <a:pPr lvl="1"/>
            <a:r>
              <a:rPr lang="en-US" dirty="0" smtClean="0"/>
              <a:t>Deadline will be enforced by Sakai</a:t>
            </a:r>
          </a:p>
          <a:p>
            <a:pPr lvl="2"/>
            <a:r>
              <a:rPr lang="en-US" dirty="0" smtClean="0"/>
              <a:t>Assignments will not be accepted after deadline passes </a:t>
            </a:r>
          </a:p>
          <a:p>
            <a:pPr lvl="2"/>
            <a:r>
              <a:rPr lang="en-US" dirty="0" smtClean="0"/>
              <a:t>Can hand-in assignments multiple times so if you are working at the last minute, hand-in a version early (e.g., ½ hour before deadline)</a:t>
            </a:r>
          </a:p>
          <a:p>
            <a:r>
              <a:rPr lang="en-US" dirty="0" smtClean="0"/>
              <a:t>Homework assignments to be handed-in in lecture</a:t>
            </a:r>
          </a:p>
          <a:p>
            <a:pPr lvl="1"/>
            <a:r>
              <a:rPr lang="en-US" dirty="0" smtClean="0"/>
              <a:t>I will stop accepting assignments once I leave the lecture room</a:t>
            </a:r>
          </a:p>
          <a:p>
            <a:r>
              <a:rPr lang="en-US" dirty="0" smtClean="0"/>
              <a:t>Emails with assignments attached will be discarded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vs.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is encouraged</a:t>
            </a:r>
          </a:p>
          <a:p>
            <a:pPr lvl="1"/>
            <a:r>
              <a:rPr lang="en-US" dirty="0" smtClean="0"/>
              <a:t>You learn by discussing with others</a:t>
            </a:r>
          </a:p>
          <a:p>
            <a:pPr lvl="1"/>
            <a:r>
              <a:rPr lang="en-US" dirty="0" smtClean="0"/>
              <a:t>BUT, must not cheat…</a:t>
            </a:r>
          </a:p>
          <a:p>
            <a:r>
              <a:rPr lang="en-US" dirty="0" smtClean="0"/>
              <a:t>Cheating</a:t>
            </a:r>
          </a:p>
          <a:p>
            <a:pPr lvl="1"/>
            <a:r>
              <a:rPr lang="en-US" dirty="0" smtClean="0"/>
              <a:t>We hate it, we will not tolerate it, we will look for it</a:t>
            </a:r>
          </a:p>
          <a:p>
            <a:pPr lvl="1"/>
            <a:r>
              <a:rPr lang="en-US" dirty="0" smtClean="0"/>
              <a:t>If we find cheating, </a:t>
            </a:r>
            <a:r>
              <a:rPr lang="en-US" i="1" dirty="0" smtClean="0"/>
              <a:t>everyone involved will be punished</a:t>
            </a:r>
          </a:p>
          <a:p>
            <a:pPr lvl="2"/>
            <a:r>
              <a:rPr lang="en-US" dirty="0" smtClean="0"/>
              <a:t>Department’s academic integrity policy: </a:t>
            </a:r>
            <a:r>
              <a:rPr lang="en-US" dirty="0" smtClean="0">
                <a:hlinkClick r:id="rId2"/>
              </a:rPr>
              <a:t>http://www.cs.rutgers.edu/policies/academicintegrity/</a:t>
            </a:r>
            <a:endParaRPr lang="en-US" dirty="0" smtClean="0"/>
          </a:p>
          <a:p>
            <a:pPr lvl="1"/>
            <a:r>
              <a:rPr lang="en-US" dirty="0" smtClean="0"/>
              <a:t>If you are having trouble with the course for any reason</a:t>
            </a:r>
          </a:p>
          <a:p>
            <a:pPr lvl="2"/>
            <a:r>
              <a:rPr lang="en-US" dirty="0" smtClean="0"/>
              <a:t>Come talk to me</a:t>
            </a:r>
          </a:p>
          <a:p>
            <a:pPr lvl="3"/>
            <a:r>
              <a:rPr lang="en-US" dirty="0" smtClean="0"/>
              <a:t>Please observe my “door policy”</a:t>
            </a:r>
          </a:p>
          <a:p>
            <a:pPr lvl="2"/>
            <a:r>
              <a:rPr lang="en-US" dirty="0" smtClean="0"/>
              <a:t>I will help you if I can</a:t>
            </a:r>
          </a:p>
          <a:p>
            <a:pPr lvl="3"/>
            <a:r>
              <a:rPr lang="en-US" dirty="0" smtClean="0"/>
              <a:t>Corollary: once cheating has occurred, there’s nothing I can do to help you avoid the consequences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6669</TotalTime>
  <Words>1359</Words>
  <Application>Microsoft Macintosh PowerPoint</Application>
  <PresentationFormat>On-screen Show (4:3)</PresentationFormat>
  <Paragraphs>351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Network</vt:lpstr>
      <vt:lpstr>   01:198:211 Computer Architecture</vt:lpstr>
      <vt:lpstr>Instructors</vt:lpstr>
      <vt:lpstr>Course Web</vt:lpstr>
      <vt:lpstr>Text Books</vt:lpstr>
      <vt:lpstr>What You Should Know</vt:lpstr>
      <vt:lpstr>What You Will Learn …</vt:lpstr>
      <vt:lpstr>Course Expectations</vt:lpstr>
      <vt:lpstr>No Late Assignments</vt:lpstr>
      <vt:lpstr>Collaboration vs. Cheating</vt:lpstr>
      <vt:lpstr>Tentative List of Topics</vt:lpstr>
      <vt:lpstr>Programming Assignments</vt:lpstr>
      <vt:lpstr>Grading</vt:lpstr>
      <vt:lpstr>Computer Architecture</vt:lpstr>
      <vt:lpstr>Main Components</vt:lpstr>
      <vt:lpstr>Von Neumann Model</vt:lpstr>
      <vt:lpstr>Basic CPU Function</vt:lpstr>
      <vt:lpstr>Programming Meets Hardware</vt:lpstr>
      <vt:lpstr>Input/Output</vt:lpstr>
      <vt:lpstr>Von Neumann in Practice</vt:lpstr>
      <vt:lpstr>Where Is the OS?</vt:lpstr>
      <vt:lpstr>Computer Architecture</vt:lpstr>
      <vt:lpstr>Architecture Trends: Moore’s law</vt:lpstr>
      <vt:lpstr>Number of Transistors on a Chip</vt:lpstr>
      <vt:lpstr>Clock speed</vt:lpstr>
      <vt:lpstr>Processor Performance</vt:lpstr>
      <vt:lpstr>Memory Capacity</vt:lpstr>
      <vt:lpstr>Disk Capacity</vt:lpstr>
      <vt:lpstr>CPU/Memory Performance Gap</vt:lpstr>
      <vt:lpstr>Processor Speed vs. Memory Bandwidth</vt:lpstr>
      <vt:lpstr>“Power Wall”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badri nath</dc:creator>
  <cp:lastModifiedBy>Abhishek Bhattacharjee</cp:lastModifiedBy>
  <cp:revision>209</cp:revision>
  <cp:lastPrinted>1601-01-01T00:00:00Z</cp:lastPrinted>
  <dcterms:created xsi:type="dcterms:W3CDTF">2010-01-06T16:15:26Z</dcterms:created>
  <dcterms:modified xsi:type="dcterms:W3CDTF">2015-09-08T20:52:59Z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