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343" r:id="rId2"/>
    <p:sldId id="379" r:id="rId3"/>
    <p:sldId id="380" r:id="rId4"/>
    <p:sldId id="345" r:id="rId5"/>
    <p:sldId id="346" r:id="rId6"/>
    <p:sldId id="347" r:id="rId7"/>
    <p:sldId id="348" r:id="rId8"/>
    <p:sldId id="381" r:id="rId9"/>
    <p:sldId id="349" r:id="rId10"/>
    <p:sldId id="350" r:id="rId11"/>
    <p:sldId id="351" r:id="rId12"/>
    <p:sldId id="382" r:id="rId13"/>
    <p:sldId id="383" r:id="rId14"/>
    <p:sldId id="384" r:id="rId15"/>
    <p:sldId id="387" r:id="rId16"/>
    <p:sldId id="389" r:id="rId17"/>
    <p:sldId id="390" r:id="rId18"/>
    <p:sldId id="388" r:id="rId19"/>
    <p:sldId id="391" r:id="rId20"/>
    <p:sldId id="392" r:id="rId21"/>
    <p:sldId id="393" r:id="rId22"/>
    <p:sldId id="394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95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96" r:id="rId44"/>
    <p:sldId id="397" r:id="rId45"/>
    <p:sldId id="398" r:id="rId46"/>
    <p:sldId id="399" r:id="rId47"/>
    <p:sldId id="401" r:id="rId48"/>
    <p:sldId id="402" r:id="rId49"/>
    <p:sldId id="403" r:id="rId50"/>
    <p:sldId id="404" r:id="rId51"/>
    <p:sldId id="405" r:id="rId52"/>
    <p:sldId id="413" r:id="rId53"/>
    <p:sldId id="414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  <p:sldId id="428" r:id="rId66"/>
  </p:sldIdLst>
  <p:sldSz cx="9144000" cy="6858000" type="letter"/>
  <p:notesSz cx="6845300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  <a:srgbClr val="FFCCCC"/>
    <a:srgbClr val="CCCCFF"/>
    <a:srgbClr val="CCECFF"/>
    <a:srgbClr val="9999FF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7" autoAdjust="0"/>
    <p:restoredTop sz="90929"/>
  </p:normalViewPr>
  <p:slideViewPr>
    <p:cSldViewPr>
      <p:cViewPr>
        <p:scale>
          <a:sx n="75" d="100"/>
          <a:sy n="75" d="100"/>
        </p:scale>
        <p:origin x="-1952" y="-952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9EE754F3-BAC5-43A5-9BF1-C906763B84AF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3472441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pitchFamily="34" charset="0"/>
              </a:rPr>
              <a:t>Page </a:t>
            </a:r>
            <a:fld id="{D337715D-A94C-4B30-B8DF-BD7CEBC9165F}" type="slidenum">
              <a:rPr lang="en-US" sz="1200" b="0">
                <a:latin typeface="Century Gothic" pitchFamily="34" charset="0"/>
              </a:rPr>
              <a:pPr defTabSz="8683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717880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1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36738"/>
            <a:ext cx="7772400" cy="1565275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Assembly Programming II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4384675" cy="24622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IA32 stack discipline</a:t>
            </a:r>
          </a:p>
          <a:p>
            <a:pPr lvl="1"/>
            <a:r>
              <a:rPr lang="en-US" dirty="0"/>
              <a:t>Register saving conventions</a:t>
            </a:r>
          </a:p>
          <a:p>
            <a:pPr lvl="1"/>
            <a:r>
              <a:rPr lang="en-US" dirty="0"/>
              <a:t>Creating pointers to local variables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261100" cy="573088"/>
          </a:xfrm>
          <a:noFill/>
          <a:ln/>
        </p:spPr>
        <p:txBody>
          <a:bodyPr/>
          <a:lstStyle/>
          <a:p>
            <a:r>
              <a:rPr lang="en-US"/>
              <a:t>Call Chain Example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2773362" cy="508000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Code Structure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57200" y="1447800"/>
            <a:ext cx="15240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286000" y="24384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267200" y="3962400"/>
            <a:ext cx="15240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6197600" y="1676400"/>
            <a:ext cx="1498600" cy="3581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CEC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6411913" y="1905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11913" y="25908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6400800" y="32654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6411913" y="39624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6411913" y="47244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>
            <a:off x="6716713" y="2209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>
            <a:off x="6716713" y="28956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4" name="Line 18"/>
          <p:cNvSpPr>
            <a:spLocks noChangeShapeType="1"/>
          </p:cNvSpPr>
          <p:nvPr/>
        </p:nvSpPr>
        <p:spPr bwMode="auto">
          <a:xfrm>
            <a:off x="6716713" y="3581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>
            <a:off x="6716713" y="4343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6" name="Rectangle 20"/>
          <p:cNvSpPr>
            <a:spLocks noChangeArrowheads="1"/>
          </p:cNvSpPr>
          <p:nvPr/>
        </p:nvSpPr>
        <p:spPr bwMode="auto">
          <a:xfrm>
            <a:off x="6096000" y="11430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34517" name="Rectangle 21"/>
          <p:cNvSpPr>
            <a:spLocks noChangeArrowheads="1"/>
          </p:cNvSpPr>
          <p:nvPr/>
        </p:nvSpPr>
        <p:spPr bwMode="auto">
          <a:xfrm>
            <a:off x="228600" y="5181600"/>
            <a:ext cx="3810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Procedure </a:t>
            </a:r>
            <a:r>
              <a:rPr lang="en-US" sz="2000">
                <a:latin typeface="Courier New" pitchFamily="49" charset="0"/>
              </a:rPr>
              <a:t>amI </a:t>
            </a:r>
            <a:r>
              <a:rPr lang="en-US" sz="2000"/>
              <a:t>recursive</a:t>
            </a:r>
          </a:p>
        </p:txBody>
      </p:sp>
      <p:sp>
        <p:nvSpPr>
          <p:cNvPr id="234519" name="Rectangle 23"/>
          <p:cNvSpPr>
            <a:spLocks noChangeArrowheads="1"/>
          </p:cNvSpPr>
          <p:nvPr/>
        </p:nvSpPr>
        <p:spPr bwMode="auto">
          <a:xfrm>
            <a:off x="7078663" y="32654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34521" name="Line 25"/>
          <p:cNvSpPr>
            <a:spLocks noChangeShapeType="1"/>
          </p:cNvSpPr>
          <p:nvPr/>
        </p:nvSpPr>
        <p:spPr bwMode="auto">
          <a:xfrm>
            <a:off x="6858000" y="2895600"/>
            <a:ext cx="53657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2" name="Group 2"/>
          <p:cNvGrpSpPr>
            <a:grpSpLocks/>
          </p:cNvGrpSpPr>
          <p:nvPr/>
        </p:nvGrpSpPr>
        <p:grpSpPr bwMode="auto">
          <a:xfrm>
            <a:off x="4929188" y="4548188"/>
            <a:ext cx="1444625" cy="912812"/>
            <a:chOff x="3546" y="3759"/>
            <a:chExt cx="910" cy="575"/>
          </a:xfrm>
        </p:grpSpPr>
        <p:sp>
          <p:nvSpPr>
            <p:cNvPr id="235523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24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343400" y="1042988"/>
            <a:ext cx="1292225" cy="9382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5791200" y="1576388"/>
            <a:ext cx="1292225" cy="938212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6343650" y="4038600"/>
            <a:ext cx="1292225" cy="938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proc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grpSp>
        <p:nvGrpSpPr>
          <p:cNvPr id="235532" name="Group 12"/>
          <p:cNvGrpSpPr>
            <a:grpSpLocks/>
          </p:cNvGrpSpPr>
          <p:nvPr/>
        </p:nvGrpSpPr>
        <p:grpSpPr bwMode="auto">
          <a:xfrm>
            <a:off x="4886325" y="3505200"/>
            <a:ext cx="1444625" cy="912813"/>
            <a:chOff x="2688" y="2736"/>
            <a:chExt cx="910" cy="575"/>
          </a:xfrm>
        </p:grpSpPr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4" name="Rectangle 14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35541" name="Line 21"/>
          <p:cNvSpPr>
            <a:spLocks noChangeShapeType="1"/>
          </p:cNvSpPr>
          <p:nvPr/>
        </p:nvSpPr>
        <p:spPr bwMode="auto">
          <a:xfrm flipH="1" flipV="1">
            <a:off x="7451725" y="4953000"/>
            <a:ext cx="63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8162925" y="5029200"/>
            <a:ext cx="8286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Stack</a:t>
            </a:r>
          </a:p>
          <a:p>
            <a:pPr algn="l">
              <a:lnSpc>
                <a:spcPct val="100000"/>
              </a:lnSpc>
            </a:pPr>
            <a:r>
              <a:rPr lang="en-US"/>
              <a:t>“Top”</a:t>
            </a:r>
          </a:p>
        </p:txBody>
      </p:sp>
      <p:sp>
        <p:nvSpPr>
          <p:cNvPr id="235543" name="Rectangle 2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5029200" cy="573088"/>
          </a:xfrm>
        </p:spPr>
        <p:txBody>
          <a:bodyPr/>
          <a:lstStyle/>
          <a:p>
            <a:r>
              <a:rPr lang="en-US"/>
              <a:t>Stack Frames</a:t>
            </a:r>
          </a:p>
        </p:txBody>
      </p:sp>
      <p:sp>
        <p:nvSpPr>
          <p:cNvPr id="23554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5043487" cy="5224463"/>
          </a:xfrm>
        </p:spPr>
        <p:txBody>
          <a:bodyPr/>
          <a:lstStyle/>
          <a:p>
            <a:r>
              <a:rPr lang="en-US"/>
              <a:t>Contents</a:t>
            </a:r>
          </a:p>
          <a:p>
            <a:pPr lvl="1"/>
            <a:r>
              <a:rPr lang="en-US"/>
              <a:t>Local variables</a:t>
            </a:r>
          </a:p>
          <a:p>
            <a:pPr lvl="1"/>
            <a:r>
              <a:rPr lang="en-US"/>
              <a:t>Return information</a:t>
            </a:r>
          </a:p>
          <a:p>
            <a:pPr lvl="1"/>
            <a:r>
              <a:rPr lang="en-US"/>
              <a:t>Temporary space</a:t>
            </a:r>
          </a:p>
          <a:p>
            <a:r>
              <a:rPr lang="en-US"/>
              <a:t>Management</a:t>
            </a:r>
          </a:p>
          <a:p>
            <a:pPr lvl="1"/>
            <a:r>
              <a:rPr lang="en-US"/>
              <a:t>Space allocated when enter procedure</a:t>
            </a:r>
          </a:p>
          <a:p>
            <a:pPr lvl="2"/>
            <a:r>
              <a:rPr lang="en-US"/>
              <a:t>“Set-up” code</a:t>
            </a:r>
          </a:p>
          <a:p>
            <a:pPr lvl="1"/>
            <a:r>
              <a:rPr lang="en-US"/>
              <a:t>Deallocated when return</a:t>
            </a:r>
          </a:p>
          <a:p>
            <a:pPr lvl="2"/>
            <a:r>
              <a:rPr lang="en-US"/>
              <a:t>“Finish” code</a:t>
            </a:r>
          </a:p>
          <a:p>
            <a:r>
              <a:rPr lang="en-US"/>
              <a:t>Pointers</a:t>
            </a:r>
          </a:p>
          <a:p>
            <a:pPr lvl="1"/>
            <a:r>
              <a:rPr lang="en-US"/>
              <a:t>Stack pointer</a:t>
            </a:r>
            <a:r>
              <a:rPr lang="en-US">
                <a:latin typeface="Courier New" pitchFamily="49" charset="0"/>
              </a:rPr>
              <a:t> %esp</a:t>
            </a:r>
            <a:r>
              <a:rPr lang="en-US"/>
              <a:t> indicates stack top</a:t>
            </a:r>
          </a:p>
          <a:p>
            <a:pPr lvl="1"/>
            <a:r>
              <a:rPr lang="en-US"/>
              <a:t>Frame pointer </a:t>
            </a:r>
            <a:r>
              <a:rPr lang="en-US">
                <a:latin typeface="Courier New" pitchFamily="49" charset="0"/>
              </a:rPr>
              <a:t>%ebp</a:t>
            </a:r>
            <a:r>
              <a:rPr lang="en-US"/>
              <a:t> indicates start of current frame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242175" y="2109788"/>
            <a:ext cx="1292225" cy="93821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66" name="Group 1026"/>
          <p:cNvGrpSpPr>
            <a:grpSpLocks/>
          </p:cNvGrpSpPr>
          <p:nvPr/>
        </p:nvGrpSpPr>
        <p:grpSpPr bwMode="auto">
          <a:xfrm>
            <a:off x="5294313" y="1728788"/>
            <a:ext cx="1444625" cy="912812"/>
            <a:chOff x="3546" y="3759"/>
            <a:chExt cx="910" cy="575"/>
          </a:xfrm>
        </p:grpSpPr>
        <p:sp>
          <p:nvSpPr>
            <p:cNvPr id="267267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68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67269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7274" name="Rectangle 1034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67275" name="Group 1035"/>
          <p:cNvGrpSpPr>
            <a:grpSpLocks/>
          </p:cNvGrpSpPr>
          <p:nvPr/>
        </p:nvGrpSpPr>
        <p:grpSpPr bwMode="auto">
          <a:xfrm>
            <a:off x="5251450" y="685800"/>
            <a:ext cx="1444625" cy="912813"/>
            <a:chOff x="2688" y="2736"/>
            <a:chExt cx="910" cy="575"/>
          </a:xfrm>
        </p:grpSpPr>
        <p:sp>
          <p:nvSpPr>
            <p:cNvPr id="267276" name="Line 1036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7" name="Rectangle 1037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67286" name="Rectangle 10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67302" name="Rectangle 1062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67311" name="Rectangle 1071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67316" name="Rectangle 1076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7319" name="Line 1079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674" name="Group 1026"/>
          <p:cNvGrpSpPr>
            <a:grpSpLocks/>
          </p:cNvGrpSpPr>
          <p:nvPr/>
        </p:nvGrpSpPr>
        <p:grpSpPr bwMode="auto">
          <a:xfrm>
            <a:off x="5294313" y="2643188"/>
            <a:ext cx="1444625" cy="912812"/>
            <a:chOff x="3546" y="3759"/>
            <a:chExt cx="910" cy="575"/>
          </a:xfrm>
        </p:grpSpPr>
        <p:sp>
          <p:nvSpPr>
            <p:cNvPr id="284675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6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84677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4678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4682" name="Rectangle 1034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84683" name="Group 1035"/>
          <p:cNvGrpSpPr>
            <a:grpSpLocks/>
          </p:cNvGrpSpPr>
          <p:nvPr/>
        </p:nvGrpSpPr>
        <p:grpSpPr bwMode="auto">
          <a:xfrm>
            <a:off x="5251450" y="1600200"/>
            <a:ext cx="1444625" cy="912813"/>
            <a:chOff x="2688" y="2736"/>
            <a:chExt cx="910" cy="575"/>
          </a:xfrm>
        </p:grpSpPr>
        <p:sp>
          <p:nvSpPr>
            <p:cNvPr id="284684" name="Line 1036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5" name="Rectangle 1037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84686" name="Rectangle 10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84688" name="Rectangle 1040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84689" name="Rectangle 1041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84693" name="Line 1045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97" name="Rectangle 1049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84703" name="Rectangle 1055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84705" name="Line 1057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98" name="Group 1026"/>
          <p:cNvGrpSpPr>
            <a:grpSpLocks/>
          </p:cNvGrpSpPr>
          <p:nvPr/>
        </p:nvGrpSpPr>
        <p:grpSpPr bwMode="auto">
          <a:xfrm>
            <a:off x="5294313" y="3557588"/>
            <a:ext cx="1444625" cy="912812"/>
            <a:chOff x="3546" y="3759"/>
            <a:chExt cx="910" cy="575"/>
          </a:xfrm>
        </p:grpSpPr>
        <p:sp>
          <p:nvSpPr>
            <p:cNvPr id="285699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0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85701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5702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5703" name="Rectangle 1031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5706" name="Rectangle 1034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85707" name="Group 1035"/>
          <p:cNvGrpSpPr>
            <a:grpSpLocks/>
          </p:cNvGrpSpPr>
          <p:nvPr/>
        </p:nvGrpSpPr>
        <p:grpSpPr bwMode="auto">
          <a:xfrm>
            <a:off x="5251450" y="2514600"/>
            <a:ext cx="1444625" cy="912813"/>
            <a:chOff x="2688" y="2736"/>
            <a:chExt cx="910" cy="575"/>
          </a:xfrm>
        </p:grpSpPr>
        <p:sp>
          <p:nvSpPr>
            <p:cNvPr id="285708" name="Line 1036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9" name="Rectangle 1037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85710" name="Rectangle 10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85712" name="Rectangle 1040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85713" name="Rectangle 1041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85714" name="Rectangle 1042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85717" name="Line 1045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18" name="Line 1046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21" name="Rectangle 1049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85728" name="Rectangle 1056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85729" name="Line 1057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770" name="Group 1026"/>
          <p:cNvGrpSpPr>
            <a:grpSpLocks/>
          </p:cNvGrpSpPr>
          <p:nvPr/>
        </p:nvGrpSpPr>
        <p:grpSpPr bwMode="auto">
          <a:xfrm>
            <a:off x="5294313" y="4497388"/>
            <a:ext cx="1444625" cy="912812"/>
            <a:chOff x="3546" y="3759"/>
            <a:chExt cx="910" cy="575"/>
          </a:xfrm>
        </p:grpSpPr>
        <p:sp>
          <p:nvSpPr>
            <p:cNvPr id="288771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2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88773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8774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8775" name="Rectangle 1031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8776" name="Rectangle 1032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88777" name="Group 1033"/>
          <p:cNvGrpSpPr>
            <a:grpSpLocks/>
          </p:cNvGrpSpPr>
          <p:nvPr/>
        </p:nvGrpSpPr>
        <p:grpSpPr bwMode="auto">
          <a:xfrm>
            <a:off x="5251450" y="3454400"/>
            <a:ext cx="1444625" cy="912813"/>
            <a:chOff x="2688" y="2736"/>
            <a:chExt cx="910" cy="575"/>
          </a:xfrm>
        </p:grpSpPr>
        <p:sp>
          <p:nvSpPr>
            <p:cNvPr id="288778" name="Line 1034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9" name="Rectangle 1035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88780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88781" name="Rectangle 1037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88782" name="Rectangle 1038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88783" name="Rectangle 1039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88784" name="Line 1040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85" name="Line 1041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86" name="Rectangle 1042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88787" name="Rectangle 1043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88788" name="Line 1044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8789" name="Rectangle 1045"/>
          <p:cNvSpPr>
            <a:spLocks noChangeArrowheads="1"/>
          </p:cNvSpPr>
          <p:nvPr/>
        </p:nvSpPr>
        <p:spPr bwMode="auto">
          <a:xfrm>
            <a:off x="6705600" y="39624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8790" name="Rectangle 1046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88791" name="Line 1047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18" name="Group 1026"/>
          <p:cNvGrpSpPr>
            <a:grpSpLocks/>
          </p:cNvGrpSpPr>
          <p:nvPr/>
        </p:nvGrpSpPr>
        <p:grpSpPr bwMode="auto">
          <a:xfrm>
            <a:off x="5294313" y="5411788"/>
            <a:ext cx="1444625" cy="912812"/>
            <a:chOff x="3546" y="3759"/>
            <a:chExt cx="910" cy="575"/>
          </a:xfrm>
        </p:grpSpPr>
        <p:sp>
          <p:nvSpPr>
            <p:cNvPr id="290819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20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90821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0822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0823" name="Rectangle 1031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0824" name="Rectangle 1032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90825" name="Group 1033"/>
          <p:cNvGrpSpPr>
            <a:grpSpLocks/>
          </p:cNvGrpSpPr>
          <p:nvPr/>
        </p:nvGrpSpPr>
        <p:grpSpPr bwMode="auto">
          <a:xfrm>
            <a:off x="5251450" y="4368800"/>
            <a:ext cx="1444625" cy="912813"/>
            <a:chOff x="2688" y="2736"/>
            <a:chExt cx="910" cy="575"/>
          </a:xfrm>
        </p:grpSpPr>
        <p:sp>
          <p:nvSpPr>
            <p:cNvPr id="290826" name="Line 1034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827" name="Rectangle 1035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90828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90829" name="Rectangle 1037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90830" name="Rectangle 1038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90831" name="Rectangle 1039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90832" name="Line 1040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Line 1041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34" name="Rectangle 1042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90835" name="Rectangle 1043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90836" name="Line 1044"/>
          <p:cNvSpPr>
            <a:spLocks noChangeShapeType="1"/>
          </p:cNvSpPr>
          <p:nvPr/>
        </p:nvSpPr>
        <p:spPr bwMode="auto">
          <a:xfrm>
            <a:off x="152400" y="22098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0837" name="Rectangle 1045"/>
          <p:cNvSpPr>
            <a:spLocks noChangeArrowheads="1"/>
          </p:cNvSpPr>
          <p:nvPr/>
        </p:nvSpPr>
        <p:spPr bwMode="auto">
          <a:xfrm>
            <a:off x="6705600" y="39624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0838" name="Rectangle 1046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90839" name="Line 1047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40" name="Rectangle 1048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90841" name="Line 1049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42" name="Rectangle 1050"/>
          <p:cNvSpPr>
            <a:spLocks noChangeArrowheads="1"/>
          </p:cNvSpPr>
          <p:nvPr/>
        </p:nvSpPr>
        <p:spPr bwMode="auto">
          <a:xfrm>
            <a:off x="6705600" y="48768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842" name="Group 1026"/>
          <p:cNvGrpSpPr>
            <a:grpSpLocks/>
          </p:cNvGrpSpPr>
          <p:nvPr/>
        </p:nvGrpSpPr>
        <p:grpSpPr bwMode="auto">
          <a:xfrm>
            <a:off x="5294313" y="4497388"/>
            <a:ext cx="1444625" cy="912812"/>
            <a:chOff x="3546" y="3759"/>
            <a:chExt cx="910" cy="575"/>
          </a:xfrm>
        </p:grpSpPr>
        <p:sp>
          <p:nvSpPr>
            <p:cNvPr id="291843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4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91845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1846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1847" name="Rectangle 1031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1848" name="Rectangle 1032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91849" name="Group 1033"/>
          <p:cNvGrpSpPr>
            <a:grpSpLocks/>
          </p:cNvGrpSpPr>
          <p:nvPr/>
        </p:nvGrpSpPr>
        <p:grpSpPr bwMode="auto">
          <a:xfrm>
            <a:off x="5251450" y="3454400"/>
            <a:ext cx="1444625" cy="912813"/>
            <a:chOff x="2688" y="2736"/>
            <a:chExt cx="910" cy="575"/>
          </a:xfrm>
        </p:grpSpPr>
        <p:sp>
          <p:nvSpPr>
            <p:cNvPr id="291850" name="Line 1034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1" name="Rectangle 1035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91852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91853" name="Rectangle 1037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91854" name="Rectangle 1038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91855" name="Rectangle 1039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91856" name="Line 1040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7" name="Line 1041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8" name="Rectangle 1042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91859" name="Rectangle 1043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91860" name="Line 1044"/>
          <p:cNvSpPr>
            <a:spLocks noChangeShapeType="1"/>
          </p:cNvSpPr>
          <p:nvPr/>
        </p:nvSpPr>
        <p:spPr bwMode="auto">
          <a:xfrm>
            <a:off x="152400" y="31242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1861" name="Rectangle 1045"/>
          <p:cNvSpPr>
            <a:spLocks noChangeArrowheads="1"/>
          </p:cNvSpPr>
          <p:nvPr/>
        </p:nvSpPr>
        <p:spPr bwMode="auto">
          <a:xfrm>
            <a:off x="6705600" y="39624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1862" name="Rectangle 1046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91863" name="Line 1047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4" name="Rectangle 1048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1865" name="Line 1049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4" name="Group 2"/>
          <p:cNvGrpSpPr>
            <a:grpSpLocks/>
          </p:cNvGrpSpPr>
          <p:nvPr/>
        </p:nvGrpSpPr>
        <p:grpSpPr bwMode="auto">
          <a:xfrm>
            <a:off x="5294313" y="3557588"/>
            <a:ext cx="1444625" cy="912812"/>
            <a:chOff x="3546" y="3759"/>
            <a:chExt cx="910" cy="575"/>
          </a:xfrm>
        </p:grpSpPr>
        <p:sp>
          <p:nvSpPr>
            <p:cNvPr id="289795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96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89801" name="Group 9"/>
          <p:cNvGrpSpPr>
            <a:grpSpLocks/>
          </p:cNvGrpSpPr>
          <p:nvPr/>
        </p:nvGrpSpPr>
        <p:grpSpPr bwMode="auto">
          <a:xfrm>
            <a:off x="5251450" y="2514600"/>
            <a:ext cx="1444625" cy="912813"/>
            <a:chOff x="2688" y="2736"/>
            <a:chExt cx="910" cy="575"/>
          </a:xfrm>
        </p:grpSpPr>
        <p:sp>
          <p:nvSpPr>
            <p:cNvPr id="289802" name="Line 10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803" name="Rectangle 11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898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89805" name="Rectangle 13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89806" name="Rectangle 14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89807" name="Rectangle 15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89808" name="Line 16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10" name="Rectangle 18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89811" name="Rectangle 19"/>
          <p:cNvSpPr>
            <a:spLocks noChangeArrowheads="1"/>
          </p:cNvSpPr>
          <p:nvPr/>
        </p:nvSpPr>
        <p:spPr bwMode="auto">
          <a:xfrm>
            <a:off x="457200" y="1498600"/>
            <a:ext cx="1600200" cy="23114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152400" y="30480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815" name="Rectangle 23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89816" name="Line 24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66" name="Group 1026"/>
          <p:cNvGrpSpPr>
            <a:grpSpLocks/>
          </p:cNvGrpSpPr>
          <p:nvPr/>
        </p:nvGrpSpPr>
        <p:grpSpPr bwMode="auto">
          <a:xfrm>
            <a:off x="5294313" y="2643188"/>
            <a:ext cx="1444625" cy="912812"/>
            <a:chOff x="3546" y="3759"/>
            <a:chExt cx="910" cy="575"/>
          </a:xfrm>
        </p:grpSpPr>
        <p:sp>
          <p:nvSpPr>
            <p:cNvPr id="292867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68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92869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2870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2871" name="Rectangle 1031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92872" name="Group 1032"/>
          <p:cNvGrpSpPr>
            <a:grpSpLocks/>
          </p:cNvGrpSpPr>
          <p:nvPr/>
        </p:nvGrpSpPr>
        <p:grpSpPr bwMode="auto">
          <a:xfrm>
            <a:off x="5251450" y="1600200"/>
            <a:ext cx="1444625" cy="912813"/>
            <a:chOff x="2688" y="2736"/>
            <a:chExt cx="910" cy="575"/>
          </a:xfrm>
        </p:grpSpPr>
        <p:sp>
          <p:nvSpPr>
            <p:cNvPr id="292873" name="Line 1033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4" name="Rectangle 1034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92875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92876" name="Rectangle 1036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92877" name="Rectangle 1037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92878" name="Line 1038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Rectangle 1039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92880" name="Rectangle 1040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92881" name="Line 1041"/>
          <p:cNvSpPr>
            <a:spLocks noChangeShapeType="1"/>
          </p:cNvSpPr>
          <p:nvPr/>
        </p:nvSpPr>
        <p:spPr bwMode="auto">
          <a:xfrm>
            <a:off x="152400" y="27432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2882" name="Rectangle 1042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2883" name="Line 1043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4" name="Rectangle 1044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2885" name="Line 1045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86" name="Rectangle 1046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2887" name="Line 1047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953000" cy="573088"/>
          </a:xfrm>
        </p:spPr>
        <p:txBody>
          <a:bodyPr/>
          <a:lstStyle/>
          <a:p>
            <a:r>
              <a:rPr lang="en-US"/>
              <a:t>IA32 Stack</a:t>
            </a: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4460875" cy="5454650"/>
          </a:xfrm>
        </p:spPr>
        <p:txBody>
          <a:bodyPr/>
          <a:lstStyle/>
          <a:p>
            <a:pPr lvl="1"/>
            <a:r>
              <a:rPr lang="en-US"/>
              <a:t>Region of memory managed with stack discipline</a:t>
            </a:r>
          </a:p>
          <a:p>
            <a:pPr lvl="1"/>
            <a:r>
              <a:rPr lang="en-US"/>
              <a:t>Grows toward lower addresses</a:t>
            </a:r>
          </a:p>
          <a:p>
            <a:pPr lvl="1"/>
            <a:r>
              <a:rPr lang="en-US"/>
              <a:t>Register 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 indicates lowest  stack address</a:t>
            </a:r>
          </a:p>
          <a:p>
            <a:pPr lvl="2"/>
            <a:r>
              <a:rPr lang="en-US"/>
              <a:t>address of top element</a:t>
            </a:r>
          </a:p>
        </p:txBody>
      </p:sp>
      <p:grpSp>
        <p:nvGrpSpPr>
          <p:cNvPr id="264196" name="Group 1028"/>
          <p:cNvGrpSpPr>
            <a:grpSpLocks/>
          </p:cNvGrpSpPr>
          <p:nvPr/>
        </p:nvGrpSpPr>
        <p:grpSpPr bwMode="auto">
          <a:xfrm>
            <a:off x="4191000" y="4267200"/>
            <a:ext cx="1520825" cy="912813"/>
            <a:chOff x="2592" y="2736"/>
            <a:chExt cx="958" cy="575"/>
          </a:xfrm>
        </p:grpSpPr>
        <p:sp>
          <p:nvSpPr>
            <p:cNvPr id="264197" name="Line 1029"/>
            <p:cNvSpPr>
              <a:spLocks noChangeShapeType="1"/>
            </p:cNvSpPr>
            <p:nvPr/>
          </p:nvSpPr>
          <p:spPr bwMode="auto">
            <a:xfrm>
              <a:off x="3230" y="3201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8" name="Rectangle 1030"/>
            <p:cNvSpPr>
              <a:spLocks noChangeArrowheads="1"/>
            </p:cNvSpPr>
            <p:nvPr/>
          </p:nvSpPr>
          <p:spPr bwMode="auto">
            <a:xfrm>
              <a:off x="2592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64199" name="Rectangle 1031"/>
          <p:cNvSpPr>
            <a:spLocks noChangeArrowheads="1"/>
          </p:cNvSpPr>
          <p:nvPr/>
        </p:nvSpPr>
        <p:spPr bwMode="auto">
          <a:xfrm>
            <a:off x="5715000" y="1981200"/>
            <a:ext cx="1292225" cy="3200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4200" name="Line 1032"/>
          <p:cNvSpPr>
            <a:spLocks noChangeShapeType="1"/>
          </p:cNvSpPr>
          <p:nvPr/>
        </p:nvSpPr>
        <p:spPr bwMode="auto">
          <a:xfrm>
            <a:off x="8001000" y="3810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64201" name="Rectangle 1033"/>
          <p:cNvSpPr>
            <a:spLocks noChangeArrowheads="1"/>
          </p:cNvSpPr>
          <p:nvPr/>
        </p:nvSpPr>
        <p:spPr bwMode="auto">
          <a:xfrm>
            <a:off x="7229475" y="4111625"/>
            <a:ext cx="1565275" cy="638175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Grows</a:t>
            </a:r>
          </a:p>
          <a:p>
            <a:pPr>
              <a:lnSpc>
                <a:spcPct val="100000"/>
              </a:lnSpc>
            </a:pPr>
            <a:r>
              <a:rPr lang="en-US"/>
              <a:t>Down</a:t>
            </a:r>
          </a:p>
        </p:txBody>
      </p:sp>
      <p:grpSp>
        <p:nvGrpSpPr>
          <p:cNvPr id="264202" name="Group 1034"/>
          <p:cNvGrpSpPr>
            <a:grpSpLocks/>
          </p:cNvGrpSpPr>
          <p:nvPr/>
        </p:nvGrpSpPr>
        <p:grpSpPr bwMode="auto">
          <a:xfrm>
            <a:off x="7229475" y="1600200"/>
            <a:ext cx="1349375" cy="1295400"/>
            <a:chOff x="3264" y="720"/>
            <a:chExt cx="850" cy="816"/>
          </a:xfrm>
        </p:grpSpPr>
        <p:sp>
          <p:nvSpPr>
            <p:cNvPr id="264203" name="Line 1035"/>
            <p:cNvSpPr>
              <a:spLocks noChangeShapeType="1"/>
            </p:cNvSpPr>
            <p:nvPr/>
          </p:nvSpPr>
          <p:spPr bwMode="auto">
            <a:xfrm flipH="1" flipV="1">
              <a:off x="3696" y="72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64204" name="Rectangle 1036"/>
            <p:cNvSpPr>
              <a:spLocks noChangeArrowheads="1"/>
            </p:cNvSpPr>
            <p:nvPr/>
          </p:nvSpPr>
          <p:spPr bwMode="auto">
            <a:xfrm>
              <a:off x="3264" y="973"/>
              <a:ext cx="850" cy="402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Increasing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Addresses</a:t>
              </a:r>
            </a:p>
          </p:txBody>
        </p:sp>
      </p:grpSp>
      <p:sp>
        <p:nvSpPr>
          <p:cNvPr id="264205" name="Line 1037"/>
          <p:cNvSpPr>
            <a:spLocks noChangeShapeType="1"/>
          </p:cNvSpPr>
          <p:nvPr/>
        </p:nvSpPr>
        <p:spPr bwMode="auto">
          <a:xfrm flipH="1" flipV="1">
            <a:off x="6543675" y="5181600"/>
            <a:ext cx="63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64206" name="Rectangle 1038"/>
          <p:cNvSpPr>
            <a:spLocks noChangeArrowheads="1"/>
          </p:cNvSpPr>
          <p:nvPr/>
        </p:nvSpPr>
        <p:spPr bwMode="auto">
          <a:xfrm>
            <a:off x="6423025" y="5638800"/>
            <a:ext cx="1501775" cy="363538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“Top”</a:t>
            </a:r>
          </a:p>
        </p:txBody>
      </p:sp>
      <p:sp>
        <p:nvSpPr>
          <p:cNvPr id="264207" name="Line 1039"/>
          <p:cNvSpPr>
            <a:spLocks noChangeShapeType="1"/>
          </p:cNvSpPr>
          <p:nvPr/>
        </p:nvSpPr>
        <p:spPr bwMode="auto">
          <a:xfrm>
            <a:off x="5715000" y="4876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64208" name="Rectangle 1040"/>
          <p:cNvSpPr>
            <a:spLocks noChangeArrowheads="1"/>
          </p:cNvSpPr>
          <p:nvPr/>
        </p:nvSpPr>
        <p:spPr bwMode="auto">
          <a:xfrm>
            <a:off x="6400800" y="838200"/>
            <a:ext cx="1882775" cy="363538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“Bottom”</a:t>
            </a:r>
          </a:p>
        </p:txBody>
      </p:sp>
      <p:sp>
        <p:nvSpPr>
          <p:cNvPr id="264209" name="Line 1041"/>
          <p:cNvSpPr>
            <a:spLocks noChangeShapeType="1"/>
          </p:cNvSpPr>
          <p:nvPr/>
        </p:nvSpPr>
        <p:spPr bwMode="auto">
          <a:xfrm flipH="1">
            <a:off x="6781800" y="12954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890" name="Group 1026"/>
          <p:cNvGrpSpPr>
            <a:grpSpLocks/>
          </p:cNvGrpSpPr>
          <p:nvPr/>
        </p:nvGrpSpPr>
        <p:grpSpPr bwMode="auto">
          <a:xfrm>
            <a:off x="5294313" y="3557588"/>
            <a:ext cx="1444625" cy="912812"/>
            <a:chOff x="3546" y="3759"/>
            <a:chExt cx="910" cy="575"/>
          </a:xfrm>
        </p:grpSpPr>
        <p:sp>
          <p:nvSpPr>
            <p:cNvPr id="293891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2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93893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3894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3895" name="Rectangle 1031"/>
          <p:cNvSpPr>
            <a:spLocks noChangeArrowheads="1"/>
          </p:cNvSpPr>
          <p:nvPr/>
        </p:nvSpPr>
        <p:spPr bwMode="auto">
          <a:xfrm>
            <a:off x="6708775" y="3048000"/>
            <a:ext cx="1292225" cy="9382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3896" name="Rectangle 1032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93897" name="Group 1033"/>
          <p:cNvGrpSpPr>
            <a:grpSpLocks/>
          </p:cNvGrpSpPr>
          <p:nvPr/>
        </p:nvGrpSpPr>
        <p:grpSpPr bwMode="auto">
          <a:xfrm>
            <a:off x="5251450" y="2514600"/>
            <a:ext cx="1444625" cy="912813"/>
            <a:chOff x="2688" y="2736"/>
            <a:chExt cx="910" cy="575"/>
          </a:xfrm>
        </p:grpSpPr>
        <p:sp>
          <p:nvSpPr>
            <p:cNvPr id="293898" name="Line 1034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899" name="Rectangle 1035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93900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93901" name="Rectangle 1037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93902" name="Rectangle 1038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93904" name="Line 1040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906" name="Rectangle 1042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93907" name="Rectangle 1043"/>
          <p:cNvSpPr>
            <a:spLocks noChangeArrowheads="1"/>
          </p:cNvSpPr>
          <p:nvPr/>
        </p:nvSpPr>
        <p:spPr bwMode="auto">
          <a:xfrm>
            <a:off x="457200" y="1498600"/>
            <a:ext cx="1600200" cy="203676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93908" name="Line 1044"/>
          <p:cNvSpPr>
            <a:spLocks noChangeShapeType="1"/>
          </p:cNvSpPr>
          <p:nvPr/>
        </p:nvSpPr>
        <p:spPr bwMode="auto">
          <a:xfrm>
            <a:off x="152400" y="23622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3909" name="Rectangle 1045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3910" name="Rectangle 1046"/>
          <p:cNvSpPr>
            <a:spLocks noChangeArrowheads="1"/>
          </p:cNvSpPr>
          <p:nvPr/>
        </p:nvSpPr>
        <p:spPr bwMode="auto">
          <a:xfrm>
            <a:off x="3592513" y="40386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3911" name="Rectangle 1047"/>
          <p:cNvSpPr>
            <a:spLocks noChangeArrowheads="1"/>
          </p:cNvSpPr>
          <p:nvPr/>
        </p:nvSpPr>
        <p:spPr bwMode="auto">
          <a:xfrm>
            <a:off x="3592513" y="48006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3912" name="Line 1048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913" name="Line 1049"/>
          <p:cNvSpPr>
            <a:spLocks noChangeShapeType="1"/>
          </p:cNvSpPr>
          <p:nvPr/>
        </p:nvSpPr>
        <p:spPr bwMode="auto">
          <a:xfrm>
            <a:off x="3897313" y="36576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914" name="Line 1050"/>
          <p:cNvSpPr>
            <a:spLocks noChangeShapeType="1"/>
          </p:cNvSpPr>
          <p:nvPr/>
        </p:nvSpPr>
        <p:spPr bwMode="auto">
          <a:xfrm>
            <a:off x="3897313" y="44196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915" name="Rectangle 1051"/>
          <p:cNvSpPr>
            <a:spLocks noChangeArrowheads="1"/>
          </p:cNvSpPr>
          <p:nvPr/>
        </p:nvSpPr>
        <p:spPr bwMode="auto">
          <a:xfrm>
            <a:off x="4259263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</a:t>
            </a:r>
          </a:p>
        </p:txBody>
      </p:sp>
      <p:sp>
        <p:nvSpPr>
          <p:cNvPr id="293916" name="Line 1052"/>
          <p:cNvSpPr>
            <a:spLocks noChangeShapeType="1"/>
          </p:cNvSpPr>
          <p:nvPr/>
        </p:nvSpPr>
        <p:spPr bwMode="auto">
          <a:xfrm>
            <a:off x="4038600" y="2971800"/>
            <a:ext cx="53657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14" name="Group 1026"/>
          <p:cNvGrpSpPr>
            <a:grpSpLocks/>
          </p:cNvGrpSpPr>
          <p:nvPr/>
        </p:nvGrpSpPr>
        <p:grpSpPr bwMode="auto">
          <a:xfrm>
            <a:off x="5294313" y="2643188"/>
            <a:ext cx="1444625" cy="912812"/>
            <a:chOff x="3546" y="3759"/>
            <a:chExt cx="910" cy="575"/>
          </a:xfrm>
        </p:grpSpPr>
        <p:sp>
          <p:nvSpPr>
            <p:cNvPr id="294915" name="Line 1027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6" name="Rectangle 1028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94917" name="Rectangle 1029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4918" name="Rectangle 1030"/>
          <p:cNvSpPr>
            <a:spLocks noChangeArrowheads="1"/>
          </p:cNvSpPr>
          <p:nvPr/>
        </p:nvSpPr>
        <p:spPr bwMode="auto">
          <a:xfrm>
            <a:off x="6708775" y="2133600"/>
            <a:ext cx="1292225" cy="938213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4919" name="Rectangle 1031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94920" name="Group 1032"/>
          <p:cNvGrpSpPr>
            <a:grpSpLocks/>
          </p:cNvGrpSpPr>
          <p:nvPr/>
        </p:nvGrpSpPr>
        <p:grpSpPr bwMode="auto">
          <a:xfrm>
            <a:off x="5251450" y="1600200"/>
            <a:ext cx="1444625" cy="912813"/>
            <a:chOff x="2688" y="2736"/>
            <a:chExt cx="910" cy="575"/>
          </a:xfrm>
        </p:grpSpPr>
        <p:sp>
          <p:nvSpPr>
            <p:cNvPr id="294921" name="Line 1033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2" name="Rectangle 1034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94923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94924" name="Rectangle 1036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94925" name="Rectangle 1037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</a:t>
            </a:r>
          </a:p>
        </p:txBody>
      </p:sp>
      <p:sp>
        <p:nvSpPr>
          <p:cNvPr id="294926" name="Line 1038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7" name="Rectangle 1039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94928" name="Rectangle 1040"/>
          <p:cNvSpPr>
            <a:spLocks noChangeArrowheads="1"/>
          </p:cNvSpPr>
          <p:nvPr/>
        </p:nvSpPr>
        <p:spPr bwMode="auto">
          <a:xfrm>
            <a:off x="457200" y="1447800"/>
            <a:ext cx="1600200" cy="23114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amI();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 • 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94929" name="Line 1041"/>
          <p:cNvSpPr>
            <a:spLocks noChangeShapeType="1"/>
          </p:cNvSpPr>
          <p:nvPr/>
        </p:nvSpPr>
        <p:spPr bwMode="auto">
          <a:xfrm>
            <a:off x="152400" y="32766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4930" name="Rectangle 1042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4931" name="Line 1043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32" name="Rectangle 1044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4933" name="Line 1045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34" name="Rectangle 1046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4935" name="Line 1047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37" name="Rectangle 1049"/>
          <p:cNvSpPr>
            <a:spLocks noChangeArrowheads="1"/>
          </p:cNvSpPr>
          <p:nvPr/>
        </p:nvSpPr>
        <p:spPr bwMode="auto">
          <a:xfrm>
            <a:off x="4259263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4938" name="Line 1050"/>
          <p:cNvSpPr>
            <a:spLocks noChangeShapeType="1"/>
          </p:cNvSpPr>
          <p:nvPr/>
        </p:nvSpPr>
        <p:spPr bwMode="auto">
          <a:xfrm>
            <a:off x="4038600" y="2971800"/>
            <a:ext cx="536575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457200" y="1524000"/>
            <a:ext cx="1600200" cy="2311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yoo(…)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who();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marL="342900"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grpSp>
        <p:nvGrpSpPr>
          <p:cNvPr id="295938" name="Group 2"/>
          <p:cNvGrpSpPr>
            <a:grpSpLocks/>
          </p:cNvGrpSpPr>
          <p:nvPr/>
        </p:nvGrpSpPr>
        <p:grpSpPr bwMode="auto">
          <a:xfrm>
            <a:off x="5294313" y="1728788"/>
            <a:ext cx="1444625" cy="912812"/>
            <a:chOff x="3546" y="3759"/>
            <a:chExt cx="910" cy="575"/>
          </a:xfrm>
        </p:grpSpPr>
        <p:sp>
          <p:nvSpPr>
            <p:cNvPr id="295939" name="Line 3"/>
            <p:cNvSpPr>
              <a:spLocks noChangeShapeType="1"/>
            </p:cNvSpPr>
            <p:nvPr/>
          </p:nvSpPr>
          <p:spPr bwMode="auto">
            <a:xfrm>
              <a:off x="4136" y="393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0" name="Rectangle 4"/>
            <p:cNvSpPr>
              <a:spLocks noChangeArrowheads="1"/>
            </p:cNvSpPr>
            <p:nvPr/>
          </p:nvSpPr>
          <p:spPr bwMode="auto">
            <a:xfrm>
              <a:off x="3546" y="3759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6708775" y="1219200"/>
            <a:ext cx="1292225" cy="93821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6708775" y="304800"/>
            <a:ext cx="1292225" cy="938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•</a:t>
            </a:r>
          </a:p>
        </p:txBody>
      </p:sp>
      <p:grpSp>
        <p:nvGrpSpPr>
          <p:cNvPr id="295944" name="Group 8"/>
          <p:cNvGrpSpPr>
            <a:grpSpLocks/>
          </p:cNvGrpSpPr>
          <p:nvPr/>
        </p:nvGrpSpPr>
        <p:grpSpPr bwMode="auto">
          <a:xfrm>
            <a:off x="5251450" y="685800"/>
            <a:ext cx="1444625" cy="912813"/>
            <a:chOff x="2688" y="2736"/>
            <a:chExt cx="910" cy="575"/>
          </a:xfrm>
        </p:grpSpPr>
        <p:sp>
          <p:nvSpPr>
            <p:cNvPr id="295945" name="Line 9"/>
            <p:cNvSpPr>
              <a:spLocks noChangeShapeType="1"/>
            </p:cNvSpPr>
            <p:nvPr/>
          </p:nvSpPr>
          <p:spPr bwMode="auto">
            <a:xfrm>
              <a:off x="3278" y="3153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946" name="Rectangle 10"/>
            <p:cNvSpPr>
              <a:spLocks noChangeArrowheads="1"/>
            </p:cNvSpPr>
            <p:nvPr/>
          </p:nvSpPr>
          <p:spPr bwMode="auto">
            <a:xfrm>
              <a:off x="2688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Frame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</p:grpSp>
      <p:sp>
        <p:nvSpPr>
          <p:cNvPr id="295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</a:t>
            </a:r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3592513" y="19812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yoo</a:t>
            </a:r>
          </a:p>
        </p:txBody>
      </p:sp>
      <p:sp>
        <p:nvSpPr>
          <p:cNvPr id="295949" name="Rectangle 13"/>
          <p:cNvSpPr>
            <a:spLocks noChangeArrowheads="1"/>
          </p:cNvSpPr>
          <p:nvPr/>
        </p:nvSpPr>
        <p:spPr bwMode="auto">
          <a:xfrm>
            <a:off x="3592513" y="2667000"/>
            <a:ext cx="606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who</a:t>
            </a:r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>
            <a:off x="3897313" y="22860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3276600" y="1219200"/>
            <a:ext cx="167005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Call Chain</a:t>
            </a: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152400" y="3276600"/>
            <a:ext cx="685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 bwMode="auto">
          <a:xfrm>
            <a:off x="3581400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>
            <a:off x="3897313" y="2971800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6" name="Rectangle 20"/>
          <p:cNvSpPr>
            <a:spLocks noChangeArrowheads="1"/>
          </p:cNvSpPr>
          <p:nvPr/>
        </p:nvSpPr>
        <p:spPr bwMode="auto">
          <a:xfrm>
            <a:off x="3581400" y="40560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5957" name="Line 21"/>
          <p:cNvSpPr>
            <a:spLocks noChangeShapeType="1"/>
          </p:cNvSpPr>
          <p:nvPr/>
        </p:nvSpPr>
        <p:spPr bwMode="auto">
          <a:xfrm>
            <a:off x="3897313" y="36861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3581400" y="4741863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5959" name="Line 23"/>
          <p:cNvSpPr>
            <a:spLocks noChangeShapeType="1"/>
          </p:cNvSpPr>
          <p:nvPr/>
        </p:nvSpPr>
        <p:spPr bwMode="auto">
          <a:xfrm>
            <a:off x="3897313" y="4371975"/>
            <a:ext cx="0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4259263" y="3341688"/>
            <a:ext cx="6064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B2B2B2"/>
                </a:solidFill>
                <a:latin typeface="Courier New" pitchFamily="49" charset="0"/>
              </a:rPr>
              <a:t>amI</a:t>
            </a: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>
            <a:off x="4038600" y="2971800"/>
            <a:ext cx="536575" cy="43180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743700" cy="573088"/>
          </a:xfrm>
          <a:noFill/>
          <a:ln/>
        </p:spPr>
        <p:txBody>
          <a:bodyPr/>
          <a:lstStyle/>
          <a:p>
            <a:r>
              <a:rPr lang="en-US"/>
              <a:t>IA32/Linux Stack Frame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495800" cy="5011738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Current Stack Frame (“Top” to Bottom)</a:t>
            </a:r>
          </a:p>
          <a:p>
            <a:pPr lvl="1"/>
            <a:r>
              <a:rPr lang="en-US"/>
              <a:t>Parameters for function about to call</a:t>
            </a:r>
          </a:p>
          <a:p>
            <a:pPr lvl="2"/>
            <a:r>
              <a:rPr lang="en-US"/>
              <a:t>“Argument build”</a:t>
            </a:r>
          </a:p>
          <a:p>
            <a:pPr lvl="1"/>
            <a:r>
              <a:rPr lang="en-US"/>
              <a:t>Local variables</a:t>
            </a:r>
          </a:p>
          <a:p>
            <a:pPr lvl="2"/>
            <a:r>
              <a:rPr lang="en-US"/>
              <a:t>If can’t keep in registers</a:t>
            </a:r>
          </a:p>
          <a:p>
            <a:pPr lvl="1"/>
            <a:r>
              <a:rPr lang="en-US"/>
              <a:t>Saved register context</a:t>
            </a:r>
          </a:p>
          <a:p>
            <a:pPr lvl="1"/>
            <a:r>
              <a:rPr lang="en-US"/>
              <a:t>Old frame pointer</a:t>
            </a:r>
          </a:p>
          <a:p>
            <a:r>
              <a:rPr lang="en-US"/>
              <a:t>Caller Stack Frame</a:t>
            </a:r>
          </a:p>
          <a:p>
            <a:pPr lvl="1"/>
            <a:r>
              <a:rPr lang="en-US"/>
              <a:t>Return address</a:t>
            </a:r>
          </a:p>
          <a:p>
            <a:pPr lvl="2"/>
            <a:r>
              <a:rPr lang="en-US"/>
              <a:t>Pushed by </a:t>
            </a:r>
            <a:r>
              <a:rPr lang="en-US">
                <a:latin typeface="Courier New" pitchFamily="49" charset="0"/>
              </a:rPr>
              <a:t>call</a:t>
            </a:r>
            <a:r>
              <a:rPr lang="en-US"/>
              <a:t> instruction</a:t>
            </a:r>
          </a:p>
          <a:p>
            <a:pPr lvl="1"/>
            <a:r>
              <a:rPr lang="en-US"/>
              <a:t>Arguments for this call</a:t>
            </a:r>
          </a:p>
        </p:txBody>
      </p:sp>
      <p:sp>
        <p:nvSpPr>
          <p:cNvPr id="236548" name="Line 4"/>
          <p:cNvSpPr>
            <a:spLocks noChangeShapeType="1"/>
          </p:cNvSpPr>
          <p:nvPr/>
        </p:nvSpPr>
        <p:spPr bwMode="auto">
          <a:xfrm>
            <a:off x="6096000" y="60198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5078413" y="5616575"/>
            <a:ext cx="16414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/>
              <a:t>(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)</a:t>
            </a: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/>
              <a:t>(</a:t>
            </a:r>
            <a:r>
              <a:rPr lang="en-US">
                <a:latin typeface="Courier New" pitchFamily="49" charset="0"/>
              </a:rPr>
              <a:t>%ebp</a:t>
            </a:r>
            <a:r>
              <a:rPr lang="en-US"/>
              <a:t>)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037388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Return Addr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7037388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Saved</a:t>
            </a:r>
          </a:p>
          <a:p>
            <a:pPr>
              <a:lnSpc>
                <a:spcPct val="100000"/>
              </a:lnSpc>
            </a:pPr>
            <a:r>
              <a:rPr lang="en-US"/>
              <a:t>Registers</a:t>
            </a:r>
          </a:p>
          <a:p>
            <a:pPr>
              <a:lnSpc>
                <a:spcPct val="100000"/>
              </a:lnSpc>
            </a:pPr>
            <a:r>
              <a:rPr lang="en-US"/>
              <a:t>+</a:t>
            </a:r>
          </a:p>
          <a:p>
            <a:pPr>
              <a:lnSpc>
                <a:spcPct val="100000"/>
              </a:lnSpc>
            </a:pPr>
            <a:r>
              <a:rPr lang="en-US"/>
              <a:t>Local</a:t>
            </a:r>
          </a:p>
          <a:p>
            <a:pPr>
              <a:lnSpc>
                <a:spcPct val="100000"/>
              </a:lnSpc>
            </a:pPr>
            <a:r>
              <a:rPr lang="en-US"/>
              <a:t>Variables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7037388" y="54102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Argument</a:t>
            </a:r>
          </a:p>
          <a:p>
            <a:pPr>
              <a:lnSpc>
                <a:spcPct val="100000"/>
              </a:lnSpc>
            </a:pPr>
            <a:r>
              <a:rPr lang="en-US"/>
              <a:t>Build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7037388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7024688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Old %ebp</a:t>
            </a: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7037388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Arguments</a:t>
            </a:r>
          </a:p>
        </p:txBody>
      </p:sp>
      <p:sp>
        <p:nvSpPr>
          <p:cNvPr id="236559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Caller</a:t>
            </a:r>
          </a:p>
          <a:p>
            <a:pPr algn="r">
              <a:lnSpc>
                <a:spcPct val="100000"/>
              </a:lnSpc>
            </a:pPr>
            <a:r>
              <a:rPr lang="en-US"/>
              <a:t>Frame</a:t>
            </a:r>
          </a:p>
        </p:txBody>
      </p:sp>
      <p:sp>
        <p:nvSpPr>
          <p:cNvPr id="236560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883275" cy="573088"/>
          </a:xfrm>
        </p:spPr>
        <p:txBody>
          <a:bodyPr/>
          <a:lstStyle/>
          <a:p>
            <a:r>
              <a:rPr lang="en-US"/>
              <a:t>Revisiting </a:t>
            </a:r>
            <a:r>
              <a:rPr lang="en-US">
                <a:latin typeface="Courier New" pitchFamily="49" charset="0"/>
              </a:rPr>
              <a:t>swap</a:t>
            </a:r>
            <a:endParaRPr lang="en-US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04800" y="41148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304800" y="13716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zip1 = 15213;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zip2 = 91125;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void call_swap()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swap(&amp;zip1, &amp;zip2);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4648200" y="1447800"/>
            <a:ext cx="4267200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2349500" algn="l"/>
              </a:tabLst>
            </a:pPr>
            <a:r>
              <a:rPr lang="en-US">
                <a:latin typeface="Courier New" pitchFamily="49" charset="0"/>
              </a:rPr>
              <a:t>call_swap: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23495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2349500" algn="l"/>
              </a:tabLst>
            </a:pPr>
            <a:r>
              <a:rPr lang="en-US">
                <a:latin typeface="Courier New" pitchFamily="49" charset="0"/>
              </a:rPr>
              <a:t>	pushl $zip2	# Global Var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2349500" algn="l"/>
              </a:tabLst>
            </a:pPr>
            <a:r>
              <a:rPr lang="en-US">
                <a:latin typeface="Courier New" pitchFamily="49" charset="0"/>
              </a:rPr>
              <a:t>	pushl $zip1	# Global Var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2349500" algn="l"/>
              </a:tabLst>
            </a:pPr>
            <a:r>
              <a:rPr lang="en-US">
                <a:latin typeface="Courier New" pitchFamily="49" charset="0"/>
              </a:rPr>
              <a:t>	call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23495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6019800" y="4648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&amp;zip2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6019800" y="5029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&amp;zip1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019800" y="54102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37577" name="Line 9"/>
          <p:cNvSpPr>
            <a:spLocks noChangeShapeType="1"/>
          </p:cNvSpPr>
          <p:nvPr/>
        </p:nvSpPr>
        <p:spPr bwMode="auto">
          <a:xfrm flipH="1">
            <a:off x="7102475" y="55816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7696200" y="54102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7467600" y="3505200"/>
            <a:ext cx="15716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6019800" y="32004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4846638" y="969963"/>
            <a:ext cx="3692525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/>
              <a:t>Calling </a:t>
            </a:r>
            <a:r>
              <a:rPr lang="en-US" sz="2000">
                <a:latin typeface="Courier New" pitchFamily="49" charset="0"/>
              </a:rPr>
              <a:t>swap</a:t>
            </a:r>
            <a:r>
              <a:rPr lang="en-US" sz="2000"/>
              <a:t> from </a:t>
            </a:r>
            <a:r>
              <a:rPr lang="en-US" sz="2000">
                <a:latin typeface="Courier New" pitchFamily="49" charset="0"/>
              </a:rPr>
              <a:t>call_swap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883275" cy="573088"/>
          </a:xfrm>
        </p:spPr>
        <p:txBody>
          <a:bodyPr/>
          <a:lstStyle/>
          <a:p>
            <a:r>
              <a:rPr lang="en-US"/>
              <a:t>Revisiting </a:t>
            </a:r>
            <a:r>
              <a:rPr lang="en-US">
                <a:latin typeface="Courier New" pitchFamily="49" charset="0"/>
              </a:rPr>
              <a:t>swap</a:t>
            </a:r>
            <a:endParaRPr lang="en-US"/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04800" y="2057400"/>
            <a:ext cx="39624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648200" y="1066800"/>
            <a:ext cx="3352800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12(%ebp),%ecx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8(%ebp),%edx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(%ecx),%eax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(%edx),%ebx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%eax,(%edx)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%ebx,(%ecx)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238597" name="AutoShape 5"/>
          <p:cNvSpPr>
            <a:spLocks/>
          </p:cNvSpPr>
          <p:nvPr/>
        </p:nvSpPr>
        <p:spPr bwMode="auto">
          <a:xfrm>
            <a:off x="7696200" y="25146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  <p:sp>
        <p:nvSpPr>
          <p:cNvPr id="238599" name="AutoShape 7"/>
          <p:cNvSpPr>
            <a:spLocks/>
          </p:cNvSpPr>
          <p:nvPr/>
        </p:nvSpPr>
        <p:spPr bwMode="auto">
          <a:xfrm>
            <a:off x="7696200" y="1447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/>
              <a:t>Up</a:t>
            </a:r>
          </a:p>
        </p:txBody>
      </p:sp>
      <p:sp>
        <p:nvSpPr>
          <p:cNvPr id="238601" name="AutoShape 9"/>
          <p:cNvSpPr>
            <a:spLocks/>
          </p:cNvSpPr>
          <p:nvPr/>
        </p:nvSpPr>
        <p:spPr bwMode="auto">
          <a:xfrm>
            <a:off x="7696200" y="4419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8001000" y="4724400"/>
            <a:ext cx="857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Finish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54387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6019800" y="863600"/>
            <a:ext cx="20415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&amp;zip2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&amp;zip1</a:t>
            </a: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Entering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39634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39635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6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grpSp>
        <p:nvGrpSpPr>
          <p:cNvPr id="239640" name="Group 24"/>
          <p:cNvGrpSpPr>
            <a:grpSpLocks/>
          </p:cNvGrpSpPr>
          <p:nvPr/>
        </p:nvGrpSpPr>
        <p:grpSpPr bwMode="auto">
          <a:xfrm>
            <a:off x="6019800" y="1822450"/>
            <a:ext cx="2378075" cy="2989263"/>
            <a:chOff x="3792" y="1148"/>
            <a:chExt cx="1498" cy="1883"/>
          </a:xfrm>
        </p:grpSpPr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3792" y="206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yp</a:t>
              </a:r>
            </a:p>
          </p:txBody>
        </p:sp>
        <p:sp>
          <p:nvSpPr>
            <p:cNvPr id="239621" name="Rectangle 5"/>
            <p:cNvSpPr>
              <a:spLocks noChangeArrowheads="1"/>
            </p:cNvSpPr>
            <p:nvPr/>
          </p:nvSpPr>
          <p:spPr bwMode="auto">
            <a:xfrm>
              <a:off x="3792" y="230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xp</a:t>
              </a:r>
            </a:p>
          </p:txBody>
        </p:sp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3792" y="254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3792" y="2784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  <p:sp>
          <p:nvSpPr>
            <p:cNvPr id="239624" name="Line 8"/>
            <p:cNvSpPr>
              <a:spLocks noChangeShapeType="1"/>
            </p:cNvSpPr>
            <p:nvPr/>
          </p:nvSpPr>
          <p:spPr bwMode="auto">
            <a:xfrm flipH="1">
              <a:off x="4456" y="12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25" name="Text Box 9"/>
            <p:cNvSpPr txBox="1">
              <a:spLocks noChangeArrowheads="1"/>
            </p:cNvSpPr>
            <p:nvPr/>
          </p:nvSpPr>
          <p:spPr bwMode="auto">
            <a:xfrm>
              <a:off x="4830" y="1148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39627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672" cy="912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auto">
            <a:xfrm>
              <a:off x="4368" y="1248"/>
              <a:ext cx="632" cy="1584"/>
            </a:xfrm>
            <a:custGeom>
              <a:avLst/>
              <a:gdLst/>
              <a:ahLst/>
              <a:cxnLst>
                <a:cxn ang="0">
                  <a:pos x="0" y="1584"/>
                </a:cxn>
                <a:cxn ang="0">
                  <a:pos x="288" y="1536"/>
                </a:cxn>
                <a:cxn ang="0">
                  <a:pos x="528" y="1296"/>
                </a:cxn>
                <a:cxn ang="0">
                  <a:pos x="624" y="864"/>
                </a:cxn>
                <a:cxn ang="0">
                  <a:pos x="576" y="432"/>
                </a:cxn>
                <a:cxn ang="0">
                  <a:pos x="336" y="96"/>
                </a:cxn>
                <a:cxn ang="0">
                  <a:pos x="96" y="0"/>
                </a:cxn>
              </a:cxnLst>
              <a:rect l="0" t="0" r="r" b="b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8" name="Line 22"/>
            <p:cNvSpPr>
              <a:spLocks noChangeShapeType="1"/>
            </p:cNvSpPr>
            <p:nvPr/>
          </p:nvSpPr>
          <p:spPr bwMode="auto">
            <a:xfrm flipH="1">
              <a:off x="4450" y="29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9" name="Text Box 23"/>
            <p:cNvSpPr txBox="1">
              <a:spLocks noChangeArrowheads="1"/>
            </p:cNvSpPr>
            <p:nvPr/>
          </p:nvSpPr>
          <p:spPr bwMode="auto">
            <a:xfrm>
              <a:off x="4824" y="2800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54387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6019800" y="838200"/>
            <a:ext cx="15716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&amp;zip2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&amp;zip1</a:t>
            </a: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Entering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0659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0661" name="Line 21"/>
          <p:cNvSpPr>
            <a:spLocks noChangeShapeType="1"/>
          </p:cNvSpPr>
          <p:nvPr/>
        </p:nvSpPr>
        <p:spPr bwMode="auto">
          <a:xfrm flipH="1" flipV="1">
            <a:off x="7089775" y="4692650"/>
            <a:ext cx="4699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0663" name="Freeform 23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53625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1524000" y="5105400"/>
            <a:ext cx="5029200" cy="1243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pushl %ebx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6019800" y="914400"/>
            <a:ext cx="15716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&amp;zip2</a:t>
            </a: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&amp;zip1</a:t>
            </a:r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Entering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1682" name="Rectangle 18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1683" name="Line 19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684" name="Text Box 20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6019800" y="4800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41686" name="Line 22"/>
          <p:cNvSpPr>
            <a:spLocks noChangeShapeType="1"/>
          </p:cNvSpPr>
          <p:nvPr/>
        </p:nvSpPr>
        <p:spPr bwMode="auto">
          <a:xfrm flipH="1">
            <a:off x="7102475" y="497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1688" name="Freeform 24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1981200" y="3657600"/>
            <a:ext cx="4038600" cy="381000"/>
          </a:xfrm>
          <a:prstGeom prst="rect">
            <a:avLst/>
          </a:prstGeom>
          <a:solidFill>
            <a:srgbClr val="66CC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1981200" y="4038600"/>
            <a:ext cx="4038600" cy="381000"/>
          </a:xfrm>
          <a:prstGeom prst="rect">
            <a:avLst/>
          </a:prstGeom>
          <a:solidFill>
            <a:srgbClr val="CCCC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981200" y="3276600"/>
            <a:ext cx="4038600" cy="381000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6107113" cy="573088"/>
          </a:xfrm>
        </p:spPr>
        <p:txBody>
          <a:bodyPr/>
          <a:lstStyle/>
          <a:p>
            <a:r>
              <a:rPr lang="en-US"/>
              <a:t>Effect of </a:t>
            </a:r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Setup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0198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60198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0198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019800" y="4419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H="1">
            <a:off x="70866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7680325" y="44005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5486400" y="4419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5486400" y="4038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5486400" y="3657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5486400" y="3276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3886200" y="2590800"/>
            <a:ext cx="20224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Offset</a:t>
            </a:r>
          </a:p>
          <a:p>
            <a:pPr algn="r">
              <a:lnSpc>
                <a:spcPct val="100000"/>
              </a:lnSpc>
            </a:pPr>
            <a:r>
              <a:rPr lang="en-US"/>
              <a:t>(relative to </a:t>
            </a:r>
            <a:r>
              <a:rPr lang="en-US">
                <a:latin typeface="Courier New" pitchFamily="49" charset="0"/>
              </a:rPr>
              <a:t>%ebp</a:t>
            </a:r>
            <a:r>
              <a:rPr lang="en-US"/>
              <a:t>)</a:t>
            </a: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7391400" y="1295400"/>
            <a:ext cx="15716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Resulting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60198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9144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&amp;zip2</a:t>
            </a:r>
          </a:p>
        </p:txBody>
      </p:sp>
      <p:sp>
        <p:nvSpPr>
          <p:cNvPr id="242709" name="Rectangle 21"/>
          <p:cNvSpPr>
            <a:spLocks noChangeArrowheads="1"/>
          </p:cNvSpPr>
          <p:nvPr/>
        </p:nvSpPr>
        <p:spPr bwMode="auto">
          <a:xfrm>
            <a:off x="914400" y="3657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&amp;zip1</a:t>
            </a: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914400" y="4038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H="1">
            <a:off x="19970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2590800" y="4038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685800" y="990600"/>
            <a:ext cx="1419225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Entering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2714" name="Rectangle 26"/>
          <p:cNvSpPr>
            <a:spLocks noChangeArrowheads="1"/>
          </p:cNvSpPr>
          <p:nvPr/>
        </p:nvSpPr>
        <p:spPr bwMode="auto">
          <a:xfrm>
            <a:off x="914400" y="1828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 flipH="1">
            <a:off x="1981200" y="1981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>
            <a:off x="2574925" y="1809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2717" name="Rectangle 29"/>
          <p:cNvSpPr>
            <a:spLocks noChangeArrowheads="1"/>
          </p:cNvSpPr>
          <p:nvPr/>
        </p:nvSpPr>
        <p:spPr bwMode="auto">
          <a:xfrm>
            <a:off x="6019800" y="4800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H="1">
            <a:off x="7102475" y="497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7696200" y="4800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2720" name="Freeform 32"/>
          <p:cNvSpPr>
            <a:spLocks/>
          </p:cNvSpPr>
          <p:nvPr/>
        </p:nvSpPr>
        <p:spPr bwMode="auto">
          <a:xfrm>
            <a:off x="6934200" y="19812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21" name="Rectangle 33"/>
          <p:cNvSpPr>
            <a:spLocks noChangeArrowheads="1"/>
          </p:cNvSpPr>
          <p:nvPr/>
        </p:nvSpPr>
        <p:spPr bwMode="auto">
          <a:xfrm>
            <a:off x="609600" y="5335588"/>
            <a:ext cx="4876800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12(%ebp),%ecx # get yp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8(%ebp),%edx  # get xp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. . .</a:t>
            </a:r>
          </a:p>
        </p:txBody>
      </p:sp>
      <p:sp>
        <p:nvSpPr>
          <p:cNvPr id="242722" name="AutoShape 34"/>
          <p:cNvSpPr>
            <a:spLocks/>
          </p:cNvSpPr>
          <p:nvPr/>
        </p:nvSpPr>
        <p:spPr bwMode="auto">
          <a:xfrm>
            <a:off x="4953000" y="541178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23" name="Text Box 35"/>
          <p:cNvSpPr txBox="1">
            <a:spLocks noChangeArrowheads="1"/>
          </p:cNvSpPr>
          <p:nvPr/>
        </p:nvSpPr>
        <p:spPr bwMode="auto">
          <a:xfrm>
            <a:off x="5257800" y="55626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953000" cy="573088"/>
          </a:xfrm>
        </p:spPr>
        <p:txBody>
          <a:bodyPr/>
          <a:lstStyle/>
          <a:p>
            <a:r>
              <a:rPr lang="en-US"/>
              <a:t>IA32 Stack Pushing</a:t>
            </a:r>
          </a:p>
        </p:txBody>
      </p:sp>
      <p:sp>
        <p:nvSpPr>
          <p:cNvPr id="2652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4460875" cy="5607050"/>
          </a:xfrm>
        </p:spPr>
        <p:txBody>
          <a:bodyPr/>
          <a:lstStyle/>
          <a:p>
            <a:r>
              <a:rPr lang="en-US"/>
              <a:t>Pushing</a:t>
            </a:r>
          </a:p>
          <a:p>
            <a:pPr lvl="1"/>
            <a:r>
              <a:rPr lang="en-US">
                <a:latin typeface="Courier New" pitchFamily="49" charset="0"/>
              </a:rPr>
              <a:t>pushl </a:t>
            </a:r>
            <a:r>
              <a:rPr lang="en-US" i="1"/>
              <a:t>Src</a:t>
            </a:r>
            <a:endParaRPr lang="en-US"/>
          </a:p>
          <a:p>
            <a:pPr lvl="1"/>
            <a:r>
              <a:rPr lang="en-US"/>
              <a:t>Fetch operand at </a:t>
            </a:r>
            <a:r>
              <a:rPr lang="en-US" i="1"/>
              <a:t>Src</a:t>
            </a:r>
            <a:endParaRPr lang="en-US"/>
          </a:p>
          <a:p>
            <a:pPr lvl="1"/>
            <a:r>
              <a:rPr lang="en-US"/>
              <a:t>Decrement 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 by 4</a:t>
            </a:r>
          </a:p>
          <a:p>
            <a:pPr lvl="1"/>
            <a:r>
              <a:rPr lang="en-US"/>
              <a:t>Write operand at address given by </a:t>
            </a:r>
            <a:r>
              <a:rPr lang="en-US">
                <a:latin typeface="Courier New" pitchFamily="49" charset="0"/>
              </a:rPr>
              <a:t>%esp</a:t>
            </a:r>
            <a:endParaRPr lang="en-US"/>
          </a:p>
        </p:txBody>
      </p:sp>
      <p:sp>
        <p:nvSpPr>
          <p:cNvPr id="265221" name="Line 2053"/>
          <p:cNvSpPr>
            <a:spLocks noChangeShapeType="1"/>
          </p:cNvSpPr>
          <p:nvPr/>
        </p:nvSpPr>
        <p:spPr bwMode="auto">
          <a:xfrm>
            <a:off x="5203825" y="5005388"/>
            <a:ext cx="508000" cy="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3" name="Rectangle 2055"/>
          <p:cNvSpPr>
            <a:spLocks noChangeArrowheads="1"/>
          </p:cNvSpPr>
          <p:nvPr/>
        </p:nvSpPr>
        <p:spPr bwMode="auto">
          <a:xfrm>
            <a:off x="5715000" y="1981200"/>
            <a:ext cx="1292225" cy="3200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5224" name="Line 2056"/>
          <p:cNvSpPr>
            <a:spLocks noChangeShapeType="1"/>
          </p:cNvSpPr>
          <p:nvPr/>
        </p:nvSpPr>
        <p:spPr bwMode="auto">
          <a:xfrm flipH="1">
            <a:off x="8001000" y="3810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65225" name="Rectangle 2057"/>
          <p:cNvSpPr>
            <a:spLocks noChangeArrowheads="1"/>
          </p:cNvSpPr>
          <p:nvPr/>
        </p:nvSpPr>
        <p:spPr bwMode="auto">
          <a:xfrm>
            <a:off x="7229475" y="4111625"/>
            <a:ext cx="1565275" cy="638175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Grows</a:t>
            </a:r>
          </a:p>
          <a:p>
            <a:pPr>
              <a:lnSpc>
                <a:spcPct val="100000"/>
              </a:lnSpc>
            </a:pPr>
            <a:r>
              <a:rPr lang="en-US"/>
              <a:t>Down</a:t>
            </a:r>
          </a:p>
        </p:txBody>
      </p:sp>
      <p:grpSp>
        <p:nvGrpSpPr>
          <p:cNvPr id="265226" name="Group 2058"/>
          <p:cNvGrpSpPr>
            <a:grpSpLocks/>
          </p:cNvGrpSpPr>
          <p:nvPr/>
        </p:nvGrpSpPr>
        <p:grpSpPr bwMode="auto">
          <a:xfrm>
            <a:off x="7229475" y="1600200"/>
            <a:ext cx="1349375" cy="1295400"/>
            <a:chOff x="3264" y="720"/>
            <a:chExt cx="850" cy="816"/>
          </a:xfrm>
        </p:grpSpPr>
        <p:sp>
          <p:nvSpPr>
            <p:cNvPr id="265227" name="Line 2059"/>
            <p:cNvSpPr>
              <a:spLocks noChangeShapeType="1"/>
            </p:cNvSpPr>
            <p:nvPr/>
          </p:nvSpPr>
          <p:spPr bwMode="auto">
            <a:xfrm flipH="1" flipV="1">
              <a:off x="3696" y="72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65228" name="Rectangle 2060"/>
            <p:cNvSpPr>
              <a:spLocks noChangeArrowheads="1"/>
            </p:cNvSpPr>
            <p:nvPr/>
          </p:nvSpPr>
          <p:spPr bwMode="auto">
            <a:xfrm>
              <a:off x="3264" y="973"/>
              <a:ext cx="850" cy="402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Increasing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Addresses</a:t>
              </a:r>
            </a:p>
          </p:txBody>
        </p:sp>
      </p:grpSp>
      <p:sp>
        <p:nvSpPr>
          <p:cNvPr id="265229" name="Line 2061"/>
          <p:cNvSpPr>
            <a:spLocks noChangeShapeType="1"/>
          </p:cNvSpPr>
          <p:nvPr/>
        </p:nvSpPr>
        <p:spPr bwMode="auto">
          <a:xfrm flipH="1" flipV="1">
            <a:off x="6543675" y="5503863"/>
            <a:ext cx="635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65230" name="Rectangle 2062"/>
          <p:cNvSpPr>
            <a:spLocks noChangeArrowheads="1"/>
          </p:cNvSpPr>
          <p:nvPr/>
        </p:nvSpPr>
        <p:spPr bwMode="auto">
          <a:xfrm>
            <a:off x="6423025" y="5961063"/>
            <a:ext cx="1501775" cy="363537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“Top”</a:t>
            </a:r>
          </a:p>
        </p:txBody>
      </p:sp>
      <p:sp>
        <p:nvSpPr>
          <p:cNvPr id="265231" name="Line 2063"/>
          <p:cNvSpPr>
            <a:spLocks noChangeShapeType="1"/>
          </p:cNvSpPr>
          <p:nvPr/>
        </p:nvSpPr>
        <p:spPr bwMode="auto">
          <a:xfrm>
            <a:off x="5715000" y="4876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65232" name="Rectangle 2064"/>
          <p:cNvSpPr>
            <a:spLocks noChangeArrowheads="1"/>
          </p:cNvSpPr>
          <p:nvPr/>
        </p:nvSpPr>
        <p:spPr bwMode="auto">
          <a:xfrm>
            <a:off x="6400800" y="838200"/>
            <a:ext cx="1882775" cy="363538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“Bottom”</a:t>
            </a:r>
          </a:p>
        </p:txBody>
      </p:sp>
      <p:sp>
        <p:nvSpPr>
          <p:cNvPr id="265233" name="Line 2065"/>
          <p:cNvSpPr>
            <a:spLocks noChangeShapeType="1"/>
          </p:cNvSpPr>
          <p:nvPr/>
        </p:nvSpPr>
        <p:spPr bwMode="auto">
          <a:xfrm flipH="1">
            <a:off x="6781800" y="12954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5" name="Rectangle 2067"/>
          <p:cNvSpPr>
            <a:spLocks noChangeArrowheads="1"/>
          </p:cNvSpPr>
          <p:nvPr/>
        </p:nvSpPr>
        <p:spPr bwMode="auto">
          <a:xfrm>
            <a:off x="5715000" y="5181600"/>
            <a:ext cx="1292225" cy="3048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grpSp>
        <p:nvGrpSpPr>
          <p:cNvPr id="265236" name="Group 2068"/>
          <p:cNvGrpSpPr>
            <a:grpSpLocks/>
          </p:cNvGrpSpPr>
          <p:nvPr/>
        </p:nvGrpSpPr>
        <p:grpSpPr bwMode="auto">
          <a:xfrm>
            <a:off x="4191000" y="4573588"/>
            <a:ext cx="1520825" cy="912812"/>
            <a:chOff x="2592" y="2736"/>
            <a:chExt cx="958" cy="575"/>
          </a:xfrm>
        </p:grpSpPr>
        <p:sp>
          <p:nvSpPr>
            <p:cNvPr id="265237" name="Line 2069"/>
            <p:cNvSpPr>
              <a:spLocks noChangeShapeType="1"/>
            </p:cNvSpPr>
            <p:nvPr/>
          </p:nvSpPr>
          <p:spPr bwMode="auto">
            <a:xfrm>
              <a:off x="3230" y="3201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Rectangle 2070"/>
            <p:cNvSpPr>
              <a:spLocks noChangeArrowheads="1"/>
            </p:cNvSpPr>
            <p:nvPr/>
          </p:nvSpPr>
          <p:spPr bwMode="auto">
            <a:xfrm>
              <a:off x="2592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65239" name="Rectangle 2071"/>
          <p:cNvSpPr>
            <a:spLocks noChangeArrowheads="1"/>
          </p:cNvSpPr>
          <p:nvPr/>
        </p:nvSpPr>
        <p:spPr bwMode="auto">
          <a:xfrm>
            <a:off x="5345113" y="5021263"/>
            <a:ext cx="273050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-4</a:t>
            </a:r>
          </a:p>
        </p:txBody>
      </p:sp>
      <p:sp>
        <p:nvSpPr>
          <p:cNvPr id="265240" name="Line 2072"/>
          <p:cNvSpPr>
            <a:spLocks noChangeShapeType="1"/>
          </p:cNvSpPr>
          <p:nvPr/>
        </p:nvSpPr>
        <p:spPr bwMode="auto">
          <a:xfrm>
            <a:off x="5334000" y="50292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5530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Finish #1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22860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22860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22860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22860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 flipH="1">
            <a:off x="33528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3946525" y="36385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1752600" y="3657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3724" name="Text Box 12"/>
          <p:cNvSpPr txBox="1">
            <a:spLocks noChangeArrowheads="1"/>
          </p:cNvSpPr>
          <p:nvPr/>
        </p:nvSpPr>
        <p:spPr bwMode="auto">
          <a:xfrm>
            <a:off x="1752600" y="2895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1371600" y="20574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609600" y="1085850"/>
            <a:ext cx="11684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swap</a:t>
            </a:r>
            <a:r>
              <a:rPr lang="en-US" sz="2400"/>
              <a:t>’s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3728" name="Rectangle 16"/>
          <p:cNvSpPr>
            <a:spLocks noChangeArrowheads="1"/>
          </p:cNvSpPr>
          <p:nvPr/>
        </p:nvSpPr>
        <p:spPr bwMode="auto">
          <a:xfrm>
            <a:off x="22860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3729" name="Rectangle 17"/>
          <p:cNvSpPr>
            <a:spLocks noChangeArrowheads="1"/>
          </p:cNvSpPr>
          <p:nvPr/>
        </p:nvSpPr>
        <p:spPr bwMode="auto">
          <a:xfrm>
            <a:off x="22860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 flipH="1">
            <a:off x="33686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31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3732" name="Freeform 20"/>
          <p:cNvSpPr>
            <a:spLocks/>
          </p:cNvSpPr>
          <p:nvPr/>
        </p:nvSpPr>
        <p:spPr bwMode="auto">
          <a:xfrm>
            <a:off x="3200400" y="12192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33" name="Text Box 21"/>
          <p:cNvSpPr txBox="1">
            <a:spLocks noChangeArrowheads="1"/>
          </p:cNvSpPr>
          <p:nvPr/>
        </p:nvSpPr>
        <p:spPr bwMode="auto">
          <a:xfrm>
            <a:off x="1752600" y="4038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24373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8307387" cy="1160462"/>
          </a:xfrm>
        </p:spPr>
        <p:txBody>
          <a:bodyPr/>
          <a:lstStyle/>
          <a:p>
            <a:r>
              <a:rPr lang="en-US"/>
              <a:t>Observation</a:t>
            </a:r>
          </a:p>
          <a:p>
            <a:pPr lvl="1"/>
            <a:r>
              <a:rPr lang="en-US"/>
              <a:t>Saved &amp; restored register </a:t>
            </a:r>
            <a:r>
              <a:rPr lang="en-US">
                <a:latin typeface="Courier New" pitchFamily="49" charset="0"/>
              </a:rPr>
              <a:t>%ebx</a:t>
            </a:r>
            <a:endParaRPr lang="en-US"/>
          </a:p>
        </p:txBody>
      </p:sp>
      <p:sp>
        <p:nvSpPr>
          <p:cNvPr id="243735" name="Rectangle 23"/>
          <p:cNvSpPr>
            <a:spLocks noChangeArrowheads="1"/>
          </p:cNvSpPr>
          <p:nvPr/>
        </p:nvSpPr>
        <p:spPr bwMode="auto">
          <a:xfrm>
            <a:off x="5880100" y="2552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3736" name="Rectangle 24"/>
          <p:cNvSpPr>
            <a:spLocks noChangeArrowheads="1"/>
          </p:cNvSpPr>
          <p:nvPr/>
        </p:nvSpPr>
        <p:spPr bwMode="auto">
          <a:xfrm>
            <a:off x="5880100" y="2933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3737" name="Rectangle 25"/>
          <p:cNvSpPr>
            <a:spLocks noChangeArrowheads="1"/>
          </p:cNvSpPr>
          <p:nvPr/>
        </p:nvSpPr>
        <p:spPr bwMode="auto">
          <a:xfrm>
            <a:off x="5880100" y="33147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3738" name="Rectangle 26"/>
          <p:cNvSpPr>
            <a:spLocks noChangeArrowheads="1"/>
          </p:cNvSpPr>
          <p:nvPr/>
        </p:nvSpPr>
        <p:spPr bwMode="auto">
          <a:xfrm>
            <a:off x="5880100" y="36957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3739" name="Line 27"/>
          <p:cNvSpPr>
            <a:spLocks noChangeShapeType="1"/>
          </p:cNvSpPr>
          <p:nvPr/>
        </p:nvSpPr>
        <p:spPr bwMode="auto">
          <a:xfrm flipH="1">
            <a:off x="6946900" y="38481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40" name="Text Box 28"/>
          <p:cNvSpPr txBox="1">
            <a:spLocks noChangeArrowheads="1"/>
          </p:cNvSpPr>
          <p:nvPr/>
        </p:nvSpPr>
        <p:spPr bwMode="auto">
          <a:xfrm>
            <a:off x="7540625" y="36766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3741" name="Text Box 29"/>
          <p:cNvSpPr txBox="1">
            <a:spLocks noChangeArrowheads="1"/>
          </p:cNvSpPr>
          <p:nvPr/>
        </p:nvSpPr>
        <p:spPr bwMode="auto">
          <a:xfrm>
            <a:off x="5346700" y="36957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243742" name="Text Box 30"/>
          <p:cNvSpPr txBox="1">
            <a:spLocks noChangeArrowheads="1"/>
          </p:cNvSpPr>
          <p:nvPr/>
        </p:nvSpPr>
        <p:spPr bwMode="auto">
          <a:xfrm>
            <a:off x="5346700" y="33147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3743" name="Text Box 31"/>
          <p:cNvSpPr txBox="1">
            <a:spLocks noChangeArrowheads="1"/>
          </p:cNvSpPr>
          <p:nvPr/>
        </p:nvSpPr>
        <p:spPr bwMode="auto">
          <a:xfrm>
            <a:off x="5346700" y="29337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3744" name="Text Box 32"/>
          <p:cNvSpPr txBox="1">
            <a:spLocks noChangeArrowheads="1"/>
          </p:cNvSpPr>
          <p:nvPr/>
        </p:nvSpPr>
        <p:spPr bwMode="auto">
          <a:xfrm>
            <a:off x="5346700" y="25527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>
            <a:off x="4965700" y="20955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243746" name="Rectangle 34"/>
          <p:cNvSpPr>
            <a:spLocks noChangeArrowheads="1"/>
          </p:cNvSpPr>
          <p:nvPr/>
        </p:nvSpPr>
        <p:spPr bwMode="auto">
          <a:xfrm>
            <a:off x="5880100" y="11049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3747" name="Rectangle 35"/>
          <p:cNvSpPr>
            <a:spLocks noChangeArrowheads="1"/>
          </p:cNvSpPr>
          <p:nvPr/>
        </p:nvSpPr>
        <p:spPr bwMode="auto">
          <a:xfrm>
            <a:off x="5880100" y="40767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43748" name="Line 36"/>
          <p:cNvSpPr>
            <a:spLocks noChangeShapeType="1"/>
          </p:cNvSpPr>
          <p:nvPr/>
        </p:nvSpPr>
        <p:spPr bwMode="auto">
          <a:xfrm flipH="1">
            <a:off x="6962775" y="42481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49" name="Text Box 37"/>
          <p:cNvSpPr txBox="1">
            <a:spLocks noChangeArrowheads="1"/>
          </p:cNvSpPr>
          <p:nvPr/>
        </p:nvSpPr>
        <p:spPr bwMode="auto">
          <a:xfrm>
            <a:off x="7556500" y="40767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3750" name="Freeform 38"/>
          <p:cNvSpPr>
            <a:spLocks/>
          </p:cNvSpPr>
          <p:nvPr/>
        </p:nvSpPr>
        <p:spPr bwMode="auto">
          <a:xfrm>
            <a:off x="6794500" y="12573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5346700" y="40767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5530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Finish #2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22860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22860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22860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2286000" y="3657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 flipH="1">
            <a:off x="33528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3946525" y="36385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1752600" y="3657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752600" y="2895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1371600" y="20574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609600" y="1085850"/>
            <a:ext cx="11684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swap</a:t>
            </a:r>
            <a:r>
              <a:rPr lang="en-US" sz="2400"/>
              <a:t>’s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22860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2286000" y="4038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flipH="1">
            <a:off x="3368675" y="4210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5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4756" name="Freeform 20"/>
          <p:cNvSpPr>
            <a:spLocks/>
          </p:cNvSpPr>
          <p:nvPr/>
        </p:nvSpPr>
        <p:spPr bwMode="auto">
          <a:xfrm>
            <a:off x="3200400" y="12192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57" name="Text Box 21"/>
          <p:cNvSpPr txBox="1">
            <a:spLocks noChangeArrowheads="1"/>
          </p:cNvSpPr>
          <p:nvPr/>
        </p:nvSpPr>
        <p:spPr bwMode="auto">
          <a:xfrm>
            <a:off x="1752600" y="4038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6286500" y="2578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4759" name="Rectangle 23"/>
          <p:cNvSpPr>
            <a:spLocks noChangeArrowheads="1"/>
          </p:cNvSpPr>
          <p:nvPr/>
        </p:nvSpPr>
        <p:spPr bwMode="auto">
          <a:xfrm>
            <a:off x="6286500" y="2959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6286500" y="3340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4761" name="Rectangle 25"/>
          <p:cNvSpPr>
            <a:spLocks noChangeArrowheads="1"/>
          </p:cNvSpPr>
          <p:nvPr/>
        </p:nvSpPr>
        <p:spPr bwMode="auto">
          <a:xfrm>
            <a:off x="6286500" y="37211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4762" name="Line 26"/>
          <p:cNvSpPr>
            <a:spLocks noChangeShapeType="1"/>
          </p:cNvSpPr>
          <p:nvPr/>
        </p:nvSpPr>
        <p:spPr bwMode="auto">
          <a:xfrm flipH="1">
            <a:off x="7353300" y="38735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63" name="Text Box 27"/>
          <p:cNvSpPr txBox="1">
            <a:spLocks noChangeArrowheads="1"/>
          </p:cNvSpPr>
          <p:nvPr/>
        </p:nvSpPr>
        <p:spPr bwMode="auto">
          <a:xfrm>
            <a:off x="7947025" y="37020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4764" name="Text Box 28"/>
          <p:cNvSpPr txBox="1">
            <a:spLocks noChangeArrowheads="1"/>
          </p:cNvSpPr>
          <p:nvPr/>
        </p:nvSpPr>
        <p:spPr bwMode="auto">
          <a:xfrm>
            <a:off x="5753100" y="37211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5753100" y="33401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4766" name="Text Box 30"/>
          <p:cNvSpPr txBox="1">
            <a:spLocks noChangeArrowheads="1"/>
          </p:cNvSpPr>
          <p:nvPr/>
        </p:nvSpPr>
        <p:spPr bwMode="auto">
          <a:xfrm>
            <a:off x="5753100" y="29591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>
            <a:off x="5753100" y="25781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4768" name="Text Box 32"/>
          <p:cNvSpPr txBox="1">
            <a:spLocks noChangeArrowheads="1"/>
          </p:cNvSpPr>
          <p:nvPr/>
        </p:nvSpPr>
        <p:spPr bwMode="auto">
          <a:xfrm>
            <a:off x="5372100" y="21209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4610100" y="1149350"/>
            <a:ext cx="11684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swap</a:t>
            </a:r>
            <a:r>
              <a:rPr lang="en-US" sz="2400"/>
              <a:t>’s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6286500" y="11303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 flipH="1" flipV="1">
            <a:off x="7356475" y="39751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72" name="Text Box 36"/>
          <p:cNvSpPr txBox="1">
            <a:spLocks noChangeArrowheads="1"/>
          </p:cNvSpPr>
          <p:nvPr/>
        </p:nvSpPr>
        <p:spPr bwMode="auto">
          <a:xfrm>
            <a:off x="7962900" y="41021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4773" name="Freeform 37"/>
          <p:cNvSpPr>
            <a:spLocks/>
          </p:cNvSpPr>
          <p:nvPr/>
        </p:nvSpPr>
        <p:spPr bwMode="auto">
          <a:xfrm>
            <a:off x="7200900" y="12827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57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Finish #3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62865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62865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6286500" y="3276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 flipH="1">
            <a:off x="7324725" y="1219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7918450" y="1047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5753100" y="3276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753100" y="2895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53100" y="25146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5372100" y="20574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4610100" y="1085850"/>
            <a:ext cx="11684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swap</a:t>
            </a:r>
            <a:r>
              <a:rPr lang="en-US" sz="2400"/>
              <a:t>’s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62865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1943100" y="2603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5776" name="Rectangle 16"/>
          <p:cNvSpPr>
            <a:spLocks noChangeArrowheads="1"/>
          </p:cNvSpPr>
          <p:nvPr/>
        </p:nvSpPr>
        <p:spPr bwMode="auto">
          <a:xfrm>
            <a:off x="1943100" y="2984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943100" y="33655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5778" name="Rectangle 18"/>
          <p:cNvSpPr>
            <a:spLocks noChangeArrowheads="1"/>
          </p:cNvSpPr>
          <p:nvPr/>
        </p:nvSpPr>
        <p:spPr bwMode="auto">
          <a:xfrm>
            <a:off x="1943100" y="37465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45779" name="Line 19"/>
          <p:cNvSpPr>
            <a:spLocks noChangeShapeType="1"/>
          </p:cNvSpPr>
          <p:nvPr/>
        </p:nvSpPr>
        <p:spPr bwMode="auto">
          <a:xfrm flipH="1">
            <a:off x="3009900" y="38989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0" name="Text Box 20"/>
          <p:cNvSpPr txBox="1">
            <a:spLocks noChangeArrowheads="1"/>
          </p:cNvSpPr>
          <p:nvPr/>
        </p:nvSpPr>
        <p:spPr bwMode="auto">
          <a:xfrm>
            <a:off x="3527425" y="3760788"/>
            <a:ext cx="730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1409700" y="37465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245782" name="Text Box 22"/>
          <p:cNvSpPr txBox="1">
            <a:spLocks noChangeArrowheads="1"/>
          </p:cNvSpPr>
          <p:nvPr/>
        </p:nvSpPr>
        <p:spPr bwMode="auto">
          <a:xfrm>
            <a:off x="1409700" y="33655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5783" name="Text Box 23"/>
          <p:cNvSpPr txBox="1">
            <a:spLocks noChangeArrowheads="1"/>
          </p:cNvSpPr>
          <p:nvPr/>
        </p:nvSpPr>
        <p:spPr bwMode="auto">
          <a:xfrm>
            <a:off x="1409700" y="29845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1409700" y="26035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5785" name="Text Box 25"/>
          <p:cNvSpPr txBox="1">
            <a:spLocks noChangeArrowheads="1"/>
          </p:cNvSpPr>
          <p:nvPr/>
        </p:nvSpPr>
        <p:spPr bwMode="auto">
          <a:xfrm>
            <a:off x="1028700" y="21463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245786" name="Text Box 26"/>
          <p:cNvSpPr txBox="1">
            <a:spLocks noChangeArrowheads="1"/>
          </p:cNvSpPr>
          <p:nvPr/>
        </p:nvSpPr>
        <p:spPr bwMode="auto">
          <a:xfrm>
            <a:off x="266700" y="1174750"/>
            <a:ext cx="11684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swap</a:t>
            </a:r>
            <a:r>
              <a:rPr lang="en-US" sz="2400"/>
              <a:t>’s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5787" name="Rectangle 27"/>
          <p:cNvSpPr>
            <a:spLocks noChangeArrowheads="1"/>
          </p:cNvSpPr>
          <p:nvPr/>
        </p:nvSpPr>
        <p:spPr bwMode="auto">
          <a:xfrm>
            <a:off x="1943100" y="11557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5788" name="Line 28"/>
          <p:cNvSpPr>
            <a:spLocks noChangeShapeType="1"/>
          </p:cNvSpPr>
          <p:nvPr/>
        </p:nvSpPr>
        <p:spPr bwMode="auto">
          <a:xfrm flipH="1" flipV="1">
            <a:off x="3013075" y="40005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9" name="Freeform 29"/>
          <p:cNvSpPr>
            <a:spLocks/>
          </p:cNvSpPr>
          <p:nvPr/>
        </p:nvSpPr>
        <p:spPr bwMode="auto">
          <a:xfrm>
            <a:off x="2857500" y="1308100"/>
            <a:ext cx="1003300" cy="25146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3479800" y="41275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5791" name="Line 31"/>
          <p:cNvSpPr>
            <a:spLocks noChangeShapeType="1"/>
          </p:cNvSpPr>
          <p:nvPr/>
        </p:nvSpPr>
        <p:spPr bwMode="auto">
          <a:xfrm flipH="1" flipV="1">
            <a:off x="7394575" y="34544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2" name="Text Box 32"/>
          <p:cNvSpPr txBox="1">
            <a:spLocks noChangeArrowheads="1"/>
          </p:cNvSpPr>
          <p:nvPr/>
        </p:nvSpPr>
        <p:spPr bwMode="auto">
          <a:xfrm>
            <a:off x="78613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7816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swap</a:t>
            </a:r>
            <a:r>
              <a:rPr lang="en-US"/>
              <a:t> Finish #4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689600" y="4711700"/>
            <a:ext cx="3124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  <a:tab pos="3149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ret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5486400" y="2514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&amp;zip2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5486400" y="2895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&amp;zip1</a:t>
            </a:r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 flipH="1">
            <a:off x="6553200" y="3048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7162800" y="28956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6858000" y="1828800"/>
            <a:ext cx="119856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Exiting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5486400" y="10668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6794" name="Line 10"/>
          <p:cNvSpPr>
            <a:spLocks noChangeShapeType="1"/>
          </p:cNvSpPr>
          <p:nvPr/>
        </p:nvSpPr>
        <p:spPr bwMode="auto">
          <a:xfrm flipH="1">
            <a:off x="6553200" y="1219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7146925" y="1047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67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90513" y="5284788"/>
            <a:ext cx="8307387" cy="1160462"/>
          </a:xfrm>
        </p:spPr>
        <p:txBody>
          <a:bodyPr/>
          <a:lstStyle/>
          <a:p>
            <a:r>
              <a:rPr lang="en-US"/>
              <a:t>Observation</a:t>
            </a:r>
          </a:p>
          <a:p>
            <a:pPr lvl="1"/>
            <a:r>
              <a:rPr lang="en-US"/>
              <a:t>Saved &amp; restored register </a:t>
            </a:r>
            <a:r>
              <a:rPr lang="en-US">
                <a:latin typeface="Courier New" pitchFamily="49" charset="0"/>
              </a:rPr>
              <a:t>%ebx</a:t>
            </a:r>
            <a:endParaRPr lang="en-US"/>
          </a:p>
          <a:p>
            <a:pPr lvl="1"/>
            <a:r>
              <a:rPr lang="en-US"/>
              <a:t>Didn’t do so for </a:t>
            </a:r>
            <a:r>
              <a:rPr lang="en-US">
                <a:latin typeface="Courier New" pitchFamily="49" charset="0"/>
              </a:rPr>
              <a:t>%eax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%ecx</a:t>
            </a:r>
            <a:r>
              <a:rPr lang="en-US"/>
              <a:t>, or </a:t>
            </a:r>
            <a:r>
              <a:rPr lang="en-US">
                <a:latin typeface="Courier New" pitchFamily="49" charset="0"/>
              </a:rPr>
              <a:t>%edx</a:t>
            </a:r>
            <a:endParaRPr lang="en-US"/>
          </a:p>
        </p:txBody>
      </p:sp>
      <p:sp>
        <p:nvSpPr>
          <p:cNvPr id="246797" name="Rectangle 13"/>
          <p:cNvSpPr>
            <a:spLocks noChangeArrowheads="1"/>
          </p:cNvSpPr>
          <p:nvPr/>
        </p:nvSpPr>
        <p:spPr bwMode="auto">
          <a:xfrm>
            <a:off x="2070100" y="2451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yp</a:t>
            </a:r>
          </a:p>
        </p:txBody>
      </p:sp>
      <p:sp>
        <p:nvSpPr>
          <p:cNvPr id="246798" name="Rectangle 14"/>
          <p:cNvSpPr>
            <a:spLocks noChangeArrowheads="1"/>
          </p:cNvSpPr>
          <p:nvPr/>
        </p:nvSpPr>
        <p:spPr bwMode="auto">
          <a:xfrm>
            <a:off x="2070100" y="2832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xp</a:t>
            </a:r>
          </a:p>
        </p:txBody>
      </p:sp>
      <p:sp>
        <p:nvSpPr>
          <p:cNvPr id="246799" name="Rectangle 15"/>
          <p:cNvSpPr>
            <a:spLocks noChangeArrowheads="1"/>
          </p:cNvSpPr>
          <p:nvPr/>
        </p:nvSpPr>
        <p:spPr bwMode="auto">
          <a:xfrm>
            <a:off x="2070100" y="32131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 flipH="1">
            <a:off x="3108325" y="11557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3702050" y="9842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6802" name="Text Box 18"/>
          <p:cNvSpPr txBox="1">
            <a:spLocks noChangeArrowheads="1"/>
          </p:cNvSpPr>
          <p:nvPr/>
        </p:nvSpPr>
        <p:spPr bwMode="auto">
          <a:xfrm>
            <a:off x="1536700" y="32131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46803" name="Text Box 19"/>
          <p:cNvSpPr txBox="1">
            <a:spLocks noChangeArrowheads="1"/>
          </p:cNvSpPr>
          <p:nvPr/>
        </p:nvSpPr>
        <p:spPr bwMode="auto">
          <a:xfrm>
            <a:off x="1536700" y="28321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1536700" y="24511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 </a:t>
            </a:r>
          </a:p>
        </p:txBody>
      </p:sp>
      <p:sp>
        <p:nvSpPr>
          <p:cNvPr id="246805" name="Text Box 21"/>
          <p:cNvSpPr txBox="1">
            <a:spLocks noChangeArrowheads="1"/>
          </p:cNvSpPr>
          <p:nvPr/>
        </p:nvSpPr>
        <p:spPr bwMode="auto">
          <a:xfrm>
            <a:off x="1155700" y="1993900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Offset</a:t>
            </a:r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393700" y="1022350"/>
            <a:ext cx="116840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latin typeface="Courier New" pitchFamily="49" charset="0"/>
              </a:rPr>
              <a:t>swap</a:t>
            </a:r>
            <a:r>
              <a:rPr lang="en-US" sz="2400"/>
              <a:t>’s</a:t>
            </a:r>
          </a:p>
          <a:p>
            <a:pPr algn="l">
              <a:lnSpc>
                <a:spcPct val="100000"/>
              </a:lnSpc>
            </a:pPr>
            <a:r>
              <a:rPr lang="en-US" sz="2400"/>
              <a:t>Stack</a:t>
            </a:r>
          </a:p>
        </p:txBody>
      </p:sp>
      <p:sp>
        <p:nvSpPr>
          <p:cNvPr id="246807" name="Rectangle 23"/>
          <p:cNvSpPr>
            <a:spLocks noChangeArrowheads="1"/>
          </p:cNvSpPr>
          <p:nvPr/>
        </p:nvSpPr>
        <p:spPr bwMode="auto">
          <a:xfrm>
            <a:off x="2070100" y="1003300"/>
            <a:ext cx="1066800" cy="1447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</a:p>
          <a:p>
            <a:pPr>
              <a:lnSpc>
                <a:spcPct val="100000"/>
              </a:lnSpc>
            </a:pPr>
            <a:r>
              <a:rPr lang="en-US"/>
              <a:t>•</a:t>
            </a:r>
            <a:endParaRPr lang="en-US">
              <a:latin typeface="Courier New" pitchFamily="49" charset="0"/>
            </a:endParaRPr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flipH="1" flipV="1">
            <a:off x="3178175" y="3390900"/>
            <a:ext cx="46990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3644900" y="35179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467600" cy="573088"/>
          </a:xfrm>
          <a:noFill/>
          <a:ln/>
        </p:spPr>
        <p:txBody>
          <a:bodyPr/>
          <a:lstStyle/>
          <a:p>
            <a:r>
              <a:rPr lang="en-US"/>
              <a:t>Register Saving Conventions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81987" cy="5224462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When procedure </a:t>
            </a:r>
            <a:r>
              <a:rPr lang="en-US">
                <a:latin typeface="Courier New" pitchFamily="49" charset="0"/>
              </a:rPr>
              <a:t>yoo</a:t>
            </a:r>
            <a:r>
              <a:rPr lang="en-US"/>
              <a:t> calls </a:t>
            </a:r>
            <a:r>
              <a:rPr lang="en-US">
                <a:latin typeface="Courier New" pitchFamily="49" charset="0"/>
              </a:rPr>
              <a:t>who</a:t>
            </a:r>
            <a:r>
              <a:rPr lang="en-US"/>
              <a:t>:</a:t>
            </a:r>
          </a:p>
          <a:p>
            <a:pPr lvl="1"/>
            <a:r>
              <a:rPr lang="en-US"/>
              <a:t> </a:t>
            </a:r>
            <a:r>
              <a:rPr lang="en-US">
                <a:latin typeface="Courier New" pitchFamily="49" charset="0"/>
              </a:rPr>
              <a:t>yoo</a:t>
            </a:r>
            <a:r>
              <a:rPr lang="en-US"/>
              <a:t> is the </a:t>
            </a:r>
            <a:r>
              <a:rPr lang="en-US" i="1"/>
              <a:t>caller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who</a:t>
            </a:r>
            <a:r>
              <a:rPr lang="en-US"/>
              <a:t> is the </a:t>
            </a:r>
            <a:r>
              <a:rPr lang="en-US" i="1"/>
              <a:t>callee</a:t>
            </a:r>
            <a:endParaRPr lang="en-US"/>
          </a:p>
          <a:p>
            <a:r>
              <a:rPr lang="en-US"/>
              <a:t>Can Register be Used for Temporary Storage?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Contents of register </a:t>
            </a:r>
            <a:r>
              <a:rPr lang="en-US">
                <a:latin typeface="Courier New" pitchFamily="49" charset="0"/>
              </a:rPr>
              <a:t>%edx</a:t>
            </a:r>
            <a:r>
              <a:rPr lang="en-US"/>
              <a:t> overwritten by </a:t>
            </a:r>
            <a:r>
              <a:rPr lang="en-US">
                <a:latin typeface="Courier New" pitchFamily="49" charset="0"/>
              </a:rPr>
              <a:t>who</a:t>
            </a:r>
            <a:endParaRPr lang="en-US"/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381000" y="2840038"/>
            <a:ext cx="3781425" cy="2036762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yoo: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movl $15213, %edx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call who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addl %edx, %eax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4572000" y="2840038"/>
            <a:ext cx="3781425" cy="17621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who: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movl 8(%ebp), %edx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addl $91125, %edx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467600" cy="573088"/>
          </a:xfrm>
          <a:noFill/>
          <a:ln/>
        </p:spPr>
        <p:txBody>
          <a:bodyPr/>
          <a:lstStyle/>
          <a:p>
            <a:r>
              <a:rPr lang="en-US"/>
              <a:t>Register Saving Conventions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81987" cy="5224462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When procedure </a:t>
            </a:r>
            <a:r>
              <a:rPr lang="en-US">
                <a:latin typeface="Courier New" pitchFamily="49" charset="0"/>
              </a:rPr>
              <a:t>yoo</a:t>
            </a:r>
            <a:r>
              <a:rPr lang="en-US"/>
              <a:t> calls </a:t>
            </a:r>
            <a:r>
              <a:rPr lang="en-US">
                <a:latin typeface="Courier New" pitchFamily="49" charset="0"/>
              </a:rPr>
              <a:t>who</a:t>
            </a:r>
            <a:r>
              <a:rPr lang="en-US"/>
              <a:t>:</a:t>
            </a:r>
          </a:p>
          <a:p>
            <a:pPr lvl="1"/>
            <a:r>
              <a:rPr lang="en-US"/>
              <a:t> </a:t>
            </a:r>
            <a:r>
              <a:rPr lang="en-US">
                <a:latin typeface="Courier New" pitchFamily="49" charset="0"/>
              </a:rPr>
              <a:t>yoo</a:t>
            </a:r>
            <a:r>
              <a:rPr lang="en-US"/>
              <a:t> is the </a:t>
            </a:r>
            <a:r>
              <a:rPr lang="en-US" i="1"/>
              <a:t>caller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who</a:t>
            </a:r>
            <a:r>
              <a:rPr lang="en-US"/>
              <a:t> is the </a:t>
            </a:r>
            <a:r>
              <a:rPr lang="en-US" i="1"/>
              <a:t>callee</a:t>
            </a:r>
            <a:endParaRPr lang="en-US"/>
          </a:p>
          <a:p>
            <a:r>
              <a:rPr lang="en-US"/>
              <a:t>Can Register be Used for Temporary Storage?</a:t>
            </a:r>
          </a:p>
          <a:p>
            <a:r>
              <a:rPr lang="en-US"/>
              <a:t>Conventions</a:t>
            </a:r>
          </a:p>
          <a:p>
            <a:pPr lvl="1"/>
            <a:r>
              <a:rPr lang="en-US"/>
              <a:t>“Caller Save”</a:t>
            </a:r>
          </a:p>
          <a:p>
            <a:pPr lvl="2"/>
            <a:r>
              <a:rPr lang="en-US"/>
              <a:t>Caller saves temporary in its frame before calling</a:t>
            </a:r>
          </a:p>
          <a:p>
            <a:pPr lvl="1"/>
            <a:r>
              <a:rPr lang="en-US"/>
              <a:t>“Callee Save”</a:t>
            </a:r>
          </a:p>
          <a:p>
            <a:pPr lvl="2"/>
            <a:r>
              <a:rPr lang="en-US"/>
              <a:t>Callee saves temporary in its frame before using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61200" cy="573088"/>
          </a:xfrm>
        </p:spPr>
        <p:txBody>
          <a:bodyPr/>
          <a:lstStyle/>
          <a:p>
            <a:r>
              <a:rPr lang="en-US"/>
              <a:t>IA32/Linux Register Usage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694112" cy="5224462"/>
          </a:xfrm>
        </p:spPr>
        <p:txBody>
          <a:bodyPr/>
          <a:lstStyle/>
          <a:p>
            <a:r>
              <a:rPr lang="en-US"/>
              <a:t>Integer Registers</a:t>
            </a:r>
          </a:p>
          <a:p>
            <a:pPr lvl="1"/>
            <a:r>
              <a:rPr lang="en-US"/>
              <a:t>Two have special uses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%ebp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%esp</a:t>
            </a:r>
            <a:endParaRPr lang="en-US"/>
          </a:p>
          <a:p>
            <a:pPr lvl="1"/>
            <a:r>
              <a:rPr lang="en-US"/>
              <a:t>Three managed as callee-save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%ebx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%esi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%edi</a:t>
            </a:r>
            <a:endParaRPr lang="en-US"/>
          </a:p>
          <a:p>
            <a:pPr lvl="2"/>
            <a:r>
              <a:rPr lang="en-US"/>
              <a:t>Old values saved on stack prior to using</a:t>
            </a:r>
          </a:p>
          <a:p>
            <a:pPr lvl="1"/>
            <a:r>
              <a:rPr lang="en-US"/>
              <a:t>Three managed as caller-save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%eax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%edx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%ecx</a:t>
            </a:r>
            <a:endParaRPr lang="en-US"/>
          </a:p>
          <a:p>
            <a:pPr lvl="2"/>
            <a:r>
              <a:rPr lang="en-US"/>
              <a:t>Do what you please, but expect any callee to do so, as well</a:t>
            </a:r>
          </a:p>
          <a:p>
            <a:pPr lvl="1"/>
            <a:r>
              <a:rPr lang="en-US"/>
              <a:t>Register </a:t>
            </a:r>
            <a:r>
              <a:rPr lang="en-US">
                <a:latin typeface="Courier New" pitchFamily="49" charset="0"/>
              </a:rPr>
              <a:t>%eax </a:t>
            </a:r>
            <a:r>
              <a:rPr lang="en-US"/>
              <a:t>also stores returned value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324600" y="16002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324600" y="20574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324600" y="25146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%ecx</a:t>
            </a: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324600" y="29718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324600" y="34290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%esi</a:t>
            </a: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324600" y="38862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%edi</a:t>
            </a: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324600" y="43434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324600" y="48006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8844" name="AutoShape 12"/>
          <p:cNvSpPr>
            <a:spLocks/>
          </p:cNvSpPr>
          <p:nvPr/>
        </p:nvSpPr>
        <p:spPr bwMode="auto">
          <a:xfrm>
            <a:off x="5638800" y="16002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5" name="AutoShape 13"/>
          <p:cNvSpPr>
            <a:spLocks/>
          </p:cNvSpPr>
          <p:nvPr/>
        </p:nvSpPr>
        <p:spPr bwMode="auto">
          <a:xfrm>
            <a:off x="5638800" y="29718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6" name="AutoShape 14"/>
          <p:cNvSpPr>
            <a:spLocks/>
          </p:cNvSpPr>
          <p:nvPr/>
        </p:nvSpPr>
        <p:spPr bwMode="auto">
          <a:xfrm>
            <a:off x="5638800" y="4343400"/>
            <a:ext cx="533400" cy="838200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3987800" y="1905000"/>
            <a:ext cx="1555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Caller-Save</a:t>
            </a:r>
          </a:p>
          <a:p>
            <a:pPr algn="r">
              <a:lnSpc>
                <a:spcPct val="100000"/>
              </a:lnSpc>
            </a:pPr>
            <a:r>
              <a:rPr lang="en-US"/>
              <a:t>Temporaries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038600" y="3276600"/>
            <a:ext cx="1555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Callee-Save</a:t>
            </a:r>
          </a:p>
          <a:p>
            <a:pPr algn="r">
              <a:lnSpc>
                <a:spcPct val="100000"/>
              </a:lnSpc>
            </a:pPr>
            <a:r>
              <a:rPr lang="en-US"/>
              <a:t>Temporaries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4572000" y="4572000"/>
            <a:ext cx="984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Special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72" name="Rectangle 16"/>
          <p:cNvSpPr>
            <a:spLocks noChangeArrowheads="1"/>
          </p:cNvSpPr>
          <p:nvPr/>
        </p:nvSpPr>
        <p:spPr bwMode="auto">
          <a:xfrm>
            <a:off x="7772400" y="2971800"/>
            <a:ext cx="6096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7391400" y="3733800"/>
            <a:ext cx="6096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6934200" y="4800600"/>
            <a:ext cx="6096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7620000" y="2133600"/>
            <a:ext cx="6096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49865" name="Group 9"/>
          <p:cNvGrpSpPr>
            <a:grpSpLocks/>
          </p:cNvGrpSpPr>
          <p:nvPr/>
        </p:nvGrpSpPr>
        <p:grpSpPr bwMode="auto">
          <a:xfrm>
            <a:off x="5486400" y="1828800"/>
            <a:ext cx="2971800" cy="3886200"/>
            <a:chOff x="3456" y="1152"/>
            <a:chExt cx="1872" cy="2448"/>
          </a:xfrm>
        </p:grpSpPr>
        <p:sp>
          <p:nvSpPr>
            <p:cNvPr id="249863" name="Rectangle 7"/>
            <p:cNvSpPr>
              <a:spLocks noChangeArrowheads="1"/>
            </p:cNvSpPr>
            <p:nvPr/>
          </p:nvSpPr>
          <p:spPr bwMode="auto">
            <a:xfrm>
              <a:off x="3456" y="3408"/>
              <a:ext cx="1872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49864" name="Rectangle 8"/>
            <p:cNvSpPr>
              <a:spLocks noChangeArrowheads="1"/>
            </p:cNvSpPr>
            <p:nvPr/>
          </p:nvSpPr>
          <p:spPr bwMode="auto">
            <a:xfrm>
              <a:off x="3456" y="1152"/>
              <a:ext cx="1872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5257800" y="152400"/>
            <a:ext cx="3505200" cy="6418263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</a:rPr>
              <a:t>globl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rfact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.type	 </a:t>
            </a:r>
            <a:r>
              <a:rPr lang="en-US" dirty="0" err="1">
                <a:latin typeface="Courier New" pitchFamily="49" charset="0"/>
              </a:rPr>
              <a:t>rfact,@function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 err="1">
                <a:latin typeface="Courier New" pitchFamily="49" charset="0"/>
              </a:rPr>
              <a:t>rfact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pushl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esp,%ebp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pushl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8(%</a:t>
            </a:r>
            <a:r>
              <a:rPr lang="en-US" dirty="0" err="1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cmpl</a:t>
            </a:r>
            <a:r>
              <a:rPr lang="en-US" dirty="0">
                <a:latin typeface="Courier New" pitchFamily="49" charset="0"/>
              </a:rPr>
              <a:t> $1,%ebx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jle</a:t>
            </a:r>
            <a:r>
              <a:rPr lang="en-US" dirty="0">
                <a:latin typeface="Courier New" pitchFamily="49" charset="0"/>
              </a:rPr>
              <a:t> .L78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leal</a:t>
            </a:r>
            <a:r>
              <a:rPr lang="en-US" dirty="0">
                <a:latin typeface="Courier New" pitchFamily="49" charset="0"/>
              </a:rPr>
              <a:t> -1(%</a:t>
            </a:r>
            <a:r>
              <a:rPr lang="en-US" dirty="0" err="1">
                <a:latin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pushl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call </a:t>
            </a:r>
            <a:r>
              <a:rPr lang="en-US" dirty="0" err="1">
                <a:latin typeface="Courier New" pitchFamily="49" charset="0"/>
              </a:rPr>
              <a:t>rfact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imull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ebx,%eax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</a:rPr>
              <a:t> .L79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.align 4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.L78: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$1,%eax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.L79: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-4(%</a:t>
            </a:r>
            <a:r>
              <a:rPr lang="en-US" dirty="0" err="1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ebp,%esp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popl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ret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noFill/>
          <a:ln/>
        </p:spPr>
        <p:txBody>
          <a:bodyPr/>
          <a:lstStyle/>
          <a:p>
            <a:r>
              <a:rPr lang="en-US"/>
              <a:t>Recursive Factorial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4191000" cy="1371600"/>
          </a:xfrm>
        </p:spPr>
        <p:txBody>
          <a:bodyPr/>
          <a:lstStyle/>
          <a:p>
            <a:r>
              <a:rPr lang="en-US"/>
              <a:t>Registers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%eax</a:t>
            </a:r>
            <a:r>
              <a:rPr lang="en-US"/>
              <a:t> used without first saving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%ebx</a:t>
            </a:r>
            <a:r>
              <a:rPr lang="en-US"/>
              <a:t> used, but save at beginning &amp; restore at 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5588000" cy="573088"/>
          </a:xfrm>
        </p:spPr>
        <p:txBody>
          <a:bodyPr/>
          <a:lstStyle/>
          <a:p>
            <a:r>
              <a:rPr lang="en-US"/>
              <a:t>Rfact Stack Setup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3886200" y="1295400"/>
            <a:ext cx="2317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chemeClr val="tx2"/>
                </a:solidFill>
              </a:rPr>
              <a:t>Entering Stack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2667000" y="4495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2667000" y="4876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133600" y="4876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2133600" y="4495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50898" name="Line 18"/>
          <p:cNvSpPr>
            <a:spLocks noChangeShapeType="1"/>
          </p:cNvSpPr>
          <p:nvPr/>
        </p:nvSpPr>
        <p:spPr bwMode="auto">
          <a:xfrm flipH="1">
            <a:off x="1676400" y="5257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99" name="Line 19"/>
          <p:cNvSpPr>
            <a:spLocks noChangeShapeType="1"/>
          </p:cNvSpPr>
          <p:nvPr/>
        </p:nvSpPr>
        <p:spPr bwMode="auto">
          <a:xfrm flipV="1">
            <a:off x="1905000" y="4876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>
            <a:off x="1905000" y="35814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1447800" y="3962400"/>
            <a:ext cx="819150" cy="3667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Caller</a:t>
            </a:r>
          </a:p>
        </p:txBody>
      </p:sp>
      <p:grpSp>
        <p:nvGrpSpPr>
          <p:cNvPr id="250928" name="Group 48"/>
          <p:cNvGrpSpPr>
            <a:grpSpLocks/>
          </p:cNvGrpSpPr>
          <p:nvPr/>
        </p:nvGrpSpPr>
        <p:grpSpPr bwMode="auto">
          <a:xfrm>
            <a:off x="3733800" y="5238750"/>
            <a:ext cx="1323975" cy="366713"/>
            <a:chOff x="2352" y="3300"/>
            <a:chExt cx="834" cy="231"/>
          </a:xfrm>
        </p:grpSpPr>
        <p:sp>
          <p:nvSpPr>
            <p:cNvPr id="250890" name="Text Box 10"/>
            <p:cNvSpPr txBox="1">
              <a:spLocks noChangeArrowheads="1"/>
            </p:cNvSpPr>
            <p:nvPr/>
          </p:nvSpPr>
          <p:spPr bwMode="auto">
            <a:xfrm>
              <a:off x="2726" y="3300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2133600" y="5257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grpSp>
        <p:nvGrpSpPr>
          <p:cNvPr id="250929" name="Group 49"/>
          <p:cNvGrpSpPr>
            <a:grpSpLocks/>
          </p:cNvGrpSpPr>
          <p:nvPr/>
        </p:nvGrpSpPr>
        <p:grpSpPr bwMode="auto">
          <a:xfrm>
            <a:off x="2667000" y="5638800"/>
            <a:ext cx="2406650" cy="381000"/>
            <a:chOff x="1680" y="3552"/>
            <a:chExt cx="1516" cy="240"/>
          </a:xfrm>
        </p:grpSpPr>
        <p:sp>
          <p:nvSpPr>
            <p:cNvPr id="250896" name="Text Box 16"/>
            <p:cNvSpPr txBox="1">
              <a:spLocks noChangeArrowheads="1"/>
            </p:cNvSpPr>
            <p:nvPr/>
          </p:nvSpPr>
          <p:spPr bwMode="auto">
            <a:xfrm>
              <a:off x="2736" y="355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50894" name="Rectangle 14"/>
            <p:cNvSpPr>
              <a:spLocks noChangeArrowheads="1"/>
            </p:cNvSpPr>
            <p:nvPr/>
          </p:nvSpPr>
          <p:spPr bwMode="auto">
            <a:xfrm>
              <a:off x="1680" y="355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 flipH="1">
              <a:off x="2362" y="366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2133600" y="5638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1447800" y="5410200"/>
            <a:ext cx="857250" cy="3667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Callee</a:t>
            </a:r>
          </a:p>
        </p:txBody>
      </p:sp>
      <p:grpSp>
        <p:nvGrpSpPr>
          <p:cNvPr id="250911" name="Group 31"/>
          <p:cNvGrpSpPr>
            <a:grpSpLocks/>
          </p:cNvGrpSpPr>
          <p:nvPr/>
        </p:nvGrpSpPr>
        <p:grpSpPr bwMode="auto">
          <a:xfrm>
            <a:off x="990600" y="1066800"/>
            <a:ext cx="3625850" cy="1371600"/>
            <a:chOff x="624" y="672"/>
            <a:chExt cx="2284" cy="864"/>
          </a:xfrm>
        </p:grpSpPr>
        <p:sp>
          <p:nvSpPr>
            <p:cNvPr id="250904" name="Rectangle 24"/>
            <p:cNvSpPr>
              <a:spLocks noChangeArrowheads="1"/>
            </p:cNvSpPr>
            <p:nvPr/>
          </p:nvSpPr>
          <p:spPr bwMode="auto">
            <a:xfrm>
              <a:off x="1392" y="105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</a:t>
              </a:r>
            </a:p>
          </p:txBody>
        </p:sp>
        <p:sp>
          <p:nvSpPr>
            <p:cNvPr id="250905" name="Rectangle 25"/>
            <p:cNvSpPr>
              <a:spLocks noChangeArrowheads="1"/>
            </p:cNvSpPr>
            <p:nvPr/>
          </p:nvSpPr>
          <p:spPr bwMode="auto">
            <a:xfrm>
              <a:off x="1392" y="129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250906" name="Line 26"/>
            <p:cNvSpPr>
              <a:spLocks noChangeShapeType="1"/>
            </p:cNvSpPr>
            <p:nvPr/>
          </p:nvSpPr>
          <p:spPr bwMode="auto">
            <a:xfrm flipH="1">
              <a:off x="768" y="153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>
              <a:off x="912" y="6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8" name="Text Box 28"/>
            <p:cNvSpPr txBox="1">
              <a:spLocks noChangeArrowheads="1"/>
            </p:cNvSpPr>
            <p:nvPr/>
          </p:nvSpPr>
          <p:spPr bwMode="auto">
            <a:xfrm>
              <a:off x="624" y="960"/>
              <a:ext cx="516" cy="23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/>
                <a:t>Caller</a:t>
              </a:r>
            </a:p>
          </p:txBody>
        </p:sp>
        <p:sp>
          <p:nvSpPr>
            <p:cNvPr id="250909" name="Line 29"/>
            <p:cNvSpPr>
              <a:spLocks noChangeShapeType="1"/>
            </p:cNvSpPr>
            <p:nvPr/>
          </p:nvSpPr>
          <p:spPr bwMode="auto">
            <a:xfrm flipH="1">
              <a:off x="2074" y="14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0" name="Text Box 30"/>
            <p:cNvSpPr txBox="1">
              <a:spLocks noChangeArrowheads="1"/>
            </p:cNvSpPr>
            <p:nvPr/>
          </p:nvSpPr>
          <p:spPr bwMode="auto">
            <a:xfrm>
              <a:off x="2448" y="1296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50915" name="Text Box 35"/>
          <p:cNvSpPr txBox="1">
            <a:spLocks noChangeArrowheads="1"/>
          </p:cNvSpPr>
          <p:nvPr/>
        </p:nvSpPr>
        <p:spPr bwMode="auto">
          <a:xfrm>
            <a:off x="3870325" y="928688"/>
            <a:ext cx="730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0917" name="Rectangle 37"/>
          <p:cNvSpPr>
            <a:spLocks noChangeArrowheads="1"/>
          </p:cNvSpPr>
          <p:nvPr/>
        </p:nvSpPr>
        <p:spPr bwMode="auto">
          <a:xfrm>
            <a:off x="2209800" y="914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0918" name="Line 38"/>
          <p:cNvSpPr>
            <a:spLocks noChangeShapeType="1"/>
          </p:cNvSpPr>
          <p:nvPr/>
        </p:nvSpPr>
        <p:spPr bwMode="auto">
          <a:xfrm flipH="1">
            <a:off x="3276600" y="11001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20" name="Rectangle 40"/>
          <p:cNvSpPr>
            <a:spLocks noChangeArrowheads="1"/>
          </p:cNvSpPr>
          <p:nvPr/>
        </p:nvSpPr>
        <p:spPr bwMode="auto">
          <a:xfrm>
            <a:off x="2209800" y="1295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0924" name="Rectangle 44"/>
          <p:cNvSpPr>
            <a:spLocks noChangeArrowheads="1"/>
          </p:cNvSpPr>
          <p:nvPr/>
        </p:nvSpPr>
        <p:spPr bwMode="auto">
          <a:xfrm>
            <a:off x="2667000" y="3733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0925" name="Rectangle 45"/>
          <p:cNvSpPr>
            <a:spLocks noChangeArrowheads="1"/>
          </p:cNvSpPr>
          <p:nvPr/>
        </p:nvSpPr>
        <p:spPr bwMode="auto">
          <a:xfrm>
            <a:off x="2667000" y="4114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grpSp>
        <p:nvGrpSpPr>
          <p:cNvPr id="250927" name="Group 47"/>
          <p:cNvGrpSpPr>
            <a:grpSpLocks/>
          </p:cNvGrpSpPr>
          <p:nvPr/>
        </p:nvGrpSpPr>
        <p:grpSpPr bwMode="auto">
          <a:xfrm>
            <a:off x="2667000" y="3886200"/>
            <a:ext cx="1917700" cy="1752600"/>
            <a:chOff x="1680" y="2448"/>
            <a:chExt cx="1208" cy="1104"/>
          </a:xfrm>
        </p:grpSpPr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1680" y="331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  <p:sp>
          <p:nvSpPr>
            <p:cNvPr id="250926" name="Freeform 46"/>
            <p:cNvSpPr>
              <a:spLocks/>
            </p:cNvSpPr>
            <p:nvPr/>
          </p:nvSpPr>
          <p:spPr bwMode="auto">
            <a:xfrm>
              <a:off x="2256" y="2448"/>
              <a:ext cx="632" cy="912"/>
            </a:xfrm>
            <a:custGeom>
              <a:avLst/>
              <a:gdLst/>
              <a:ahLst/>
              <a:cxnLst>
                <a:cxn ang="0">
                  <a:pos x="0" y="1584"/>
                </a:cxn>
                <a:cxn ang="0">
                  <a:pos x="288" y="1536"/>
                </a:cxn>
                <a:cxn ang="0">
                  <a:pos x="528" y="1296"/>
                </a:cxn>
                <a:cxn ang="0">
                  <a:pos x="624" y="864"/>
                </a:cxn>
                <a:cxn ang="0">
                  <a:pos x="576" y="432"/>
                </a:cxn>
                <a:cxn ang="0">
                  <a:pos x="336" y="96"/>
                </a:cxn>
                <a:cxn ang="0">
                  <a:pos x="96" y="0"/>
                </a:cxn>
              </a:cxnLst>
              <a:rect l="0" t="0" r="r" b="b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31" name="Rectangle 51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pushl %ebx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0" grpId="0" animBg="1" autoUpdateAnimBg="0"/>
      <p:bldP spid="25093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124200" cy="573088"/>
          </a:xfrm>
        </p:spPr>
        <p:txBody>
          <a:bodyPr/>
          <a:lstStyle/>
          <a:p>
            <a:r>
              <a:rPr lang="en-US"/>
              <a:t>Rfact Body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4038600"/>
            <a:ext cx="4889500" cy="2209800"/>
          </a:xfrm>
        </p:spPr>
        <p:txBody>
          <a:bodyPr/>
          <a:lstStyle/>
          <a:p>
            <a:pPr marL="223838" indent="-223838" defTabSz="895350">
              <a:tabLst>
                <a:tab pos="1092200" algn="l"/>
              </a:tabLst>
            </a:pPr>
            <a:r>
              <a:rPr lang="en-US"/>
              <a:t>Registers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92200" algn="l"/>
              </a:tabLst>
            </a:pPr>
            <a:r>
              <a:rPr lang="en-US">
                <a:latin typeface="Courier New" pitchFamily="49" charset="0"/>
              </a:rPr>
              <a:t>%ebx	</a:t>
            </a:r>
            <a:r>
              <a:rPr lang="en-US"/>
              <a:t>Stored value of x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92200" algn="l"/>
              </a:tabLst>
            </a:pPr>
            <a:r>
              <a:rPr lang="en-US">
                <a:latin typeface="Courier New" pitchFamily="49" charset="0"/>
              </a:rPr>
              <a:t>%eax</a:t>
            </a:r>
          </a:p>
          <a:p>
            <a:pPr marL="839788" lvl="2" indent="-165100" defTabSz="895350">
              <a:tabLst>
                <a:tab pos="1092200" algn="l"/>
              </a:tabLst>
            </a:pPr>
            <a:r>
              <a:rPr lang="en-US"/>
              <a:t>Temporary value of</a:t>
            </a:r>
            <a:r>
              <a:rPr lang="en-US">
                <a:latin typeface="Courier New" pitchFamily="49" charset="0"/>
              </a:rPr>
              <a:t> x-1</a:t>
            </a:r>
          </a:p>
          <a:p>
            <a:pPr marL="839788" lvl="2" indent="-165100" defTabSz="895350">
              <a:tabLst>
                <a:tab pos="1092200" algn="l"/>
              </a:tabLst>
            </a:pPr>
            <a:r>
              <a:rPr lang="en-US"/>
              <a:t>Returned value from</a:t>
            </a:r>
            <a:r>
              <a:rPr lang="en-US">
                <a:latin typeface="Courier New" pitchFamily="49" charset="0"/>
              </a:rPr>
              <a:t> rfact(x-1)</a:t>
            </a:r>
          </a:p>
          <a:p>
            <a:pPr marL="839788" lvl="2" indent="-165100" defTabSz="895350">
              <a:tabLst>
                <a:tab pos="1092200" algn="l"/>
              </a:tabLst>
            </a:pPr>
            <a:r>
              <a:rPr lang="en-US"/>
              <a:t>Returned value from this call</a:t>
            </a:r>
            <a:endParaRPr lang="en-US">
              <a:latin typeface="Courier New" pitchFamily="49" charset="0"/>
            </a:endParaRP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2819400" y="381000"/>
            <a:ext cx="5867400" cy="31226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8(%ebp),%ebx	# ebx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cmpl $1,%ebx		# Compare x :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jle .L78		# If &lt;= goto Term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leal -1(%ebx),%eax	# eax =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pushl %eax		# Push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call rfact		# rfact(x-1)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imull %ebx,%eax		# rval *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jmp .L79		# Goto done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.L78:	# Term: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$1,%eax		# return val =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.L79:	# Done: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533400" y="3886200"/>
            <a:ext cx="3400425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rval =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rfact(x-1)</a:t>
            </a:r>
            <a:r>
              <a:rPr lang="en-US">
                <a:latin typeface="Courier New" pitchFamily="49" charset="0"/>
              </a:rPr>
              <a:t> 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rval * x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51910" name="AutoShape 6"/>
          <p:cNvSpPr>
            <a:spLocks/>
          </p:cNvSpPr>
          <p:nvPr/>
        </p:nvSpPr>
        <p:spPr bwMode="auto">
          <a:xfrm>
            <a:off x="2413000" y="1244600"/>
            <a:ext cx="508000" cy="1028700"/>
          </a:xfrm>
          <a:prstGeom prst="leftBrace">
            <a:avLst>
              <a:gd name="adj1" fmla="val 168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898525" y="1509713"/>
            <a:ext cx="13017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Recursion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953000" cy="573088"/>
          </a:xfrm>
        </p:spPr>
        <p:txBody>
          <a:bodyPr/>
          <a:lstStyle/>
          <a:p>
            <a:r>
              <a:rPr lang="en-US"/>
              <a:t>IA32 Stack Popping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4460875" cy="5607050"/>
          </a:xfrm>
        </p:spPr>
        <p:txBody>
          <a:bodyPr/>
          <a:lstStyle/>
          <a:p>
            <a:r>
              <a:rPr lang="en-US"/>
              <a:t>Popping</a:t>
            </a:r>
          </a:p>
          <a:p>
            <a:pPr lvl="1"/>
            <a:r>
              <a:rPr lang="en-US">
                <a:latin typeface="Courier New" pitchFamily="49" charset="0"/>
              </a:rPr>
              <a:t>popl </a:t>
            </a:r>
            <a:r>
              <a:rPr lang="en-US" i="1"/>
              <a:t>Dest</a:t>
            </a:r>
            <a:endParaRPr lang="en-US"/>
          </a:p>
          <a:p>
            <a:pPr lvl="1"/>
            <a:r>
              <a:rPr lang="en-US"/>
              <a:t>Read operand at address given by </a:t>
            </a:r>
            <a:r>
              <a:rPr lang="en-US">
                <a:latin typeface="Courier New" pitchFamily="49" charset="0"/>
              </a:rPr>
              <a:t>%esp</a:t>
            </a:r>
            <a:endParaRPr lang="en-US"/>
          </a:p>
          <a:p>
            <a:pPr lvl="1"/>
            <a:r>
              <a:rPr lang="en-US"/>
              <a:t>Increment 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 by 4</a:t>
            </a:r>
          </a:p>
          <a:p>
            <a:pPr lvl="1"/>
            <a:r>
              <a:rPr lang="en-US"/>
              <a:t>Write to </a:t>
            </a:r>
            <a:r>
              <a:rPr lang="en-US" i="1"/>
              <a:t>Dest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4191000" y="3962400"/>
            <a:ext cx="1520825" cy="912813"/>
            <a:chOff x="2592" y="2736"/>
            <a:chExt cx="958" cy="575"/>
          </a:xfrm>
        </p:grpSpPr>
        <p:sp>
          <p:nvSpPr>
            <p:cNvPr id="228357" name="Line 5"/>
            <p:cNvSpPr>
              <a:spLocks noChangeShapeType="1"/>
            </p:cNvSpPr>
            <p:nvPr/>
          </p:nvSpPr>
          <p:spPr bwMode="auto">
            <a:xfrm>
              <a:off x="3230" y="3201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2592" y="2736"/>
              <a:ext cx="610" cy="5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Stack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Pointer</a:t>
              </a:r>
            </a:p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5715000" y="1981200"/>
            <a:ext cx="1292225" cy="3200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8001000" y="3810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28361" name="Rectangle 9"/>
          <p:cNvSpPr>
            <a:spLocks noChangeArrowheads="1"/>
          </p:cNvSpPr>
          <p:nvPr/>
        </p:nvSpPr>
        <p:spPr bwMode="auto">
          <a:xfrm>
            <a:off x="7229475" y="4111625"/>
            <a:ext cx="1565275" cy="638175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Grows</a:t>
            </a:r>
          </a:p>
          <a:p>
            <a:pPr>
              <a:lnSpc>
                <a:spcPct val="100000"/>
              </a:lnSpc>
            </a:pPr>
            <a:r>
              <a:rPr lang="en-US"/>
              <a:t>Down</a:t>
            </a:r>
          </a:p>
        </p:txBody>
      </p:sp>
      <p:grpSp>
        <p:nvGrpSpPr>
          <p:cNvPr id="228362" name="Group 10"/>
          <p:cNvGrpSpPr>
            <a:grpSpLocks/>
          </p:cNvGrpSpPr>
          <p:nvPr/>
        </p:nvGrpSpPr>
        <p:grpSpPr bwMode="auto">
          <a:xfrm>
            <a:off x="7229475" y="1600200"/>
            <a:ext cx="1349375" cy="1295400"/>
            <a:chOff x="3264" y="720"/>
            <a:chExt cx="850" cy="816"/>
          </a:xfrm>
        </p:grpSpPr>
        <p:sp>
          <p:nvSpPr>
            <p:cNvPr id="228363" name="Line 11"/>
            <p:cNvSpPr>
              <a:spLocks noChangeShapeType="1"/>
            </p:cNvSpPr>
            <p:nvPr/>
          </p:nvSpPr>
          <p:spPr bwMode="auto">
            <a:xfrm flipH="1" flipV="1">
              <a:off x="3696" y="72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28364" name="Rectangle 12"/>
            <p:cNvSpPr>
              <a:spLocks noChangeArrowheads="1"/>
            </p:cNvSpPr>
            <p:nvPr/>
          </p:nvSpPr>
          <p:spPr bwMode="auto">
            <a:xfrm>
              <a:off x="3264" y="973"/>
              <a:ext cx="850" cy="402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Increasing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Addresses</a:t>
              </a:r>
            </a:p>
          </p:txBody>
        </p:sp>
      </p:grpSp>
      <p:sp useBgFill="1">
        <p:nvSpPr>
          <p:cNvPr id="228366" name="Rectangle 14"/>
          <p:cNvSpPr>
            <a:spLocks noChangeArrowheads="1"/>
          </p:cNvSpPr>
          <p:nvPr/>
        </p:nvSpPr>
        <p:spPr bwMode="auto">
          <a:xfrm>
            <a:off x="6423025" y="5638800"/>
            <a:ext cx="1501775" cy="363538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“Top”</a:t>
            </a:r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5715000" y="4876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28368" name="Rectangle 16"/>
          <p:cNvSpPr>
            <a:spLocks noChangeArrowheads="1"/>
          </p:cNvSpPr>
          <p:nvPr/>
        </p:nvSpPr>
        <p:spPr bwMode="auto">
          <a:xfrm>
            <a:off x="6400800" y="838200"/>
            <a:ext cx="1882775" cy="363538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Stack “Bottom”</a:t>
            </a:r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 flipH="1">
            <a:off x="6781800" y="12954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5181600" y="5029200"/>
            <a:ext cx="508000" cy="0"/>
          </a:xfrm>
          <a:prstGeom prst="line">
            <a:avLst/>
          </a:prstGeom>
          <a:noFill/>
          <a:ln w="254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71" name="Rectangle 19"/>
          <p:cNvSpPr>
            <a:spLocks noChangeArrowheads="1"/>
          </p:cNvSpPr>
          <p:nvPr/>
        </p:nvSpPr>
        <p:spPr bwMode="auto">
          <a:xfrm>
            <a:off x="5314950" y="4716463"/>
            <a:ext cx="323850" cy="3127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/>
              <a:t>+4</a:t>
            </a:r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 flipV="1">
            <a:off x="5334000" y="4724400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5715000" y="4876800"/>
            <a:ext cx="1292225" cy="3048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 flipH="1" flipV="1">
            <a:off x="6543675" y="4876800"/>
            <a:ext cx="542925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82" name="Rectangle 54"/>
          <p:cNvSpPr>
            <a:spLocks noChangeArrowheads="1"/>
          </p:cNvSpPr>
          <p:nvPr/>
        </p:nvSpPr>
        <p:spPr bwMode="auto">
          <a:xfrm>
            <a:off x="914400" y="3962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65800" cy="573088"/>
          </a:xfrm>
        </p:spPr>
        <p:txBody>
          <a:bodyPr/>
          <a:lstStyle/>
          <a:p>
            <a:r>
              <a:rPr lang="en-US"/>
              <a:t>Rfact Recursion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4038600" y="2057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4038600" y="2438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4038600" y="2819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2937" name="Line 9"/>
          <p:cNvSpPr>
            <a:spLocks noChangeShapeType="1"/>
          </p:cNvSpPr>
          <p:nvPr/>
        </p:nvSpPr>
        <p:spPr bwMode="auto">
          <a:xfrm flipH="1">
            <a:off x="5105400" y="2971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5518150" y="28003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2939" name="Rectangle 11"/>
          <p:cNvSpPr>
            <a:spLocks noChangeArrowheads="1"/>
          </p:cNvSpPr>
          <p:nvPr/>
        </p:nvSpPr>
        <p:spPr bwMode="auto">
          <a:xfrm>
            <a:off x="4038600" y="3200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grpSp>
        <p:nvGrpSpPr>
          <p:cNvPr id="252984" name="Group 56"/>
          <p:cNvGrpSpPr>
            <a:grpSpLocks/>
          </p:cNvGrpSpPr>
          <p:nvPr/>
        </p:nvGrpSpPr>
        <p:grpSpPr bwMode="auto">
          <a:xfrm>
            <a:off x="3657600" y="1524000"/>
            <a:ext cx="2590800" cy="2481263"/>
            <a:chOff x="2304" y="960"/>
            <a:chExt cx="1632" cy="1563"/>
          </a:xfrm>
        </p:grpSpPr>
        <p:sp>
          <p:nvSpPr>
            <p:cNvPr id="252932" name="Rectangle 4"/>
            <p:cNvSpPr>
              <a:spLocks noChangeArrowheads="1"/>
            </p:cNvSpPr>
            <p:nvPr/>
          </p:nvSpPr>
          <p:spPr bwMode="auto">
            <a:xfrm>
              <a:off x="2304" y="960"/>
              <a:ext cx="1008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latin typeface="Courier New" pitchFamily="49" charset="0"/>
                </a:rPr>
                <a:t>pushl %eax</a:t>
              </a:r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 flipH="1">
              <a:off x="321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1" name="Text Box 13"/>
            <p:cNvSpPr txBox="1">
              <a:spLocks noChangeArrowheads="1"/>
            </p:cNvSpPr>
            <p:nvPr/>
          </p:nvSpPr>
          <p:spPr bwMode="auto">
            <a:xfrm>
              <a:off x="3476" y="229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52942" name="Rectangle 14"/>
            <p:cNvSpPr>
              <a:spLocks noChangeArrowheads="1"/>
            </p:cNvSpPr>
            <p:nvPr/>
          </p:nvSpPr>
          <p:spPr bwMode="auto">
            <a:xfrm>
              <a:off x="2544" y="2256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x-1</a:t>
              </a:r>
            </a:p>
          </p:txBody>
        </p:sp>
      </p:grp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3657600" y="2819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44" name="Rectangle 16"/>
          <p:cNvSpPr>
            <a:spLocks noChangeArrowheads="1"/>
          </p:cNvSpPr>
          <p:nvPr/>
        </p:nvSpPr>
        <p:spPr bwMode="auto">
          <a:xfrm>
            <a:off x="4038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x-1</a:t>
            </a:r>
          </a:p>
        </p:txBody>
      </p:sp>
      <p:sp>
        <p:nvSpPr>
          <p:cNvPr id="252945" name="Rectangle 17"/>
          <p:cNvSpPr>
            <a:spLocks noChangeArrowheads="1"/>
          </p:cNvSpPr>
          <p:nvPr/>
        </p:nvSpPr>
        <p:spPr bwMode="auto">
          <a:xfrm>
            <a:off x="3352800" y="46482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52946" name="Rectangle 18"/>
          <p:cNvSpPr>
            <a:spLocks noChangeArrowheads="1"/>
          </p:cNvSpPr>
          <p:nvPr/>
        </p:nvSpPr>
        <p:spPr bwMode="auto">
          <a:xfrm>
            <a:off x="4038600" y="5029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2947" name="Rectangle 19"/>
          <p:cNvSpPr>
            <a:spLocks noChangeArrowheads="1"/>
          </p:cNvSpPr>
          <p:nvPr/>
        </p:nvSpPr>
        <p:spPr bwMode="auto">
          <a:xfrm>
            <a:off x="3352800" y="50292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2949" name="Rectangle 21"/>
          <p:cNvSpPr>
            <a:spLocks noChangeArrowheads="1"/>
          </p:cNvSpPr>
          <p:nvPr/>
        </p:nvSpPr>
        <p:spPr bwMode="auto">
          <a:xfrm>
            <a:off x="914400" y="1371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2950" name="Rectangle 22"/>
          <p:cNvSpPr>
            <a:spLocks noChangeArrowheads="1"/>
          </p:cNvSpPr>
          <p:nvPr/>
        </p:nvSpPr>
        <p:spPr bwMode="auto">
          <a:xfrm>
            <a:off x="914400" y="17526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2951" name="Rectangle 23"/>
          <p:cNvSpPr>
            <a:spLocks noChangeArrowheads="1"/>
          </p:cNvSpPr>
          <p:nvPr/>
        </p:nvSpPr>
        <p:spPr bwMode="auto">
          <a:xfrm>
            <a:off x="914400" y="2133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2952" name="Line 24"/>
          <p:cNvSpPr>
            <a:spLocks noChangeShapeType="1"/>
          </p:cNvSpPr>
          <p:nvPr/>
        </p:nvSpPr>
        <p:spPr bwMode="auto">
          <a:xfrm flipH="1">
            <a:off x="1981200" y="2286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53" name="Text Box 25"/>
          <p:cNvSpPr txBox="1">
            <a:spLocks noChangeArrowheads="1"/>
          </p:cNvSpPr>
          <p:nvPr/>
        </p:nvSpPr>
        <p:spPr bwMode="auto">
          <a:xfrm>
            <a:off x="2454275" y="2128838"/>
            <a:ext cx="730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2954" name="Rectangle 26"/>
          <p:cNvSpPr>
            <a:spLocks noChangeArrowheads="1"/>
          </p:cNvSpPr>
          <p:nvPr/>
        </p:nvSpPr>
        <p:spPr bwMode="auto">
          <a:xfrm>
            <a:off x="914400" y="25146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2955" name="Line 27"/>
          <p:cNvSpPr>
            <a:spLocks noChangeShapeType="1"/>
          </p:cNvSpPr>
          <p:nvPr/>
        </p:nvSpPr>
        <p:spPr bwMode="auto">
          <a:xfrm flipH="1">
            <a:off x="1997075" y="2686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56" name="Text Box 28"/>
          <p:cNvSpPr txBox="1">
            <a:spLocks noChangeArrowheads="1"/>
          </p:cNvSpPr>
          <p:nvPr/>
        </p:nvSpPr>
        <p:spPr bwMode="auto">
          <a:xfrm>
            <a:off x="2470150" y="2528888"/>
            <a:ext cx="730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52957" name="Line 29"/>
          <p:cNvSpPr>
            <a:spLocks noChangeShapeType="1"/>
          </p:cNvSpPr>
          <p:nvPr/>
        </p:nvSpPr>
        <p:spPr bwMode="auto">
          <a:xfrm>
            <a:off x="533400" y="2133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59" name="Rectangle 31"/>
          <p:cNvSpPr>
            <a:spLocks noChangeArrowheads="1"/>
          </p:cNvSpPr>
          <p:nvPr/>
        </p:nvSpPr>
        <p:spPr bwMode="auto">
          <a:xfrm>
            <a:off x="228600" y="39624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52960" name="Rectangle 32"/>
          <p:cNvSpPr>
            <a:spLocks noChangeArrowheads="1"/>
          </p:cNvSpPr>
          <p:nvPr/>
        </p:nvSpPr>
        <p:spPr bwMode="auto">
          <a:xfrm>
            <a:off x="914400" y="43434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2961" name="Rectangle 33"/>
          <p:cNvSpPr>
            <a:spLocks noChangeArrowheads="1"/>
          </p:cNvSpPr>
          <p:nvPr/>
        </p:nvSpPr>
        <p:spPr bwMode="auto">
          <a:xfrm>
            <a:off x="228600" y="43434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grpSp>
        <p:nvGrpSpPr>
          <p:cNvPr id="252983" name="Group 55"/>
          <p:cNvGrpSpPr>
            <a:grpSpLocks/>
          </p:cNvGrpSpPr>
          <p:nvPr/>
        </p:nvGrpSpPr>
        <p:grpSpPr bwMode="auto">
          <a:xfrm>
            <a:off x="152400" y="838200"/>
            <a:ext cx="2667000" cy="3505200"/>
            <a:chOff x="96" y="528"/>
            <a:chExt cx="1680" cy="2208"/>
          </a:xfrm>
        </p:grpSpPr>
        <p:sp>
          <p:nvSpPr>
            <p:cNvPr id="252958" name="Rectangle 30"/>
            <p:cNvSpPr>
              <a:spLocks noChangeArrowheads="1"/>
            </p:cNvSpPr>
            <p:nvPr/>
          </p:nvSpPr>
          <p:spPr bwMode="auto">
            <a:xfrm>
              <a:off x="576" y="2496"/>
              <a:ext cx="672" cy="24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x-1</a:t>
              </a:r>
            </a:p>
          </p:txBody>
        </p:sp>
        <p:sp>
          <p:nvSpPr>
            <p:cNvPr id="252962" name="Rectangle 34"/>
            <p:cNvSpPr>
              <a:spLocks noChangeArrowheads="1"/>
            </p:cNvSpPr>
            <p:nvPr/>
          </p:nvSpPr>
          <p:spPr bwMode="auto">
            <a:xfrm>
              <a:off x="96" y="528"/>
              <a:ext cx="1680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latin typeface="Courier New" pitchFamily="49" charset="0"/>
                </a:rPr>
                <a:t>leal -1(%ebx),%eax</a:t>
              </a:r>
            </a:p>
          </p:txBody>
        </p:sp>
      </p:grpSp>
      <p:sp>
        <p:nvSpPr>
          <p:cNvPr id="252965" name="Rectangle 37"/>
          <p:cNvSpPr>
            <a:spLocks noChangeArrowheads="1"/>
          </p:cNvSpPr>
          <p:nvPr/>
        </p:nvSpPr>
        <p:spPr bwMode="auto">
          <a:xfrm>
            <a:off x="6781800" y="2971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2966" name="Rectangle 38"/>
          <p:cNvSpPr>
            <a:spLocks noChangeArrowheads="1"/>
          </p:cNvSpPr>
          <p:nvPr/>
        </p:nvSpPr>
        <p:spPr bwMode="auto">
          <a:xfrm>
            <a:off x="6781800" y="3352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2967" name="Rectangle 39"/>
          <p:cNvSpPr>
            <a:spLocks noChangeArrowheads="1"/>
          </p:cNvSpPr>
          <p:nvPr/>
        </p:nvSpPr>
        <p:spPr bwMode="auto">
          <a:xfrm>
            <a:off x="6781800" y="37338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2968" name="Line 40"/>
          <p:cNvSpPr>
            <a:spLocks noChangeShapeType="1"/>
          </p:cNvSpPr>
          <p:nvPr/>
        </p:nvSpPr>
        <p:spPr bwMode="auto">
          <a:xfrm flipH="1">
            <a:off x="78486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69" name="Text Box 41"/>
          <p:cNvSpPr txBox="1">
            <a:spLocks noChangeArrowheads="1"/>
          </p:cNvSpPr>
          <p:nvPr/>
        </p:nvSpPr>
        <p:spPr bwMode="auto">
          <a:xfrm>
            <a:off x="8261350" y="3714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2970" name="Rectangle 42"/>
          <p:cNvSpPr>
            <a:spLocks noChangeArrowheads="1"/>
          </p:cNvSpPr>
          <p:nvPr/>
        </p:nvSpPr>
        <p:spPr bwMode="auto">
          <a:xfrm>
            <a:off x="6781800" y="41148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2973" name="Rectangle 45"/>
          <p:cNvSpPr>
            <a:spLocks noChangeArrowheads="1"/>
          </p:cNvSpPr>
          <p:nvPr/>
        </p:nvSpPr>
        <p:spPr bwMode="auto">
          <a:xfrm>
            <a:off x="6781800" y="44958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x-1</a:t>
            </a:r>
          </a:p>
        </p:txBody>
      </p:sp>
      <p:sp>
        <p:nvSpPr>
          <p:cNvPr id="252975" name="Line 47"/>
          <p:cNvSpPr>
            <a:spLocks noChangeShapeType="1"/>
          </p:cNvSpPr>
          <p:nvPr/>
        </p:nvSpPr>
        <p:spPr bwMode="auto">
          <a:xfrm>
            <a:off x="6477000" y="3733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977" name="Rectangle 49"/>
          <p:cNvSpPr>
            <a:spLocks noChangeArrowheads="1"/>
          </p:cNvSpPr>
          <p:nvPr/>
        </p:nvSpPr>
        <p:spPr bwMode="auto">
          <a:xfrm>
            <a:off x="6781800" y="5562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x-1</a:t>
            </a:r>
          </a:p>
        </p:txBody>
      </p:sp>
      <p:sp>
        <p:nvSpPr>
          <p:cNvPr id="252978" name="Rectangle 50"/>
          <p:cNvSpPr>
            <a:spLocks noChangeArrowheads="1"/>
          </p:cNvSpPr>
          <p:nvPr/>
        </p:nvSpPr>
        <p:spPr bwMode="auto">
          <a:xfrm>
            <a:off x="6096000" y="55626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52979" name="Rectangle 51"/>
          <p:cNvSpPr>
            <a:spLocks noChangeArrowheads="1"/>
          </p:cNvSpPr>
          <p:nvPr/>
        </p:nvSpPr>
        <p:spPr bwMode="auto">
          <a:xfrm>
            <a:off x="6781800" y="59436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2980" name="Rectangle 52"/>
          <p:cNvSpPr>
            <a:spLocks noChangeArrowheads="1"/>
          </p:cNvSpPr>
          <p:nvPr/>
        </p:nvSpPr>
        <p:spPr bwMode="auto">
          <a:xfrm>
            <a:off x="6096000" y="59436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grpSp>
        <p:nvGrpSpPr>
          <p:cNvPr id="252985" name="Group 57"/>
          <p:cNvGrpSpPr>
            <a:grpSpLocks/>
          </p:cNvGrpSpPr>
          <p:nvPr/>
        </p:nvGrpSpPr>
        <p:grpSpPr bwMode="auto">
          <a:xfrm>
            <a:off x="6400800" y="2438400"/>
            <a:ext cx="2590800" cy="2819400"/>
            <a:chOff x="4032" y="1536"/>
            <a:chExt cx="1632" cy="1776"/>
          </a:xfrm>
        </p:grpSpPr>
        <p:sp>
          <p:nvSpPr>
            <p:cNvPr id="252971" name="Line 43"/>
            <p:cNvSpPr>
              <a:spLocks noChangeShapeType="1"/>
            </p:cNvSpPr>
            <p:nvPr/>
          </p:nvSpPr>
          <p:spPr bwMode="auto">
            <a:xfrm flipH="1">
              <a:off x="4944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72" name="Text Box 44"/>
            <p:cNvSpPr txBox="1">
              <a:spLocks noChangeArrowheads="1"/>
            </p:cNvSpPr>
            <p:nvPr/>
          </p:nvSpPr>
          <p:spPr bwMode="auto">
            <a:xfrm>
              <a:off x="5204" y="3060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52974" name="Rectangle 46"/>
            <p:cNvSpPr>
              <a:spLocks noChangeArrowheads="1"/>
            </p:cNvSpPr>
            <p:nvPr/>
          </p:nvSpPr>
          <p:spPr bwMode="auto">
            <a:xfrm>
              <a:off x="4272" y="307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252976" name="Line 48"/>
            <p:cNvSpPr>
              <a:spLocks noChangeShapeType="1"/>
            </p:cNvSpPr>
            <p:nvPr/>
          </p:nvSpPr>
          <p:spPr bwMode="auto">
            <a:xfrm>
              <a:off x="4032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81" name="Rectangle 53"/>
            <p:cNvSpPr>
              <a:spLocks noChangeArrowheads="1"/>
            </p:cNvSpPr>
            <p:nvPr/>
          </p:nvSpPr>
          <p:spPr bwMode="auto">
            <a:xfrm>
              <a:off x="4080" y="1536"/>
              <a:ext cx="105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latin typeface="Courier New" pitchFamily="49" charset="0"/>
                </a:rPr>
                <a:t>call rfact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91" name="Rectangle 39"/>
          <p:cNvSpPr>
            <a:spLocks noChangeArrowheads="1"/>
          </p:cNvSpPr>
          <p:nvPr/>
        </p:nvSpPr>
        <p:spPr bwMode="auto">
          <a:xfrm>
            <a:off x="54864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(x-1)!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5156200" cy="573088"/>
          </a:xfrm>
        </p:spPr>
        <p:txBody>
          <a:bodyPr/>
          <a:lstStyle/>
          <a:p>
            <a:r>
              <a:rPr lang="en-US"/>
              <a:t>Rfact Result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5486400" y="2057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5486400" y="2438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5486400" y="2819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 flipH="1">
            <a:off x="6553200" y="2971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6965950" y="28003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5486400" y="3200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 flipH="1">
            <a:off x="65532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6965950" y="36385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5486400" y="3581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x-1</a:t>
            </a: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5105400" y="2819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3992" name="Group 40"/>
          <p:cNvGrpSpPr>
            <a:grpSpLocks/>
          </p:cNvGrpSpPr>
          <p:nvPr/>
        </p:nvGrpSpPr>
        <p:grpSpPr bwMode="auto">
          <a:xfrm>
            <a:off x="4953000" y="1524000"/>
            <a:ext cx="2362200" cy="3505200"/>
            <a:chOff x="3120" y="960"/>
            <a:chExt cx="1488" cy="2208"/>
          </a:xfrm>
        </p:grpSpPr>
        <p:sp>
          <p:nvSpPr>
            <p:cNvPr id="253956" name="Rectangle 4"/>
            <p:cNvSpPr>
              <a:spLocks noChangeArrowheads="1"/>
            </p:cNvSpPr>
            <p:nvPr/>
          </p:nvSpPr>
          <p:spPr bwMode="auto">
            <a:xfrm>
              <a:off x="3120" y="960"/>
              <a:ext cx="1488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228600" algn="l"/>
                  <a:tab pos="2514600" algn="l"/>
                  <a:tab pos="2857500" algn="l"/>
                </a:tabLst>
              </a:pPr>
              <a:r>
                <a:rPr lang="en-US">
                  <a:latin typeface="Courier New" pitchFamily="49" charset="0"/>
                </a:rPr>
                <a:t>imull %ebx,%eax</a:t>
              </a:r>
            </a:p>
          </p:txBody>
        </p:sp>
        <p:sp>
          <p:nvSpPr>
            <p:cNvPr id="253968" name="Rectangle 16"/>
            <p:cNvSpPr>
              <a:spLocks noChangeArrowheads="1"/>
            </p:cNvSpPr>
            <p:nvPr/>
          </p:nvSpPr>
          <p:spPr bwMode="auto">
            <a:xfrm>
              <a:off x="3456" y="2928"/>
              <a:ext cx="672" cy="24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x!</a:t>
              </a:r>
            </a:p>
          </p:txBody>
        </p:sp>
      </p:grpSp>
      <p:sp>
        <p:nvSpPr>
          <p:cNvPr id="253969" name="Rectangle 17"/>
          <p:cNvSpPr>
            <a:spLocks noChangeArrowheads="1"/>
          </p:cNvSpPr>
          <p:nvPr/>
        </p:nvSpPr>
        <p:spPr bwMode="auto">
          <a:xfrm>
            <a:off x="4800600" y="46482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53970" name="Rectangle 18"/>
          <p:cNvSpPr>
            <a:spLocks noChangeArrowheads="1"/>
          </p:cNvSpPr>
          <p:nvPr/>
        </p:nvSpPr>
        <p:spPr bwMode="auto">
          <a:xfrm>
            <a:off x="5486400" y="5029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4800600" y="50292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3974" name="Rectangle 22"/>
          <p:cNvSpPr>
            <a:spLocks noChangeArrowheads="1"/>
          </p:cNvSpPr>
          <p:nvPr/>
        </p:nvSpPr>
        <p:spPr bwMode="auto">
          <a:xfrm>
            <a:off x="1371600" y="2057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3975" name="Rectangle 23"/>
          <p:cNvSpPr>
            <a:spLocks noChangeArrowheads="1"/>
          </p:cNvSpPr>
          <p:nvPr/>
        </p:nvSpPr>
        <p:spPr bwMode="auto">
          <a:xfrm>
            <a:off x="1371600" y="2438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3976" name="Rectangle 24"/>
          <p:cNvSpPr>
            <a:spLocks noChangeArrowheads="1"/>
          </p:cNvSpPr>
          <p:nvPr/>
        </p:nvSpPr>
        <p:spPr bwMode="auto">
          <a:xfrm>
            <a:off x="1371600" y="2819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3977" name="Line 25"/>
          <p:cNvSpPr>
            <a:spLocks noChangeShapeType="1"/>
          </p:cNvSpPr>
          <p:nvPr/>
        </p:nvSpPr>
        <p:spPr bwMode="auto">
          <a:xfrm flipH="1">
            <a:off x="2438400" y="2971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2851150" y="28003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3979" name="Rectangle 27"/>
          <p:cNvSpPr>
            <a:spLocks noChangeArrowheads="1"/>
          </p:cNvSpPr>
          <p:nvPr/>
        </p:nvSpPr>
        <p:spPr bwMode="auto">
          <a:xfrm>
            <a:off x="1371600" y="3200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3980" name="Line 28"/>
          <p:cNvSpPr>
            <a:spLocks noChangeShapeType="1"/>
          </p:cNvSpPr>
          <p:nvPr/>
        </p:nvSpPr>
        <p:spPr bwMode="auto">
          <a:xfrm flipH="1">
            <a:off x="2438400" y="3810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2851150" y="36385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53982" name="Rectangle 30"/>
          <p:cNvSpPr>
            <a:spLocks noChangeArrowheads="1"/>
          </p:cNvSpPr>
          <p:nvPr/>
        </p:nvSpPr>
        <p:spPr bwMode="auto">
          <a:xfrm>
            <a:off x="1371600" y="35814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x-1</a:t>
            </a:r>
          </a:p>
        </p:txBody>
      </p:sp>
      <p:sp>
        <p:nvSpPr>
          <p:cNvPr id="253983" name="Line 31"/>
          <p:cNvSpPr>
            <a:spLocks noChangeShapeType="1"/>
          </p:cNvSpPr>
          <p:nvPr/>
        </p:nvSpPr>
        <p:spPr bwMode="auto">
          <a:xfrm>
            <a:off x="990600" y="2819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984" name="Rectangle 32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(x-1)!</a:t>
            </a:r>
          </a:p>
        </p:txBody>
      </p:sp>
      <p:sp>
        <p:nvSpPr>
          <p:cNvPr id="253985" name="Rectangle 33"/>
          <p:cNvSpPr>
            <a:spLocks noChangeArrowheads="1"/>
          </p:cNvSpPr>
          <p:nvPr/>
        </p:nvSpPr>
        <p:spPr bwMode="auto">
          <a:xfrm>
            <a:off x="685800" y="46482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53986" name="Rectangle 34"/>
          <p:cNvSpPr>
            <a:spLocks noChangeArrowheads="1"/>
          </p:cNvSpPr>
          <p:nvPr/>
        </p:nvSpPr>
        <p:spPr bwMode="auto">
          <a:xfrm>
            <a:off x="1371600" y="5029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3987" name="Rectangle 35"/>
          <p:cNvSpPr>
            <a:spLocks noChangeArrowheads="1"/>
          </p:cNvSpPr>
          <p:nvPr/>
        </p:nvSpPr>
        <p:spPr bwMode="auto">
          <a:xfrm>
            <a:off x="685800" y="50292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3988" name="Rectangle 36"/>
          <p:cNvSpPr>
            <a:spLocks noChangeArrowheads="1"/>
          </p:cNvSpPr>
          <p:nvPr/>
        </p:nvSpPr>
        <p:spPr bwMode="auto">
          <a:xfrm>
            <a:off x="838200" y="1524000"/>
            <a:ext cx="2133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/>
              <a:t>Return from Call</a:t>
            </a:r>
          </a:p>
        </p:txBody>
      </p:sp>
      <p:sp>
        <p:nvSpPr>
          <p:cNvPr id="253990" name="Rectangle 38"/>
          <p:cNvSpPr>
            <a:spLocks noChangeArrowheads="1"/>
          </p:cNvSpPr>
          <p:nvPr/>
        </p:nvSpPr>
        <p:spPr bwMode="auto">
          <a:xfrm>
            <a:off x="1371600" y="46482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(x-1)!</a:t>
            </a:r>
          </a:p>
        </p:txBody>
      </p:sp>
      <p:sp>
        <p:nvSpPr>
          <p:cNvPr id="253993" name="Text Box 41"/>
          <p:cNvSpPr txBox="1">
            <a:spLocks noChangeArrowheads="1"/>
          </p:cNvSpPr>
          <p:nvPr/>
        </p:nvSpPr>
        <p:spPr bwMode="auto">
          <a:xfrm>
            <a:off x="685800" y="5562600"/>
            <a:ext cx="3048000" cy="8350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/>
              <a:t>Assume that </a:t>
            </a:r>
            <a:r>
              <a:rPr lang="en-US">
                <a:latin typeface="Courier New" pitchFamily="49" charset="0"/>
              </a:rPr>
              <a:t>rfact(x-1)</a:t>
            </a:r>
            <a:r>
              <a:rPr lang="en-US"/>
              <a:t> returns </a:t>
            </a:r>
            <a:r>
              <a:rPr lang="en-US">
                <a:latin typeface="Courier New" pitchFamily="49" charset="0"/>
              </a:rPr>
              <a:t>(x-1)!</a:t>
            </a:r>
            <a:r>
              <a:rPr lang="en-US"/>
              <a:t> in register </a:t>
            </a:r>
            <a:r>
              <a:rPr lang="en-US">
                <a:latin typeface="Courier New" pitchFamily="49" charset="0"/>
              </a:rPr>
              <a:t>%eax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613400" cy="573088"/>
          </a:xfrm>
        </p:spPr>
        <p:txBody>
          <a:bodyPr/>
          <a:lstStyle/>
          <a:p>
            <a:r>
              <a:rPr lang="en-US"/>
              <a:t>Rfact Completion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85800" y="1828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85800" y="2209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685800" y="25908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 flipH="1">
            <a:off x="1752600" y="2743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2133600" y="257175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152400" y="2590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52400" y="2209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152400" y="1828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54988" name="Rectangle 12"/>
          <p:cNvSpPr>
            <a:spLocks noChangeArrowheads="1"/>
          </p:cNvSpPr>
          <p:nvPr/>
        </p:nvSpPr>
        <p:spPr bwMode="auto">
          <a:xfrm>
            <a:off x="685800" y="29718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flipH="1">
            <a:off x="1768475" y="35242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2149475" y="33528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152400" y="2971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685800" y="41148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x!</a:t>
            </a:r>
          </a:p>
        </p:txBody>
      </p:sp>
      <p:sp>
        <p:nvSpPr>
          <p:cNvPr id="255002" name="Rectangle 26"/>
          <p:cNvSpPr>
            <a:spLocks noChangeArrowheads="1"/>
          </p:cNvSpPr>
          <p:nvPr/>
        </p:nvSpPr>
        <p:spPr bwMode="auto">
          <a:xfrm>
            <a:off x="0" y="41148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55003" name="Rectangle 27"/>
          <p:cNvSpPr>
            <a:spLocks noChangeArrowheads="1"/>
          </p:cNvSpPr>
          <p:nvPr/>
        </p:nvSpPr>
        <p:spPr bwMode="auto">
          <a:xfrm>
            <a:off x="685800" y="4495800"/>
            <a:ext cx="10668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5004" name="Rectangle 28"/>
          <p:cNvSpPr>
            <a:spLocks noChangeArrowheads="1"/>
          </p:cNvSpPr>
          <p:nvPr/>
        </p:nvSpPr>
        <p:spPr bwMode="auto">
          <a:xfrm>
            <a:off x="0" y="44958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5005" name="Rectangle 29"/>
          <p:cNvSpPr>
            <a:spLocks noChangeArrowheads="1"/>
          </p:cNvSpPr>
          <p:nvPr/>
        </p:nvSpPr>
        <p:spPr bwMode="auto">
          <a:xfrm>
            <a:off x="685800" y="3352800"/>
            <a:ext cx="10668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x-1</a:t>
            </a:r>
          </a:p>
        </p:txBody>
      </p:sp>
      <p:sp>
        <p:nvSpPr>
          <p:cNvPr id="255006" name="Text Box 30"/>
          <p:cNvSpPr txBox="1">
            <a:spLocks noChangeArrowheads="1"/>
          </p:cNvSpPr>
          <p:nvPr/>
        </p:nvSpPr>
        <p:spPr bwMode="auto">
          <a:xfrm>
            <a:off x="152400" y="3352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-8 </a:t>
            </a:r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1066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5008" name="Rectangle 32"/>
          <p:cNvSpPr>
            <a:spLocks noChangeArrowheads="1"/>
          </p:cNvSpPr>
          <p:nvPr/>
        </p:nvSpPr>
        <p:spPr bwMode="auto">
          <a:xfrm>
            <a:off x="685800" y="1447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5011" name="Freeform 35"/>
          <p:cNvSpPr>
            <a:spLocks/>
          </p:cNvSpPr>
          <p:nvPr/>
        </p:nvSpPr>
        <p:spPr bwMode="auto">
          <a:xfrm>
            <a:off x="1600200" y="1219200"/>
            <a:ext cx="1003300" cy="1447800"/>
          </a:xfrm>
          <a:custGeom>
            <a:avLst/>
            <a:gdLst/>
            <a:ahLst/>
            <a:cxnLst>
              <a:cxn ang="0">
                <a:pos x="0" y="1584"/>
              </a:cxn>
              <a:cxn ang="0">
                <a:pos x="288" y="1536"/>
              </a:cxn>
              <a:cxn ang="0">
                <a:pos x="528" y="1296"/>
              </a:cxn>
              <a:cxn ang="0">
                <a:pos x="624" y="864"/>
              </a:cxn>
              <a:cxn ang="0">
                <a:pos x="576" y="432"/>
              </a:cxn>
              <a:cxn ang="0">
                <a:pos x="336" y="96"/>
              </a:cxn>
              <a:cxn ang="0">
                <a:pos x="96" y="0"/>
              </a:cxn>
            </a:cxnLst>
            <a:rect l="0" t="0" r="r" b="b"/>
            <a:pathLst>
              <a:path w="632" h="1584">
                <a:moveTo>
                  <a:pt x="0" y="1584"/>
                </a:moveTo>
                <a:cubicBezTo>
                  <a:pt x="100" y="1584"/>
                  <a:pt x="200" y="1584"/>
                  <a:pt x="288" y="1536"/>
                </a:cubicBezTo>
                <a:cubicBezTo>
                  <a:pt x="376" y="1488"/>
                  <a:pt x="472" y="1408"/>
                  <a:pt x="528" y="1296"/>
                </a:cubicBezTo>
                <a:cubicBezTo>
                  <a:pt x="584" y="1184"/>
                  <a:pt x="616" y="1008"/>
                  <a:pt x="624" y="864"/>
                </a:cubicBezTo>
                <a:cubicBezTo>
                  <a:pt x="632" y="720"/>
                  <a:pt x="624" y="560"/>
                  <a:pt x="576" y="432"/>
                </a:cubicBezTo>
                <a:cubicBezTo>
                  <a:pt x="528" y="304"/>
                  <a:pt x="416" y="168"/>
                  <a:pt x="336" y="96"/>
                </a:cubicBezTo>
                <a:cubicBezTo>
                  <a:pt x="256" y="24"/>
                  <a:pt x="136" y="16"/>
                  <a:pt x="9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Rectangle 3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grpSp>
        <p:nvGrpSpPr>
          <p:cNvPr id="255061" name="Group 85"/>
          <p:cNvGrpSpPr>
            <a:grpSpLocks/>
          </p:cNvGrpSpPr>
          <p:nvPr/>
        </p:nvGrpSpPr>
        <p:grpSpPr bwMode="auto">
          <a:xfrm>
            <a:off x="2971800" y="2133600"/>
            <a:ext cx="2879725" cy="3276600"/>
            <a:chOff x="1872" y="1344"/>
            <a:chExt cx="1814" cy="2064"/>
          </a:xfrm>
        </p:grpSpPr>
        <p:sp>
          <p:nvSpPr>
            <p:cNvPr id="255036" name="Rectangle 60"/>
            <p:cNvSpPr>
              <a:spLocks noChangeArrowheads="1"/>
            </p:cNvSpPr>
            <p:nvPr/>
          </p:nvSpPr>
          <p:spPr bwMode="auto">
            <a:xfrm>
              <a:off x="2304" y="182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</a:t>
              </a:r>
            </a:p>
          </p:txBody>
        </p:sp>
        <p:sp>
          <p:nvSpPr>
            <p:cNvPr id="255037" name="Rectangle 61"/>
            <p:cNvSpPr>
              <a:spLocks noChangeArrowheads="1"/>
            </p:cNvSpPr>
            <p:nvPr/>
          </p:nvSpPr>
          <p:spPr bwMode="auto">
            <a:xfrm>
              <a:off x="2304" y="206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255038" name="Rectangle 62"/>
            <p:cNvSpPr>
              <a:spLocks noChangeArrowheads="1"/>
            </p:cNvSpPr>
            <p:nvPr/>
          </p:nvSpPr>
          <p:spPr bwMode="auto">
            <a:xfrm>
              <a:off x="2304" y="2304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  <p:sp>
          <p:nvSpPr>
            <p:cNvPr id="255039" name="Line 63"/>
            <p:cNvSpPr>
              <a:spLocks noChangeShapeType="1"/>
            </p:cNvSpPr>
            <p:nvPr/>
          </p:nvSpPr>
          <p:spPr bwMode="auto">
            <a:xfrm flipH="1">
              <a:off x="297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40" name="Text Box 64"/>
            <p:cNvSpPr txBox="1">
              <a:spLocks noChangeArrowheads="1"/>
            </p:cNvSpPr>
            <p:nvPr/>
          </p:nvSpPr>
          <p:spPr bwMode="auto">
            <a:xfrm>
              <a:off x="3216" y="229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55041" name="Text Box 65"/>
            <p:cNvSpPr txBox="1">
              <a:spLocks noChangeArrowheads="1"/>
            </p:cNvSpPr>
            <p:nvPr/>
          </p:nvSpPr>
          <p:spPr bwMode="auto">
            <a:xfrm>
              <a:off x="1968" y="230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0 </a:t>
              </a:r>
            </a:p>
          </p:txBody>
        </p:sp>
        <p:sp>
          <p:nvSpPr>
            <p:cNvPr id="255042" name="Text Box 66"/>
            <p:cNvSpPr txBox="1">
              <a:spLocks noChangeArrowheads="1"/>
            </p:cNvSpPr>
            <p:nvPr/>
          </p:nvSpPr>
          <p:spPr bwMode="auto">
            <a:xfrm>
              <a:off x="1968" y="206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4 </a:t>
              </a:r>
            </a:p>
          </p:txBody>
        </p:sp>
        <p:sp>
          <p:nvSpPr>
            <p:cNvPr id="255043" name="Text Box 67"/>
            <p:cNvSpPr txBox="1">
              <a:spLocks noChangeArrowheads="1"/>
            </p:cNvSpPr>
            <p:nvPr/>
          </p:nvSpPr>
          <p:spPr bwMode="auto">
            <a:xfrm>
              <a:off x="1968" y="182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8 </a:t>
              </a:r>
            </a:p>
          </p:txBody>
        </p:sp>
        <p:sp>
          <p:nvSpPr>
            <p:cNvPr id="255045" name="Line 69"/>
            <p:cNvSpPr>
              <a:spLocks noChangeShapeType="1"/>
            </p:cNvSpPr>
            <p:nvPr/>
          </p:nvSpPr>
          <p:spPr bwMode="auto">
            <a:xfrm flipH="1" flipV="1">
              <a:off x="2956" y="2496"/>
              <a:ext cx="318" cy="1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46" name="Text Box 70"/>
            <p:cNvSpPr txBox="1">
              <a:spLocks noChangeArrowheads="1"/>
            </p:cNvSpPr>
            <p:nvPr/>
          </p:nvSpPr>
          <p:spPr bwMode="auto">
            <a:xfrm>
              <a:off x="3226" y="2505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55048" name="Rectangle 72"/>
            <p:cNvSpPr>
              <a:spLocks noChangeArrowheads="1"/>
            </p:cNvSpPr>
            <p:nvPr/>
          </p:nvSpPr>
          <p:spPr bwMode="auto">
            <a:xfrm>
              <a:off x="2304" y="2928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x!</a:t>
              </a:r>
            </a:p>
          </p:txBody>
        </p:sp>
        <p:sp>
          <p:nvSpPr>
            <p:cNvPr id="255049" name="Rectangle 73"/>
            <p:cNvSpPr>
              <a:spLocks noChangeArrowheads="1"/>
            </p:cNvSpPr>
            <p:nvPr/>
          </p:nvSpPr>
          <p:spPr bwMode="auto">
            <a:xfrm>
              <a:off x="1872" y="2928"/>
              <a:ext cx="384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255050" name="Rectangle 74"/>
            <p:cNvSpPr>
              <a:spLocks noChangeArrowheads="1"/>
            </p:cNvSpPr>
            <p:nvPr/>
          </p:nvSpPr>
          <p:spPr bwMode="auto">
            <a:xfrm>
              <a:off x="2304" y="3168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5051" name="Rectangle 75"/>
            <p:cNvSpPr>
              <a:spLocks noChangeArrowheads="1"/>
            </p:cNvSpPr>
            <p:nvPr/>
          </p:nvSpPr>
          <p:spPr bwMode="auto">
            <a:xfrm>
              <a:off x="1872" y="3168"/>
              <a:ext cx="384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5054" name="Rectangle 78"/>
            <p:cNvSpPr>
              <a:spLocks noChangeArrowheads="1"/>
            </p:cNvSpPr>
            <p:nvPr/>
          </p:nvSpPr>
          <p:spPr bwMode="auto">
            <a:xfrm>
              <a:off x="2304" y="134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pre </a:t>
              </a: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  <p:sp>
          <p:nvSpPr>
            <p:cNvPr id="255055" name="Rectangle 79"/>
            <p:cNvSpPr>
              <a:spLocks noChangeArrowheads="1"/>
            </p:cNvSpPr>
            <p:nvPr/>
          </p:nvSpPr>
          <p:spPr bwMode="auto">
            <a:xfrm>
              <a:off x="2304" y="1584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pre </a:t>
              </a: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5056" name="Freeform 80"/>
            <p:cNvSpPr>
              <a:spLocks/>
            </p:cNvSpPr>
            <p:nvPr/>
          </p:nvSpPr>
          <p:spPr bwMode="auto">
            <a:xfrm>
              <a:off x="2880" y="1440"/>
              <a:ext cx="632" cy="912"/>
            </a:xfrm>
            <a:custGeom>
              <a:avLst/>
              <a:gdLst/>
              <a:ahLst/>
              <a:cxnLst>
                <a:cxn ang="0">
                  <a:pos x="0" y="1584"/>
                </a:cxn>
                <a:cxn ang="0">
                  <a:pos x="288" y="1536"/>
                </a:cxn>
                <a:cxn ang="0">
                  <a:pos x="528" y="1296"/>
                </a:cxn>
                <a:cxn ang="0">
                  <a:pos x="624" y="864"/>
                </a:cxn>
                <a:cxn ang="0">
                  <a:pos x="576" y="432"/>
                </a:cxn>
                <a:cxn ang="0">
                  <a:pos x="336" y="96"/>
                </a:cxn>
                <a:cxn ang="0">
                  <a:pos x="96" y="0"/>
                </a:cxn>
              </a:cxnLst>
              <a:rect l="0" t="0" r="r" b="b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57" name="Rectangle 81"/>
          <p:cNvSpPr>
            <a:spLocks noChangeArrowheads="1"/>
          </p:cNvSpPr>
          <p:nvPr/>
        </p:nvSpPr>
        <p:spPr bwMode="auto">
          <a:xfrm>
            <a:off x="685800" y="4495800"/>
            <a:ext cx="1066800" cy="381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Old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5062" name="Rectangle 86"/>
          <p:cNvSpPr>
            <a:spLocks noChangeArrowheads="1"/>
          </p:cNvSpPr>
          <p:nvPr/>
        </p:nvSpPr>
        <p:spPr bwMode="auto">
          <a:xfrm>
            <a:off x="5410200" y="3048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-4(%ebp),%ebx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popl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grpSp>
        <p:nvGrpSpPr>
          <p:cNvPr id="255082" name="Group 106"/>
          <p:cNvGrpSpPr>
            <a:grpSpLocks/>
          </p:cNvGrpSpPr>
          <p:nvPr/>
        </p:nvGrpSpPr>
        <p:grpSpPr bwMode="auto">
          <a:xfrm>
            <a:off x="5959475" y="2590800"/>
            <a:ext cx="2879725" cy="3276600"/>
            <a:chOff x="3754" y="1632"/>
            <a:chExt cx="1814" cy="2064"/>
          </a:xfrm>
        </p:grpSpPr>
        <p:sp>
          <p:nvSpPr>
            <p:cNvPr id="255064" name="Rectangle 88"/>
            <p:cNvSpPr>
              <a:spLocks noChangeArrowheads="1"/>
            </p:cNvSpPr>
            <p:nvPr/>
          </p:nvSpPr>
          <p:spPr bwMode="auto">
            <a:xfrm>
              <a:off x="4186" y="211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</a:t>
              </a:r>
            </a:p>
          </p:txBody>
        </p:sp>
        <p:sp>
          <p:nvSpPr>
            <p:cNvPr id="255065" name="Rectangle 89"/>
            <p:cNvSpPr>
              <a:spLocks noChangeArrowheads="1"/>
            </p:cNvSpPr>
            <p:nvPr/>
          </p:nvSpPr>
          <p:spPr bwMode="auto">
            <a:xfrm>
              <a:off x="4186" y="235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255067" name="Line 91"/>
            <p:cNvSpPr>
              <a:spLocks noChangeShapeType="1"/>
            </p:cNvSpPr>
            <p:nvPr/>
          </p:nvSpPr>
          <p:spPr bwMode="auto">
            <a:xfrm flipH="1">
              <a:off x="4858" y="17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68" name="Text Box 92"/>
            <p:cNvSpPr txBox="1">
              <a:spLocks noChangeArrowheads="1"/>
            </p:cNvSpPr>
            <p:nvPr/>
          </p:nvSpPr>
          <p:spPr bwMode="auto">
            <a:xfrm>
              <a:off x="5098" y="163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55073" name="Text Box 97"/>
            <p:cNvSpPr txBox="1">
              <a:spLocks noChangeArrowheads="1"/>
            </p:cNvSpPr>
            <p:nvPr/>
          </p:nvSpPr>
          <p:spPr bwMode="auto">
            <a:xfrm>
              <a:off x="5108" y="2361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55074" name="Rectangle 98"/>
            <p:cNvSpPr>
              <a:spLocks noChangeArrowheads="1"/>
            </p:cNvSpPr>
            <p:nvPr/>
          </p:nvSpPr>
          <p:spPr bwMode="auto">
            <a:xfrm>
              <a:off x="4186" y="3216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x!</a:t>
              </a:r>
            </a:p>
          </p:txBody>
        </p:sp>
        <p:sp>
          <p:nvSpPr>
            <p:cNvPr id="255075" name="Rectangle 99"/>
            <p:cNvSpPr>
              <a:spLocks noChangeArrowheads="1"/>
            </p:cNvSpPr>
            <p:nvPr/>
          </p:nvSpPr>
          <p:spPr bwMode="auto">
            <a:xfrm>
              <a:off x="3754" y="3216"/>
              <a:ext cx="384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255076" name="Rectangle 100"/>
            <p:cNvSpPr>
              <a:spLocks noChangeArrowheads="1"/>
            </p:cNvSpPr>
            <p:nvPr/>
          </p:nvSpPr>
          <p:spPr bwMode="auto">
            <a:xfrm>
              <a:off x="4186" y="3456"/>
              <a:ext cx="672" cy="24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5077" name="Rectangle 101"/>
            <p:cNvSpPr>
              <a:spLocks noChangeArrowheads="1"/>
            </p:cNvSpPr>
            <p:nvPr/>
          </p:nvSpPr>
          <p:spPr bwMode="auto">
            <a:xfrm>
              <a:off x="3754" y="3456"/>
              <a:ext cx="384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5078" name="Rectangle 102"/>
            <p:cNvSpPr>
              <a:spLocks noChangeArrowheads="1"/>
            </p:cNvSpPr>
            <p:nvPr/>
          </p:nvSpPr>
          <p:spPr bwMode="auto">
            <a:xfrm>
              <a:off x="4186" y="163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pre </a:t>
              </a: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  <p:sp>
          <p:nvSpPr>
            <p:cNvPr id="255079" name="Rectangle 103"/>
            <p:cNvSpPr>
              <a:spLocks noChangeArrowheads="1"/>
            </p:cNvSpPr>
            <p:nvPr/>
          </p:nvSpPr>
          <p:spPr bwMode="auto">
            <a:xfrm>
              <a:off x="4186" y="1872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pre </a:t>
              </a: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5081" name="Line 105"/>
            <p:cNvSpPr>
              <a:spLocks noChangeShapeType="1"/>
            </p:cNvSpPr>
            <p:nvPr/>
          </p:nvSpPr>
          <p:spPr bwMode="auto">
            <a:xfrm flipH="1">
              <a:off x="4848" y="24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2" grpId="0" animBg="1" autoUpdateAnimBg="0"/>
      <p:bldP spid="255057" grpId="0" animBg="1" autoUpdateAnimBg="0"/>
      <p:bldP spid="25506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7100" y="228600"/>
            <a:ext cx="2209800" cy="573088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Stack Makes Recursion Work</a:t>
            </a:r>
          </a:p>
          <a:p>
            <a:pPr lvl="1"/>
            <a:r>
              <a:rPr lang="en-US"/>
              <a:t>Private storage for each </a:t>
            </a:r>
            <a:r>
              <a:rPr lang="en-US" i="1"/>
              <a:t>instance</a:t>
            </a:r>
            <a:r>
              <a:rPr lang="en-US"/>
              <a:t> of procedure call</a:t>
            </a:r>
          </a:p>
          <a:p>
            <a:pPr lvl="2"/>
            <a:r>
              <a:rPr lang="en-US"/>
              <a:t>Instantiations don’t clobber each other</a:t>
            </a:r>
          </a:p>
          <a:p>
            <a:pPr lvl="2"/>
            <a:r>
              <a:rPr lang="en-US"/>
              <a:t>Addressing of locals + arguments can be relative to stack positions</a:t>
            </a:r>
          </a:p>
          <a:p>
            <a:pPr lvl="1"/>
            <a:r>
              <a:rPr lang="en-US"/>
              <a:t>Can be managed by stack discipline</a:t>
            </a:r>
          </a:p>
          <a:p>
            <a:pPr lvl="2"/>
            <a:r>
              <a:rPr lang="en-US"/>
              <a:t>Procedures return in inverse order of calls</a:t>
            </a:r>
          </a:p>
          <a:p>
            <a:r>
              <a:rPr lang="en-US"/>
              <a:t>IA32 Procedures Combination of Instructions + Conventions</a:t>
            </a:r>
          </a:p>
          <a:p>
            <a:pPr lvl="1"/>
            <a:r>
              <a:rPr lang="en-US"/>
              <a:t>Call / Ret instructions</a:t>
            </a:r>
          </a:p>
          <a:p>
            <a:pPr lvl="1"/>
            <a:r>
              <a:rPr lang="en-US"/>
              <a:t>Register usage conventions</a:t>
            </a:r>
          </a:p>
          <a:p>
            <a:pPr lvl="2"/>
            <a:r>
              <a:rPr lang="en-US"/>
              <a:t>Caller / Callee save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%ebp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%esp</a:t>
            </a:r>
          </a:p>
          <a:p>
            <a:pPr lvl="1"/>
            <a:r>
              <a:rPr lang="en-US"/>
              <a:t>Stack frame organization conventions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36738"/>
            <a:ext cx="7772400" cy="1565275"/>
          </a:xfrm>
          <a:noFill/>
          <a:ln/>
        </p:spPr>
        <p:txBody>
          <a:bodyPr/>
          <a:lstStyle/>
          <a:p>
            <a:pPr algn="ctr"/>
            <a:r>
              <a:rPr lang="en-US"/>
              <a:t>Machine-Level Programming IV:</a:t>
            </a:r>
            <a:br>
              <a:rPr lang="en-US"/>
            </a:br>
            <a:r>
              <a:rPr lang="en-US"/>
              <a:t>Structured Data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4384675" cy="2462212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Topics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0700"/>
            <a:ext cx="6167438" cy="573088"/>
          </a:xfrm>
          <a:noFill/>
          <a:ln/>
        </p:spPr>
        <p:txBody>
          <a:bodyPr/>
          <a:lstStyle/>
          <a:p>
            <a:r>
              <a:rPr lang="en-US"/>
              <a:t>Basic Data Types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84325"/>
            <a:ext cx="8307387" cy="4860925"/>
          </a:xfrm>
          <a:noFill/>
          <a:ln/>
        </p:spPr>
        <p:txBody>
          <a:bodyPr lIns="90487" tIns="44450" rIns="90487" bIns="44450"/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Integral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Stored &amp; operated on in general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Signed vs. unsigned depends on instructions used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Intel	GAS	Bytes	C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byte	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	1	[</a:t>
            </a:r>
            <a:r>
              <a:rPr lang="en-US">
                <a:latin typeface="Courier New" pitchFamily="49" charset="0"/>
              </a:rPr>
              <a:t>unsigned</a:t>
            </a:r>
            <a:r>
              <a:rPr lang="en-US"/>
              <a:t>]</a:t>
            </a:r>
            <a:r>
              <a:rPr lang="en-US">
                <a:latin typeface="Courier New" pitchFamily="49" charset="0"/>
              </a:rPr>
              <a:t> char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word	</a:t>
            </a:r>
            <a:r>
              <a:rPr lang="en-US">
                <a:latin typeface="Courier New" pitchFamily="49" charset="0"/>
              </a:rPr>
              <a:t>w</a:t>
            </a:r>
            <a:r>
              <a:rPr lang="en-US"/>
              <a:t>	2	[</a:t>
            </a:r>
            <a:r>
              <a:rPr lang="en-US">
                <a:latin typeface="Courier New" pitchFamily="49" charset="0"/>
              </a:rPr>
              <a:t>unsigned</a:t>
            </a:r>
            <a:r>
              <a:rPr lang="en-US"/>
              <a:t>]</a:t>
            </a:r>
            <a:r>
              <a:rPr lang="en-US">
                <a:latin typeface="Courier New" pitchFamily="49" charset="0"/>
              </a:rPr>
              <a:t> short</a:t>
            </a:r>
            <a:endParaRPr lang="en-US"/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double word	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	4	[</a:t>
            </a:r>
            <a:r>
              <a:rPr lang="en-US">
                <a:latin typeface="Courier New" pitchFamily="49" charset="0"/>
              </a:rPr>
              <a:t>unsigned</a:t>
            </a:r>
            <a:r>
              <a:rPr lang="en-US"/>
              <a:t>]</a:t>
            </a:r>
            <a:r>
              <a:rPr lang="en-US">
                <a:latin typeface="Courier New" pitchFamily="49" charset="0"/>
              </a:rPr>
              <a:t> int</a:t>
            </a:r>
            <a:endParaRPr lang="en-US"/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Stored &amp; operated on in floating point registers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Intel	GAS	Bytes	C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Single	</a:t>
            </a:r>
            <a:r>
              <a:rPr lang="en-US">
                <a:latin typeface="Courier New" pitchFamily="49" charset="0"/>
              </a:rPr>
              <a:t>s</a:t>
            </a:r>
            <a:r>
              <a:rPr lang="en-US"/>
              <a:t>	4	</a:t>
            </a:r>
            <a:r>
              <a:rPr lang="en-US">
                <a:latin typeface="Courier New" pitchFamily="49" charset="0"/>
              </a:rPr>
              <a:t>float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Double	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	8	</a:t>
            </a:r>
            <a:r>
              <a:rPr lang="en-US">
                <a:latin typeface="Courier New" pitchFamily="49" charset="0"/>
              </a:rPr>
              <a:t>double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/>
              <a:t>Extended	</a:t>
            </a:r>
            <a:r>
              <a:rPr lang="en-US">
                <a:latin typeface="Courier New" pitchFamily="49" charset="0"/>
              </a:rPr>
              <a:t>t</a:t>
            </a:r>
            <a:r>
              <a:rPr lang="en-US"/>
              <a:t>	10/12	</a:t>
            </a:r>
            <a:r>
              <a:rPr lang="en-US">
                <a:latin typeface="Courier New" pitchFamily="49" charset="0"/>
              </a:rPr>
              <a:t>long double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/>
              <a:t>Array Allocation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/>
              <a:t>Basic Principle</a:t>
            </a:r>
          </a:p>
          <a:p>
            <a:pPr lvl="1">
              <a:buFont typeface="Wingdings" pitchFamily="2" charset="2"/>
              <a:buNone/>
            </a:pPr>
            <a:r>
              <a:rPr lang="en-US" b="0" i="1"/>
              <a:t>T</a:t>
            </a:r>
            <a:r>
              <a:rPr lang="en-US"/>
              <a:t>  </a:t>
            </a:r>
            <a:r>
              <a:rPr lang="en-US">
                <a:latin typeface="Courier New" pitchFamily="49" charset="0"/>
              </a:rPr>
              <a:t>A[</a:t>
            </a:r>
            <a:r>
              <a:rPr lang="en-US" b="0" i="1"/>
              <a:t>L</a:t>
            </a:r>
            <a:r>
              <a:rPr lang="en-US">
                <a:latin typeface="Courier New" pitchFamily="49" charset="0"/>
              </a:rPr>
              <a:t>];</a:t>
            </a:r>
            <a:endParaRPr lang="en-US"/>
          </a:p>
          <a:p>
            <a:pPr lvl="1"/>
            <a:r>
              <a:rPr lang="en-US"/>
              <a:t>Array of data type </a:t>
            </a:r>
            <a:r>
              <a:rPr lang="en-US" b="0" i="1"/>
              <a:t>T</a:t>
            </a:r>
            <a:r>
              <a:rPr lang="en-US"/>
              <a:t> and length </a:t>
            </a:r>
            <a:r>
              <a:rPr lang="en-US" b="0" i="1"/>
              <a:t>L</a:t>
            </a:r>
            <a:endParaRPr lang="en-US"/>
          </a:p>
          <a:p>
            <a:pPr lvl="1"/>
            <a:r>
              <a:rPr lang="en-US"/>
              <a:t>Contiguously allocated region of </a:t>
            </a:r>
            <a:r>
              <a:rPr lang="en-US" b="0" i="1"/>
              <a:t>L</a:t>
            </a:r>
            <a:r>
              <a:rPr lang="en-US"/>
              <a:t> * </a:t>
            </a:r>
            <a:r>
              <a:rPr lang="en-US">
                <a:latin typeface="Courier New" pitchFamily="49" charset="0"/>
              </a:rPr>
              <a:t>sizeof(</a:t>
            </a:r>
            <a:r>
              <a:rPr lang="en-US" b="0" i="1"/>
              <a:t>T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 bytes</a:t>
            </a:r>
          </a:p>
        </p:txBody>
      </p:sp>
      <p:grpSp>
        <p:nvGrpSpPr>
          <p:cNvPr id="351236" name="Group 4"/>
          <p:cNvGrpSpPr>
            <a:grpSpLocks/>
          </p:cNvGrpSpPr>
          <p:nvPr/>
        </p:nvGrpSpPr>
        <p:grpSpPr bwMode="auto">
          <a:xfrm>
            <a:off x="685800" y="2590800"/>
            <a:ext cx="6096000" cy="838200"/>
            <a:chOff x="432" y="1632"/>
            <a:chExt cx="3840" cy="528"/>
          </a:xfrm>
        </p:grpSpPr>
        <p:sp>
          <p:nvSpPr>
            <p:cNvPr id="351237" name="Text Box 5"/>
            <p:cNvSpPr txBox="1">
              <a:spLocks noChangeArrowheads="1"/>
            </p:cNvSpPr>
            <p:nvPr/>
          </p:nvSpPr>
          <p:spPr bwMode="auto">
            <a:xfrm>
              <a:off x="432" y="1632"/>
              <a:ext cx="149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char string[12];</a:t>
              </a:r>
            </a:p>
          </p:txBody>
        </p:sp>
        <p:grpSp>
          <p:nvGrpSpPr>
            <p:cNvPr id="351238" name="Group 6"/>
            <p:cNvGrpSpPr>
              <a:grpSpLocks/>
            </p:cNvGrpSpPr>
            <p:nvPr/>
          </p:nvGrpSpPr>
          <p:grpSpPr bwMode="auto">
            <a:xfrm>
              <a:off x="1920" y="1680"/>
              <a:ext cx="2352" cy="480"/>
              <a:chOff x="1920" y="1680"/>
              <a:chExt cx="2352" cy="480"/>
            </a:xfrm>
          </p:grpSpPr>
          <p:grpSp>
            <p:nvGrpSpPr>
              <p:cNvPr id="351239" name="Group 7"/>
              <p:cNvGrpSpPr>
                <a:grpSpLocks/>
              </p:cNvGrpSpPr>
              <p:nvPr/>
            </p:nvGrpSpPr>
            <p:grpSpPr bwMode="auto">
              <a:xfrm>
                <a:off x="2016" y="1680"/>
                <a:ext cx="1728" cy="144"/>
                <a:chOff x="1008" y="1776"/>
                <a:chExt cx="1728" cy="144"/>
              </a:xfrm>
            </p:grpSpPr>
            <p:sp>
              <p:nvSpPr>
                <p:cNvPr id="351240" name="Rectangle 8"/>
                <p:cNvSpPr>
                  <a:spLocks noChangeArrowheads="1"/>
                </p:cNvSpPr>
                <p:nvPr/>
              </p:nvSpPr>
              <p:spPr bwMode="auto">
                <a:xfrm>
                  <a:off x="100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1" name="Rectangle 9"/>
                <p:cNvSpPr>
                  <a:spLocks noChangeArrowheads="1"/>
                </p:cNvSpPr>
                <p:nvPr/>
              </p:nvSpPr>
              <p:spPr bwMode="auto">
                <a:xfrm>
                  <a:off x="115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4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7" name="Rectangle 1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8" name="Rectangle 16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9" name="Rectangle 17"/>
                <p:cNvSpPr>
                  <a:spLocks noChangeArrowheads="1"/>
                </p:cNvSpPr>
                <p:nvPr/>
              </p:nvSpPr>
              <p:spPr bwMode="auto">
                <a:xfrm>
                  <a:off x="2304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44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51" name="Rectangle 19"/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252" name="Text Box 20"/>
              <p:cNvSpPr txBox="1">
                <a:spLocks noChangeArrowheads="1"/>
              </p:cNvSpPr>
              <p:nvPr/>
            </p:nvSpPr>
            <p:spPr bwMode="auto">
              <a:xfrm>
                <a:off x="1920" y="1929"/>
                <a:ext cx="25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</a:t>
                </a:r>
              </a:p>
            </p:txBody>
          </p:sp>
          <p:sp>
            <p:nvSpPr>
              <p:cNvPr id="351253" name="Text Box 21"/>
              <p:cNvSpPr txBox="1">
                <a:spLocks noChangeArrowheads="1"/>
              </p:cNvSpPr>
              <p:nvPr/>
            </p:nvSpPr>
            <p:spPr bwMode="auto">
              <a:xfrm>
                <a:off x="3648" y="1929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+ 12</a:t>
                </a:r>
                <a:endParaRPr lang="en-US" b="0" i="1"/>
              </a:p>
            </p:txBody>
          </p:sp>
          <p:sp>
            <p:nvSpPr>
              <p:cNvPr id="351254" name="Line 22"/>
              <p:cNvSpPr>
                <a:spLocks noChangeShapeType="1"/>
              </p:cNvSpPr>
              <p:nvPr/>
            </p:nvSpPr>
            <p:spPr bwMode="auto">
              <a:xfrm flipV="1">
                <a:off x="2064" y="182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55" name="Line 23"/>
              <p:cNvSpPr>
                <a:spLocks noChangeShapeType="1"/>
              </p:cNvSpPr>
              <p:nvPr/>
            </p:nvSpPr>
            <p:spPr bwMode="auto">
              <a:xfrm flipV="1">
                <a:off x="3792" y="182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1256" name="Group 24"/>
          <p:cNvGrpSpPr>
            <a:grpSpLocks/>
          </p:cNvGrpSpPr>
          <p:nvPr/>
        </p:nvGrpSpPr>
        <p:grpSpPr bwMode="auto">
          <a:xfrm>
            <a:off x="1371600" y="3352800"/>
            <a:ext cx="7239000" cy="838200"/>
            <a:chOff x="864" y="2352"/>
            <a:chExt cx="4560" cy="528"/>
          </a:xfrm>
        </p:grpSpPr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016" y="2400"/>
              <a:ext cx="2880" cy="144"/>
              <a:chOff x="1008" y="1968"/>
              <a:chExt cx="2880" cy="144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61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62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1263" name="Text Box 31"/>
            <p:cNvSpPr txBox="1">
              <a:spLocks noChangeArrowheads="1"/>
            </p:cNvSpPr>
            <p:nvPr/>
          </p:nvSpPr>
          <p:spPr bwMode="auto">
            <a:xfrm>
              <a:off x="864" y="2352"/>
              <a:ext cx="106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int val[5];</a:t>
              </a:r>
            </a:p>
          </p:txBody>
        </p:sp>
        <p:sp>
          <p:nvSpPr>
            <p:cNvPr id="351264" name="Text Box 32"/>
            <p:cNvSpPr txBox="1">
              <a:spLocks noChangeArrowheads="1"/>
            </p:cNvSpPr>
            <p:nvPr/>
          </p:nvSpPr>
          <p:spPr bwMode="auto">
            <a:xfrm>
              <a:off x="1920" y="2640"/>
              <a:ext cx="25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</a:t>
              </a:r>
            </a:p>
          </p:txBody>
        </p:sp>
        <p:sp>
          <p:nvSpPr>
            <p:cNvPr id="351265" name="Text Box 33"/>
            <p:cNvSpPr txBox="1">
              <a:spLocks noChangeArrowheads="1"/>
            </p:cNvSpPr>
            <p:nvPr/>
          </p:nvSpPr>
          <p:spPr bwMode="auto">
            <a:xfrm>
              <a:off x="2496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+ 4</a:t>
              </a:r>
              <a:endParaRPr lang="en-US" b="0" i="1"/>
            </a:p>
          </p:txBody>
        </p:sp>
        <p:sp>
          <p:nvSpPr>
            <p:cNvPr id="351266" name="Line 34"/>
            <p:cNvSpPr>
              <a:spLocks noChangeShapeType="1"/>
            </p:cNvSpPr>
            <p:nvPr/>
          </p:nvSpPr>
          <p:spPr bwMode="auto">
            <a:xfrm flipV="1">
              <a:off x="2064" y="2535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7" name="Line 35"/>
            <p:cNvSpPr>
              <a:spLocks noChangeShapeType="1"/>
            </p:cNvSpPr>
            <p:nvPr/>
          </p:nvSpPr>
          <p:spPr bwMode="auto">
            <a:xfrm flipV="1">
              <a:off x="2640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8" name="Text Box 36"/>
            <p:cNvSpPr txBox="1">
              <a:spLocks noChangeArrowheads="1"/>
            </p:cNvSpPr>
            <p:nvPr/>
          </p:nvSpPr>
          <p:spPr bwMode="auto">
            <a:xfrm>
              <a:off x="3072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+ 8</a:t>
              </a:r>
              <a:endParaRPr lang="en-US" b="0" i="1"/>
            </a:p>
          </p:txBody>
        </p:sp>
        <p:sp>
          <p:nvSpPr>
            <p:cNvPr id="351269" name="Line 37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0" name="Text Box 38"/>
            <p:cNvSpPr txBox="1">
              <a:spLocks noChangeArrowheads="1"/>
            </p:cNvSpPr>
            <p:nvPr/>
          </p:nvSpPr>
          <p:spPr bwMode="auto">
            <a:xfrm>
              <a:off x="3648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+ 12</a:t>
              </a:r>
              <a:endParaRPr lang="en-US" b="0" i="1"/>
            </a:p>
          </p:txBody>
        </p:sp>
        <p:sp>
          <p:nvSpPr>
            <p:cNvPr id="351271" name="Line 39"/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2" name="Text Box 40"/>
            <p:cNvSpPr txBox="1">
              <a:spLocks noChangeArrowheads="1"/>
            </p:cNvSpPr>
            <p:nvPr/>
          </p:nvSpPr>
          <p:spPr bwMode="auto">
            <a:xfrm>
              <a:off x="4224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+ 16</a:t>
              </a:r>
              <a:endParaRPr lang="en-US" b="0" i="1"/>
            </a:p>
          </p:txBody>
        </p:sp>
        <p:sp>
          <p:nvSpPr>
            <p:cNvPr id="351273" name="Line 41"/>
            <p:cNvSpPr>
              <a:spLocks noChangeShapeType="1"/>
            </p:cNvSpPr>
            <p:nvPr/>
          </p:nvSpPr>
          <p:spPr bwMode="auto">
            <a:xfrm flipV="1">
              <a:off x="4368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4" name="Text Box 42"/>
            <p:cNvSpPr txBox="1">
              <a:spLocks noChangeArrowheads="1"/>
            </p:cNvSpPr>
            <p:nvPr/>
          </p:nvSpPr>
          <p:spPr bwMode="auto">
            <a:xfrm>
              <a:off x="4800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+ 20</a:t>
              </a:r>
              <a:endParaRPr lang="en-US" b="0" i="1"/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 flipV="1">
              <a:off x="4944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1276" name="Group 44"/>
          <p:cNvGrpSpPr>
            <a:grpSpLocks/>
          </p:cNvGrpSpPr>
          <p:nvPr/>
        </p:nvGrpSpPr>
        <p:grpSpPr bwMode="auto">
          <a:xfrm>
            <a:off x="577850" y="4038600"/>
            <a:ext cx="8375650" cy="1219200"/>
            <a:chOff x="364" y="2544"/>
            <a:chExt cx="5276" cy="768"/>
          </a:xfrm>
        </p:grpSpPr>
        <p:sp>
          <p:nvSpPr>
            <p:cNvPr id="351277" name="Text Box 45"/>
            <p:cNvSpPr txBox="1">
              <a:spLocks noChangeArrowheads="1"/>
            </p:cNvSpPr>
            <p:nvPr/>
          </p:nvSpPr>
          <p:spPr bwMode="auto">
            <a:xfrm>
              <a:off x="364" y="2544"/>
              <a:ext cx="11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double a[4];</a:t>
              </a:r>
            </a:p>
          </p:txBody>
        </p:sp>
        <p:grpSp>
          <p:nvGrpSpPr>
            <p:cNvPr id="351278" name="Group 46"/>
            <p:cNvGrpSpPr>
              <a:grpSpLocks/>
            </p:cNvGrpSpPr>
            <p:nvPr/>
          </p:nvGrpSpPr>
          <p:grpSpPr bwMode="auto">
            <a:xfrm>
              <a:off x="384" y="2832"/>
              <a:ext cx="5256" cy="480"/>
              <a:chOff x="384" y="2832"/>
              <a:chExt cx="5256" cy="480"/>
            </a:xfrm>
          </p:grpSpPr>
          <p:grpSp>
            <p:nvGrpSpPr>
              <p:cNvPr id="351279" name="Group 47"/>
              <p:cNvGrpSpPr>
                <a:grpSpLocks/>
              </p:cNvGrpSpPr>
              <p:nvPr/>
            </p:nvGrpSpPr>
            <p:grpSpPr bwMode="auto">
              <a:xfrm>
                <a:off x="480" y="2832"/>
                <a:ext cx="4608" cy="144"/>
                <a:chOff x="1008" y="2208"/>
                <a:chExt cx="4608" cy="144"/>
              </a:xfrm>
            </p:grpSpPr>
            <p:sp>
              <p:nvSpPr>
                <p:cNvPr id="351280" name="Rectangle 48"/>
                <p:cNvSpPr>
                  <a:spLocks noChangeArrowheads="1"/>
                </p:cNvSpPr>
                <p:nvPr/>
              </p:nvSpPr>
              <p:spPr bwMode="auto">
                <a:xfrm>
                  <a:off x="1008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81" name="Rectangle 49"/>
                <p:cNvSpPr>
                  <a:spLocks noChangeArrowheads="1"/>
                </p:cNvSpPr>
                <p:nvPr/>
              </p:nvSpPr>
              <p:spPr bwMode="auto">
                <a:xfrm>
                  <a:off x="2160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82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2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83" name="Rectangle 51"/>
                <p:cNvSpPr>
                  <a:spLocks noChangeArrowheads="1"/>
                </p:cNvSpPr>
                <p:nvPr/>
              </p:nvSpPr>
              <p:spPr bwMode="auto">
                <a:xfrm>
                  <a:off x="4464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284" name="Line 52"/>
              <p:cNvSpPr>
                <a:spLocks noChangeShapeType="1"/>
              </p:cNvSpPr>
              <p:nvPr/>
            </p:nvSpPr>
            <p:spPr bwMode="auto">
              <a:xfrm flipV="1">
                <a:off x="4008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85" name="Text Box 53"/>
              <p:cNvSpPr txBox="1">
                <a:spLocks noChangeArrowheads="1"/>
              </p:cNvSpPr>
              <p:nvPr/>
            </p:nvSpPr>
            <p:spPr bwMode="auto">
              <a:xfrm>
                <a:off x="5016" y="3081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+ 32</a:t>
                </a:r>
                <a:endParaRPr lang="en-US" b="0" i="1"/>
              </a:p>
            </p:txBody>
          </p:sp>
          <p:sp>
            <p:nvSpPr>
              <p:cNvPr id="351286" name="Line 54"/>
              <p:cNvSpPr>
                <a:spLocks noChangeShapeType="1"/>
              </p:cNvSpPr>
              <p:nvPr/>
            </p:nvSpPr>
            <p:spPr bwMode="auto">
              <a:xfrm flipV="1">
                <a:off x="5160" y="29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87" name="Text Box 55"/>
              <p:cNvSpPr txBox="1">
                <a:spLocks noChangeArrowheads="1"/>
              </p:cNvSpPr>
              <p:nvPr/>
            </p:nvSpPr>
            <p:spPr bwMode="auto">
              <a:xfrm>
                <a:off x="3888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+ 24</a:t>
                </a:r>
                <a:endParaRPr lang="en-US" b="0" i="1"/>
              </a:p>
            </p:txBody>
          </p:sp>
          <p:sp>
            <p:nvSpPr>
              <p:cNvPr id="351288" name="Text Box 56"/>
              <p:cNvSpPr txBox="1">
                <a:spLocks noChangeArrowheads="1"/>
              </p:cNvSpPr>
              <p:nvPr/>
            </p:nvSpPr>
            <p:spPr bwMode="auto">
              <a:xfrm>
                <a:off x="384" y="3063"/>
                <a:ext cx="25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</a:t>
                </a:r>
              </a:p>
            </p:txBody>
          </p:sp>
          <p:sp>
            <p:nvSpPr>
              <p:cNvPr id="351289" name="Line 57"/>
              <p:cNvSpPr>
                <a:spLocks noChangeShapeType="1"/>
              </p:cNvSpPr>
              <p:nvPr/>
            </p:nvSpPr>
            <p:spPr bwMode="auto">
              <a:xfrm flipV="1">
                <a:off x="528" y="295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0" name="Text Box 58"/>
              <p:cNvSpPr txBox="1">
                <a:spLocks noChangeArrowheads="1"/>
              </p:cNvSpPr>
              <p:nvPr/>
            </p:nvSpPr>
            <p:spPr bwMode="auto">
              <a:xfrm>
                <a:off x="1536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+ 8</a:t>
                </a:r>
                <a:endParaRPr lang="en-US" b="0" i="1"/>
              </a:p>
            </p:txBody>
          </p:sp>
          <p:sp>
            <p:nvSpPr>
              <p:cNvPr id="351291" name="Line 59"/>
              <p:cNvSpPr>
                <a:spLocks noChangeShapeType="1"/>
              </p:cNvSpPr>
              <p:nvPr/>
            </p:nvSpPr>
            <p:spPr bwMode="auto">
              <a:xfrm flipV="1">
                <a:off x="1680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2" name="Text Box 60"/>
              <p:cNvSpPr txBox="1">
                <a:spLocks noChangeArrowheads="1"/>
              </p:cNvSpPr>
              <p:nvPr/>
            </p:nvSpPr>
            <p:spPr bwMode="auto">
              <a:xfrm>
                <a:off x="2688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+ 16</a:t>
                </a:r>
                <a:endParaRPr lang="en-US" b="0" i="1"/>
              </a:p>
            </p:txBody>
          </p:sp>
          <p:sp>
            <p:nvSpPr>
              <p:cNvPr id="351293" name="Line 61"/>
              <p:cNvSpPr>
                <a:spLocks noChangeShapeType="1"/>
              </p:cNvSpPr>
              <p:nvPr/>
            </p:nvSpPr>
            <p:spPr bwMode="auto">
              <a:xfrm flipV="1">
                <a:off x="2832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1294" name="Text Box 62"/>
          <p:cNvSpPr txBox="1">
            <a:spLocks noChangeArrowheads="1"/>
          </p:cNvSpPr>
          <p:nvPr/>
        </p:nvSpPr>
        <p:spPr bwMode="auto">
          <a:xfrm>
            <a:off x="762000" y="5562600"/>
            <a:ext cx="16859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char *p[3];</a:t>
            </a:r>
          </a:p>
        </p:txBody>
      </p:sp>
      <p:grpSp>
        <p:nvGrpSpPr>
          <p:cNvPr id="351295" name="Group 63"/>
          <p:cNvGrpSpPr>
            <a:grpSpLocks/>
          </p:cNvGrpSpPr>
          <p:nvPr/>
        </p:nvGrpSpPr>
        <p:grpSpPr bwMode="auto">
          <a:xfrm>
            <a:off x="2667000" y="5638800"/>
            <a:ext cx="2895600" cy="762000"/>
            <a:chOff x="1920" y="3744"/>
            <a:chExt cx="1824" cy="480"/>
          </a:xfrm>
        </p:grpSpPr>
        <p:grpSp>
          <p:nvGrpSpPr>
            <p:cNvPr id="351296" name="Group 64"/>
            <p:cNvGrpSpPr>
              <a:grpSpLocks/>
            </p:cNvGrpSpPr>
            <p:nvPr/>
          </p:nvGrpSpPr>
          <p:grpSpPr bwMode="auto">
            <a:xfrm>
              <a:off x="2016" y="3744"/>
              <a:ext cx="1728" cy="144"/>
              <a:chOff x="2016" y="3744"/>
              <a:chExt cx="1728" cy="144"/>
            </a:xfrm>
          </p:grpSpPr>
          <p:sp>
            <p:nvSpPr>
              <p:cNvPr id="351297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8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9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1300" name="Text Box 68"/>
            <p:cNvSpPr txBox="1">
              <a:spLocks noChangeArrowheads="1"/>
            </p:cNvSpPr>
            <p:nvPr/>
          </p:nvSpPr>
          <p:spPr bwMode="auto">
            <a:xfrm>
              <a:off x="1920" y="3984"/>
              <a:ext cx="25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</a:t>
              </a:r>
            </a:p>
          </p:txBody>
        </p:sp>
        <p:sp>
          <p:nvSpPr>
            <p:cNvPr id="351301" name="Text Box 69"/>
            <p:cNvSpPr txBox="1">
              <a:spLocks noChangeArrowheads="1"/>
            </p:cNvSpPr>
            <p:nvPr/>
          </p:nvSpPr>
          <p:spPr bwMode="auto">
            <a:xfrm>
              <a:off x="2496" y="3993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+ 4</a:t>
              </a:r>
              <a:endParaRPr lang="en-US" b="0" i="1"/>
            </a:p>
          </p:txBody>
        </p:sp>
        <p:sp>
          <p:nvSpPr>
            <p:cNvPr id="351302" name="Line 70"/>
            <p:cNvSpPr>
              <a:spLocks noChangeShapeType="1"/>
            </p:cNvSpPr>
            <p:nvPr/>
          </p:nvSpPr>
          <p:spPr bwMode="auto">
            <a:xfrm flipV="1">
              <a:off x="2064" y="3879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3" name="Line 71"/>
            <p:cNvSpPr>
              <a:spLocks noChangeShapeType="1"/>
            </p:cNvSpPr>
            <p:nvPr/>
          </p:nvSpPr>
          <p:spPr bwMode="auto">
            <a:xfrm flipV="1">
              <a:off x="2640" y="38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4" name="Text Box 72"/>
            <p:cNvSpPr txBox="1">
              <a:spLocks noChangeArrowheads="1"/>
            </p:cNvSpPr>
            <p:nvPr/>
          </p:nvSpPr>
          <p:spPr bwMode="auto">
            <a:xfrm>
              <a:off x="3072" y="3993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+ 8</a:t>
              </a:r>
              <a:endParaRPr lang="en-US" b="0" i="1"/>
            </a:p>
          </p:txBody>
        </p:sp>
        <p:sp>
          <p:nvSpPr>
            <p:cNvPr id="351305" name="Line 73"/>
            <p:cNvSpPr>
              <a:spLocks noChangeShapeType="1"/>
            </p:cNvSpPr>
            <p:nvPr/>
          </p:nvSpPr>
          <p:spPr bwMode="auto">
            <a:xfrm flipV="1">
              <a:off x="3216" y="38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473700" cy="573088"/>
          </a:xfrm>
        </p:spPr>
        <p:txBody>
          <a:bodyPr/>
          <a:lstStyle/>
          <a:p>
            <a:r>
              <a:rPr lang="en-US"/>
              <a:t>Array Example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994275"/>
            <a:ext cx="8382000" cy="1377950"/>
          </a:xfrm>
        </p:spPr>
        <p:txBody>
          <a:bodyPr/>
          <a:lstStyle/>
          <a:p>
            <a:r>
              <a:rPr lang="en-US" sz="2000"/>
              <a:t>Notes</a:t>
            </a:r>
          </a:p>
          <a:p>
            <a:pPr lvl="1"/>
            <a:r>
              <a:rPr lang="en-US" sz="1800"/>
              <a:t>Declaration “</a:t>
            </a:r>
            <a:r>
              <a:rPr lang="en-US" sz="1800">
                <a:latin typeface="Courier New" pitchFamily="49" charset="0"/>
              </a:rPr>
              <a:t>zip_dig cmu</a:t>
            </a:r>
            <a:r>
              <a:rPr lang="en-US" sz="1800"/>
              <a:t>” equivalent to “</a:t>
            </a:r>
            <a:r>
              <a:rPr lang="en-US" sz="1800">
                <a:latin typeface="Courier New" pitchFamily="49" charset="0"/>
              </a:rPr>
              <a:t>int cmu[5]</a:t>
            </a:r>
            <a:r>
              <a:rPr lang="en-US" sz="1800"/>
              <a:t>”</a:t>
            </a:r>
          </a:p>
          <a:p>
            <a:pPr lvl="1"/>
            <a:r>
              <a:rPr lang="en-US" sz="1800"/>
              <a:t>Example arrays were allocated in successive 20 byte blocks</a:t>
            </a:r>
          </a:p>
          <a:p>
            <a:pPr lvl="2"/>
            <a:r>
              <a:rPr lang="en-US" sz="1600"/>
              <a:t>Not guaranteed to happen in general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2057400" y="838200"/>
            <a:ext cx="49244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typedef int zip_dig[5];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cmu = { 1, 5, 2, 1, 3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mit = { 0, 2, 1, 3, 9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ucb = { 9, 4, 7, 2, 0 };</a:t>
            </a:r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1371600" y="2667000"/>
            <a:ext cx="6858000" cy="2362200"/>
            <a:chOff x="528" y="1680"/>
            <a:chExt cx="4320" cy="1488"/>
          </a:xfrm>
        </p:grpSpPr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>
              <a:off x="538" y="1680"/>
              <a:ext cx="4310" cy="519"/>
              <a:chOff x="538" y="1680"/>
              <a:chExt cx="4310" cy="519"/>
            </a:xfrm>
          </p:grpSpPr>
          <p:sp>
            <p:nvSpPr>
              <p:cNvPr id="355335" name="Text Box 7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cmu;</a:t>
                </a:r>
              </a:p>
            </p:txBody>
          </p:sp>
          <p:grpSp>
            <p:nvGrpSpPr>
              <p:cNvPr id="355336" name="Group 8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5337" name="Group 9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533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53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35534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5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53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3553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16</a:t>
                  </a:r>
                </a:p>
              </p:txBody>
            </p:sp>
            <p:sp>
              <p:nvSpPr>
                <p:cNvPr id="35534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35534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24</a:t>
                  </a:r>
                </a:p>
              </p:txBody>
            </p:sp>
            <p:sp>
              <p:nvSpPr>
                <p:cNvPr id="35534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5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28</a:t>
                  </a:r>
                </a:p>
              </p:txBody>
            </p:sp>
            <p:sp>
              <p:nvSpPr>
                <p:cNvPr id="3553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32</a:t>
                  </a:r>
                </a:p>
              </p:txBody>
            </p:sp>
            <p:sp>
              <p:nvSpPr>
                <p:cNvPr id="35535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5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</p:grpSp>
        </p:grpSp>
        <p:grpSp>
          <p:nvGrpSpPr>
            <p:cNvPr id="355355" name="Group 27"/>
            <p:cNvGrpSpPr>
              <a:grpSpLocks/>
            </p:cNvGrpSpPr>
            <p:nvPr/>
          </p:nvGrpSpPr>
          <p:grpSpPr bwMode="auto">
            <a:xfrm>
              <a:off x="528" y="2169"/>
              <a:ext cx="4310" cy="519"/>
              <a:chOff x="538" y="1680"/>
              <a:chExt cx="4310" cy="519"/>
            </a:xfrm>
          </p:grpSpPr>
          <p:sp>
            <p:nvSpPr>
              <p:cNvPr id="355356" name="Text Box 28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mit;</a:t>
                </a:r>
              </a:p>
            </p:txBody>
          </p:sp>
          <p:grpSp>
            <p:nvGrpSpPr>
              <p:cNvPr id="355357" name="Group 29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5358" name="Group 30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535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5536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536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5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  <p:sp>
                <p:nvSpPr>
                  <p:cNvPr id="35536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35536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  <p:sp>
              <p:nvSpPr>
                <p:cNvPr id="35536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5536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44</a:t>
                  </a:r>
                </a:p>
              </p:txBody>
            </p:sp>
            <p:sp>
              <p:nvSpPr>
                <p:cNvPr id="35537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35537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7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35537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7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</p:grpSp>
        </p:grpSp>
        <p:grpSp>
          <p:nvGrpSpPr>
            <p:cNvPr id="355376" name="Group 48"/>
            <p:cNvGrpSpPr>
              <a:grpSpLocks/>
            </p:cNvGrpSpPr>
            <p:nvPr/>
          </p:nvGrpSpPr>
          <p:grpSpPr bwMode="auto">
            <a:xfrm>
              <a:off x="528" y="2649"/>
              <a:ext cx="4310" cy="519"/>
              <a:chOff x="538" y="1680"/>
              <a:chExt cx="4310" cy="519"/>
            </a:xfrm>
          </p:grpSpPr>
          <p:sp>
            <p:nvSpPr>
              <p:cNvPr id="355377" name="Text Box 49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ucb;</a:t>
                </a:r>
              </a:p>
            </p:txBody>
          </p:sp>
          <p:grpSp>
            <p:nvGrpSpPr>
              <p:cNvPr id="355378" name="Group 50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5379" name="Group 51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538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35538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5538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7</a:t>
                    </a:r>
                  </a:p>
                </p:txBody>
              </p:sp>
              <p:sp>
                <p:nvSpPr>
                  <p:cNvPr id="3553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538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35538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  <p:sp>
              <p:nvSpPr>
                <p:cNvPr id="35538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35538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64</a:t>
                  </a:r>
                </a:p>
              </p:txBody>
            </p:sp>
            <p:sp>
              <p:nvSpPr>
                <p:cNvPr id="35539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68</a:t>
                  </a:r>
                </a:p>
              </p:txBody>
            </p:sp>
            <p:sp>
              <p:nvSpPr>
                <p:cNvPr id="3553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72</a:t>
                  </a:r>
                </a:p>
              </p:txBody>
            </p:sp>
            <p:sp>
              <p:nvSpPr>
                <p:cNvPr id="35539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76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680200" cy="573088"/>
          </a:xfrm>
        </p:spPr>
        <p:txBody>
          <a:bodyPr/>
          <a:lstStyle/>
          <a:p>
            <a:r>
              <a:rPr lang="en-US"/>
              <a:t>Array Accessing Example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4122738"/>
            <a:ext cx="4524375" cy="581025"/>
          </a:xfrm>
        </p:spPr>
        <p:txBody>
          <a:bodyPr/>
          <a:lstStyle/>
          <a:p>
            <a:r>
              <a:rPr lang="en-US"/>
              <a:t>Memory Reference Code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105400" y="1524000"/>
            <a:ext cx="3429000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get_digit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(zip_dig z, int dig)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z[dig];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2057400" y="4876800"/>
            <a:ext cx="4924425" cy="9255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628900" algn="l"/>
              </a:tabLst>
            </a:pPr>
            <a:r>
              <a:rPr lang="en-US">
                <a:latin typeface="Courier New" pitchFamily="49" charset="0"/>
              </a:rPr>
              <a:t>  # %edx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</a:tabLst>
            </a:pPr>
            <a:r>
              <a:rPr lang="en-US">
                <a:latin typeface="Courier New" pitchFamily="49" charset="0"/>
              </a:rPr>
              <a:t>  # %eax = dig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</a:tabLst>
            </a:pPr>
            <a:r>
              <a:rPr lang="en-US">
                <a:latin typeface="Courier New" pitchFamily="49" charset="0"/>
              </a:rPr>
              <a:t>	movl (%edx,%eax,4),%eax # z[dig]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52400" y="1066800"/>
            <a:ext cx="48768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%edx</a:t>
            </a:r>
            <a:r>
              <a:rPr lang="en-US" sz="2000"/>
              <a:t> contains starting address of array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%eax</a:t>
            </a:r>
            <a:r>
              <a:rPr lang="en-US" sz="2000"/>
              <a:t> contains array index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Desired digit at </a:t>
            </a:r>
            <a:r>
              <a:rPr lang="en-US" sz="2000">
                <a:latin typeface="Courier New" pitchFamily="49" charset="0"/>
              </a:rPr>
              <a:t>4*%eax + %edx</a:t>
            </a:r>
            <a:endParaRPr lang="en-US" sz="2000"/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Use memory reference </a:t>
            </a:r>
            <a:r>
              <a:rPr lang="en-US" sz="2000">
                <a:latin typeface="Courier New" pitchFamily="49" charset="0"/>
              </a:rPr>
              <a:t>(%edx,%eax,4)</a:t>
            </a:r>
            <a:endParaRPr lang="en-US" sz="2000"/>
          </a:p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248400" cy="573088"/>
          </a:xfrm>
        </p:spPr>
        <p:txBody>
          <a:bodyPr/>
          <a:lstStyle/>
          <a:p>
            <a:r>
              <a:rPr lang="en-US"/>
              <a:t>Referencing Examples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429000"/>
            <a:ext cx="8307387" cy="301625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/>
              <a:t>Code Does Not Do Any Bounds Checking!</a:t>
            </a:r>
          </a:p>
          <a:p>
            <a:pPr marL="223838" indent="-223838" defTabSz="895350">
              <a:lnSpc>
                <a:spcPct val="85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/>
              <a:t>	Reference	Address	Value	Guaranteed?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>
                <a:latin typeface="Courier New" pitchFamily="49" charset="0"/>
              </a:rPr>
              <a:t>mit[3]	36 + 4* 3 = 48	3	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>
                <a:latin typeface="Courier New" pitchFamily="49" charset="0"/>
              </a:rPr>
              <a:t>mit[5]	36 + 4* 5 = 56	9	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>
                <a:latin typeface="Courier New" pitchFamily="49" charset="0"/>
              </a:rPr>
              <a:t>mit[-1]	36 + 4*-1 = 32	3	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>
                <a:latin typeface="Courier New" pitchFamily="49" charset="0"/>
              </a:rPr>
              <a:t>cmu[15]	16 + 4*15 = 76	?? 	</a:t>
            </a:r>
          </a:p>
          <a:p>
            <a:pPr marL="560388" lvl="1" indent="-222250" defTabSz="895350">
              <a:lnSpc>
                <a:spcPct val="90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/>
              <a:t>Out of range behavior implementation-dependent</a:t>
            </a:r>
          </a:p>
          <a:p>
            <a:pPr marL="839788" lvl="2" indent="-165100" defTabSz="895350">
              <a:lnSpc>
                <a:spcPct val="97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/>
              <a:t>No guaranteed relative allocation of different arrays </a:t>
            </a:r>
          </a:p>
        </p:txBody>
      </p:sp>
      <p:grpSp>
        <p:nvGrpSpPr>
          <p:cNvPr id="359428" name="Group 4"/>
          <p:cNvGrpSpPr>
            <a:grpSpLocks/>
          </p:cNvGrpSpPr>
          <p:nvPr/>
        </p:nvGrpSpPr>
        <p:grpSpPr bwMode="auto">
          <a:xfrm>
            <a:off x="1219200" y="990600"/>
            <a:ext cx="6858000" cy="2362200"/>
            <a:chOff x="528" y="1680"/>
            <a:chExt cx="4320" cy="1488"/>
          </a:xfrm>
        </p:grpSpPr>
        <p:grpSp>
          <p:nvGrpSpPr>
            <p:cNvPr id="359429" name="Group 5"/>
            <p:cNvGrpSpPr>
              <a:grpSpLocks/>
            </p:cNvGrpSpPr>
            <p:nvPr/>
          </p:nvGrpSpPr>
          <p:grpSpPr bwMode="auto">
            <a:xfrm>
              <a:off x="538" y="1680"/>
              <a:ext cx="4310" cy="519"/>
              <a:chOff x="538" y="1680"/>
              <a:chExt cx="4310" cy="519"/>
            </a:xfrm>
          </p:grpSpPr>
          <p:sp>
            <p:nvSpPr>
              <p:cNvPr id="359430" name="Text Box 6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cmu;</a:t>
                </a:r>
              </a:p>
            </p:txBody>
          </p:sp>
          <p:grpSp>
            <p:nvGrpSpPr>
              <p:cNvPr id="359431" name="Group 7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9432" name="Group 8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943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94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35943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94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943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3594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16</a:t>
                  </a:r>
                </a:p>
              </p:txBody>
            </p:sp>
            <p:sp>
              <p:nvSpPr>
                <p:cNvPr id="35944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3594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24</a:t>
                  </a:r>
                </a:p>
              </p:txBody>
            </p:sp>
            <p:sp>
              <p:nvSpPr>
                <p:cNvPr id="35944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28</a:t>
                  </a:r>
                </a:p>
              </p:txBody>
            </p:sp>
            <p:sp>
              <p:nvSpPr>
                <p:cNvPr id="35944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32</a:t>
                  </a:r>
                </a:p>
              </p:txBody>
            </p:sp>
            <p:sp>
              <p:nvSpPr>
                <p:cNvPr id="35944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</p:grpSp>
        </p:grpSp>
        <p:grpSp>
          <p:nvGrpSpPr>
            <p:cNvPr id="359450" name="Group 26"/>
            <p:cNvGrpSpPr>
              <a:grpSpLocks/>
            </p:cNvGrpSpPr>
            <p:nvPr/>
          </p:nvGrpSpPr>
          <p:grpSpPr bwMode="auto">
            <a:xfrm>
              <a:off x="528" y="2169"/>
              <a:ext cx="4310" cy="519"/>
              <a:chOff x="538" y="1680"/>
              <a:chExt cx="4310" cy="519"/>
            </a:xfrm>
          </p:grpSpPr>
          <p:sp>
            <p:nvSpPr>
              <p:cNvPr id="359451" name="Text Box 27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mit;</a:t>
                </a:r>
              </a:p>
            </p:txBody>
          </p:sp>
          <p:grpSp>
            <p:nvGrpSpPr>
              <p:cNvPr id="359452" name="Group 28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9453" name="Group 29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94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5945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945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94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  <p:sp>
                <p:nvSpPr>
                  <p:cNvPr id="35945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35945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  <p:sp>
              <p:nvSpPr>
                <p:cNvPr id="35946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5946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44</a:t>
                  </a:r>
                </a:p>
              </p:txBody>
            </p:sp>
            <p:sp>
              <p:nvSpPr>
                <p:cNvPr id="35946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35946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35946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7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</p:grpSp>
        </p:grpSp>
        <p:grpSp>
          <p:nvGrpSpPr>
            <p:cNvPr id="359471" name="Group 47"/>
            <p:cNvGrpSpPr>
              <a:grpSpLocks/>
            </p:cNvGrpSpPr>
            <p:nvPr/>
          </p:nvGrpSpPr>
          <p:grpSpPr bwMode="auto">
            <a:xfrm>
              <a:off x="528" y="2649"/>
              <a:ext cx="4310" cy="519"/>
              <a:chOff x="538" y="1680"/>
              <a:chExt cx="4310" cy="519"/>
            </a:xfrm>
          </p:grpSpPr>
          <p:sp>
            <p:nvSpPr>
              <p:cNvPr id="359472" name="Text Box 48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ucb;</a:t>
                </a:r>
              </a:p>
            </p:txBody>
          </p:sp>
          <p:grpSp>
            <p:nvGrpSpPr>
              <p:cNvPr id="359473" name="Group 49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9474" name="Group 50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947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35947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5947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7</a:t>
                    </a:r>
                  </a:p>
                </p:txBody>
              </p:sp>
              <p:sp>
                <p:nvSpPr>
                  <p:cNvPr id="35947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947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35948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  <p:sp>
              <p:nvSpPr>
                <p:cNvPr id="35948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35948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64</a:t>
                  </a:r>
                </a:p>
              </p:txBody>
            </p:sp>
            <p:sp>
              <p:nvSpPr>
                <p:cNvPr id="35948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68</a:t>
                  </a:r>
                </a:p>
              </p:txBody>
            </p:sp>
            <p:sp>
              <p:nvSpPr>
                <p:cNvPr id="359488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72</a:t>
                  </a:r>
                </a:p>
              </p:txBody>
            </p:sp>
            <p:sp>
              <p:nvSpPr>
                <p:cNvPr id="35949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9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76</a:t>
                  </a:r>
                </a:p>
              </p:txBody>
            </p:sp>
          </p:grpSp>
        </p:grpSp>
      </p:grpSp>
      <p:sp>
        <p:nvSpPr>
          <p:cNvPr id="359492" name="Rectangle 68"/>
          <p:cNvSpPr>
            <a:spLocks noChangeArrowheads="1"/>
          </p:cNvSpPr>
          <p:nvPr/>
        </p:nvSpPr>
        <p:spPr bwMode="auto">
          <a:xfrm>
            <a:off x="6477000" y="434340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</a:p>
        </p:txBody>
      </p:sp>
      <p:sp>
        <p:nvSpPr>
          <p:cNvPr id="359493" name="Rectangle 69"/>
          <p:cNvSpPr>
            <a:spLocks noChangeArrowheads="1"/>
          </p:cNvSpPr>
          <p:nvPr/>
        </p:nvSpPr>
        <p:spPr bwMode="auto">
          <a:xfrm>
            <a:off x="6553200" y="47244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</a:p>
        </p:txBody>
      </p:sp>
      <p:sp>
        <p:nvSpPr>
          <p:cNvPr id="359494" name="Rectangle 70"/>
          <p:cNvSpPr>
            <a:spLocks noChangeArrowheads="1"/>
          </p:cNvSpPr>
          <p:nvPr/>
        </p:nvSpPr>
        <p:spPr bwMode="auto">
          <a:xfrm>
            <a:off x="6553200" y="5119688"/>
            <a:ext cx="431800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</a:p>
        </p:txBody>
      </p:sp>
      <p:sp>
        <p:nvSpPr>
          <p:cNvPr id="359495" name="Rectangle 71"/>
          <p:cNvSpPr>
            <a:spLocks noChangeArrowheads="1"/>
          </p:cNvSpPr>
          <p:nvPr/>
        </p:nvSpPr>
        <p:spPr bwMode="auto">
          <a:xfrm>
            <a:off x="6553200" y="54864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92" grpId="0" build="p" autoUpdateAnimBg="0"/>
      <p:bldP spid="359493" grpId="0" build="p" autoUpdateAnimBg="0"/>
      <p:bldP spid="359494" grpId="0" build="p" autoUpdateAnimBg="0"/>
      <p:bldP spid="3594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08" name="Rectangle 32"/>
          <p:cNvSpPr>
            <a:spLocks noChangeArrowheads="1"/>
          </p:cNvSpPr>
          <p:nvPr/>
        </p:nvSpPr>
        <p:spPr bwMode="auto">
          <a:xfrm>
            <a:off x="5943600" y="5181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29410" name="Rectangle 34"/>
          <p:cNvSpPr>
            <a:spLocks noChangeArrowheads="1"/>
          </p:cNvSpPr>
          <p:nvPr/>
        </p:nvSpPr>
        <p:spPr bwMode="auto">
          <a:xfrm>
            <a:off x="5943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29414" name="Rectangle 38"/>
          <p:cNvSpPr>
            <a:spLocks noChangeArrowheads="1"/>
          </p:cNvSpPr>
          <p:nvPr/>
        </p:nvSpPr>
        <p:spPr bwMode="auto">
          <a:xfrm>
            <a:off x="5943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895600" y="5181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2895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29390" name="Rectangle 14"/>
          <p:cNvSpPr>
            <a:spLocks noChangeArrowheads="1"/>
          </p:cNvSpPr>
          <p:nvPr/>
        </p:nvSpPr>
        <p:spPr bwMode="auto">
          <a:xfrm>
            <a:off x="2895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0" y="5181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29398" name="Rectangle 22"/>
          <p:cNvSpPr>
            <a:spLocks noChangeArrowheads="1"/>
          </p:cNvSpPr>
          <p:nvPr/>
        </p:nvSpPr>
        <p:spPr bwMode="auto">
          <a:xfrm>
            <a:off x="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29422" name="Rectangle 46"/>
          <p:cNvSpPr>
            <a:spLocks noChangeArrowheads="1"/>
          </p:cNvSpPr>
          <p:nvPr/>
        </p:nvSpPr>
        <p:spPr bwMode="auto">
          <a:xfrm>
            <a:off x="5943600" y="3352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419" name="Rectangle 43"/>
          <p:cNvSpPr>
            <a:spLocks noChangeArrowheads="1"/>
          </p:cNvSpPr>
          <p:nvPr/>
        </p:nvSpPr>
        <p:spPr bwMode="auto">
          <a:xfrm>
            <a:off x="73152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555</a:t>
            </a:r>
          </a:p>
        </p:txBody>
      </p: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42672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2895600" y="2971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2895600" y="2590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895600" y="2209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2895600" y="3352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2672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555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42672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4267200" y="33528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42672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42672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9391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56400" cy="573088"/>
          </a:xfrm>
        </p:spPr>
        <p:txBody>
          <a:bodyPr/>
          <a:lstStyle/>
          <a:p>
            <a:r>
              <a:rPr lang="en-US"/>
              <a:t>Stack Operation Examples</a:t>
            </a:r>
          </a:p>
        </p:txBody>
      </p:sp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0" y="2971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0" y="2590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0" y="2209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371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555</a:t>
            </a:r>
          </a:p>
        </p:txBody>
      </p:sp>
      <p:sp>
        <p:nvSpPr>
          <p:cNvPr id="229397" name="Rectangle 21"/>
          <p:cNvSpPr>
            <a:spLocks noChangeArrowheads="1"/>
          </p:cNvSpPr>
          <p:nvPr/>
        </p:nvSpPr>
        <p:spPr bwMode="auto">
          <a:xfrm>
            <a:off x="1371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399" name="Rectangle 23"/>
          <p:cNvSpPr>
            <a:spLocks noChangeArrowheads="1"/>
          </p:cNvSpPr>
          <p:nvPr/>
        </p:nvSpPr>
        <p:spPr bwMode="auto">
          <a:xfrm>
            <a:off x="13716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13716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13716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67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191000" y="1219200"/>
            <a:ext cx="1549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pushl %eax</a:t>
            </a:r>
          </a:p>
        </p:txBody>
      </p:sp>
      <p:sp>
        <p:nvSpPr>
          <p:cNvPr id="229404" name="Rectangle 28"/>
          <p:cNvSpPr>
            <a:spLocks noChangeArrowheads="1"/>
          </p:cNvSpPr>
          <p:nvPr/>
        </p:nvSpPr>
        <p:spPr bwMode="auto">
          <a:xfrm>
            <a:off x="5943600" y="2971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405" name="Rectangle 29"/>
          <p:cNvSpPr>
            <a:spLocks noChangeArrowheads="1"/>
          </p:cNvSpPr>
          <p:nvPr/>
        </p:nvSpPr>
        <p:spPr bwMode="auto">
          <a:xfrm>
            <a:off x="5943600" y="2590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29406" name="Rectangle 30"/>
          <p:cNvSpPr>
            <a:spLocks noChangeArrowheads="1"/>
          </p:cNvSpPr>
          <p:nvPr/>
        </p:nvSpPr>
        <p:spPr bwMode="auto">
          <a:xfrm>
            <a:off x="5943600" y="22098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73152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411" name="Rectangle 35"/>
          <p:cNvSpPr>
            <a:spLocks noChangeArrowheads="1"/>
          </p:cNvSpPr>
          <p:nvPr/>
        </p:nvSpPr>
        <p:spPr bwMode="auto">
          <a:xfrm>
            <a:off x="73152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29412" name="Rectangle 36"/>
          <p:cNvSpPr>
            <a:spLocks noChangeArrowheads="1"/>
          </p:cNvSpPr>
          <p:nvPr/>
        </p:nvSpPr>
        <p:spPr bwMode="auto">
          <a:xfrm>
            <a:off x="73152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29413" name="Rectangle 37"/>
          <p:cNvSpPr>
            <a:spLocks noChangeArrowheads="1"/>
          </p:cNvSpPr>
          <p:nvPr/>
        </p:nvSpPr>
        <p:spPr bwMode="auto">
          <a:xfrm>
            <a:off x="73152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7315200" y="48006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  <p:sp>
        <p:nvSpPr>
          <p:cNvPr id="229415" name="Text Box 39"/>
          <p:cNvSpPr txBox="1">
            <a:spLocks noChangeArrowheads="1"/>
          </p:cNvSpPr>
          <p:nvPr/>
        </p:nvSpPr>
        <p:spPr bwMode="auto">
          <a:xfrm>
            <a:off x="7239000" y="1219200"/>
            <a:ext cx="1412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popl %edx</a:t>
            </a:r>
          </a:p>
        </p:txBody>
      </p:sp>
      <p:sp>
        <p:nvSpPr>
          <p:cNvPr id="229418" name="Rectangle 42"/>
          <p:cNvSpPr>
            <a:spLocks noChangeArrowheads="1"/>
          </p:cNvSpPr>
          <p:nvPr/>
        </p:nvSpPr>
        <p:spPr bwMode="auto">
          <a:xfrm>
            <a:off x="7315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29421" name="Rectangle 45"/>
          <p:cNvSpPr>
            <a:spLocks noChangeArrowheads="1"/>
          </p:cNvSpPr>
          <p:nvPr/>
        </p:nvSpPr>
        <p:spPr bwMode="auto">
          <a:xfrm>
            <a:off x="7315200" y="3352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213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6" grpId="0" animBg="1" autoUpdateAnimBg="0"/>
      <p:bldP spid="229389" grpId="0" animBg="1" autoUpdateAnimBg="0"/>
      <p:bldP spid="229403" grpId="0" build="p" autoUpdateAnimBg="0"/>
      <p:bldP spid="229407" grpId="0" animBg="1" autoUpdateAnimBg="0"/>
      <p:bldP spid="229415" grpId="0" build="p" autoUpdateAnimBg="0"/>
      <p:bldP spid="22941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4648200" y="762000"/>
            <a:ext cx="40386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for (i = 0; i &lt; 5; i++)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z[i];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391400" cy="573088"/>
          </a:xfrm>
        </p:spPr>
        <p:txBody>
          <a:bodyPr/>
          <a:lstStyle/>
          <a:p>
            <a:r>
              <a:rPr lang="en-US"/>
              <a:t>Array Loop Example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038600" cy="2176463"/>
          </a:xfrm>
        </p:spPr>
        <p:txBody>
          <a:bodyPr/>
          <a:lstStyle/>
          <a:p>
            <a:pPr marL="223838" indent="-223838">
              <a:tabLst>
                <a:tab pos="1143000" algn="l"/>
              </a:tabLst>
            </a:pPr>
            <a:r>
              <a:rPr lang="en-US"/>
              <a:t>Original Source</a:t>
            </a:r>
          </a:p>
          <a:p>
            <a:pPr marL="560388" lvl="1" indent="-222250"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endParaRPr lang="en-US">
              <a:latin typeface="Courier New" pitchFamily="49" charset="0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4648200" y="3429000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52400" y="3200400"/>
            <a:ext cx="4114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tabLst>
                <a:tab pos="1143000" algn="l"/>
              </a:tabLst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Transformed Version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As generated by GCC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Eliminate loop variable </a:t>
            </a:r>
            <a:r>
              <a:rPr lang="en-US" sz="2000">
                <a:latin typeface="Courier New" pitchFamily="49" charset="0"/>
              </a:rPr>
              <a:t>i</a:t>
            </a:r>
            <a:endParaRPr lang="en-US" sz="2000"/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Convert array code to pointer code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Express in do-while form</a:t>
            </a:r>
          </a:p>
          <a:p>
            <a:pPr marL="839788" lvl="2" indent="-165100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2" charset="2"/>
              <a:buChar char="l"/>
              <a:tabLst>
                <a:tab pos="1143000" algn="l"/>
              </a:tabLst>
            </a:pPr>
            <a:r>
              <a:rPr lang="en-US">
                <a:solidFill>
                  <a:schemeClr val="folHlink"/>
                </a:solidFill>
              </a:rPr>
              <a:t>No need to test at entrance</a:t>
            </a:r>
          </a:p>
          <a:p>
            <a:pPr marL="560388" lvl="1" indent="-222250" algn="l" eaLnBrk="1" hangingPunct="1">
              <a:lnSpc>
                <a:spcPct val="100000"/>
              </a:lnSpc>
              <a:buClr>
                <a:schemeClr val="hlink"/>
              </a:buClr>
              <a:buFont typeface="Wingdings" pitchFamily="2" charset="2"/>
              <a:buNone/>
              <a:tabLst>
                <a:tab pos="1143000" algn="l"/>
              </a:tabLst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xorl %eax,%eax</a:t>
            </a:r>
            <a:r>
              <a:rPr lang="en-US">
                <a:latin typeface="Courier New" pitchFamily="49" charset="0"/>
              </a:rPr>
              <a:t>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573088"/>
          </a:xfrm>
        </p:spPr>
        <p:txBody>
          <a:bodyPr/>
          <a:lstStyle/>
          <a:p>
            <a:r>
              <a:rPr lang="en-US"/>
              <a:t>Array Loop Implementation</a:t>
            </a:r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4419600" cy="2176463"/>
          </a:xfrm>
        </p:spPr>
        <p:txBody>
          <a:bodyPr/>
          <a:lstStyle/>
          <a:p>
            <a:pPr marL="223838" indent="-223838">
              <a:lnSpc>
                <a:spcPct val="85000"/>
              </a:lnSpc>
              <a:tabLst>
                <a:tab pos="1143000" algn="l"/>
              </a:tabLst>
            </a:pPr>
            <a:r>
              <a:rPr lang="en-US" sz="2000"/>
              <a:t>Registers</a:t>
            </a:r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r>
              <a:rPr lang="en-US" sz="1800">
                <a:latin typeface="Courier New" pitchFamily="49" charset="0"/>
              </a:rPr>
              <a:t>%ecx	z</a:t>
            </a:r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r>
              <a:rPr lang="en-US" sz="1800">
                <a:latin typeface="Courier New" pitchFamily="49" charset="0"/>
              </a:rPr>
              <a:t>%eax	zi</a:t>
            </a:r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r>
              <a:rPr lang="en-US" sz="1800">
                <a:latin typeface="Courier New" pitchFamily="49" charset="0"/>
              </a:rPr>
              <a:t>%ebx	zend</a:t>
            </a:r>
          </a:p>
          <a:p>
            <a:pPr marL="223838" indent="-223838">
              <a:lnSpc>
                <a:spcPct val="85000"/>
              </a:lnSpc>
              <a:tabLst>
                <a:tab pos="1143000" algn="l"/>
              </a:tabLst>
            </a:pPr>
            <a:r>
              <a:rPr lang="en-US" sz="2000"/>
              <a:t>Computations</a:t>
            </a:r>
          </a:p>
          <a:p>
            <a:pPr marL="560388" lvl="1" indent="-222250">
              <a:lnSpc>
                <a:spcPct val="90000"/>
              </a:lnSpc>
              <a:tabLst>
                <a:tab pos="1143000" algn="l"/>
              </a:tabLst>
            </a:pPr>
            <a:r>
              <a:rPr lang="en-US" sz="1800" b="0"/>
              <a:t> </a:t>
            </a:r>
            <a:r>
              <a:rPr lang="en-US" sz="1800">
                <a:latin typeface="Courier New" pitchFamily="49" charset="0"/>
              </a:rPr>
              <a:t>10*zi + *z</a:t>
            </a:r>
            <a:r>
              <a:rPr lang="en-US" sz="1800"/>
              <a:t>  implemented as     </a:t>
            </a:r>
            <a:r>
              <a:rPr lang="en-US" sz="1800">
                <a:latin typeface="Courier New" pitchFamily="49" charset="0"/>
              </a:rPr>
              <a:t>*z + 2*(zi+4*zi)</a:t>
            </a:r>
            <a:endParaRPr lang="en-US" sz="1800"/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tabLst>
                <a:tab pos="1143000" algn="l"/>
              </a:tabLst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z++</a:t>
            </a:r>
            <a:r>
              <a:rPr lang="en-US" sz="1800"/>
              <a:t> increments by 4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u="sng">
                <a:latin typeface="Courier New" pitchFamily="49" charset="0"/>
              </a:rPr>
              <a:t>int zi = 0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leal 16(%ecx),%ebx</a:t>
            </a:r>
            <a:r>
              <a:rPr lang="en-US">
                <a:latin typeface="Courier New" pitchFamily="49" charset="0"/>
              </a:rPr>
              <a:t>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</a:t>
            </a:r>
            <a:r>
              <a:rPr lang="en-US" u="sng">
                <a:latin typeface="Courier New" pitchFamily="49" charset="0"/>
              </a:rPr>
              <a:t>zend = z + 4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</a:t>
            </a:r>
            <a:r>
              <a:rPr lang="en-US" i="1" u="sng">
                <a:latin typeface="Courier New" pitchFamily="49" charset="0"/>
              </a:rPr>
              <a:t>leal (%eax,%eax,4),%edx</a:t>
            </a:r>
            <a:r>
              <a:rPr lang="en-US" i="1">
                <a:latin typeface="Courier New" pitchFamily="49" charset="0"/>
              </a:rPr>
              <a:t>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(%ecx),%eax</a:t>
            </a:r>
            <a:r>
              <a:rPr lang="en-US">
                <a:latin typeface="Courier New" pitchFamily="49" charset="0"/>
              </a:rPr>
              <a:t>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</a:t>
            </a:r>
            <a:r>
              <a:rPr lang="en-US" i="1" u="sng">
                <a:latin typeface="Courier New" pitchFamily="49" charset="0"/>
              </a:rPr>
              <a:t>leal (%eax,%edx,2),%eax</a:t>
            </a:r>
            <a:r>
              <a:rPr lang="en-US" i="1">
                <a:latin typeface="Courier New" pitchFamily="49" charset="0"/>
              </a:rPr>
              <a:t>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u="sng">
                <a:latin typeface="Courier New" pitchFamily="49" charset="0"/>
              </a:rPr>
              <a:t>zi = 10 * zi + *z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addl $4,%ecx</a:t>
            </a:r>
            <a:r>
              <a:rPr lang="en-US">
                <a:latin typeface="Courier New" pitchFamily="49" charset="0"/>
              </a:rPr>
              <a:t>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u="sng">
                <a:latin typeface="Courier New" pitchFamily="49" charset="0"/>
              </a:rPr>
              <a:t>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cmpl %ebx,%ecx</a:t>
            </a:r>
            <a:r>
              <a:rPr lang="en-US">
                <a:latin typeface="Courier New" pitchFamily="49" charset="0"/>
              </a:rPr>
              <a:t>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jle .L59</a:t>
            </a:r>
            <a:r>
              <a:rPr lang="en-US">
                <a:latin typeface="Courier New" pitchFamily="49" charset="0"/>
              </a:rPr>
              <a:t>	# if &lt;= goto loop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</a:t>
            </a:r>
            <a:r>
              <a:rPr lang="en-US" u="sng">
                <a:latin typeface="Courier New" pitchFamily="49" charset="0"/>
              </a:rPr>
              <a:t>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6" grpId="0" animBg="1" autoUpdateAnimBg="0"/>
      <p:bldP spid="363527" grpId="0" animBg="1" autoUpdateAnimBg="0"/>
      <p:bldP spid="363528" grpId="0" animBg="1" autoUpdateAnimBg="0"/>
      <p:bldP spid="363529" grpId="0" animBg="1" autoUpdateAnimBg="0"/>
      <p:bldP spid="363530" grpId="0" animBg="1" autoUpdateAnimBg="0"/>
      <p:bldP spid="363531" grpId="0" animBg="1" autoUpdateAnimBg="0"/>
      <p:bldP spid="363532" grpId="0" animBg="1" autoUpdateAnimBg="0"/>
      <p:bldP spid="363533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112000" cy="573088"/>
          </a:xfrm>
        </p:spPr>
        <p:txBody>
          <a:bodyPr/>
          <a:lstStyle/>
          <a:p>
            <a:r>
              <a:rPr lang="en-US"/>
              <a:t>Multi-Level Array Example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1143000"/>
            <a:ext cx="3505200" cy="2819400"/>
          </a:xfrm>
        </p:spPr>
        <p:txBody>
          <a:bodyPr/>
          <a:lstStyle/>
          <a:p>
            <a:pPr lvl="1"/>
            <a:r>
              <a:rPr lang="en-US"/>
              <a:t>Variable </a:t>
            </a:r>
            <a:r>
              <a:rPr lang="en-US">
                <a:latin typeface="Courier New" pitchFamily="49" charset="0"/>
              </a:rPr>
              <a:t>univ</a:t>
            </a:r>
            <a:r>
              <a:rPr lang="en-US"/>
              <a:t> denotes array of 3 elements</a:t>
            </a:r>
          </a:p>
          <a:p>
            <a:pPr lvl="1"/>
            <a:r>
              <a:rPr lang="en-US"/>
              <a:t>Each element is a pointer</a:t>
            </a:r>
          </a:p>
          <a:p>
            <a:pPr lvl="2"/>
            <a:r>
              <a:rPr lang="en-US"/>
              <a:t>4 bytes</a:t>
            </a:r>
          </a:p>
          <a:p>
            <a:pPr lvl="1"/>
            <a:r>
              <a:rPr lang="en-US"/>
              <a:t>Each pointer points to array of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’s 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3200400" y="1482725"/>
            <a:ext cx="5257800" cy="925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cmu = { 1, 5, 2, 1, 3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mit = { 0, 2, 1, 3, 9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ucb = { 9, 4, 7, 2, 0 };</a:t>
            </a: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200400" y="2549525"/>
            <a:ext cx="5257800" cy="6508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#define UCOUNT 3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*univ[UCOUNT] = {mit, cmu, ucb};</a:t>
            </a:r>
          </a:p>
        </p:txBody>
      </p:sp>
      <p:grpSp>
        <p:nvGrpSpPr>
          <p:cNvPr id="379910" name="Group 6"/>
          <p:cNvGrpSpPr>
            <a:grpSpLocks/>
          </p:cNvGrpSpPr>
          <p:nvPr/>
        </p:nvGrpSpPr>
        <p:grpSpPr bwMode="auto">
          <a:xfrm>
            <a:off x="381000" y="3733800"/>
            <a:ext cx="8305800" cy="2590800"/>
            <a:chOff x="192" y="1824"/>
            <a:chExt cx="5232" cy="1632"/>
          </a:xfrm>
        </p:grpSpPr>
        <p:grpSp>
          <p:nvGrpSpPr>
            <p:cNvPr id="379911" name="Group 7"/>
            <p:cNvGrpSpPr>
              <a:grpSpLocks/>
            </p:cNvGrpSpPr>
            <p:nvPr/>
          </p:nvGrpSpPr>
          <p:grpSpPr bwMode="auto">
            <a:xfrm>
              <a:off x="192" y="2112"/>
              <a:ext cx="1248" cy="960"/>
              <a:chOff x="192" y="2112"/>
              <a:chExt cx="1248" cy="960"/>
            </a:xfrm>
          </p:grpSpPr>
          <p:sp>
            <p:nvSpPr>
              <p:cNvPr id="379912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36</a:t>
                </a:r>
              </a:p>
            </p:txBody>
          </p:sp>
          <p:sp>
            <p:nvSpPr>
              <p:cNvPr id="379913" name="Line 9"/>
              <p:cNvSpPr>
                <a:spLocks noChangeShapeType="1"/>
              </p:cNvSpPr>
              <p:nvPr/>
            </p:nvSpPr>
            <p:spPr bwMode="auto">
              <a:xfrm flipV="1">
                <a:off x="576" y="24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4" name="Text Box 10"/>
              <p:cNvSpPr txBox="1">
                <a:spLocks noChangeArrowheads="1"/>
              </p:cNvSpPr>
              <p:nvPr/>
            </p:nvSpPr>
            <p:spPr bwMode="auto">
              <a:xfrm>
                <a:off x="202" y="2313"/>
                <a:ext cx="37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160</a:t>
                </a:r>
              </a:p>
            </p:txBody>
          </p:sp>
          <p:sp>
            <p:nvSpPr>
              <p:cNvPr id="379915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379916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56</a:t>
                </a:r>
              </a:p>
            </p:txBody>
          </p:sp>
          <p:sp>
            <p:nvSpPr>
              <p:cNvPr id="379917" name="Line 13"/>
              <p:cNvSpPr>
                <a:spLocks noChangeShapeType="1"/>
              </p:cNvSpPr>
              <p:nvPr/>
            </p:nvSpPr>
            <p:spPr bwMode="auto">
              <a:xfrm flipV="1">
                <a:off x="576" y="26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8" name="Line 14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9" name="Text Box 15"/>
              <p:cNvSpPr txBox="1">
                <a:spLocks noChangeArrowheads="1"/>
              </p:cNvSpPr>
              <p:nvPr/>
            </p:nvSpPr>
            <p:spPr bwMode="auto">
              <a:xfrm>
                <a:off x="192" y="2544"/>
                <a:ext cx="37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164</a:t>
                </a:r>
              </a:p>
            </p:txBody>
          </p:sp>
          <p:sp>
            <p:nvSpPr>
              <p:cNvPr id="379920" name="Text Box 16"/>
              <p:cNvSpPr txBox="1">
                <a:spLocks noChangeArrowheads="1"/>
              </p:cNvSpPr>
              <p:nvPr/>
            </p:nvSpPr>
            <p:spPr bwMode="auto">
              <a:xfrm>
                <a:off x="192" y="2832"/>
                <a:ext cx="37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168</a:t>
                </a:r>
              </a:p>
            </p:txBody>
          </p:sp>
          <p:sp>
            <p:nvSpPr>
              <p:cNvPr id="379921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univ</a:t>
                </a:r>
              </a:p>
            </p:txBody>
          </p:sp>
          <p:sp>
            <p:nvSpPr>
              <p:cNvPr id="379922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3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4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925" name="Text Box 21"/>
            <p:cNvSpPr txBox="1">
              <a:spLocks noChangeArrowheads="1"/>
            </p:cNvSpPr>
            <p:nvPr/>
          </p:nvSpPr>
          <p:spPr bwMode="auto">
            <a:xfrm>
              <a:off x="1920" y="182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cmu</a:t>
              </a:r>
            </a:p>
          </p:txBody>
        </p:sp>
        <p:grpSp>
          <p:nvGrpSpPr>
            <p:cNvPr id="379926" name="Group 22"/>
            <p:cNvGrpSpPr>
              <a:grpSpLocks/>
            </p:cNvGrpSpPr>
            <p:nvPr/>
          </p:nvGrpSpPr>
          <p:grpSpPr bwMode="auto">
            <a:xfrm>
              <a:off x="2256" y="2016"/>
              <a:ext cx="3168" cy="471"/>
              <a:chOff x="1680" y="1728"/>
              <a:chExt cx="3168" cy="471"/>
            </a:xfrm>
          </p:grpSpPr>
          <p:grpSp>
            <p:nvGrpSpPr>
              <p:cNvPr id="379927" name="Group 23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3799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379929" name="Rectangle 25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379930" name="Rectangle 26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79931" name="Rectangle 27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3799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</a:t>
                  </a:r>
                </a:p>
              </p:txBody>
            </p:sp>
          </p:grpSp>
          <p:sp>
            <p:nvSpPr>
              <p:cNvPr id="379933" name="Line 29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4" name="Text Box 30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379935" name="Line 31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6" name="Text Box 32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379937" name="Line 33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8" name="Text Box 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24</a:t>
                </a:r>
              </a:p>
            </p:txBody>
          </p:sp>
          <p:sp>
            <p:nvSpPr>
              <p:cNvPr id="379939" name="Line 35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40" name="Text Box 36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28</a:t>
                </a:r>
              </a:p>
            </p:txBody>
          </p:sp>
          <p:sp>
            <p:nvSpPr>
              <p:cNvPr id="379941" name="Line 37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42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379943" name="Line 39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44" name="Text Box 40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36</a:t>
                </a:r>
              </a:p>
            </p:txBody>
          </p:sp>
        </p:grpSp>
        <p:sp>
          <p:nvSpPr>
            <p:cNvPr id="379945" name="Text Box 41"/>
            <p:cNvSpPr txBox="1">
              <a:spLocks noChangeArrowheads="1"/>
            </p:cNvSpPr>
            <p:nvPr/>
          </p:nvSpPr>
          <p:spPr bwMode="auto">
            <a:xfrm>
              <a:off x="1968" y="2352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mit</a:t>
              </a:r>
            </a:p>
          </p:txBody>
        </p:sp>
        <p:grpSp>
          <p:nvGrpSpPr>
            <p:cNvPr id="379946" name="Group 42"/>
            <p:cNvGrpSpPr>
              <a:grpSpLocks/>
            </p:cNvGrpSpPr>
            <p:nvPr/>
          </p:nvGrpSpPr>
          <p:grpSpPr bwMode="auto">
            <a:xfrm>
              <a:off x="2246" y="2505"/>
              <a:ext cx="3168" cy="471"/>
              <a:chOff x="1680" y="1728"/>
              <a:chExt cx="3168" cy="471"/>
            </a:xfrm>
          </p:grpSpPr>
          <p:grpSp>
            <p:nvGrpSpPr>
              <p:cNvPr id="379947" name="Group 43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3799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79949" name="Rectangle 45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79950" name="Rectangle 46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379951" name="Rectangle 47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79952" name="Rectangle 48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9</a:t>
                  </a:r>
                </a:p>
              </p:txBody>
            </p:sp>
          </p:grpSp>
          <p:sp>
            <p:nvSpPr>
              <p:cNvPr id="379953" name="Line 49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54" name="Text Box 50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36</a:t>
                </a:r>
              </a:p>
            </p:txBody>
          </p:sp>
          <p:sp>
            <p:nvSpPr>
              <p:cNvPr id="379955" name="Line 51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56" name="Text Box 52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40</a:t>
                </a:r>
              </a:p>
            </p:txBody>
          </p:sp>
          <p:sp>
            <p:nvSpPr>
              <p:cNvPr id="379957" name="Line 53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58" name="Text Box 5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44</a:t>
                </a:r>
              </a:p>
            </p:txBody>
          </p:sp>
          <p:sp>
            <p:nvSpPr>
              <p:cNvPr id="379959" name="Line 55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60" name="Text Box 56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48</a:t>
                </a:r>
              </a:p>
            </p:txBody>
          </p:sp>
          <p:sp>
            <p:nvSpPr>
              <p:cNvPr id="379961" name="Line 57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62" name="Text Box 58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52</a:t>
                </a:r>
              </a:p>
            </p:txBody>
          </p:sp>
          <p:sp>
            <p:nvSpPr>
              <p:cNvPr id="379963" name="Line 59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64" name="Text Box 60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56</a:t>
                </a:r>
              </a:p>
            </p:txBody>
          </p:sp>
        </p:grpSp>
        <p:sp>
          <p:nvSpPr>
            <p:cNvPr id="379965" name="Text Box 61"/>
            <p:cNvSpPr txBox="1">
              <a:spLocks noChangeArrowheads="1"/>
            </p:cNvSpPr>
            <p:nvPr/>
          </p:nvSpPr>
          <p:spPr bwMode="auto">
            <a:xfrm>
              <a:off x="1920" y="2793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ucb</a:t>
              </a:r>
            </a:p>
          </p:txBody>
        </p:sp>
        <p:grpSp>
          <p:nvGrpSpPr>
            <p:cNvPr id="379966" name="Group 62"/>
            <p:cNvGrpSpPr>
              <a:grpSpLocks/>
            </p:cNvGrpSpPr>
            <p:nvPr/>
          </p:nvGrpSpPr>
          <p:grpSpPr bwMode="auto">
            <a:xfrm>
              <a:off x="2246" y="2985"/>
              <a:ext cx="3168" cy="471"/>
              <a:chOff x="1680" y="1728"/>
              <a:chExt cx="3168" cy="471"/>
            </a:xfrm>
          </p:grpSpPr>
          <p:grpSp>
            <p:nvGrpSpPr>
              <p:cNvPr id="379967" name="Group 63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379968" name="Rectangle 64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9</a:t>
                  </a:r>
                </a:p>
              </p:txBody>
            </p:sp>
            <p:sp>
              <p:nvSpPr>
                <p:cNvPr id="379969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379970" name="Rectangle 66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379971" name="Rectangle 67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79972" name="Rectangle 68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</p:grpSp>
          <p:sp>
            <p:nvSpPr>
              <p:cNvPr id="379973" name="Line 69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4" name="Text Box 70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56</a:t>
                </a:r>
              </a:p>
            </p:txBody>
          </p:sp>
          <p:sp>
            <p:nvSpPr>
              <p:cNvPr id="379975" name="Line 71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6" name="Text Box 72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60</a:t>
                </a:r>
              </a:p>
            </p:txBody>
          </p:sp>
          <p:sp>
            <p:nvSpPr>
              <p:cNvPr id="379977" name="Line 73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8" name="Text Box 7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64</a:t>
                </a:r>
              </a:p>
            </p:txBody>
          </p:sp>
          <p:sp>
            <p:nvSpPr>
              <p:cNvPr id="379979" name="Line 75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0" name="Text Box 76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68</a:t>
                </a:r>
              </a:p>
            </p:txBody>
          </p:sp>
          <p:sp>
            <p:nvSpPr>
              <p:cNvPr id="379981" name="Line 77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2" name="Text Box 78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72</a:t>
                </a:r>
              </a:p>
            </p:txBody>
          </p:sp>
          <p:sp>
            <p:nvSpPr>
              <p:cNvPr id="379983" name="Line 79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4" name="Text Box 80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76</a:t>
                </a:r>
              </a:p>
            </p:txBody>
          </p:sp>
        </p:grpSp>
        <p:cxnSp>
          <p:nvCxnSpPr>
            <p:cNvPr id="379985" name="AutoShape 81"/>
            <p:cNvCxnSpPr>
              <a:cxnSpLocks noChangeShapeType="1"/>
              <a:stCxn id="379923" idx="0"/>
              <a:endCxn id="379928" idx="1"/>
            </p:cNvCxnSpPr>
            <p:nvPr/>
          </p:nvCxnSpPr>
          <p:spPr bwMode="auto">
            <a:xfrm rot="16200000">
              <a:off x="1500" y="1836"/>
              <a:ext cx="592" cy="10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986" name="AutoShape 82"/>
            <p:cNvCxnSpPr>
              <a:cxnSpLocks noChangeShapeType="1"/>
              <a:stCxn id="379922" idx="6"/>
              <a:endCxn id="379948" idx="1"/>
            </p:cNvCxnSpPr>
            <p:nvPr/>
          </p:nvCxnSpPr>
          <p:spPr bwMode="auto">
            <a:xfrm>
              <a:off x="1304" y="2496"/>
              <a:ext cx="1030" cy="8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987" name="AutoShape 83"/>
            <p:cNvCxnSpPr>
              <a:cxnSpLocks noChangeShapeType="1"/>
              <a:stCxn id="379924" idx="0"/>
              <a:endCxn id="379968" idx="1"/>
            </p:cNvCxnSpPr>
            <p:nvPr/>
          </p:nvCxnSpPr>
          <p:spPr bwMode="auto">
            <a:xfrm rot="5400000" flipV="1">
              <a:off x="1722" y="2446"/>
              <a:ext cx="137" cy="1086"/>
            </a:xfrm>
            <a:prstGeom prst="curvedConnector4">
              <a:avLst>
                <a:gd name="adj1" fmla="val -99269"/>
                <a:gd name="adj2" fmla="val 5257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228600"/>
            <a:ext cx="8910637" cy="573088"/>
          </a:xfrm>
        </p:spPr>
        <p:txBody>
          <a:bodyPr/>
          <a:lstStyle/>
          <a:p>
            <a:r>
              <a:rPr lang="en-US"/>
              <a:t>Element Access in Multi-Level Array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220913"/>
            <a:ext cx="5272087" cy="3265487"/>
          </a:xfrm>
        </p:spPr>
        <p:txBody>
          <a:bodyPr/>
          <a:lstStyle/>
          <a:p>
            <a:r>
              <a:rPr lang="en-US"/>
              <a:t>Computation</a:t>
            </a:r>
          </a:p>
          <a:p>
            <a:pPr lvl="1"/>
            <a:r>
              <a:rPr lang="en-US"/>
              <a:t>Element access </a:t>
            </a:r>
            <a:r>
              <a:rPr lang="en-US">
                <a:latin typeface="Courier New" pitchFamily="49" charset="0"/>
              </a:rPr>
              <a:t>Mem[Mem[univ+4*index]+4*dig]</a:t>
            </a:r>
          </a:p>
          <a:p>
            <a:pPr lvl="1"/>
            <a:r>
              <a:rPr lang="en-US"/>
              <a:t>Must do two memory reads</a:t>
            </a:r>
          </a:p>
          <a:p>
            <a:pPr lvl="2"/>
            <a:r>
              <a:rPr lang="en-US"/>
              <a:t>First get pointer to row array</a:t>
            </a:r>
          </a:p>
          <a:p>
            <a:pPr lvl="2"/>
            <a:r>
              <a:rPr lang="en-US"/>
              <a:t>Then access element within array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609600" y="4495800"/>
            <a:ext cx="7239000" cy="14747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index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%eax = dig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0(,%ecx,4),%edx	# 4*index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univ(%edx),%edx	# Mem[univ+4*index]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(%edx,%eax,4),%eax	# Mem[...+4*dig]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3962400" y="1066800"/>
            <a:ext cx="3886200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get_univ_digit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index, int dig)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univ[index][dig];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685800" y="2640013"/>
            <a:ext cx="2971800" cy="14747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};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648200" y="4648200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Assembly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3962400" y="5181600"/>
            <a:ext cx="4876800" cy="9255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49" charset="0"/>
              </a:rPr>
              <a:t>	# %eax = val</a:t>
            </a:r>
          </a:p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49" charset="0"/>
              </a:rPr>
              <a:t>	# %edx = r</a:t>
            </a:r>
          </a:p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49" charset="0"/>
              </a:rPr>
              <a:t>	movl %eax,(%edx)	# Mem[r] = val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685800" y="4651375"/>
            <a:ext cx="29686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void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set_i(struct rec *r,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  int val)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r-&gt;i = 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245100" cy="573088"/>
          </a:xfrm>
        </p:spPr>
        <p:txBody>
          <a:bodyPr/>
          <a:lstStyle/>
          <a:p>
            <a:r>
              <a:rPr lang="en-US"/>
              <a:t>Structures</a:t>
            </a:r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3213" y="914400"/>
            <a:ext cx="7515225" cy="5530850"/>
          </a:xfrm>
        </p:spPr>
        <p:txBody>
          <a:bodyPr/>
          <a:lstStyle/>
          <a:p>
            <a:r>
              <a:rPr lang="en-US"/>
              <a:t>Concept</a:t>
            </a:r>
          </a:p>
          <a:p>
            <a:pPr lvl="1"/>
            <a:r>
              <a:rPr lang="en-US"/>
              <a:t>Contiguously-allocated region of memory</a:t>
            </a:r>
          </a:p>
          <a:p>
            <a:pPr lvl="1"/>
            <a:r>
              <a:rPr lang="en-US"/>
              <a:t>Refer to members within structure by names</a:t>
            </a:r>
          </a:p>
          <a:p>
            <a:pPr lvl="1"/>
            <a:r>
              <a:rPr lang="en-US"/>
              <a:t>Members may be of different types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Accessing Structure Member</a:t>
            </a:r>
          </a:p>
          <a:p>
            <a:pPr lvl="1"/>
            <a:endParaRPr lang="en-US"/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4648200" y="2667000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Memory Layout</a:t>
            </a:r>
          </a:p>
        </p:txBody>
      </p:sp>
      <p:grpSp>
        <p:nvGrpSpPr>
          <p:cNvPr id="388105" name="Group 9"/>
          <p:cNvGrpSpPr>
            <a:grpSpLocks/>
          </p:cNvGrpSpPr>
          <p:nvPr/>
        </p:nvGrpSpPr>
        <p:grpSpPr bwMode="auto">
          <a:xfrm>
            <a:off x="4953000" y="3276600"/>
            <a:ext cx="2740025" cy="779463"/>
            <a:chOff x="3120" y="2064"/>
            <a:chExt cx="1726" cy="491"/>
          </a:xfrm>
        </p:grpSpPr>
        <p:sp>
          <p:nvSpPr>
            <p:cNvPr id="388106" name="Rectangle 10"/>
            <p:cNvSpPr>
              <a:spLocks noChangeArrowheads="1"/>
            </p:cNvSpPr>
            <p:nvPr/>
          </p:nvSpPr>
          <p:spPr bwMode="auto">
            <a:xfrm>
              <a:off x="3233" y="2064"/>
              <a:ext cx="272" cy="272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</a:t>
              </a:r>
            </a:p>
          </p:txBody>
        </p:sp>
        <p:sp>
          <p:nvSpPr>
            <p:cNvPr id="388107" name="Rectangle 11"/>
            <p:cNvSpPr>
              <a:spLocks noChangeArrowheads="1"/>
            </p:cNvSpPr>
            <p:nvPr/>
          </p:nvSpPr>
          <p:spPr bwMode="auto">
            <a:xfrm>
              <a:off x="3521" y="2064"/>
              <a:ext cx="848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388108" name="Rectangle 12"/>
            <p:cNvSpPr>
              <a:spLocks noChangeArrowheads="1"/>
            </p:cNvSpPr>
            <p:nvPr/>
          </p:nvSpPr>
          <p:spPr bwMode="auto">
            <a:xfrm>
              <a:off x="4385" y="2064"/>
              <a:ext cx="272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</a:t>
              </a:r>
            </a:p>
          </p:txBody>
        </p:sp>
        <p:sp>
          <p:nvSpPr>
            <p:cNvPr id="388109" name="Rectangle 13"/>
            <p:cNvSpPr>
              <a:spLocks noChangeArrowheads="1"/>
            </p:cNvSpPr>
            <p:nvPr/>
          </p:nvSpPr>
          <p:spPr bwMode="auto">
            <a:xfrm>
              <a:off x="3120" y="2326"/>
              <a:ext cx="20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388110" name="Rectangle 14"/>
            <p:cNvSpPr>
              <a:spLocks noChangeArrowheads="1"/>
            </p:cNvSpPr>
            <p:nvPr/>
          </p:nvSpPr>
          <p:spPr bwMode="auto">
            <a:xfrm>
              <a:off x="3408" y="2326"/>
              <a:ext cx="20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388111" name="Rectangle 15"/>
            <p:cNvSpPr>
              <a:spLocks noChangeArrowheads="1"/>
            </p:cNvSpPr>
            <p:nvPr/>
          </p:nvSpPr>
          <p:spPr bwMode="auto">
            <a:xfrm>
              <a:off x="4272" y="2326"/>
              <a:ext cx="28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16</a:t>
              </a:r>
            </a:p>
          </p:txBody>
        </p:sp>
        <p:sp>
          <p:nvSpPr>
            <p:cNvPr id="388112" name="Rectangle 16"/>
            <p:cNvSpPr>
              <a:spLocks noChangeArrowheads="1"/>
            </p:cNvSpPr>
            <p:nvPr/>
          </p:nvSpPr>
          <p:spPr bwMode="auto">
            <a:xfrm>
              <a:off x="4560" y="2315"/>
              <a:ext cx="28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20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609600" y="1066800"/>
            <a:ext cx="31337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};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1447800" y="5029200"/>
            <a:ext cx="5089525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# %ecx = idx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# %edx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leal 0(,%ecx,4),%eax	# 4*idx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leal 4(%eax,%edx),%eax	# r+4*idx+4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4267200" y="2895600"/>
            <a:ext cx="4495800" cy="1474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* </a:t>
            </a:r>
            <a:r>
              <a:rPr lang="en-US" dirty="0" err="1" smtClean="0">
                <a:latin typeface="Courier New" pitchFamily="49" charset="0"/>
              </a:rPr>
              <a:t>find_a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rec *r,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return &amp;r-&gt;a[</a:t>
            </a:r>
            <a:r>
              <a:rPr lang="en-US" dirty="0" err="1">
                <a:latin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573088"/>
          </a:xfrm>
        </p:spPr>
        <p:txBody>
          <a:bodyPr/>
          <a:lstStyle/>
          <a:p>
            <a:r>
              <a:rPr lang="en-US"/>
              <a:t>Generating Pointer to Struct. Member</a:t>
            </a:r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2889250"/>
            <a:ext cx="3924300" cy="3556000"/>
          </a:xfrm>
        </p:spPr>
        <p:txBody>
          <a:bodyPr/>
          <a:lstStyle/>
          <a:p>
            <a:r>
              <a:rPr lang="en-US"/>
              <a:t>Generating Pointer to Array Element</a:t>
            </a:r>
          </a:p>
          <a:p>
            <a:pPr lvl="1"/>
            <a:r>
              <a:rPr lang="en-US"/>
              <a:t>Offset of each structure member determined at compile time</a:t>
            </a:r>
          </a:p>
          <a:p>
            <a:pPr lvl="1"/>
            <a:endParaRPr 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5056188" y="14478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5513388" y="1447800"/>
            <a:ext cx="1346200" cy="4318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6884988" y="14478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</a:t>
            </a:r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4876800" y="1863725"/>
            <a:ext cx="3175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5334000" y="1863725"/>
            <a:ext cx="3175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6705600" y="1863725"/>
            <a:ext cx="4540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16</a:t>
            </a:r>
          </a:p>
        </p:txBody>
      </p:sp>
      <p:sp>
        <p:nvSpPr>
          <p:cNvPr id="390157" name="Line 13"/>
          <p:cNvSpPr>
            <a:spLocks noChangeShapeType="1"/>
          </p:cNvSpPr>
          <p:nvPr/>
        </p:nvSpPr>
        <p:spPr bwMode="auto">
          <a:xfrm flipV="1">
            <a:off x="5943600" y="1905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5791200" y="2286000"/>
            <a:ext cx="19589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r + 4 + 4*idx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5029200" y="1066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0" name="Rectangle 16"/>
          <p:cNvSpPr>
            <a:spLocks noChangeArrowheads="1"/>
          </p:cNvSpPr>
          <p:nvPr/>
        </p:nvSpPr>
        <p:spPr bwMode="auto">
          <a:xfrm>
            <a:off x="4876800" y="6858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5867400" y="1447800"/>
            <a:ext cx="431800" cy="431800"/>
          </a:xfrm>
          <a:prstGeom prst="rect">
            <a:avLst/>
          </a:prstGeom>
          <a:solidFill>
            <a:srgbClr val="9999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0162" name="Rectangle 18"/>
          <p:cNvSpPr>
            <a:spLocks noChangeArrowheads="1"/>
          </p:cNvSpPr>
          <p:nvPr/>
        </p:nvSpPr>
        <p:spPr bwMode="auto">
          <a:xfrm>
            <a:off x="5486400" y="1447800"/>
            <a:ext cx="1346200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304800" y="1755775"/>
            <a:ext cx="2971800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};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3581400" y="4114800"/>
            <a:ext cx="5410200" cy="14747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 # %edx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movl (%edx),%ecx	# r-&gt;i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leal 0(,%ecx,4),%eax	# 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leal 4(%edx,%eax),%eax	# r+4+4*(r-&gt;i)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movl %eax,16(%edx)	# Update r-&gt;p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304800" y="3432175"/>
            <a:ext cx="29686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void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set_p(struct rec *r)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r-&gt;p =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&amp;r-&gt;a[r-&gt;i];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226300" cy="573088"/>
          </a:xfrm>
        </p:spPr>
        <p:txBody>
          <a:bodyPr/>
          <a:lstStyle/>
          <a:p>
            <a:r>
              <a:rPr lang="en-US"/>
              <a:t>Structure Referencing (Cont.)</a:t>
            </a:r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r>
              <a:rPr lang="en-US"/>
              <a:t>C Code</a:t>
            </a:r>
          </a:p>
        </p:txBody>
      </p:sp>
      <p:grpSp>
        <p:nvGrpSpPr>
          <p:cNvPr id="392199" name="Group 7"/>
          <p:cNvGrpSpPr>
            <a:grpSpLocks/>
          </p:cNvGrpSpPr>
          <p:nvPr/>
        </p:nvGrpSpPr>
        <p:grpSpPr bwMode="auto">
          <a:xfrm>
            <a:off x="4572000" y="2057400"/>
            <a:ext cx="2439988" cy="1447800"/>
            <a:chOff x="2880" y="1296"/>
            <a:chExt cx="1537" cy="912"/>
          </a:xfrm>
        </p:grpSpPr>
        <p:grpSp>
          <p:nvGrpSpPr>
            <p:cNvPr id="392200" name="Group 8"/>
            <p:cNvGrpSpPr>
              <a:grpSpLocks/>
            </p:cNvGrpSpPr>
            <p:nvPr/>
          </p:nvGrpSpPr>
          <p:grpSpPr bwMode="auto">
            <a:xfrm>
              <a:off x="2880" y="1440"/>
              <a:ext cx="1537" cy="491"/>
              <a:chOff x="3120" y="2064"/>
              <a:chExt cx="1537" cy="491"/>
            </a:xfrm>
          </p:grpSpPr>
          <p:sp>
            <p:nvSpPr>
              <p:cNvPr id="392201" name="Rectangle 9"/>
              <p:cNvSpPr>
                <a:spLocks noChangeArrowheads="1"/>
              </p:cNvSpPr>
              <p:nvPr/>
            </p:nvSpPr>
            <p:spPr bwMode="auto">
              <a:xfrm>
                <a:off x="3233" y="2064"/>
                <a:ext cx="272" cy="2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i</a:t>
                </a:r>
              </a:p>
            </p:txBody>
          </p:sp>
          <p:sp>
            <p:nvSpPr>
              <p:cNvPr id="392202" name="Rectangle 10"/>
              <p:cNvSpPr>
                <a:spLocks noChangeArrowheads="1"/>
              </p:cNvSpPr>
              <p:nvPr/>
            </p:nvSpPr>
            <p:spPr bwMode="auto">
              <a:xfrm>
                <a:off x="3521" y="2064"/>
                <a:ext cx="848" cy="2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92203" name="Rectangle 11"/>
              <p:cNvSpPr>
                <a:spLocks noChangeArrowheads="1"/>
              </p:cNvSpPr>
              <p:nvPr/>
            </p:nvSpPr>
            <p:spPr bwMode="auto">
              <a:xfrm>
                <a:off x="4385" y="2064"/>
                <a:ext cx="272" cy="2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392204" name="Rectangle 12"/>
              <p:cNvSpPr>
                <a:spLocks noChangeArrowheads="1"/>
              </p:cNvSpPr>
              <p:nvPr/>
            </p:nvSpPr>
            <p:spPr bwMode="auto">
              <a:xfrm>
                <a:off x="3120" y="2326"/>
                <a:ext cx="200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92205" name="Rectangle 13"/>
              <p:cNvSpPr>
                <a:spLocks noChangeArrowheads="1"/>
              </p:cNvSpPr>
              <p:nvPr/>
            </p:nvSpPr>
            <p:spPr bwMode="auto">
              <a:xfrm>
                <a:off x="3408" y="2326"/>
                <a:ext cx="200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92206" name="Rectangle 14"/>
              <p:cNvSpPr>
                <a:spLocks noChangeArrowheads="1"/>
              </p:cNvSpPr>
              <p:nvPr/>
            </p:nvSpPr>
            <p:spPr bwMode="auto">
              <a:xfrm>
                <a:off x="4272" y="2326"/>
                <a:ext cx="286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</a:t>
                </a:r>
              </a:p>
            </p:txBody>
          </p:sp>
        </p:grpSp>
        <p:sp>
          <p:nvSpPr>
            <p:cNvPr id="392207" name="Oval 15"/>
            <p:cNvSpPr>
              <a:spLocks noChangeArrowheads="1"/>
            </p:cNvSpPr>
            <p:nvPr/>
          </p:nvSpPr>
          <p:spPr bwMode="auto">
            <a:xfrm>
              <a:off x="4224" y="153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8" name="Freeform 16"/>
            <p:cNvSpPr>
              <a:spLocks/>
            </p:cNvSpPr>
            <p:nvPr/>
          </p:nvSpPr>
          <p:spPr bwMode="auto">
            <a:xfrm>
              <a:off x="3648" y="1296"/>
              <a:ext cx="624" cy="288"/>
            </a:xfrm>
            <a:custGeom>
              <a:avLst/>
              <a:gdLst/>
              <a:ahLst/>
              <a:cxnLst>
                <a:cxn ang="0">
                  <a:pos x="624" y="288"/>
                </a:cxn>
                <a:cxn ang="0">
                  <a:pos x="576" y="0"/>
                </a:cxn>
                <a:cxn ang="0">
                  <a:pos x="96" y="0"/>
                </a:cxn>
                <a:cxn ang="0">
                  <a:pos x="0" y="144"/>
                </a:cxn>
              </a:cxnLst>
              <a:rect l="0" t="0" r="r" b="b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9" name="Line 17"/>
            <p:cNvSpPr>
              <a:spLocks noChangeShapeType="1"/>
            </p:cNvSpPr>
            <p:nvPr/>
          </p:nvSpPr>
          <p:spPr bwMode="auto">
            <a:xfrm flipV="1">
              <a:off x="3696" y="17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10" name="Rectangle 18"/>
            <p:cNvSpPr>
              <a:spLocks noChangeArrowheads="1"/>
            </p:cNvSpPr>
            <p:nvPr/>
          </p:nvSpPr>
          <p:spPr bwMode="auto">
            <a:xfrm>
              <a:off x="3168" y="1968"/>
              <a:ext cx="96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Element </a:t>
              </a:r>
              <a:r>
                <a:rPr lang="en-US">
                  <a:latin typeface="Courier New" pitchFamily="49" charset="0"/>
                </a:rPr>
                <a:t>i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392211" name="Group 19"/>
          <p:cNvGrpSpPr>
            <a:grpSpLocks/>
          </p:cNvGrpSpPr>
          <p:nvPr/>
        </p:nvGrpSpPr>
        <p:grpSpPr bwMode="auto">
          <a:xfrm>
            <a:off x="4572000" y="1219200"/>
            <a:ext cx="2439988" cy="779463"/>
            <a:chOff x="3120" y="2064"/>
            <a:chExt cx="1537" cy="491"/>
          </a:xfrm>
        </p:grpSpPr>
        <p:sp>
          <p:nvSpPr>
            <p:cNvPr id="392212" name="Rectangle 20"/>
            <p:cNvSpPr>
              <a:spLocks noChangeArrowheads="1"/>
            </p:cNvSpPr>
            <p:nvPr/>
          </p:nvSpPr>
          <p:spPr bwMode="auto">
            <a:xfrm>
              <a:off x="3233" y="2064"/>
              <a:ext cx="272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</a:t>
              </a:r>
            </a:p>
          </p:txBody>
        </p:sp>
        <p:sp>
          <p:nvSpPr>
            <p:cNvPr id="392213" name="Rectangle 21"/>
            <p:cNvSpPr>
              <a:spLocks noChangeArrowheads="1"/>
            </p:cNvSpPr>
            <p:nvPr/>
          </p:nvSpPr>
          <p:spPr bwMode="auto">
            <a:xfrm>
              <a:off x="3521" y="2064"/>
              <a:ext cx="848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392214" name="Rectangle 22"/>
            <p:cNvSpPr>
              <a:spLocks noChangeArrowheads="1"/>
            </p:cNvSpPr>
            <p:nvPr/>
          </p:nvSpPr>
          <p:spPr bwMode="auto">
            <a:xfrm>
              <a:off x="4385" y="2064"/>
              <a:ext cx="272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</a:t>
              </a:r>
            </a:p>
          </p:txBody>
        </p:sp>
        <p:sp>
          <p:nvSpPr>
            <p:cNvPr id="392215" name="Rectangle 23"/>
            <p:cNvSpPr>
              <a:spLocks noChangeArrowheads="1"/>
            </p:cNvSpPr>
            <p:nvPr/>
          </p:nvSpPr>
          <p:spPr bwMode="auto">
            <a:xfrm>
              <a:off x="3120" y="2326"/>
              <a:ext cx="20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392216" name="Rectangle 24"/>
            <p:cNvSpPr>
              <a:spLocks noChangeArrowheads="1"/>
            </p:cNvSpPr>
            <p:nvPr/>
          </p:nvSpPr>
          <p:spPr bwMode="auto">
            <a:xfrm>
              <a:off x="3408" y="2326"/>
              <a:ext cx="20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392217" name="Rectangle 25"/>
            <p:cNvSpPr>
              <a:spLocks noChangeArrowheads="1"/>
            </p:cNvSpPr>
            <p:nvPr/>
          </p:nvSpPr>
          <p:spPr bwMode="auto">
            <a:xfrm>
              <a:off x="4272" y="2326"/>
              <a:ext cx="28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16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170488" cy="573088"/>
          </a:xfrm>
        </p:spPr>
        <p:txBody>
          <a:bodyPr/>
          <a:lstStyle/>
          <a:p>
            <a:r>
              <a:rPr lang="en-US"/>
              <a:t>Alignment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Aligned Data</a:t>
            </a:r>
          </a:p>
          <a:p>
            <a:pPr lvl="1"/>
            <a:r>
              <a:rPr lang="en-US"/>
              <a:t>Primitive data type requires K bytes</a:t>
            </a:r>
          </a:p>
          <a:p>
            <a:pPr lvl="1"/>
            <a:r>
              <a:rPr lang="en-US"/>
              <a:t>Address must be multiple of K</a:t>
            </a:r>
          </a:p>
          <a:p>
            <a:pPr lvl="1"/>
            <a:r>
              <a:rPr lang="en-US"/>
              <a:t>Required on some machines; advised on IA32</a:t>
            </a:r>
          </a:p>
          <a:p>
            <a:pPr lvl="2"/>
            <a:r>
              <a:rPr lang="en-US"/>
              <a:t>treated differently by Linux and Windows!</a:t>
            </a:r>
          </a:p>
          <a:p>
            <a:r>
              <a:rPr lang="en-US"/>
              <a:t>Motivation for Aligning Data</a:t>
            </a:r>
          </a:p>
          <a:p>
            <a:pPr lvl="1"/>
            <a:r>
              <a:rPr lang="en-US"/>
              <a:t>Memory accessed by (aligned) double or quad-words</a:t>
            </a:r>
          </a:p>
          <a:p>
            <a:pPr lvl="2"/>
            <a:r>
              <a:rPr lang="en-US"/>
              <a:t>Inefficient to load or store datum that spans quad word boundaries</a:t>
            </a:r>
          </a:p>
          <a:p>
            <a:r>
              <a:rPr lang="en-US"/>
              <a:t>Compiler</a:t>
            </a:r>
          </a:p>
          <a:p>
            <a:pPr lvl="1"/>
            <a:r>
              <a:rPr lang="en-US"/>
              <a:t>Inserts gaps in structure to ensure correct alignment of fields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00913" cy="573088"/>
          </a:xfrm>
        </p:spPr>
        <p:txBody>
          <a:bodyPr/>
          <a:lstStyle/>
          <a:p>
            <a:r>
              <a:rPr lang="en-US"/>
              <a:t>Specific Cases of Alignment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</a:pPr>
            <a:r>
              <a:rPr lang="en-US"/>
              <a:t>Size of Primitive Data Type: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u="sng"/>
              <a:t>1 byte</a:t>
            </a:r>
            <a:r>
              <a:rPr lang="en-US"/>
              <a:t> (e.g., </a:t>
            </a:r>
            <a:r>
              <a:rPr lang="en-US">
                <a:latin typeface="Courier New" pitchFamily="49" charset="0"/>
              </a:rPr>
              <a:t>char)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/>
              <a:t>no restrictions on address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u="sng"/>
              <a:t>2 bytes</a:t>
            </a:r>
            <a:r>
              <a:rPr lang="en-US"/>
              <a:t> (e.g., </a:t>
            </a:r>
            <a:r>
              <a:rPr lang="en-US">
                <a:latin typeface="Courier New" pitchFamily="49" charset="0"/>
              </a:rPr>
              <a:t>short</a:t>
            </a:r>
            <a:r>
              <a:rPr lang="en-US"/>
              <a:t>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/>
              <a:t>lowest 1 bit of address must be 0</a:t>
            </a:r>
            <a:r>
              <a:rPr lang="en-US" baseline="-25000"/>
              <a:t>2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u="sng"/>
              <a:t>4 bytes</a:t>
            </a:r>
            <a:r>
              <a:rPr lang="en-US"/>
              <a:t> (e.g.,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float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char *</a:t>
            </a:r>
            <a:r>
              <a:rPr lang="en-US"/>
              <a:t>, etc.)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/>
              <a:t>lowest 2 bits of address must be 00</a:t>
            </a:r>
            <a:r>
              <a:rPr lang="en-US" baseline="-25000"/>
              <a:t>2</a:t>
            </a:r>
            <a:endParaRPr lang="en-US"/>
          </a:p>
          <a:p>
            <a:pPr marL="560388" lvl="1" indent="-222250" defTabSz="895350">
              <a:lnSpc>
                <a:spcPct val="90000"/>
              </a:lnSpc>
            </a:pPr>
            <a:r>
              <a:rPr lang="en-US" u="sng"/>
              <a:t>8 bytes</a:t>
            </a:r>
            <a:r>
              <a:rPr lang="en-US"/>
              <a:t> (e.g., </a:t>
            </a:r>
            <a:r>
              <a:rPr lang="en-US">
                <a:latin typeface="Courier New" pitchFamily="49" charset="0"/>
              </a:rPr>
              <a:t>double</a:t>
            </a:r>
            <a:r>
              <a:rPr lang="en-US"/>
              <a:t>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/>
              <a:t>Windows (and most other OS’s &amp; instruction sets):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/>
              <a:t>lowest 3 bits of address must be 000</a:t>
            </a:r>
            <a:r>
              <a:rPr lang="en-US" baseline="-25000"/>
              <a:t>2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/>
              <a:t>Linux: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/>
              <a:t>lowest 2 bits of address must be 00</a:t>
            </a:r>
            <a:r>
              <a:rPr lang="en-US" baseline="-25000"/>
              <a:t>2</a:t>
            </a:r>
            <a:endParaRPr lang="en-US"/>
          </a:p>
          <a:p>
            <a:pPr marL="1252538" lvl="3" indent="-166688" defTabSz="895350">
              <a:lnSpc>
                <a:spcPct val="90000"/>
              </a:lnSpc>
            </a:pPr>
            <a:r>
              <a:rPr lang="en-US"/>
              <a:t>i.e., treated the same as a 4-byte primitive data type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u="sng"/>
              <a:t>12 bytes</a:t>
            </a:r>
            <a:r>
              <a:rPr lang="en-US"/>
              <a:t> (</a:t>
            </a:r>
            <a:r>
              <a:rPr lang="en-US">
                <a:latin typeface="Courier New" pitchFamily="49" charset="0"/>
              </a:rPr>
              <a:t>long double</a:t>
            </a:r>
            <a:r>
              <a:rPr lang="en-US"/>
              <a:t>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/>
              <a:t>Linux: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/>
              <a:t>lowest 2 bits of address must be 00</a:t>
            </a:r>
            <a:r>
              <a:rPr lang="en-US" baseline="-25000"/>
              <a:t>2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/>
              <a:t>i.e., treated the same as a 4-byte primitive data type</a:t>
            </a:r>
            <a:endParaRPr lang="en-US" baseline="-25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6781800" y="15240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76238" y="228600"/>
            <a:ext cx="8767762" cy="573088"/>
          </a:xfrm>
        </p:spPr>
        <p:txBody>
          <a:bodyPr/>
          <a:lstStyle/>
          <a:p>
            <a:r>
              <a:rPr lang="en-US"/>
              <a:t>Satisfying Alignment with Structures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6491287" cy="5530850"/>
          </a:xfrm>
        </p:spPr>
        <p:txBody>
          <a:bodyPr/>
          <a:lstStyle/>
          <a:p>
            <a:r>
              <a:rPr lang="en-US"/>
              <a:t>Offsets Within Structure</a:t>
            </a:r>
          </a:p>
          <a:p>
            <a:pPr lvl="1"/>
            <a:r>
              <a:rPr lang="en-US"/>
              <a:t>Must satisfy element’s alignment requirement</a:t>
            </a:r>
          </a:p>
          <a:p>
            <a:r>
              <a:rPr lang="en-US"/>
              <a:t>Overall Structure Placement</a:t>
            </a:r>
          </a:p>
          <a:p>
            <a:pPr lvl="1"/>
            <a:r>
              <a:rPr lang="en-US"/>
              <a:t>Each structure has alignment requirement K</a:t>
            </a:r>
          </a:p>
          <a:p>
            <a:pPr lvl="2"/>
            <a:r>
              <a:rPr lang="en-US"/>
              <a:t>Largest alignment of any element</a:t>
            </a:r>
          </a:p>
          <a:p>
            <a:pPr lvl="1"/>
            <a:r>
              <a:rPr lang="en-US"/>
              <a:t>Initial address &amp; structure length must be multiples of K</a:t>
            </a:r>
          </a:p>
          <a:p>
            <a:r>
              <a:rPr lang="en-US"/>
              <a:t>Example (under Windows):</a:t>
            </a:r>
          </a:p>
          <a:p>
            <a:pPr lvl="1"/>
            <a:r>
              <a:rPr lang="en-US"/>
              <a:t>K = 8, due to </a:t>
            </a:r>
            <a:r>
              <a:rPr lang="en-US">
                <a:latin typeface="Courier New" pitchFamily="49" charset="0"/>
              </a:rPr>
              <a:t>double</a:t>
            </a:r>
            <a:r>
              <a:rPr lang="en-US"/>
              <a:t> element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833438" y="4572000"/>
            <a:ext cx="2794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2052638" y="45720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i[0]</a:t>
            </a: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271838" y="45720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i[1]</a:t>
            </a: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5710238" y="4572000"/>
            <a:ext cx="24130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v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1138238" y="4572000"/>
            <a:ext cx="889000" cy="279400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4491038" y="4572000"/>
            <a:ext cx="1193800" cy="279400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704850" y="4864100"/>
            <a:ext cx="5905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p+0</a:t>
            </a:r>
          </a:p>
        </p:txBody>
      </p:sp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1771650" y="4864100"/>
            <a:ext cx="5905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p+4</a:t>
            </a:r>
          </a:p>
        </p:txBody>
      </p:sp>
      <p:sp>
        <p:nvSpPr>
          <p:cNvPr id="398349" name="Rectangle 13"/>
          <p:cNvSpPr>
            <a:spLocks noChangeArrowheads="1"/>
          </p:cNvSpPr>
          <p:nvPr/>
        </p:nvSpPr>
        <p:spPr bwMode="auto">
          <a:xfrm>
            <a:off x="2990850" y="4864100"/>
            <a:ext cx="5905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p+8</a:t>
            </a:r>
          </a:p>
        </p:txBody>
      </p:sp>
      <p:sp>
        <p:nvSpPr>
          <p:cNvPr id="398350" name="Rectangle 14"/>
          <p:cNvSpPr>
            <a:spLocks noChangeArrowheads="1"/>
          </p:cNvSpPr>
          <p:nvPr/>
        </p:nvSpPr>
        <p:spPr bwMode="auto">
          <a:xfrm>
            <a:off x="5445125" y="48641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p+16</a:t>
            </a:r>
          </a:p>
        </p:txBody>
      </p:sp>
      <p:sp>
        <p:nvSpPr>
          <p:cNvPr id="398351" name="Rectangle 15"/>
          <p:cNvSpPr>
            <a:spLocks noChangeArrowheads="1"/>
          </p:cNvSpPr>
          <p:nvPr/>
        </p:nvSpPr>
        <p:spPr bwMode="auto">
          <a:xfrm>
            <a:off x="7883525" y="48641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p+24</a:t>
            </a: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 flipV="1">
            <a:off x="2071688" y="5181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3" name="Rectangle 17"/>
          <p:cNvSpPr>
            <a:spLocks noChangeArrowheads="1"/>
          </p:cNvSpPr>
          <p:nvPr/>
        </p:nvSpPr>
        <p:spPr bwMode="auto">
          <a:xfrm>
            <a:off x="928688" y="5638800"/>
            <a:ext cx="2057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4</a:t>
            </a:r>
          </a:p>
        </p:txBody>
      </p:sp>
      <p:sp>
        <p:nvSpPr>
          <p:cNvPr id="398354" name="Rectangle 18"/>
          <p:cNvSpPr>
            <a:spLocks noChangeArrowheads="1"/>
          </p:cNvSpPr>
          <p:nvPr/>
        </p:nvSpPr>
        <p:spPr bwMode="auto">
          <a:xfrm>
            <a:off x="4510088" y="5638800"/>
            <a:ext cx="2590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8</a:t>
            </a:r>
          </a:p>
        </p:txBody>
      </p:sp>
      <p:sp>
        <p:nvSpPr>
          <p:cNvPr id="398355" name="Line 19"/>
          <p:cNvSpPr>
            <a:spLocks noChangeShapeType="1"/>
          </p:cNvSpPr>
          <p:nvPr/>
        </p:nvSpPr>
        <p:spPr bwMode="auto">
          <a:xfrm flipV="1">
            <a:off x="5729288" y="5181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6" name="Rectangle 20"/>
          <p:cNvSpPr>
            <a:spLocks noChangeArrowheads="1"/>
          </p:cNvSpPr>
          <p:nvPr/>
        </p:nvSpPr>
        <p:spPr bwMode="auto">
          <a:xfrm>
            <a:off x="685800" y="6096000"/>
            <a:ext cx="2590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8</a:t>
            </a:r>
          </a:p>
        </p:txBody>
      </p:sp>
      <p:sp>
        <p:nvSpPr>
          <p:cNvPr id="398357" name="Line 21"/>
          <p:cNvSpPr>
            <a:spLocks noChangeShapeType="1"/>
          </p:cNvSpPr>
          <p:nvPr/>
        </p:nvSpPr>
        <p:spPr bwMode="auto">
          <a:xfrm flipV="1">
            <a:off x="914400" y="5257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8" name="Rectangle 22"/>
          <p:cNvSpPr>
            <a:spLocks noChangeArrowheads="1"/>
          </p:cNvSpPr>
          <p:nvPr/>
        </p:nvSpPr>
        <p:spPr bwMode="auto">
          <a:xfrm>
            <a:off x="5867400" y="6096000"/>
            <a:ext cx="2590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8</a:t>
            </a:r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 flipV="1">
            <a:off x="8229600" y="5257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6789738" cy="555625"/>
          </a:xfrm>
          <a:noFill/>
          <a:ln/>
        </p:spPr>
        <p:txBody>
          <a:bodyPr/>
          <a:lstStyle/>
          <a:p>
            <a:r>
              <a:rPr lang="en-US"/>
              <a:t>Procedure Control Flow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2919413"/>
          </a:xfrm>
          <a:noFill/>
          <a:ln/>
        </p:spPr>
        <p:txBody>
          <a:bodyPr lIns="90487" tIns="44450" rIns="90487" bIns="44450"/>
          <a:lstStyle/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/>
              <a:t>Use stack to support procedure call and return</a:t>
            </a: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/>
              <a:t>Procedure call:</a:t>
            </a:r>
          </a:p>
          <a:p>
            <a:pPr marL="560388" lvl="1" indent="-222250">
              <a:buFont typeface="Wingdings" pitchFamily="2" charset="2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>
                <a:latin typeface="Courier New" pitchFamily="49" charset="0"/>
              </a:rPr>
              <a:t>call </a:t>
            </a:r>
            <a:r>
              <a:rPr lang="en-US" i="1">
                <a:latin typeface="Courier New" pitchFamily="49" charset="0"/>
              </a:rPr>
              <a:t>label		</a:t>
            </a:r>
            <a:r>
              <a:rPr lang="en-US"/>
              <a:t>Push return address on stack; Jump to </a:t>
            </a:r>
            <a:r>
              <a:rPr lang="en-US" i="1">
                <a:latin typeface="Courier New" pitchFamily="49" charset="0"/>
              </a:rPr>
              <a:t>label</a:t>
            </a:r>
            <a:endParaRPr lang="en-US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/>
              <a:t>Return address value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/>
              <a:t>Address of instruction beyond </a:t>
            </a:r>
            <a:r>
              <a:rPr lang="en-US">
                <a:latin typeface="Courier New" pitchFamily="49" charset="0"/>
              </a:rPr>
              <a:t>call</a:t>
            </a:r>
            <a:endParaRPr lang="en-US"/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/>
              <a:t>Example from disassembly</a:t>
            </a:r>
          </a:p>
          <a:p>
            <a:pPr marL="560388" lvl="1" indent="-222250">
              <a:buFont typeface="Wingdings" pitchFamily="2" charset="2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>
                <a:latin typeface="Courier New" pitchFamily="49" charset="0"/>
              </a:rPr>
              <a:t> 804854e:	e8 3d 06 00 00 	call   8048b90 &lt;main&gt;</a:t>
            </a:r>
          </a:p>
          <a:p>
            <a:pPr marL="560388" lvl="1" indent="-222250">
              <a:buFont typeface="Wingdings" pitchFamily="2" charset="2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>
                <a:latin typeface="Courier New" pitchFamily="49" charset="0"/>
              </a:rPr>
              <a:t> 8048553:	50             	pushl  %eax</a:t>
            </a:r>
          </a:p>
          <a:p>
            <a:pPr marL="839788" lvl="2" indent="-16510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/>
              <a:t>Return address = </a:t>
            </a:r>
            <a:r>
              <a:rPr lang="en-US">
                <a:latin typeface="Courier New" pitchFamily="49" charset="0"/>
              </a:rPr>
              <a:t>0x8048553</a:t>
            </a:r>
            <a:endParaRPr lang="en-US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/>
              <a:t>Procedure return: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>
                <a:latin typeface="Courier New" pitchFamily="49" charset="0"/>
              </a:rPr>
              <a:t>ret		</a:t>
            </a:r>
            <a:r>
              <a:rPr lang="en-US"/>
              <a:t>Pop address from stack; Jump to address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092825" cy="573088"/>
          </a:xfrm>
        </p:spPr>
        <p:txBody>
          <a:bodyPr/>
          <a:lstStyle/>
          <a:p>
            <a:r>
              <a:rPr lang="en-US"/>
              <a:t>Linux vs. Windows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Windows (including Cygwin):</a:t>
            </a:r>
          </a:p>
          <a:p>
            <a:pPr lvl="1"/>
            <a:r>
              <a:rPr lang="en-US"/>
              <a:t>K = 8, due to </a:t>
            </a:r>
            <a:r>
              <a:rPr lang="en-US">
                <a:latin typeface="Courier New" pitchFamily="49" charset="0"/>
              </a:rPr>
              <a:t>double</a:t>
            </a:r>
            <a:r>
              <a:rPr lang="en-US"/>
              <a:t> element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Linux:</a:t>
            </a:r>
          </a:p>
          <a:p>
            <a:pPr lvl="1"/>
            <a:r>
              <a:rPr lang="en-US"/>
              <a:t>K = 4; </a:t>
            </a:r>
            <a:r>
              <a:rPr lang="en-US">
                <a:latin typeface="Courier New" pitchFamily="49" charset="0"/>
              </a:rPr>
              <a:t>double</a:t>
            </a:r>
            <a:r>
              <a:rPr lang="en-US"/>
              <a:t> treated like a 4-byte data type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6019800" y="8382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grpSp>
        <p:nvGrpSpPr>
          <p:cNvPr id="400389" name="Group 5"/>
          <p:cNvGrpSpPr>
            <a:grpSpLocks/>
          </p:cNvGrpSpPr>
          <p:nvPr/>
        </p:nvGrpSpPr>
        <p:grpSpPr bwMode="auto">
          <a:xfrm>
            <a:off x="685800" y="2667000"/>
            <a:ext cx="7981950" cy="1460500"/>
            <a:chOff x="432" y="1680"/>
            <a:chExt cx="5028" cy="920"/>
          </a:xfrm>
        </p:grpSpPr>
        <p:sp>
          <p:nvSpPr>
            <p:cNvPr id="400390" name="Rectangle 6"/>
            <p:cNvSpPr>
              <a:spLocks noChangeArrowheads="1"/>
            </p:cNvSpPr>
            <p:nvPr/>
          </p:nvSpPr>
          <p:spPr bwMode="auto">
            <a:xfrm>
              <a:off x="621" y="1680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</a:t>
              </a:r>
            </a:p>
          </p:txBody>
        </p:sp>
        <p:sp>
          <p:nvSpPr>
            <p:cNvPr id="400391" name="Rectangle 7"/>
            <p:cNvSpPr>
              <a:spLocks noChangeArrowheads="1"/>
            </p:cNvSpPr>
            <p:nvPr/>
          </p:nvSpPr>
          <p:spPr bwMode="auto">
            <a:xfrm>
              <a:off x="1389" y="168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i[0]</a:t>
              </a:r>
            </a:p>
          </p:txBody>
        </p:sp>
        <p:sp>
          <p:nvSpPr>
            <p:cNvPr id="400392" name="Rectangle 8"/>
            <p:cNvSpPr>
              <a:spLocks noChangeArrowheads="1"/>
            </p:cNvSpPr>
            <p:nvPr/>
          </p:nvSpPr>
          <p:spPr bwMode="auto">
            <a:xfrm>
              <a:off x="2157" y="168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i[1]</a:t>
              </a:r>
            </a:p>
          </p:txBody>
        </p:sp>
        <p:sp>
          <p:nvSpPr>
            <p:cNvPr id="400393" name="Rectangle 9"/>
            <p:cNvSpPr>
              <a:spLocks noChangeArrowheads="1"/>
            </p:cNvSpPr>
            <p:nvPr/>
          </p:nvSpPr>
          <p:spPr bwMode="auto">
            <a:xfrm>
              <a:off x="3693" y="1680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v</a:t>
              </a:r>
            </a:p>
          </p:txBody>
        </p:sp>
        <p:sp>
          <p:nvSpPr>
            <p:cNvPr id="400394" name="Rectangle 10"/>
            <p:cNvSpPr>
              <a:spLocks noChangeArrowheads="1"/>
            </p:cNvSpPr>
            <p:nvPr/>
          </p:nvSpPr>
          <p:spPr bwMode="auto">
            <a:xfrm>
              <a:off x="813" y="1680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5" name="Rectangle 11"/>
            <p:cNvSpPr>
              <a:spLocks noChangeArrowheads="1"/>
            </p:cNvSpPr>
            <p:nvPr/>
          </p:nvSpPr>
          <p:spPr bwMode="auto">
            <a:xfrm>
              <a:off x="2925" y="1680"/>
              <a:ext cx="752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6" name="Rectangle 12"/>
            <p:cNvSpPr>
              <a:spLocks noChangeArrowheads="1"/>
            </p:cNvSpPr>
            <p:nvPr/>
          </p:nvSpPr>
          <p:spPr bwMode="auto">
            <a:xfrm>
              <a:off x="452" y="1872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0397" name="Rectangle 13"/>
            <p:cNvSpPr>
              <a:spLocks noChangeArrowheads="1"/>
            </p:cNvSpPr>
            <p:nvPr/>
          </p:nvSpPr>
          <p:spPr bwMode="auto">
            <a:xfrm>
              <a:off x="1200" y="1872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p+4</a:t>
              </a:r>
            </a:p>
          </p:txBody>
        </p:sp>
        <p:sp>
          <p:nvSpPr>
            <p:cNvPr id="400398" name="Rectangle 14"/>
            <p:cNvSpPr>
              <a:spLocks noChangeArrowheads="1"/>
            </p:cNvSpPr>
            <p:nvPr/>
          </p:nvSpPr>
          <p:spPr bwMode="auto">
            <a:xfrm>
              <a:off x="1968" y="1872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0399" name="Rectangle 15"/>
            <p:cNvSpPr>
              <a:spLocks noChangeArrowheads="1"/>
            </p:cNvSpPr>
            <p:nvPr/>
          </p:nvSpPr>
          <p:spPr bwMode="auto">
            <a:xfrm>
              <a:off x="3466" y="1872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p+16</a:t>
              </a:r>
            </a:p>
          </p:txBody>
        </p:sp>
        <p:sp>
          <p:nvSpPr>
            <p:cNvPr id="400400" name="Rectangle 16"/>
            <p:cNvSpPr>
              <a:spLocks noChangeArrowheads="1"/>
            </p:cNvSpPr>
            <p:nvPr/>
          </p:nvSpPr>
          <p:spPr bwMode="auto">
            <a:xfrm>
              <a:off x="5002" y="1872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p+24</a:t>
              </a:r>
            </a:p>
          </p:txBody>
        </p:sp>
        <p:sp>
          <p:nvSpPr>
            <p:cNvPr id="400401" name="Line 17"/>
            <p:cNvSpPr>
              <a:spLocks noChangeShapeType="1"/>
            </p:cNvSpPr>
            <p:nvPr/>
          </p:nvSpPr>
          <p:spPr bwMode="auto">
            <a:xfrm flipV="1">
              <a:off x="1392" y="2064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768" y="2208"/>
              <a:ext cx="1296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2880" y="2208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400404" name="Line 20"/>
            <p:cNvSpPr>
              <a:spLocks noChangeShapeType="1"/>
            </p:cNvSpPr>
            <p:nvPr/>
          </p:nvSpPr>
          <p:spPr bwMode="auto">
            <a:xfrm flipV="1">
              <a:off x="3696" y="2064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5" name="Rectangle 21"/>
            <p:cNvSpPr>
              <a:spLocks noChangeArrowheads="1"/>
            </p:cNvSpPr>
            <p:nvPr/>
          </p:nvSpPr>
          <p:spPr bwMode="auto">
            <a:xfrm>
              <a:off x="432" y="2360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400406" name="Line 22"/>
            <p:cNvSpPr>
              <a:spLocks noChangeShapeType="1"/>
            </p:cNvSpPr>
            <p:nvPr/>
          </p:nvSpPr>
          <p:spPr bwMode="auto">
            <a:xfrm flipV="1">
              <a:off x="672" y="2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400408" name="Line 24"/>
            <p:cNvSpPr>
              <a:spLocks noChangeShapeType="1"/>
            </p:cNvSpPr>
            <p:nvPr/>
          </p:nvSpPr>
          <p:spPr bwMode="auto">
            <a:xfrm flipV="1">
              <a:off x="5232" y="206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09" name="Group 25"/>
          <p:cNvGrpSpPr>
            <a:grpSpLocks/>
          </p:cNvGrpSpPr>
          <p:nvPr/>
        </p:nvGrpSpPr>
        <p:grpSpPr bwMode="auto">
          <a:xfrm>
            <a:off x="838200" y="5105400"/>
            <a:ext cx="6867525" cy="1447800"/>
            <a:chOff x="528" y="3216"/>
            <a:chExt cx="4326" cy="912"/>
          </a:xfrm>
        </p:grpSpPr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813" y="321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</a:t>
              </a:r>
            </a:p>
          </p:txBody>
        </p:sp>
        <p:sp>
          <p:nvSpPr>
            <p:cNvPr id="400411" name="Rectangle 27"/>
            <p:cNvSpPr>
              <a:spLocks noChangeArrowheads="1"/>
            </p:cNvSpPr>
            <p:nvPr/>
          </p:nvSpPr>
          <p:spPr bwMode="auto">
            <a:xfrm>
              <a:off x="1581" y="321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i[0]</a:t>
              </a:r>
            </a:p>
          </p:txBody>
        </p:sp>
        <p:sp>
          <p:nvSpPr>
            <p:cNvPr id="400412" name="Rectangle 28"/>
            <p:cNvSpPr>
              <a:spLocks noChangeArrowheads="1"/>
            </p:cNvSpPr>
            <p:nvPr/>
          </p:nvSpPr>
          <p:spPr bwMode="auto">
            <a:xfrm>
              <a:off x="2349" y="321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i[1]</a:t>
              </a:r>
            </a:p>
          </p:txBody>
        </p:sp>
        <p:sp>
          <p:nvSpPr>
            <p:cNvPr id="400413" name="Rectangle 29"/>
            <p:cNvSpPr>
              <a:spLocks noChangeArrowheads="1"/>
            </p:cNvSpPr>
            <p:nvPr/>
          </p:nvSpPr>
          <p:spPr bwMode="auto">
            <a:xfrm>
              <a:off x="1005" y="3216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624" y="3400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1392" y="3400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p+4</a:t>
              </a:r>
            </a:p>
          </p:txBody>
        </p:sp>
        <p:sp>
          <p:nvSpPr>
            <p:cNvPr id="400416" name="Rectangle 32"/>
            <p:cNvSpPr>
              <a:spLocks noChangeArrowheads="1"/>
            </p:cNvSpPr>
            <p:nvPr/>
          </p:nvSpPr>
          <p:spPr bwMode="auto">
            <a:xfrm>
              <a:off x="2160" y="3400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0417" name="Line 33"/>
            <p:cNvSpPr>
              <a:spLocks noChangeShapeType="1"/>
            </p:cNvSpPr>
            <p:nvPr/>
          </p:nvSpPr>
          <p:spPr bwMode="auto">
            <a:xfrm flipV="1">
              <a:off x="1584" y="3552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8" name="Rectangle 34"/>
            <p:cNvSpPr>
              <a:spLocks noChangeArrowheads="1"/>
            </p:cNvSpPr>
            <p:nvPr/>
          </p:nvSpPr>
          <p:spPr bwMode="auto">
            <a:xfrm>
              <a:off x="960" y="3696"/>
              <a:ext cx="1296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19" name="Rectangle 35"/>
            <p:cNvSpPr>
              <a:spLocks noChangeArrowheads="1"/>
            </p:cNvSpPr>
            <p:nvPr/>
          </p:nvSpPr>
          <p:spPr bwMode="auto">
            <a:xfrm>
              <a:off x="2160" y="3696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20" name="Rectangle 36"/>
            <p:cNvSpPr>
              <a:spLocks noChangeArrowheads="1"/>
            </p:cNvSpPr>
            <p:nvPr/>
          </p:nvSpPr>
          <p:spPr bwMode="auto">
            <a:xfrm>
              <a:off x="528" y="3888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21" name="Line 37"/>
            <p:cNvSpPr>
              <a:spLocks noChangeShapeType="1"/>
            </p:cNvSpPr>
            <p:nvPr/>
          </p:nvSpPr>
          <p:spPr bwMode="auto">
            <a:xfrm flipV="1">
              <a:off x="816" y="36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2" name="Rectangle 38"/>
            <p:cNvSpPr>
              <a:spLocks noChangeArrowheads="1"/>
            </p:cNvSpPr>
            <p:nvPr/>
          </p:nvSpPr>
          <p:spPr bwMode="auto">
            <a:xfrm>
              <a:off x="3087" y="321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v</a:t>
              </a:r>
            </a:p>
          </p:txBody>
        </p:sp>
        <p:sp>
          <p:nvSpPr>
            <p:cNvPr id="400423" name="Rectangle 39"/>
            <p:cNvSpPr>
              <a:spLocks noChangeArrowheads="1"/>
            </p:cNvSpPr>
            <p:nvPr/>
          </p:nvSpPr>
          <p:spPr bwMode="auto">
            <a:xfrm>
              <a:off x="2860" y="3400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p+12</a:t>
              </a:r>
            </a:p>
          </p:txBody>
        </p:sp>
        <p:sp>
          <p:nvSpPr>
            <p:cNvPr id="400424" name="Rectangle 40"/>
            <p:cNvSpPr>
              <a:spLocks noChangeArrowheads="1"/>
            </p:cNvSpPr>
            <p:nvPr/>
          </p:nvSpPr>
          <p:spPr bwMode="auto">
            <a:xfrm>
              <a:off x="4396" y="3400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p+20</a:t>
              </a:r>
            </a:p>
          </p:txBody>
        </p:sp>
        <p:sp>
          <p:nvSpPr>
            <p:cNvPr id="400425" name="Line 41"/>
            <p:cNvSpPr>
              <a:spLocks noChangeShapeType="1"/>
            </p:cNvSpPr>
            <p:nvPr/>
          </p:nvSpPr>
          <p:spPr bwMode="auto">
            <a:xfrm flipV="1">
              <a:off x="3090" y="3552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6" name="Rectangle 42"/>
            <p:cNvSpPr>
              <a:spLocks noChangeArrowheads="1"/>
            </p:cNvSpPr>
            <p:nvPr/>
          </p:nvSpPr>
          <p:spPr bwMode="auto">
            <a:xfrm>
              <a:off x="3090" y="3840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27" name="Line 43"/>
            <p:cNvSpPr>
              <a:spLocks noChangeShapeType="1"/>
            </p:cNvSpPr>
            <p:nvPr/>
          </p:nvSpPr>
          <p:spPr bwMode="auto">
            <a:xfrm flipV="1">
              <a:off x="4626" y="36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9247188" cy="573088"/>
          </a:xfrm>
        </p:spPr>
        <p:txBody>
          <a:bodyPr/>
          <a:lstStyle/>
          <a:p>
            <a:r>
              <a:rPr lang="en-US"/>
              <a:t>Overall Alignment Requirement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914400" y="10668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S2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double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838200" y="37338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S3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float x[2];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grpSp>
        <p:nvGrpSpPr>
          <p:cNvPr id="402437" name="Group 5"/>
          <p:cNvGrpSpPr>
            <a:grpSpLocks/>
          </p:cNvGrpSpPr>
          <p:nvPr/>
        </p:nvGrpSpPr>
        <p:grpSpPr bwMode="auto">
          <a:xfrm>
            <a:off x="609600" y="2819400"/>
            <a:ext cx="7899400" cy="1019175"/>
            <a:chOff x="384" y="1776"/>
            <a:chExt cx="4976" cy="642"/>
          </a:xfrm>
        </p:grpSpPr>
        <p:sp>
          <p:nvSpPr>
            <p:cNvPr id="402438" name="Rectangle 6"/>
            <p:cNvSpPr>
              <a:spLocks noChangeArrowheads="1"/>
            </p:cNvSpPr>
            <p:nvPr/>
          </p:nvSpPr>
          <p:spPr bwMode="auto">
            <a:xfrm>
              <a:off x="384" y="2016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2439" name="Rectangle 7"/>
            <p:cNvSpPr>
              <a:spLocks noChangeArrowheads="1"/>
            </p:cNvSpPr>
            <p:nvPr/>
          </p:nvSpPr>
          <p:spPr bwMode="auto">
            <a:xfrm>
              <a:off x="2614" y="2016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p+12</a:t>
              </a:r>
            </a:p>
          </p:txBody>
        </p:sp>
        <p:sp>
          <p:nvSpPr>
            <p:cNvPr id="402440" name="Rectangle 8"/>
            <p:cNvSpPr>
              <a:spLocks noChangeArrowheads="1"/>
            </p:cNvSpPr>
            <p:nvPr/>
          </p:nvSpPr>
          <p:spPr bwMode="auto">
            <a:xfrm>
              <a:off x="1872" y="2016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2441" name="Rectangle 9"/>
            <p:cNvSpPr>
              <a:spLocks noChangeArrowheads="1"/>
            </p:cNvSpPr>
            <p:nvPr/>
          </p:nvSpPr>
          <p:spPr bwMode="auto">
            <a:xfrm>
              <a:off x="3430" y="2016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p+16</a:t>
              </a:r>
            </a:p>
          </p:txBody>
        </p:sp>
        <p:sp>
          <p:nvSpPr>
            <p:cNvPr id="402442" name="Rectangle 10"/>
            <p:cNvSpPr>
              <a:spLocks noChangeArrowheads="1"/>
            </p:cNvSpPr>
            <p:nvPr/>
          </p:nvSpPr>
          <p:spPr bwMode="auto">
            <a:xfrm>
              <a:off x="4095" y="2016"/>
              <a:ext cx="1265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/>
                <a:t>Windows</a:t>
              </a:r>
              <a:r>
                <a:rPr lang="en-US">
                  <a:latin typeface="Courier New" pitchFamily="49" charset="0"/>
                </a:rPr>
                <a:t>: p+24</a:t>
              </a:r>
            </a:p>
            <a:p>
              <a:pPr algn="r">
                <a:lnSpc>
                  <a:spcPct val="100000"/>
                </a:lnSpc>
              </a:pPr>
              <a:r>
                <a:rPr lang="en-US"/>
                <a:t>Linux</a:t>
              </a:r>
              <a:r>
                <a:rPr lang="en-US">
                  <a:latin typeface="Courier New" pitchFamily="49" charset="0"/>
                </a:rPr>
                <a:t>: p+20</a:t>
              </a:r>
            </a:p>
          </p:txBody>
        </p:sp>
        <p:sp>
          <p:nvSpPr>
            <p:cNvPr id="402443" name="Rectangle 11"/>
            <p:cNvSpPr>
              <a:spLocks noChangeArrowheads="1"/>
            </p:cNvSpPr>
            <p:nvPr/>
          </p:nvSpPr>
          <p:spPr bwMode="auto">
            <a:xfrm>
              <a:off x="3600" y="177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</a:t>
              </a:r>
            </a:p>
          </p:txBody>
        </p:sp>
        <p:sp>
          <p:nvSpPr>
            <p:cNvPr id="402444" name="Rectangle 12"/>
            <p:cNvSpPr>
              <a:spLocks noChangeArrowheads="1"/>
            </p:cNvSpPr>
            <p:nvPr/>
          </p:nvSpPr>
          <p:spPr bwMode="auto">
            <a:xfrm>
              <a:off x="2064" y="177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i[0]</a:t>
              </a:r>
            </a:p>
          </p:txBody>
        </p:sp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2832" y="177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i[1]</a:t>
              </a:r>
            </a:p>
          </p:txBody>
        </p:sp>
        <p:sp>
          <p:nvSpPr>
            <p:cNvPr id="402446" name="Rectangle 14"/>
            <p:cNvSpPr>
              <a:spLocks noChangeArrowheads="1"/>
            </p:cNvSpPr>
            <p:nvPr/>
          </p:nvSpPr>
          <p:spPr bwMode="auto">
            <a:xfrm>
              <a:off x="528" y="177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</a:t>
              </a:r>
            </a:p>
          </p:txBody>
        </p:sp>
        <p:sp>
          <p:nvSpPr>
            <p:cNvPr id="402447" name="Rectangle 15"/>
            <p:cNvSpPr>
              <a:spLocks noChangeArrowheads="1"/>
            </p:cNvSpPr>
            <p:nvPr/>
          </p:nvSpPr>
          <p:spPr bwMode="auto">
            <a:xfrm>
              <a:off x="3792" y="1776"/>
              <a:ext cx="1344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2448" name="Group 16"/>
          <p:cNvGrpSpPr>
            <a:grpSpLocks/>
          </p:cNvGrpSpPr>
          <p:nvPr/>
        </p:nvGrpSpPr>
        <p:grpSpPr bwMode="auto">
          <a:xfrm>
            <a:off x="609600" y="5410200"/>
            <a:ext cx="6746875" cy="744538"/>
            <a:chOff x="384" y="3408"/>
            <a:chExt cx="4250" cy="469"/>
          </a:xfrm>
        </p:grpSpPr>
        <p:sp>
          <p:nvSpPr>
            <p:cNvPr id="402449" name="Rectangle 17"/>
            <p:cNvSpPr>
              <a:spLocks noChangeArrowheads="1"/>
            </p:cNvSpPr>
            <p:nvPr/>
          </p:nvSpPr>
          <p:spPr bwMode="auto">
            <a:xfrm>
              <a:off x="3600" y="3408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</a:t>
              </a:r>
            </a:p>
          </p:txBody>
        </p:sp>
        <p:sp>
          <p:nvSpPr>
            <p:cNvPr id="402450" name="Rectangle 18"/>
            <p:cNvSpPr>
              <a:spLocks noChangeArrowheads="1"/>
            </p:cNvSpPr>
            <p:nvPr/>
          </p:nvSpPr>
          <p:spPr bwMode="auto">
            <a:xfrm>
              <a:off x="2064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i[0]</a:t>
              </a:r>
            </a:p>
          </p:txBody>
        </p:sp>
        <p:sp>
          <p:nvSpPr>
            <p:cNvPr id="402451" name="Rectangle 19"/>
            <p:cNvSpPr>
              <a:spLocks noChangeArrowheads="1"/>
            </p:cNvSpPr>
            <p:nvPr/>
          </p:nvSpPr>
          <p:spPr bwMode="auto">
            <a:xfrm>
              <a:off x="2832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i[1]</a:t>
              </a:r>
            </a:p>
          </p:txBody>
        </p:sp>
        <p:sp>
          <p:nvSpPr>
            <p:cNvPr id="402452" name="Rectangle 20"/>
            <p:cNvSpPr>
              <a:spLocks noChangeArrowheads="1"/>
            </p:cNvSpPr>
            <p:nvPr/>
          </p:nvSpPr>
          <p:spPr bwMode="auto">
            <a:xfrm>
              <a:off x="3792" y="3408"/>
              <a:ext cx="576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53" name="Rectangle 21"/>
            <p:cNvSpPr>
              <a:spLocks noChangeArrowheads="1"/>
            </p:cNvSpPr>
            <p:nvPr/>
          </p:nvSpPr>
          <p:spPr bwMode="auto">
            <a:xfrm>
              <a:off x="384" y="3648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2454" name="Rectangle 22"/>
            <p:cNvSpPr>
              <a:spLocks noChangeArrowheads="1"/>
            </p:cNvSpPr>
            <p:nvPr/>
          </p:nvSpPr>
          <p:spPr bwMode="auto">
            <a:xfrm>
              <a:off x="2614" y="364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p+12</a:t>
              </a:r>
            </a:p>
          </p:txBody>
        </p:sp>
        <p:sp>
          <p:nvSpPr>
            <p:cNvPr id="402455" name="Rectangle 23"/>
            <p:cNvSpPr>
              <a:spLocks noChangeArrowheads="1"/>
            </p:cNvSpPr>
            <p:nvPr/>
          </p:nvSpPr>
          <p:spPr bwMode="auto">
            <a:xfrm>
              <a:off x="1872" y="3648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2456" name="Rectangle 24"/>
            <p:cNvSpPr>
              <a:spLocks noChangeArrowheads="1"/>
            </p:cNvSpPr>
            <p:nvPr/>
          </p:nvSpPr>
          <p:spPr bwMode="auto">
            <a:xfrm>
              <a:off x="3430" y="364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p+16</a:t>
              </a:r>
            </a:p>
          </p:txBody>
        </p:sp>
        <p:sp>
          <p:nvSpPr>
            <p:cNvPr id="402457" name="Rectangle 25"/>
            <p:cNvSpPr>
              <a:spLocks noChangeArrowheads="1"/>
            </p:cNvSpPr>
            <p:nvPr/>
          </p:nvSpPr>
          <p:spPr bwMode="auto">
            <a:xfrm>
              <a:off x="4176" y="364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p+20</a:t>
              </a:r>
            </a:p>
          </p:txBody>
        </p:sp>
        <p:sp>
          <p:nvSpPr>
            <p:cNvPr id="402458" name="Rectangle 26"/>
            <p:cNvSpPr>
              <a:spLocks noChangeArrowheads="1"/>
            </p:cNvSpPr>
            <p:nvPr/>
          </p:nvSpPr>
          <p:spPr bwMode="auto">
            <a:xfrm>
              <a:off x="528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x[0]</a:t>
              </a:r>
            </a:p>
          </p:txBody>
        </p:sp>
        <p:sp>
          <p:nvSpPr>
            <p:cNvPr id="402459" name="Rectangle 27"/>
            <p:cNvSpPr>
              <a:spLocks noChangeArrowheads="1"/>
            </p:cNvSpPr>
            <p:nvPr/>
          </p:nvSpPr>
          <p:spPr bwMode="auto">
            <a:xfrm>
              <a:off x="1296" y="3408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x[1]</a:t>
              </a:r>
            </a:p>
          </p:txBody>
        </p:sp>
        <p:sp>
          <p:nvSpPr>
            <p:cNvPr id="402460" name="Rectangle 28"/>
            <p:cNvSpPr>
              <a:spLocks noChangeArrowheads="1"/>
            </p:cNvSpPr>
            <p:nvPr/>
          </p:nvSpPr>
          <p:spPr bwMode="auto">
            <a:xfrm>
              <a:off x="1104" y="3648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p+4</a:t>
              </a:r>
            </a:p>
          </p:txBody>
        </p:sp>
      </p:grpSp>
      <p:sp>
        <p:nvSpPr>
          <p:cNvPr id="402461" name="Text Box 29"/>
          <p:cNvSpPr txBox="1">
            <a:spLocks noChangeArrowheads="1"/>
          </p:cNvSpPr>
          <p:nvPr/>
        </p:nvSpPr>
        <p:spPr bwMode="auto">
          <a:xfrm>
            <a:off x="3505200" y="1271588"/>
            <a:ext cx="2884488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tabLst>
                <a:tab pos="346075" algn="l"/>
              </a:tabLst>
            </a:pPr>
            <a:r>
              <a:rPr lang="en-US" sz="2000">
                <a:latin typeface="Courier New" pitchFamily="49" charset="0"/>
              </a:rPr>
              <a:t>p</a:t>
            </a:r>
            <a:r>
              <a:rPr lang="en-US" sz="2000"/>
              <a:t> must be multiple of: </a:t>
            </a:r>
          </a:p>
          <a:p>
            <a:pPr algn="l">
              <a:lnSpc>
                <a:spcPct val="100000"/>
              </a:lnSpc>
              <a:tabLst>
                <a:tab pos="346075" algn="l"/>
              </a:tabLst>
            </a:pPr>
            <a:r>
              <a:rPr lang="en-US" sz="2000"/>
              <a:t>	8 for Windows</a:t>
            </a:r>
          </a:p>
          <a:p>
            <a:pPr algn="l">
              <a:lnSpc>
                <a:spcPct val="100000"/>
              </a:lnSpc>
              <a:tabLst>
                <a:tab pos="346075" algn="l"/>
              </a:tabLst>
            </a:pPr>
            <a:r>
              <a:rPr lang="en-US" sz="2000"/>
              <a:t>	4 for Linux</a:t>
            </a:r>
          </a:p>
        </p:txBody>
      </p:sp>
      <p:sp>
        <p:nvSpPr>
          <p:cNvPr id="402462" name="Text Box 30"/>
          <p:cNvSpPr txBox="1">
            <a:spLocks noChangeArrowheads="1"/>
          </p:cNvSpPr>
          <p:nvPr/>
        </p:nvSpPr>
        <p:spPr bwMode="auto">
          <a:xfrm>
            <a:off x="3505200" y="4395788"/>
            <a:ext cx="46021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p</a:t>
            </a:r>
            <a:r>
              <a:rPr lang="en-US" sz="2000"/>
              <a:t> must be multiple of 4 (in either OS)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28600"/>
            <a:ext cx="8221662" cy="573088"/>
          </a:xfrm>
        </p:spPr>
        <p:txBody>
          <a:bodyPr/>
          <a:lstStyle/>
          <a:p>
            <a:r>
              <a:rPr lang="en-US"/>
              <a:t>Ordering Elements Within Structure</a:t>
            </a:r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762000" y="914400"/>
            <a:ext cx="2214563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S4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c2;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838200" y="3581400"/>
            <a:ext cx="2214563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S5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c2;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grpSp>
        <p:nvGrpSpPr>
          <p:cNvPr id="404485" name="Group 5"/>
          <p:cNvGrpSpPr>
            <a:grpSpLocks/>
          </p:cNvGrpSpPr>
          <p:nvPr/>
        </p:nvGrpSpPr>
        <p:grpSpPr bwMode="auto">
          <a:xfrm>
            <a:off x="533400" y="2819400"/>
            <a:ext cx="7813675" cy="668338"/>
            <a:chOff x="336" y="1776"/>
            <a:chExt cx="4922" cy="421"/>
          </a:xfrm>
        </p:grpSpPr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480" y="177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c1</a:t>
              </a: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4272" y="177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2016" y="177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v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672" y="1776"/>
              <a:ext cx="1344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" y="1968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4080" y="196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p+20</a:t>
              </a:r>
            </a:p>
          </p:txBody>
        </p:sp>
        <p:sp>
          <p:nvSpPr>
            <p:cNvPr id="404492" name="Rectangle 12"/>
            <p:cNvSpPr>
              <a:spLocks noChangeArrowheads="1"/>
            </p:cNvSpPr>
            <p:nvPr/>
          </p:nvSpPr>
          <p:spPr bwMode="auto">
            <a:xfrm>
              <a:off x="1824" y="1968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4493" name="Rectangle 13"/>
            <p:cNvSpPr>
              <a:spLocks noChangeArrowheads="1"/>
            </p:cNvSpPr>
            <p:nvPr/>
          </p:nvSpPr>
          <p:spPr bwMode="auto">
            <a:xfrm>
              <a:off x="3382" y="196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p+16</a:t>
              </a:r>
            </a:p>
          </p:txBody>
        </p:sp>
        <p:sp>
          <p:nvSpPr>
            <p:cNvPr id="404494" name="Rectangle 14"/>
            <p:cNvSpPr>
              <a:spLocks noChangeArrowheads="1"/>
            </p:cNvSpPr>
            <p:nvPr/>
          </p:nvSpPr>
          <p:spPr bwMode="auto">
            <a:xfrm>
              <a:off x="4800" y="196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p+24</a:t>
              </a:r>
            </a:p>
          </p:txBody>
        </p:sp>
        <p:sp>
          <p:nvSpPr>
            <p:cNvPr id="404495" name="Rectangle 15"/>
            <p:cNvSpPr>
              <a:spLocks noChangeArrowheads="1"/>
            </p:cNvSpPr>
            <p:nvPr/>
          </p:nvSpPr>
          <p:spPr bwMode="auto">
            <a:xfrm>
              <a:off x="3504" y="177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c2</a:t>
              </a:r>
            </a:p>
          </p:txBody>
        </p:sp>
        <p:sp>
          <p:nvSpPr>
            <p:cNvPr id="404496" name="Rectangle 16"/>
            <p:cNvSpPr>
              <a:spLocks noChangeArrowheads="1"/>
            </p:cNvSpPr>
            <p:nvPr/>
          </p:nvSpPr>
          <p:spPr bwMode="auto">
            <a:xfrm>
              <a:off x="3696" y="1776"/>
              <a:ext cx="576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4497" name="Group 17"/>
          <p:cNvGrpSpPr>
            <a:grpSpLocks/>
          </p:cNvGrpSpPr>
          <p:nvPr/>
        </p:nvGrpSpPr>
        <p:grpSpPr bwMode="auto">
          <a:xfrm>
            <a:off x="685800" y="5486400"/>
            <a:ext cx="5562600" cy="668338"/>
            <a:chOff x="432" y="3456"/>
            <a:chExt cx="3504" cy="421"/>
          </a:xfrm>
        </p:grpSpPr>
        <p:sp>
          <p:nvSpPr>
            <p:cNvPr id="404498" name="Rectangle 18"/>
            <p:cNvSpPr>
              <a:spLocks noChangeArrowheads="1"/>
            </p:cNvSpPr>
            <p:nvPr/>
          </p:nvSpPr>
          <p:spPr bwMode="auto">
            <a:xfrm>
              <a:off x="2448" y="3456"/>
              <a:ext cx="384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9" name="Rectangle 19"/>
            <p:cNvSpPr>
              <a:spLocks noChangeArrowheads="1"/>
            </p:cNvSpPr>
            <p:nvPr/>
          </p:nvSpPr>
          <p:spPr bwMode="auto">
            <a:xfrm>
              <a:off x="2112" y="345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c1</a:t>
              </a:r>
            </a:p>
          </p:txBody>
        </p:sp>
        <p:sp>
          <p:nvSpPr>
            <p:cNvPr id="404500" name="Rectangle 20"/>
            <p:cNvSpPr>
              <a:spLocks noChangeArrowheads="1"/>
            </p:cNvSpPr>
            <p:nvPr/>
          </p:nvSpPr>
          <p:spPr bwMode="auto">
            <a:xfrm>
              <a:off x="2832" y="345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</a:t>
              </a:r>
            </a:p>
          </p:txBody>
        </p:sp>
        <p:sp>
          <p:nvSpPr>
            <p:cNvPr id="404501" name="Rectangle 21"/>
            <p:cNvSpPr>
              <a:spLocks noChangeArrowheads="1"/>
            </p:cNvSpPr>
            <p:nvPr/>
          </p:nvSpPr>
          <p:spPr bwMode="auto">
            <a:xfrm>
              <a:off x="576" y="345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v</a:t>
              </a:r>
            </a:p>
          </p:txBody>
        </p:sp>
        <p:sp>
          <p:nvSpPr>
            <p:cNvPr id="404502" name="Rectangle 22"/>
            <p:cNvSpPr>
              <a:spLocks noChangeArrowheads="1"/>
            </p:cNvSpPr>
            <p:nvPr/>
          </p:nvSpPr>
          <p:spPr bwMode="auto">
            <a:xfrm>
              <a:off x="432" y="3648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4503" name="Rectangle 23"/>
            <p:cNvSpPr>
              <a:spLocks noChangeArrowheads="1"/>
            </p:cNvSpPr>
            <p:nvPr/>
          </p:nvSpPr>
          <p:spPr bwMode="auto">
            <a:xfrm>
              <a:off x="2640" y="364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p+12</a:t>
              </a:r>
            </a:p>
          </p:txBody>
        </p:sp>
        <p:sp>
          <p:nvSpPr>
            <p:cNvPr id="404504" name="Rectangle 24"/>
            <p:cNvSpPr>
              <a:spLocks noChangeArrowheads="1"/>
            </p:cNvSpPr>
            <p:nvPr/>
          </p:nvSpPr>
          <p:spPr bwMode="auto">
            <a:xfrm>
              <a:off x="1920" y="3648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4505" name="Rectangle 25"/>
            <p:cNvSpPr>
              <a:spLocks noChangeArrowheads="1"/>
            </p:cNvSpPr>
            <p:nvPr/>
          </p:nvSpPr>
          <p:spPr bwMode="auto">
            <a:xfrm>
              <a:off x="3478" y="3648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p+16</a:t>
              </a:r>
            </a:p>
          </p:txBody>
        </p:sp>
        <p:sp>
          <p:nvSpPr>
            <p:cNvPr id="404506" name="Rectangle 26"/>
            <p:cNvSpPr>
              <a:spLocks noChangeArrowheads="1"/>
            </p:cNvSpPr>
            <p:nvPr/>
          </p:nvSpPr>
          <p:spPr bwMode="auto">
            <a:xfrm>
              <a:off x="2304" y="345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c2</a:t>
              </a:r>
            </a:p>
          </p:txBody>
        </p:sp>
      </p:grpSp>
      <p:sp>
        <p:nvSpPr>
          <p:cNvPr id="404507" name="Text Box 27"/>
          <p:cNvSpPr txBox="1">
            <a:spLocks noChangeArrowheads="1"/>
          </p:cNvSpPr>
          <p:nvPr/>
        </p:nvSpPr>
        <p:spPr bwMode="auto">
          <a:xfrm>
            <a:off x="3733800" y="1422400"/>
            <a:ext cx="44116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10 bytes wasted space in Windows</a:t>
            </a:r>
          </a:p>
        </p:txBody>
      </p:sp>
      <p:sp>
        <p:nvSpPr>
          <p:cNvPr id="404508" name="Text Box 28"/>
          <p:cNvSpPr txBox="1">
            <a:spLocks noChangeArrowheads="1"/>
          </p:cNvSpPr>
          <p:nvPr/>
        </p:nvSpPr>
        <p:spPr bwMode="auto">
          <a:xfrm>
            <a:off x="4572000" y="4394200"/>
            <a:ext cx="27828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/>
              <a:t>2 bytes wasted space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38913" cy="573088"/>
          </a:xfrm>
          <a:noFill/>
          <a:ln/>
        </p:spPr>
        <p:txBody>
          <a:bodyPr/>
          <a:lstStyle/>
          <a:p>
            <a:r>
              <a:rPr lang="en-US"/>
              <a:t>Arrays of Structures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303837" cy="5224462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Principle</a:t>
            </a:r>
          </a:p>
          <a:p>
            <a:pPr lvl="1"/>
            <a:r>
              <a:rPr lang="en-US"/>
              <a:t>Allocated by repeating allocation for array type</a:t>
            </a:r>
          </a:p>
          <a:p>
            <a:pPr lvl="1"/>
            <a:r>
              <a:rPr lang="en-US"/>
              <a:t>In general, may nest arrays &amp; structures to arbitrary depth</a:t>
            </a:r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1295400" y="5257800"/>
            <a:ext cx="6611938" cy="660400"/>
            <a:chOff x="816" y="3312"/>
            <a:chExt cx="4165" cy="416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1006" y="3334"/>
              <a:ext cx="11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a[0]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816" y="3518"/>
              <a:ext cx="345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a+0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2158" y="3334"/>
              <a:ext cx="1136" cy="176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a[1]</a:t>
              </a:r>
            </a:p>
          </p:txBody>
        </p:sp>
        <p:sp>
          <p:nvSpPr>
            <p:cNvPr id="406536" name="Rectangle 8"/>
            <p:cNvSpPr>
              <a:spLocks noChangeArrowheads="1"/>
            </p:cNvSpPr>
            <p:nvPr/>
          </p:nvSpPr>
          <p:spPr bwMode="auto">
            <a:xfrm>
              <a:off x="3310" y="3334"/>
              <a:ext cx="11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a[2]</a:t>
              </a:r>
            </a:p>
          </p:txBody>
        </p:sp>
        <p:sp>
          <p:nvSpPr>
            <p:cNvPr id="406537" name="Rectangle 9"/>
            <p:cNvSpPr>
              <a:spLocks noChangeArrowheads="1"/>
            </p:cNvSpPr>
            <p:nvPr/>
          </p:nvSpPr>
          <p:spPr bwMode="auto">
            <a:xfrm>
              <a:off x="1939" y="3518"/>
              <a:ext cx="422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a+12</a:t>
              </a:r>
            </a:p>
          </p:txBody>
        </p:sp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3091" y="3518"/>
              <a:ext cx="422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a+24</a:t>
              </a:r>
            </a:p>
          </p:txBody>
        </p:sp>
        <p:sp>
          <p:nvSpPr>
            <p:cNvPr id="406539" name="Rectangle 11"/>
            <p:cNvSpPr>
              <a:spLocks noChangeArrowheads="1"/>
            </p:cNvSpPr>
            <p:nvPr/>
          </p:nvSpPr>
          <p:spPr bwMode="auto">
            <a:xfrm>
              <a:off x="4243" y="3518"/>
              <a:ext cx="422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a+36</a:t>
              </a:r>
            </a:p>
          </p:txBody>
        </p:sp>
        <p:sp>
          <p:nvSpPr>
            <p:cNvPr id="406540" name="Rectangle 12"/>
            <p:cNvSpPr>
              <a:spLocks noChangeArrowheads="1"/>
            </p:cNvSpPr>
            <p:nvPr/>
          </p:nvSpPr>
          <p:spPr bwMode="auto">
            <a:xfrm>
              <a:off x="4637" y="3312"/>
              <a:ext cx="3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6541" name="Line 13"/>
          <p:cNvSpPr>
            <a:spLocks noChangeShapeType="1"/>
          </p:cNvSpPr>
          <p:nvPr/>
        </p:nvSpPr>
        <p:spPr bwMode="auto">
          <a:xfrm>
            <a:off x="1143000" y="4114800"/>
            <a:ext cx="2209800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Line 14"/>
          <p:cNvSpPr>
            <a:spLocks noChangeShapeType="1"/>
          </p:cNvSpPr>
          <p:nvPr/>
        </p:nvSpPr>
        <p:spPr bwMode="auto">
          <a:xfrm flipH="1">
            <a:off x="5257800" y="4114800"/>
            <a:ext cx="3124200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9144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a+12</a:t>
            </a:r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56388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a+20</a:t>
            </a: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32766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a+16</a:t>
            </a:r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80010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a+24</a:t>
            </a:r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5791200" y="17526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S6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float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a[10];</a:t>
            </a:r>
          </a:p>
        </p:txBody>
      </p: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1066800" y="3810000"/>
            <a:ext cx="7315200" cy="279400"/>
            <a:chOff x="672" y="2400"/>
            <a:chExt cx="4608" cy="176"/>
          </a:xfrm>
        </p:grpSpPr>
        <p:sp>
          <p:nvSpPr>
            <p:cNvPr id="406549" name="Rectangle 21"/>
            <p:cNvSpPr>
              <a:spLocks noChangeArrowheads="1"/>
            </p:cNvSpPr>
            <p:nvPr/>
          </p:nvSpPr>
          <p:spPr bwMode="auto">
            <a:xfrm>
              <a:off x="672" y="240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a[1].i</a:t>
              </a:r>
            </a:p>
          </p:txBody>
        </p:sp>
        <p:sp>
          <p:nvSpPr>
            <p:cNvPr id="406550" name="Rectangle 22"/>
            <p:cNvSpPr>
              <a:spLocks noChangeArrowheads="1"/>
            </p:cNvSpPr>
            <p:nvPr/>
          </p:nvSpPr>
          <p:spPr bwMode="auto">
            <a:xfrm>
              <a:off x="3744" y="240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a[1].j</a:t>
              </a:r>
            </a:p>
          </p:txBody>
        </p:sp>
        <p:sp>
          <p:nvSpPr>
            <p:cNvPr id="406551" name="Rectangle 23"/>
            <p:cNvSpPr>
              <a:spLocks noChangeArrowheads="1"/>
            </p:cNvSpPr>
            <p:nvPr/>
          </p:nvSpPr>
          <p:spPr bwMode="auto">
            <a:xfrm>
              <a:off x="2208" y="2400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a[1].v</a:t>
              </a:r>
            </a:p>
          </p:txBody>
        </p:sp>
        <p:sp>
          <p:nvSpPr>
            <p:cNvPr id="406552" name="Rectangle 24"/>
            <p:cNvSpPr>
              <a:spLocks noChangeArrowheads="1"/>
            </p:cNvSpPr>
            <p:nvPr/>
          </p:nvSpPr>
          <p:spPr bwMode="auto">
            <a:xfrm>
              <a:off x="1440" y="2400"/>
              <a:ext cx="768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3" name="Rectangle 25"/>
            <p:cNvSpPr>
              <a:spLocks noChangeArrowheads="1"/>
            </p:cNvSpPr>
            <p:nvPr/>
          </p:nvSpPr>
          <p:spPr bwMode="auto">
            <a:xfrm>
              <a:off x="4512" y="2400"/>
              <a:ext cx="768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228600"/>
            <a:ext cx="8815387" cy="573088"/>
          </a:xfrm>
          <a:noFill/>
          <a:ln/>
        </p:spPr>
        <p:txBody>
          <a:bodyPr/>
          <a:lstStyle/>
          <a:p>
            <a:r>
              <a:rPr lang="en-US"/>
              <a:t>Satisfying Alignment within Structure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6858000" cy="5486400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Achieving Alignment</a:t>
            </a:r>
          </a:p>
          <a:p>
            <a:pPr lvl="1"/>
            <a:r>
              <a:rPr lang="en-US"/>
              <a:t>Starting address of structure array must be multiple of worst-case alignment for any element</a:t>
            </a:r>
          </a:p>
          <a:p>
            <a:pPr lvl="2"/>
            <a:r>
              <a:rPr lang="en-US"/>
              <a:t>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en-US"/>
              <a:t> must be multiple of 4</a:t>
            </a:r>
          </a:p>
          <a:p>
            <a:pPr lvl="1"/>
            <a:r>
              <a:rPr lang="en-US"/>
              <a:t>Offset of element within structure must be multiple of element’s alignment requirement</a:t>
            </a:r>
          </a:p>
          <a:p>
            <a:pPr lvl="2"/>
            <a:r>
              <a:rPr lang="en-US"/>
              <a:t>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v</a:t>
            </a:r>
            <a:r>
              <a:rPr lang="en-US"/>
              <a:t>’s offset of 4 is a multiple of 4</a:t>
            </a:r>
          </a:p>
          <a:p>
            <a:pPr lvl="1"/>
            <a:r>
              <a:rPr lang="en-US"/>
              <a:t>Overall size of structure must be multiple of worst-case alignment for any element</a:t>
            </a:r>
          </a:p>
          <a:p>
            <a:pPr lvl="2"/>
            <a:r>
              <a:rPr lang="en-US"/>
              <a:t>Structure padded with unused space to be 12 bytes</a:t>
            </a:r>
          </a:p>
          <a:p>
            <a:pPr lvl="2"/>
            <a:endParaRPr lang="en-US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6477000" y="20574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S6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float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a[10];</a:t>
            </a:r>
          </a:p>
        </p:txBody>
      </p:sp>
      <p:grpSp>
        <p:nvGrpSpPr>
          <p:cNvPr id="408581" name="Group 5"/>
          <p:cNvGrpSpPr>
            <a:grpSpLocks/>
          </p:cNvGrpSpPr>
          <p:nvPr/>
        </p:nvGrpSpPr>
        <p:grpSpPr bwMode="auto">
          <a:xfrm>
            <a:off x="1328738" y="4665663"/>
            <a:ext cx="7510462" cy="1658937"/>
            <a:chOff x="768" y="2640"/>
            <a:chExt cx="4731" cy="1045"/>
          </a:xfrm>
        </p:grpSpPr>
        <p:sp>
          <p:nvSpPr>
            <p:cNvPr id="408582" name="Line 6"/>
            <p:cNvSpPr>
              <a:spLocks noChangeShapeType="1"/>
            </p:cNvSpPr>
            <p:nvPr/>
          </p:nvSpPr>
          <p:spPr bwMode="auto">
            <a:xfrm flipH="1">
              <a:off x="891" y="2832"/>
              <a:ext cx="225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3" name="Line 7"/>
            <p:cNvSpPr>
              <a:spLocks noChangeShapeType="1"/>
            </p:cNvSpPr>
            <p:nvPr/>
          </p:nvSpPr>
          <p:spPr bwMode="auto">
            <a:xfrm flipH="1" flipV="1">
              <a:off x="4251" y="2832"/>
              <a:ext cx="124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8584" name="Group 8"/>
            <p:cNvGrpSpPr>
              <a:grpSpLocks/>
            </p:cNvGrpSpPr>
            <p:nvPr/>
          </p:nvGrpSpPr>
          <p:grpSpPr bwMode="auto">
            <a:xfrm>
              <a:off x="768" y="2640"/>
              <a:ext cx="4539" cy="451"/>
              <a:chOff x="768" y="2640"/>
              <a:chExt cx="4539" cy="451"/>
            </a:xfrm>
          </p:grpSpPr>
          <p:sp>
            <p:nvSpPr>
              <p:cNvPr id="408585" name="Rectangle 9"/>
              <p:cNvSpPr>
                <a:spLocks noChangeArrowheads="1"/>
              </p:cNvSpPr>
              <p:nvPr/>
            </p:nvSpPr>
            <p:spPr bwMode="auto">
              <a:xfrm>
                <a:off x="987" y="2640"/>
                <a:ext cx="1136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a[0]</a:t>
                </a:r>
              </a:p>
            </p:txBody>
          </p:sp>
          <p:sp>
            <p:nvSpPr>
              <p:cNvPr id="408586" name="Rectangle 10"/>
              <p:cNvSpPr>
                <a:spLocks noChangeArrowheads="1"/>
              </p:cNvSpPr>
              <p:nvPr/>
            </p:nvSpPr>
            <p:spPr bwMode="auto">
              <a:xfrm>
                <a:off x="768" y="2862"/>
                <a:ext cx="37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a+0</a:t>
                </a:r>
              </a:p>
            </p:txBody>
          </p:sp>
          <p:sp>
            <p:nvSpPr>
              <p:cNvPr id="408587" name="Rectangle 11"/>
              <p:cNvSpPr>
                <a:spLocks noChangeArrowheads="1"/>
              </p:cNvSpPr>
              <p:nvPr/>
            </p:nvSpPr>
            <p:spPr bwMode="auto">
              <a:xfrm>
                <a:off x="3147" y="2640"/>
                <a:ext cx="1136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a[i]</a:t>
                </a:r>
              </a:p>
            </p:txBody>
          </p:sp>
          <p:sp>
            <p:nvSpPr>
              <p:cNvPr id="408588" name="Rectangle 12"/>
              <p:cNvSpPr>
                <a:spLocks noChangeArrowheads="1"/>
              </p:cNvSpPr>
              <p:nvPr/>
            </p:nvSpPr>
            <p:spPr bwMode="auto">
              <a:xfrm>
                <a:off x="2910" y="2848"/>
                <a:ext cx="544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a+12i</a:t>
                </a:r>
              </a:p>
            </p:txBody>
          </p:sp>
          <p:sp>
            <p:nvSpPr>
              <p:cNvPr id="408589" name="Rectangle 13"/>
              <p:cNvSpPr>
                <a:spLocks noChangeArrowheads="1"/>
              </p:cNvSpPr>
              <p:nvPr/>
            </p:nvSpPr>
            <p:spPr bwMode="auto">
              <a:xfrm>
                <a:off x="2139" y="2640"/>
                <a:ext cx="1008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• • •</a:t>
                </a:r>
              </a:p>
            </p:txBody>
          </p:sp>
          <p:sp>
            <p:nvSpPr>
              <p:cNvPr id="408590" name="Rectangle 14"/>
              <p:cNvSpPr>
                <a:spLocks noChangeArrowheads="1"/>
              </p:cNvSpPr>
              <p:nvPr/>
            </p:nvSpPr>
            <p:spPr bwMode="auto">
              <a:xfrm>
                <a:off x="4299" y="2640"/>
                <a:ext cx="1008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• • •</a:t>
                </a:r>
              </a:p>
            </p:txBody>
          </p:sp>
        </p:grpSp>
        <p:sp>
          <p:nvSpPr>
            <p:cNvPr id="408591" name="Rectangle 15"/>
            <p:cNvSpPr>
              <a:spLocks noChangeArrowheads="1"/>
            </p:cNvSpPr>
            <p:nvPr/>
          </p:nvSpPr>
          <p:spPr bwMode="auto">
            <a:xfrm>
              <a:off x="795" y="3456"/>
              <a:ext cx="5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a+12i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2283" y="3456"/>
              <a:ext cx="71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a+12i+4</a:t>
              </a:r>
            </a:p>
          </p:txBody>
        </p:sp>
        <p:grpSp>
          <p:nvGrpSpPr>
            <p:cNvPr id="408593" name="Group 17"/>
            <p:cNvGrpSpPr>
              <a:grpSpLocks/>
            </p:cNvGrpSpPr>
            <p:nvPr/>
          </p:nvGrpSpPr>
          <p:grpSpPr bwMode="auto">
            <a:xfrm>
              <a:off x="891" y="3216"/>
              <a:ext cx="4608" cy="176"/>
              <a:chOff x="891" y="3216"/>
              <a:chExt cx="4608" cy="176"/>
            </a:xfrm>
          </p:grpSpPr>
          <p:sp>
            <p:nvSpPr>
              <p:cNvPr id="408594" name="Rectangle 18"/>
              <p:cNvSpPr>
                <a:spLocks noChangeArrowheads="1"/>
              </p:cNvSpPr>
              <p:nvPr/>
            </p:nvSpPr>
            <p:spPr bwMode="auto">
              <a:xfrm>
                <a:off x="891" y="3216"/>
                <a:ext cx="752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a[1].i</a:t>
                </a:r>
              </a:p>
            </p:txBody>
          </p:sp>
          <p:sp>
            <p:nvSpPr>
              <p:cNvPr id="408595" name="Rectangle 19"/>
              <p:cNvSpPr>
                <a:spLocks noChangeArrowheads="1"/>
              </p:cNvSpPr>
              <p:nvPr/>
            </p:nvSpPr>
            <p:spPr bwMode="auto">
              <a:xfrm>
                <a:off x="3963" y="3216"/>
                <a:ext cx="752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a[1].j</a:t>
                </a:r>
              </a:p>
            </p:txBody>
          </p:sp>
          <p:sp>
            <p:nvSpPr>
              <p:cNvPr id="408596" name="Rectangle 20"/>
              <p:cNvSpPr>
                <a:spLocks noChangeArrowheads="1"/>
              </p:cNvSpPr>
              <p:nvPr/>
            </p:nvSpPr>
            <p:spPr bwMode="auto">
              <a:xfrm>
                <a:off x="2427" y="3216"/>
                <a:ext cx="1520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a[1].v</a:t>
                </a:r>
              </a:p>
            </p:txBody>
          </p:sp>
          <p:sp>
            <p:nvSpPr>
              <p:cNvPr id="408597" name="Rectangle 21"/>
              <p:cNvSpPr>
                <a:spLocks noChangeArrowheads="1"/>
              </p:cNvSpPr>
              <p:nvPr/>
            </p:nvSpPr>
            <p:spPr bwMode="auto">
              <a:xfrm>
                <a:off x="1659" y="3216"/>
                <a:ext cx="768" cy="176"/>
              </a:xfrm>
              <a:prstGeom prst="rect">
                <a:avLst/>
              </a:prstGeom>
              <a:solidFill>
                <a:srgbClr val="B2B2B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598" name="Rectangle 22"/>
              <p:cNvSpPr>
                <a:spLocks noChangeArrowheads="1"/>
              </p:cNvSpPr>
              <p:nvPr/>
            </p:nvSpPr>
            <p:spPr bwMode="auto">
              <a:xfrm>
                <a:off x="4731" y="3216"/>
                <a:ext cx="768" cy="176"/>
              </a:xfrm>
              <a:prstGeom prst="rect">
                <a:avLst/>
              </a:prstGeom>
              <a:solidFill>
                <a:srgbClr val="B2B2B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8599" name="Line 23"/>
          <p:cNvSpPr>
            <a:spLocks noChangeShapeType="1"/>
          </p:cNvSpPr>
          <p:nvPr/>
        </p:nvSpPr>
        <p:spPr bwMode="auto">
          <a:xfrm flipH="1" flipV="1">
            <a:off x="4343400" y="64770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5105400" y="6491288"/>
            <a:ext cx="1416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Multiple of 4</a:t>
            </a:r>
          </a:p>
        </p:txBody>
      </p:sp>
      <p:sp>
        <p:nvSpPr>
          <p:cNvPr id="408601" name="Line 25"/>
          <p:cNvSpPr>
            <a:spLocks noChangeShapeType="1"/>
          </p:cNvSpPr>
          <p:nvPr/>
        </p:nvSpPr>
        <p:spPr bwMode="auto">
          <a:xfrm flipV="1">
            <a:off x="1066800" y="53340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02" name="Text Box 26"/>
          <p:cNvSpPr txBox="1">
            <a:spLocks noChangeArrowheads="1"/>
          </p:cNvSpPr>
          <p:nvPr/>
        </p:nvSpPr>
        <p:spPr bwMode="auto">
          <a:xfrm>
            <a:off x="0" y="5791200"/>
            <a:ext cx="1416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Multiple of 4</a:t>
            </a:r>
          </a:p>
        </p:txBody>
      </p:sp>
      <p:sp>
        <p:nvSpPr>
          <p:cNvPr id="408603" name="AutoShape 27"/>
          <p:cNvSpPr>
            <a:spLocks/>
          </p:cNvSpPr>
          <p:nvPr/>
        </p:nvSpPr>
        <p:spPr bwMode="auto">
          <a:xfrm rot="-5400000">
            <a:off x="4191000" y="5791200"/>
            <a:ext cx="228600" cy="1143000"/>
          </a:xfrm>
          <a:prstGeom prst="leftBrace">
            <a:avLst>
              <a:gd name="adj1" fmla="val 41667"/>
              <a:gd name="adj2" fmla="val 4986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143500" cy="573088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853487" cy="5607050"/>
          </a:xfrm>
        </p:spPr>
        <p:txBody>
          <a:bodyPr/>
          <a:lstStyle/>
          <a:p>
            <a:r>
              <a:rPr lang="en-US"/>
              <a:t>Arrays in C</a:t>
            </a:r>
          </a:p>
          <a:p>
            <a:pPr lvl="1"/>
            <a:r>
              <a:rPr lang="en-US"/>
              <a:t>Contiguous allocation of memory</a:t>
            </a:r>
          </a:p>
          <a:p>
            <a:pPr lvl="1"/>
            <a:r>
              <a:rPr lang="en-US"/>
              <a:t>Pointer to first element</a:t>
            </a:r>
          </a:p>
          <a:p>
            <a:pPr lvl="1"/>
            <a:r>
              <a:rPr lang="en-US"/>
              <a:t>No bounds checking</a:t>
            </a:r>
          </a:p>
          <a:p>
            <a:r>
              <a:rPr lang="en-US"/>
              <a:t>Compiler Optimizations</a:t>
            </a:r>
          </a:p>
          <a:p>
            <a:pPr lvl="1"/>
            <a:r>
              <a:rPr lang="en-US"/>
              <a:t>Compiler often turns array code into pointer code (</a:t>
            </a:r>
            <a:r>
              <a:rPr lang="en-US">
                <a:latin typeface="Courier New" pitchFamily="49" charset="0"/>
              </a:rPr>
              <a:t>zd2int</a:t>
            </a:r>
            <a:r>
              <a:rPr lang="en-US"/>
              <a:t>)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/>
              <a:t>Uses addressing modes to scale array indices</a:t>
            </a:r>
          </a:p>
          <a:p>
            <a:pPr lvl="1"/>
            <a:r>
              <a:rPr lang="en-US"/>
              <a:t>Lots of tricks to improve array indexing in loops</a:t>
            </a:r>
          </a:p>
          <a:p>
            <a:r>
              <a:rPr lang="en-US"/>
              <a:t>Structures</a:t>
            </a:r>
          </a:p>
          <a:p>
            <a:pPr lvl="1"/>
            <a:r>
              <a:rPr lang="en-US"/>
              <a:t>Allocate bytes in order declared</a:t>
            </a:r>
          </a:p>
          <a:p>
            <a:pPr lvl="1"/>
            <a:r>
              <a:rPr lang="en-US"/>
              <a:t>Pad in middle and at end to satisfy alignment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32463" name="Rectangle 15"/>
          <p:cNvSpPr>
            <a:spLocks noChangeArrowheads="1"/>
          </p:cNvSpPr>
          <p:nvPr/>
        </p:nvSpPr>
        <p:spPr bwMode="auto">
          <a:xfrm>
            <a:off x="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32477" name="Rectangle 29"/>
          <p:cNvSpPr>
            <a:spLocks noChangeArrowheads="1"/>
          </p:cNvSpPr>
          <p:nvPr/>
        </p:nvSpPr>
        <p:spPr bwMode="auto">
          <a:xfrm>
            <a:off x="289560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32478" name="Rectangle 30"/>
          <p:cNvSpPr>
            <a:spLocks noChangeArrowheads="1"/>
          </p:cNvSpPr>
          <p:nvPr/>
        </p:nvSpPr>
        <p:spPr bwMode="auto">
          <a:xfrm>
            <a:off x="289560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32486" name="Rectangle 38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0x804854e</a:t>
            </a:r>
          </a:p>
        </p:txBody>
      </p:sp>
      <p:sp>
        <p:nvSpPr>
          <p:cNvPr id="232484" name="Rectangle 36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289560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89560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89560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895600" y="4038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13716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0x804854e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4267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4267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2458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r>
              <a:rPr lang="en-US"/>
              <a:t>Procedure Call Example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32461" name="Rectangle 13"/>
          <p:cNvSpPr>
            <a:spLocks noChangeArrowheads="1"/>
          </p:cNvSpPr>
          <p:nvPr/>
        </p:nvSpPr>
        <p:spPr bwMode="auto">
          <a:xfrm>
            <a:off x="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32464" name="Rectangle 16"/>
          <p:cNvSpPr>
            <a:spLocks noChangeArrowheads="1"/>
          </p:cNvSpPr>
          <p:nvPr/>
        </p:nvSpPr>
        <p:spPr bwMode="auto">
          <a:xfrm>
            <a:off x="13716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32465" name="Rectangle 17"/>
          <p:cNvSpPr>
            <a:spLocks noChangeArrowheads="1"/>
          </p:cNvSpPr>
          <p:nvPr/>
        </p:nvSpPr>
        <p:spPr bwMode="auto">
          <a:xfrm>
            <a:off x="13716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32466" name="Rectangle 18"/>
          <p:cNvSpPr>
            <a:spLocks noChangeArrowheads="1"/>
          </p:cNvSpPr>
          <p:nvPr/>
        </p:nvSpPr>
        <p:spPr bwMode="auto">
          <a:xfrm>
            <a:off x="13716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3810000" y="1905000"/>
            <a:ext cx="2095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call   8048b90</a:t>
            </a:r>
          </a:p>
        </p:txBody>
      </p:sp>
      <p:sp>
        <p:nvSpPr>
          <p:cNvPr id="232474" name="Rectangle 26"/>
          <p:cNvSpPr>
            <a:spLocks noChangeArrowheads="1"/>
          </p:cNvSpPr>
          <p:nvPr/>
        </p:nvSpPr>
        <p:spPr bwMode="auto">
          <a:xfrm>
            <a:off x="533400" y="990600"/>
            <a:ext cx="762317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804854e:	e8 3d 06 00 00 	call   8048b90 &lt;main&gt;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8048553:	50             	pushl  %eax</a:t>
            </a:r>
          </a:p>
        </p:txBody>
      </p:sp>
      <p:sp>
        <p:nvSpPr>
          <p:cNvPr id="232475" name="Rectangle 27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0x8048b90</a:t>
            </a:r>
          </a:p>
        </p:txBody>
      </p: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32483" name="Text Box 35"/>
          <p:cNvSpPr txBox="1">
            <a:spLocks noChangeArrowheads="1"/>
          </p:cNvSpPr>
          <p:nvPr/>
        </p:nvSpPr>
        <p:spPr bwMode="auto">
          <a:xfrm>
            <a:off x="2438400" y="5867400"/>
            <a:ext cx="29495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 </a:t>
            </a:r>
            <a:r>
              <a:rPr lang="en-US"/>
              <a:t>is program counter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nimBg="1" autoUpdateAnimBg="0"/>
      <p:bldP spid="232467" grpId="0" build="p" autoUpdateAnimBg="0"/>
      <p:bldP spid="232475" grpId="0" animBg="1" autoUpdateAnimBg="0"/>
      <p:bldP spid="232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6" name="Rectangle 1030"/>
          <p:cNvSpPr>
            <a:spLocks noChangeArrowheads="1"/>
          </p:cNvSpPr>
          <p:nvPr/>
        </p:nvSpPr>
        <p:spPr bwMode="auto">
          <a:xfrm>
            <a:off x="289560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66247" name="Rectangle 1031"/>
          <p:cNvSpPr>
            <a:spLocks noChangeArrowheads="1"/>
          </p:cNvSpPr>
          <p:nvPr/>
        </p:nvSpPr>
        <p:spPr bwMode="auto">
          <a:xfrm>
            <a:off x="289560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66254" name="Rectangle 1038"/>
          <p:cNvSpPr>
            <a:spLocks noChangeArrowheads="1"/>
          </p:cNvSpPr>
          <p:nvPr/>
        </p:nvSpPr>
        <p:spPr bwMode="auto">
          <a:xfrm>
            <a:off x="2895600" y="4038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66248" name="Rectangle 1032"/>
          <p:cNvSpPr>
            <a:spLocks noChangeArrowheads="1"/>
          </p:cNvSpPr>
          <p:nvPr/>
        </p:nvSpPr>
        <p:spPr bwMode="auto">
          <a:xfrm>
            <a:off x="5943600" y="47244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66249" name="Rectangle 1033"/>
          <p:cNvSpPr>
            <a:spLocks noChangeArrowheads="1"/>
          </p:cNvSpPr>
          <p:nvPr/>
        </p:nvSpPr>
        <p:spPr bwMode="auto">
          <a:xfrm>
            <a:off x="5943600" y="53340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</a:t>
            </a:r>
          </a:p>
        </p:txBody>
      </p:sp>
      <p:sp>
        <p:nvSpPr>
          <p:cNvPr id="266279" name="Rectangle 1063"/>
          <p:cNvSpPr>
            <a:spLocks noChangeArrowheads="1"/>
          </p:cNvSpPr>
          <p:nvPr/>
        </p:nvSpPr>
        <p:spPr bwMode="auto">
          <a:xfrm>
            <a:off x="7315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0x8048591</a:t>
            </a:r>
          </a:p>
        </p:txBody>
      </p:sp>
      <p:sp>
        <p:nvSpPr>
          <p:cNvPr id="266242" name="Rectangle 1026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0x8048591</a:t>
            </a:r>
          </a:p>
        </p:txBody>
      </p:sp>
      <p:sp>
        <p:nvSpPr>
          <p:cNvPr id="266243" name="Rectangle 1027"/>
          <p:cNvSpPr>
            <a:spLocks noChangeArrowheads="1"/>
          </p:cNvSpPr>
          <p:nvPr/>
        </p:nvSpPr>
        <p:spPr bwMode="auto">
          <a:xfrm>
            <a:off x="7315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66250" name="Rectangle 1034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0x104</a:t>
            </a:r>
          </a:p>
        </p:txBody>
      </p:sp>
      <p:sp>
        <p:nvSpPr>
          <p:cNvPr id="266251" name="Rectangle 1035"/>
          <p:cNvSpPr>
            <a:spLocks noChangeArrowheads="1"/>
          </p:cNvSpPr>
          <p:nvPr/>
        </p:nvSpPr>
        <p:spPr bwMode="auto">
          <a:xfrm>
            <a:off x="289560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66252" name="Rectangle 1036"/>
          <p:cNvSpPr>
            <a:spLocks noChangeArrowheads="1"/>
          </p:cNvSpPr>
          <p:nvPr/>
        </p:nvSpPr>
        <p:spPr bwMode="auto">
          <a:xfrm>
            <a:off x="289560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66253" name="Rectangle 1037"/>
          <p:cNvSpPr>
            <a:spLocks noChangeArrowheads="1"/>
          </p:cNvSpPr>
          <p:nvPr/>
        </p:nvSpPr>
        <p:spPr bwMode="auto">
          <a:xfrm>
            <a:off x="289560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66256" name="Rectangle 1040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  <p:sp>
        <p:nvSpPr>
          <p:cNvPr id="266257" name="Rectangle 1041"/>
          <p:cNvSpPr>
            <a:spLocks noChangeArrowheads="1"/>
          </p:cNvSpPr>
          <p:nvPr/>
        </p:nvSpPr>
        <p:spPr bwMode="auto">
          <a:xfrm>
            <a:off x="4267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66258" name="Rectangle 1042"/>
          <p:cNvSpPr>
            <a:spLocks noChangeArrowheads="1"/>
          </p:cNvSpPr>
          <p:nvPr/>
        </p:nvSpPr>
        <p:spPr bwMode="auto">
          <a:xfrm>
            <a:off x="4267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6259" name="Rectangle 104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r>
              <a:rPr lang="en-US"/>
              <a:t>Procedure Return Example</a:t>
            </a:r>
          </a:p>
        </p:txBody>
      </p:sp>
      <p:sp>
        <p:nvSpPr>
          <p:cNvPr id="266267" name="Rectangle 1051"/>
          <p:cNvSpPr>
            <a:spLocks noChangeArrowheads="1"/>
          </p:cNvSpPr>
          <p:nvPr/>
        </p:nvSpPr>
        <p:spPr bwMode="auto">
          <a:xfrm>
            <a:off x="5943600" y="3657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66268" name="Rectangle 1052"/>
          <p:cNvSpPr>
            <a:spLocks noChangeArrowheads="1"/>
          </p:cNvSpPr>
          <p:nvPr/>
        </p:nvSpPr>
        <p:spPr bwMode="auto">
          <a:xfrm>
            <a:off x="5943600" y="3276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0x10c</a:t>
            </a:r>
          </a:p>
        </p:txBody>
      </p:sp>
      <p:sp>
        <p:nvSpPr>
          <p:cNvPr id="266269" name="Rectangle 1053"/>
          <p:cNvSpPr>
            <a:spLocks noChangeArrowheads="1"/>
          </p:cNvSpPr>
          <p:nvPr/>
        </p:nvSpPr>
        <p:spPr bwMode="auto">
          <a:xfrm>
            <a:off x="5943600" y="2895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0x110</a:t>
            </a:r>
          </a:p>
        </p:txBody>
      </p:sp>
      <p:sp>
        <p:nvSpPr>
          <p:cNvPr id="266270" name="Rectangle 1054"/>
          <p:cNvSpPr>
            <a:spLocks noChangeArrowheads="1"/>
          </p:cNvSpPr>
          <p:nvPr/>
        </p:nvSpPr>
        <p:spPr bwMode="auto">
          <a:xfrm>
            <a:off x="7315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123</a:t>
            </a:r>
          </a:p>
        </p:txBody>
      </p:sp>
      <p:sp>
        <p:nvSpPr>
          <p:cNvPr id="266271" name="Rectangle 1055"/>
          <p:cNvSpPr>
            <a:spLocks noChangeArrowheads="1"/>
          </p:cNvSpPr>
          <p:nvPr/>
        </p:nvSpPr>
        <p:spPr bwMode="auto">
          <a:xfrm>
            <a:off x="7315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266272" name="Text Box 1056"/>
          <p:cNvSpPr txBox="1">
            <a:spLocks noChangeArrowheads="1"/>
          </p:cNvSpPr>
          <p:nvPr/>
        </p:nvSpPr>
        <p:spPr bwMode="auto">
          <a:xfrm>
            <a:off x="7620000" y="19050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266273" name="Rectangle 1057"/>
          <p:cNvSpPr>
            <a:spLocks noChangeArrowheads="1"/>
          </p:cNvSpPr>
          <p:nvPr/>
        </p:nvSpPr>
        <p:spPr bwMode="auto">
          <a:xfrm>
            <a:off x="533400" y="990600"/>
            <a:ext cx="5165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8048591:	c3             	ret</a:t>
            </a:r>
          </a:p>
        </p:txBody>
      </p:sp>
      <p:sp>
        <p:nvSpPr>
          <p:cNvPr id="266276" name="Rectangle 1060"/>
          <p:cNvSpPr>
            <a:spLocks noChangeArrowheads="1"/>
          </p:cNvSpPr>
          <p:nvPr/>
        </p:nvSpPr>
        <p:spPr bwMode="auto">
          <a:xfrm>
            <a:off x="7315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0x108</a:t>
            </a:r>
          </a:p>
        </p:txBody>
      </p:sp>
      <p:sp>
        <p:nvSpPr>
          <p:cNvPr id="266277" name="Text Box 1061"/>
          <p:cNvSpPr txBox="1">
            <a:spLocks noChangeArrowheads="1"/>
          </p:cNvSpPr>
          <p:nvPr/>
        </p:nvSpPr>
        <p:spPr bwMode="auto">
          <a:xfrm>
            <a:off x="2438400" y="5867400"/>
            <a:ext cx="29495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%eip </a:t>
            </a:r>
            <a:r>
              <a:rPr lang="en-US"/>
              <a:t>is program counter</a:t>
            </a:r>
            <a:endParaRPr lang="en-US">
              <a:latin typeface="Courier New" pitchFamily="49" charset="0"/>
            </a:endParaRPr>
          </a:p>
        </p:txBody>
      </p:sp>
      <p:sp>
        <p:nvSpPr>
          <p:cNvPr id="266278" name="Rectangle 1062"/>
          <p:cNvSpPr>
            <a:spLocks noChangeArrowheads="1"/>
          </p:cNvSpPr>
          <p:nvPr/>
        </p:nvSpPr>
        <p:spPr bwMode="auto">
          <a:xfrm>
            <a:off x="7315200" y="53340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  <p:sp>
        <p:nvSpPr>
          <p:cNvPr id="266280" name="Rectangle 1064"/>
          <p:cNvSpPr>
            <a:spLocks noChangeArrowheads="1"/>
          </p:cNvSpPr>
          <p:nvPr/>
        </p:nvSpPr>
        <p:spPr bwMode="auto">
          <a:xfrm>
            <a:off x="7315200" y="4038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0x8048553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2" grpId="0" build="p" autoUpdateAnimBg="0"/>
      <p:bldP spid="266276" grpId="0" animBg="1" autoUpdateAnimBg="0"/>
      <p:bldP spid="26627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858000" cy="555625"/>
          </a:xfrm>
          <a:noFill/>
          <a:ln/>
        </p:spPr>
        <p:txBody>
          <a:bodyPr/>
          <a:lstStyle/>
          <a:p>
            <a:r>
              <a:rPr lang="en-US"/>
              <a:t>Stack-Based Languages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Languages that Support Recursion</a:t>
            </a:r>
          </a:p>
          <a:p>
            <a:pPr lvl="1"/>
            <a:r>
              <a:rPr lang="en-US"/>
              <a:t>e.g., C, Pascal, Java</a:t>
            </a:r>
          </a:p>
          <a:p>
            <a:pPr lvl="1"/>
            <a:r>
              <a:rPr lang="en-US"/>
              <a:t>Code must be “</a:t>
            </a:r>
            <a:r>
              <a:rPr lang="en-US" i="1"/>
              <a:t>Reentrant</a:t>
            </a:r>
            <a:r>
              <a:rPr lang="en-US"/>
              <a:t>”</a:t>
            </a:r>
          </a:p>
          <a:p>
            <a:pPr lvl="2"/>
            <a:r>
              <a:rPr lang="en-US"/>
              <a:t>Multiple simultaneous instantiations of single procedure</a:t>
            </a:r>
          </a:p>
          <a:p>
            <a:pPr lvl="1"/>
            <a:r>
              <a:rPr lang="en-US"/>
              <a:t>Need some place to store state of each instantiation</a:t>
            </a:r>
          </a:p>
          <a:p>
            <a:pPr lvl="2"/>
            <a:r>
              <a:rPr lang="en-US"/>
              <a:t>Arguments</a:t>
            </a:r>
          </a:p>
          <a:p>
            <a:pPr lvl="2"/>
            <a:r>
              <a:rPr lang="en-US"/>
              <a:t>Local variables</a:t>
            </a:r>
          </a:p>
          <a:p>
            <a:pPr lvl="2"/>
            <a:r>
              <a:rPr lang="en-US"/>
              <a:t>Return pointer</a:t>
            </a:r>
          </a:p>
          <a:p>
            <a:r>
              <a:rPr lang="en-US"/>
              <a:t>Stack Discipline</a:t>
            </a:r>
          </a:p>
          <a:p>
            <a:pPr lvl="1"/>
            <a:r>
              <a:rPr lang="en-US"/>
              <a:t>State for given procedure needed for limited time</a:t>
            </a:r>
          </a:p>
          <a:p>
            <a:pPr lvl="2"/>
            <a:r>
              <a:rPr lang="en-US"/>
              <a:t>From when called to when return</a:t>
            </a:r>
          </a:p>
          <a:p>
            <a:pPr lvl="1"/>
            <a:r>
              <a:rPr lang="en-US"/>
              <a:t>Callee returns before caller does</a:t>
            </a:r>
          </a:p>
          <a:p>
            <a:r>
              <a:rPr lang="en-US"/>
              <a:t>Stack Allocated in </a:t>
            </a:r>
            <a:r>
              <a:rPr lang="en-US" i="1"/>
              <a:t>Frames</a:t>
            </a:r>
          </a:p>
          <a:p>
            <a:pPr lvl="1"/>
            <a:r>
              <a:rPr lang="en-US"/>
              <a:t>state for single procedure instantiation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17090</TotalTime>
  <Pages>35</Pages>
  <Words>4351</Words>
  <Application>Microsoft Macintosh PowerPoint</Application>
  <PresentationFormat>Letter Paper (8.5x11 in)</PresentationFormat>
  <Paragraphs>1848</Paragraphs>
  <Slides>65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class02</vt:lpstr>
      <vt:lpstr>Assembly Programming II </vt:lpstr>
      <vt:lpstr>IA32 Stack</vt:lpstr>
      <vt:lpstr>IA32 Stack Pushing</vt:lpstr>
      <vt:lpstr>IA32 Stack Popping</vt:lpstr>
      <vt:lpstr>Stack Operation Examples</vt:lpstr>
      <vt:lpstr>Procedure Control Flow</vt:lpstr>
      <vt:lpstr>Procedure Call Example</vt:lpstr>
      <vt:lpstr>Procedure Return Example</vt:lpstr>
      <vt:lpstr>Stack-Based Languages</vt:lpstr>
      <vt:lpstr>Call Chain Example</vt:lpstr>
      <vt:lpstr>Stack Frames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Stack Operation</vt:lpstr>
      <vt:lpstr>IA32/Linux Stack Frame</vt:lpstr>
      <vt:lpstr>Revisiting swap</vt:lpstr>
      <vt:lpstr>Revisiting swap</vt:lpstr>
      <vt:lpstr>swap Setup #1</vt:lpstr>
      <vt:lpstr>swap Setup #2</vt:lpstr>
      <vt:lpstr>swap Setup #3</vt:lpstr>
      <vt:lpstr>Effect of swap Setup</vt:lpstr>
      <vt:lpstr>swap Finish #1</vt:lpstr>
      <vt:lpstr>swap Finish #2</vt:lpstr>
      <vt:lpstr>swap Finish #3</vt:lpstr>
      <vt:lpstr>swap Finish #4</vt:lpstr>
      <vt:lpstr>Register Saving Conventions</vt:lpstr>
      <vt:lpstr>Register Saving Conventions</vt:lpstr>
      <vt:lpstr>IA32/Linux Register Usage</vt:lpstr>
      <vt:lpstr>Recursive Factorial</vt:lpstr>
      <vt:lpstr>Rfact Stack Setup</vt:lpstr>
      <vt:lpstr>Rfact Body</vt:lpstr>
      <vt:lpstr>Rfact Recursion</vt:lpstr>
      <vt:lpstr>Rfact Result</vt:lpstr>
      <vt:lpstr>Rfact Completion</vt:lpstr>
      <vt:lpstr>Summary</vt:lpstr>
      <vt:lpstr>Machine-Level Programming IV: Structured Data</vt:lpstr>
      <vt:lpstr>Basic Data Types</vt:lpstr>
      <vt:lpstr>Array Allocation</vt:lpstr>
      <vt:lpstr>Array Example</vt:lpstr>
      <vt:lpstr>Array Accessing Example</vt:lpstr>
      <vt:lpstr>Referencing Examples</vt:lpstr>
      <vt:lpstr>Array Loop Example</vt:lpstr>
      <vt:lpstr>Array Loop Implementation</vt:lpstr>
      <vt:lpstr>Multi-Level Array Example</vt:lpstr>
      <vt:lpstr>Element Access in Multi-Level Array</vt:lpstr>
      <vt:lpstr>Structures</vt:lpstr>
      <vt:lpstr>Generating Pointer to Struct. Member</vt:lpstr>
      <vt:lpstr>Structure Referencing (Cont.)</vt:lpstr>
      <vt:lpstr>Alignment</vt:lpstr>
      <vt:lpstr>Specific Cases of Alignment</vt:lpstr>
      <vt:lpstr>Satisfying Alignment with Structures</vt:lpstr>
      <vt:lpstr>Linux vs. Windows</vt:lpstr>
      <vt:lpstr>Overall Alignment Requirement</vt:lpstr>
      <vt:lpstr>Ordering Elements Within Structure</vt:lpstr>
      <vt:lpstr>Arrays of Structures</vt:lpstr>
      <vt:lpstr>Satisfying Alignment within Structure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III</dc:title>
  <dc:creator>Randal E. Bryant and David R. O'Hallaron</dc:creator>
  <cp:lastModifiedBy>Abhishek Bhattacharjee</cp:lastModifiedBy>
  <cp:revision>149</cp:revision>
  <cp:lastPrinted>1998-08-31T18:34:23Z</cp:lastPrinted>
  <dcterms:created xsi:type="dcterms:W3CDTF">1998-08-11T09:19:24Z</dcterms:created>
  <dcterms:modified xsi:type="dcterms:W3CDTF">2014-10-20T03:56:49Z</dcterms:modified>
</cp:coreProperties>
</file>