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5" r:id="rId3"/>
    <p:sldId id="296" r:id="rId4"/>
    <p:sldId id="375" r:id="rId5"/>
    <p:sldId id="381" r:id="rId6"/>
    <p:sldId id="382" r:id="rId7"/>
    <p:sldId id="384" r:id="rId8"/>
    <p:sldId id="385" r:id="rId9"/>
    <p:sldId id="386" r:id="rId10"/>
    <p:sldId id="388" r:id="rId11"/>
    <p:sldId id="389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0" autoAdjust="0"/>
    <p:restoredTop sz="90929"/>
  </p:normalViewPr>
  <p:slideViewPr>
    <p:cSldViewPr>
      <p:cViewPr>
        <p:scale>
          <a:sx n="80" d="100"/>
          <a:sy n="80" d="100"/>
        </p:scale>
        <p:origin x="-810" y="-30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21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47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24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14F596-D0D8-4452-939F-6211490AEC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Introduction to Assembly Programming</a:t>
            </a:r>
          </a:p>
          <a:p>
            <a:pPr lvl="2"/>
            <a:r>
              <a:rPr lang="en-US" dirty="0" smtClean="0"/>
              <a:t>x86 assembly</a:t>
            </a:r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Assembly Programming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457200" y="14478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81000" y="1828800"/>
            <a:ext cx="3814763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fact_while(int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while (x &gt; 1)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00600" y="1371600"/>
            <a:ext cx="34290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Second 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4648200" y="1828800"/>
            <a:ext cx="3814763" cy="39465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fact_while_goto2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(!(x &gt; 1))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</a:t>
            </a:r>
            <a:r>
              <a:rPr lang="en-US" i="1">
                <a:latin typeface="Courier New" pitchFamily="49" charset="0"/>
              </a:rPr>
              <a:t> done</a:t>
            </a:r>
            <a:r>
              <a:rPr lang="en-US">
                <a:latin typeface="Courier New" pitchFamily="49" charset="0"/>
              </a:rPr>
              <a:t>;  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&gt;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goto</a:t>
            </a:r>
            <a:r>
              <a:rPr lang="en-US" i="1">
                <a:solidFill>
                  <a:schemeClr val="tx2"/>
                </a:solidFill>
                <a:latin typeface="Courier New" pitchFamily="49" charset="0"/>
              </a:rPr>
              <a:t> loop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done: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20000" cy="573088"/>
          </a:xfrm>
        </p:spPr>
        <p:txBody>
          <a:bodyPr/>
          <a:lstStyle/>
          <a:p>
            <a:r>
              <a:rPr lang="en-US"/>
              <a:t>Actual “While” Loop Translation</a:t>
            </a:r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4724400"/>
            <a:ext cx="3733800" cy="1828800"/>
          </a:xfrm>
        </p:spPr>
        <p:txBody>
          <a:bodyPr/>
          <a:lstStyle/>
          <a:p>
            <a:pPr lvl="1"/>
            <a:r>
              <a:rPr lang="en-US"/>
              <a:t>Uses same inner loop as do-while version</a:t>
            </a:r>
          </a:p>
          <a:p>
            <a:pPr lvl="1"/>
            <a:r>
              <a:rPr lang="en-US"/>
              <a:t>Guards loop entry with extra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1371600" y="9906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1295400" y="1447800"/>
            <a:ext cx="1905000" cy="6953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while 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990600" y="327660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Do-While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143000" y="3810000"/>
            <a:ext cx="2362200" cy="179387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(!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 </a:t>
            </a:r>
            <a:r>
              <a:rPr lang="en-US" i="1">
                <a:latin typeface="Courier New" pitchFamily="49" charset="0"/>
              </a:rPr>
              <a:t>done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while(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done</a:t>
            </a:r>
            <a:r>
              <a:rPr lang="en-US">
                <a:latin typeface="Courier New" pitchFamily="49" charset="0"/>
              </a:rPr>
              <a:t>: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997700" cy="573088"/>
          </a:xfrm>
        </p:spPr>
        <p:txBody>
          <a:bodyPr/>
          <a:lstStyle/>
          <a:p>
            <a:r>
              <a:rPr lang="en-US"/>
              <a:t>General “While” Translation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5486400" y="320040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5867400" y="3657600"/>
            <a:ext cx="2362200" cy="2068513"/>
          </a:xfrm>
          <a:prstGeom prst="rect">
            <a:avLst/>
          </a:prstGeom>
          <a:solidFill>
            <a:srgbClr val="FFCC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(!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 </a:t>
            </a:r>
            <a:r>
              <a:rPr lang="en-US" i="1">
                <a:latin typeface="Courier New" pitchFamily="49" charset="0"/>
              </a:rPr>
              <a:t>done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</a:t>
            </a:r>
            <a:r>
              <a:rPr lang="en-US">
                <a:latin typeface="Courier New" pitchFamily="49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 </a:t>
            </a:r>
            <a:r>
              <a:rPr lang="en-US" i="1">
                <a:latin typeface="Courier New" pitchFamily="49" charset="0"/>
              </a:rPr>
              <a:t>loop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done</a:t>
            </a:r>
            <a:r>
              <a:rPr lang="en-US">
                <a:latin typeface="Courier New" pitchFamily="49" charset="0"/>
              </a:rPr>
              <a:t>:</a:t>
            </a:r>
          </a:p>
        </p:txBody>
      </p:sp>
      <p:sp>
        <p:nvSpPr>
          <p:cNvPr id="273417" name="Line 9"/>
          <p:cNvSpPr>
            <a:spLocks noChangeShapeType="1"/>
          </p:cNvSpPr>
          <p:nvPr/>
        </p:nvSpPr>
        <p:spPr bwMode="auto">
          <a:xfrm>
            <a:off x="2286000" y="23622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 rot="-5400000">
            <a:off x="4572000" y="31242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152400"/>
            <a:ext cx="3733800" cy="1095375"/>
          </a:xfrm>
          <a:noFill/>
          <a:ln/>
        </p:spPr>
        <p:txBody>
          <a:bodyPr/>
          <a:lstStyle/>
          <a:p>
            <a:r>
              <a:rPr lang="en-US"/>
              <a:t>Switch Statements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2700" y="1219200"/>
            <a:ext cx="3975100" cy="4732338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85000"/>
              </a:lnSpc>
            </a:pPr>
            <a:r>
              <a:rPr lang="en-US"/>
              <a:t>Implementation Options</a:t>
            </a:r>
          </a:p>
          <a:p>
            <a:pPr lvl="1">
              <a:lnSpc>
                <a:spcPct val="90000"/>
              </a:lnSpc>
            </a:pPr>
            <a:r>
              <a:rPr lang="en-US"/>
              <a:t>Series of conditionals</a:t>
            </a:r>
          </a:p>
          <a:p>
            <a:pPr lvl="2">
              <a:lnSpc>
                <a:spcPct val="97000"/>
              </a:lnSpc>
            </a:pPr>
            <a:r>
              <a:rPr lang="en-US"/>
              <a:t>Good if few cases</a:t>
            </a:r>
          </a:p>
          <a:p>
            <a:pPr lvl="2">
              <a:lnSpc>
                <a:spcPct val="97000"/>
              </a:lnSpc>
            </a:pPr>
            <a:r>
              <a:rPr lang="en-US"/>
              <a:t>Slow if many</a:t>
            </a:r>
          </a:p>
          <a:p>
            <a:pPr lvl="1">
              <a:lnSpc>
                <a:spcPct val="90000"/>
              </a:lnSpc>
            </a:pPr>
            <a:r>
              <a:rPr lang="en-US"/>
              <a:t>Jump Table</a:t>
            </a:r>
          </a:p>
          <a:p>
            <a:pPr lvl="2">
              <a:lnSpc>
                <a:spcPct val="97000"/>
              </a:lnSpc>
            </a:pPr>
            <a:r>
              <a:rPr lang="en-US"/>
              <a:t>Lookup branch target</a:t>
            </a:r>
          </a:p>
          <a:p>
            <a:pPr lvl="2">
              <a:lnSpc>
                <a:spcPct val="97000"/>
              </a:lnSpc>
            </a:pPr>
            <a:r>
              <a:rPr lang="en-US"/>
              <a:t>Avoids conditionals</a:t>
            </a:r>
          </a:p>
          <a:p>
            <a:pPr lvl="2">
              <a:lnSpc>
                <a:spcPct val="97000"/>
              </a:lnSpc>
            </a:pPr>
            <a:r>
              <a:rPr lang="en-US"/>
              <a:t>Possible when cases are small integer constants</a:t>
            </a:r>
          </a:p>
          <a:p>
            <a:pPr lvl="1">
              <a:lnSpc>
                <a:spcPct val="90000"/>
              </a:lnSpc>
            </a:pPr>
            <a:r>
              <a:rPr lang="en-US"/>
              <a:t>GCC</a:t>
            </a:r>
          </a:p>
          <a:p>
            <a:pPr lvl="2">
              <a:lnSpc>
                <a:spcPct val="97000"/>
              </a:lnSpc>
            </a:pPr>
            <a:r>
              <a:rPr lang="en-US"/>
              <a:t>Picks one based on case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Bug in example code</a:t>
            </a:r>
          </a:p>
          <a:p>
            <a:pPr lvl="2">
              <a:lnSpc>
                <a:spcPct val="97000"/>
              </a:lnSpc>
            </a:pPr>
            <a:r>
              <a:rPr lang="en-US"/>
              <a:t>No default given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52400" y="381000"/>
            <a:ext cx="4876800" cy="58689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typedef enum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{ADD, MULT, MINUS, DIV, MOD, BAD}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op_type;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char unparse_symbol(op_type op)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switch (op)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ADD 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'+';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MULT: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'*';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MINUS: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'-';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DIV: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'/';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MOD: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'%';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BAD: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'?';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451600" cy="573088"/>
          </a:xfrm>
        </p:spPr>
        <p:txBody>
          <a:bodyPr/>
          <a:lstStyle/>
          <a:p>
            <a:r>
              <a:rPr lang="en-US"/>
              <a:t>Jump Table Structure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62600" y="1371600"/>
            <a:ext cx="2895600" cy="4953000"/>
            <a:chOff x="3504" y="864"/>
            <a:chExt cx="1824" cy="312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696" y="864"/>
              <a:ext cx="1632" cy="528"/>
              <a:chOff x="3696" y="864"/>
              <a:chExt cx="1632" cy="528"/>
            </a:xfrm>
          </p:grpSpPr>
          <p:sp>
            <p:nvSpPr>
              <p:cNvPr id="287749" name="Rectangle 5"/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Code Block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/>
                  <a:t>0</a:t>
                </a:r>
              </a:p>
            </p:txBody>
          </p:sp>
          <p:sp>
            <p:nvSpPr>
              <p:cNvPr id="287750" name="Rectangle 6"/>
              <p:cNvSpPr>
                <a:spLocks noChangeArrowheads="1"/>
              </p:cNvSpPr>
              <p:nvPr/>
            </p:nvSpPr>
            <p:spPr bwMode="auto">
              <a:xfrm>
                <a:off x="3696" y="864"/>
                <a:ext cx="63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Targ0: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696" y="1488"/>
              <a:ext cx="1632" cy="528"/>
              <a:chOff x="3696" y="1488"/>
              <a:chExt cx="1632" cy="528"/>
            </a:xfrm>
          </p:grpSpPr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Code Block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/>
                  <a:t>1</a:t>
                </a:r>
              </a:p>
            </p:txBody>
          </p:sp>
          <p:sp>
            <p:nvSpPr>
              <p:cNvPr id="287753" name="Rectangle 9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63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Targ1: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3696" y="2112"/>
              <a:ext cx="1632" cy="528"/>
              <a:chOff x="3696" y="2112"/>
              <a:chExt cx="1632" cy="528"/>
            </a:xfrm>
          </p:grpSpPr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Code Block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/>
                  <a:t>2</a:t>
                </a:r>
              </a:p>
            </p:txBody>
          </p:sp>
          <p:sp>
            <p:nvSpPr>
              <p:cNvPr id="287756" name="Rectangle 12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63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Targ2: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504" y="3456"/>
              <a:ext cx="1804" cy="528"/>
              <a:chOff x="3504" y="3456"/>
              <a:chExt cx="1804" cy="528"/>
            </a:xfrm>
          </p:grpSpPr>
          <p:sp>
            <p:nvSpPr>
              <p:cNvPr id="287758" name="Rectangle 14"/>
              <p:cNvSpPr>
                <a:spLocks noChangeArrowheads="1"/>
              </p:cNvSpPr>
              <p:nvPr/>
            </p:nvSpPr>
            <p:spPr bwMode="auto">
              <a:xfrm>
                <a:off x="4300" y="3456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Code Block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i="1"/>
                  <a:t>n</a:t>
                </a:r>
                <a:r>
                  <a:rPr lang="en-US"/>
                  <a:t>–1</a:t>
                </a:r>
              </a:p>
            </p:txBody>
          </p:sp>
          <p:sp>
            <p:nvSpPr>
              <p:cNvPr id="287759" name="Rectangle 15"/>
              <p:cNvSpPr>
                <a:spLocks noChangeArrowheads="1"/>
              </p:cNvSpPr>
              <p:nvPr/>
            </p:nvSpPr>
            <p:spPr bwMode="auto">
              <a:xfrm>
                <a:off x="3504" y="3456"/>
                <a:ext cx="80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Targ</a:t>
                </a:r>
                <a:r>
                  <a:rPr lang="en-US" i="1">
                    <a:latin typeface="Courier New" pitchFamily="49" charset="0"/>
                  </a:rPr>
                  <a:t>n</a:t>
                </a:r>
                <a:r>
                  <a:rPr lang="en-US">
                    <a:latin typeface="Courier New" pitchFamily="49" charset="0"/>
                  </a:rPr>
                  <a:t>-1:</a:t>
                </a:r>
              </a:p>
            </p:txBody>
          </p:sp>
        </p:grpSp>
        <p:sp>
          <p:nvSpPr>
            <p:cNvPr id="287760" name="Rectangle 16"/>
            <p:cNvSpPr>
              <a:spLocks noChangeArrowheads="1"/>
            </p:cNvSpPr>
            <p:nvPr/>
          </p:nvSpPr>
          <p:spPr bwMode="auto">
            <a:xfrm>
              <a:off x="4320" y="2736"/>
              <a:ext cx="1008" cy="57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2971800" y="1447800"/>
            <a:ext cx="2590800" cy="2438400"/>
            <a:chOff x="1632" y="912"/>
            <a:chExt cx="1632" cy="1536"/>
          </a:xfrm>
        </p:grpSpPr>
        <p:sp>
          <p:nvSpPr>
            <p:cNvPr id="287762" name="Rectangle 18"/>
            <p:cNvSpPr>
              <a:spLocks noChangeArrowheads="1"/>
            </p:cNvSpPr>
            <p:nvPr/>
          </p:nvSpPr>
          <p:spPr bwMode="auto">
            <a:xfrm>
              <a:off x="2256" y="912"/>
              <a:ext cx="100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Targ0</a:t>
              </a:r>
            </a:p>
          </p:txBody>
        </p:sp>
        <p:sp>
          <p:nvSpPr>
            <p:cNvPr id="287763" name="Rectangle 19"/>
            <p:cNvSpPr>
              <a:spLocks noChangeArrowheads="1"/>
            </p:cNvSpPr>
            <p:nvPr/>
          </p:nvSpPr>
          <p:spPr bwMode="auto">
            <a:xfrm>
              <a:off x="2256" y="1152"/>
              <a:ext cx="100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Targ1</a:t>
              </a:r>
            </a:p>
          </p:txBody>
        </p:sp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2256" y="1392"/>
              <a:ext cx="100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Targ2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2256" y="2208"/>
              <a:ext cx="100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Targ</a:t>
              </a:r>
              <a:r>
                <a:rPr lang="en-US" i="1">
                  <a:latin typeface="Courier New" pitchFamily="49" charset="0"/>
                </a:rPr>
                <a:t>n</a:t>
              </a:r>
              <a:r>
                <a:rPr lang="en-US">
                  <a:latin typeface="Courier New" pitchFamily="49" charset="0"/>
                </a:rPr>
                <a:t>-1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2256" y="1632"/>
              <a:ext cx="1008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1632" y="912"/>
              <a:ext cx="54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jtab:</a:t>
              </a:r>
            </a:p>
          </p:txBody>
        </p:sp>
      </p:grpSp>
      <p:sp>
        <p:nvSpPr>
          <p:cNvPr id="287768" name="Rectangle 24"/>
          <p:cNvSpPr>
            <a:spLocks noChangeArrowheads="1"/>
          </p:cNvSpPr>
          <p:nvPr/>
        </p:nvSpPr>
        <p:spPr bwMode="auto">
          <a:xfrm>
            <a:off x="1371600" y="4876800"/>
            <a:ext cx="2971800" cy="65087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target = JTab[op];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goto *target;</a:t>
            </a:r>
          </a:p>
        </p:txBody>
      </p: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304800" y="1447800"/>
            <a:ext cx="2286000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switch(op)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val_0: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i="1"/>
              <a:t>Block</a:t>
            </a:r>
            <a:r>
              <a:rPr lang="en-US"/>
              <a:t> 0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val_1: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i="1"/>
              <a:t>Block</a:t>
            </a:r>
            <a:r>
              <a:rPr lang="en-US"/>
              <a:t> 1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• • •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val_</a:t>
            </a:r>
            <a:r>
              <a:rPr lang="en-US" i="1">
                <a:latin typeface="Courier New" pitchFamily="49" charset="0"/>
              </a:rPr>
              <a:t>n</a:t>
            </a:r>
            <a:r>
              <a:rPr lang="en-US">
                <a:latin typeface="Courier New" pitchFamily="49" charset="0"/>
              </a:rPr>
              <a:t>-1: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i="1"/>
              <a:t>Block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–1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87770" name="Rectangle 26"/>
          <p:cNvSpPr>
            <a:spLocks noChangeArrowheads="1"/>
          </p:cNvSpPr>
          <p:nvPr/>
        </p:nvSpPr>
        <p:spPr bwMode="auto">
          <a:xfrm>
            <a:off x="228600" y="914400"/>
            <a:ext cx="20113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Switch Form</a:t>
            </a:r>
          </a:p>
        </p:txBody>
      </p:sp>
      <p:sp>
        <p:nvSpPr>
          <p:cNvPr id="287771" name="Rectangle 27"/>
          <p:cNvSpPr>
            <a:spLocks noChangeArrowheads="1"/>
          </p:cNvSpPr>
          <p:nvPr/>
        </p:nvSpPr>
        <p:spPr bwMode="auto">
          <a:xfrm>
            <a:off x="1371600" y="4419600"/>
            <a:ext cx="30607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Approx. Translation</a:t>
            </a:r>
          </a:p>
        </p:txBody>
      </p:sp>
      <p:sp>
        <p:nvSpPr>
          <p:cNvPr id="287772" name="Rectangle 28"/>
          <p:cNvSpPr>
            <a:spLocks noChangeArrowheads="1"/>
          </p:cNvSpPr>
          <p:nvPr/>
        </p:nvSpPr>
        <p:spPr bwMode="auto">
          <a:xfrm>
            <a:off x="3733800" y="914400"/>
            <a:ext cx="18764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Jump Table</a:t>
            </a:r>
          </a:p>
        </p:txBody>
      </p:sp>
      <p:sp>
        <p:nvSpPr>
          <p:cNvPr id="287773" name="Rectangle 29"/>
          <p:cNvSpPr>
            <a:spLocks noChangeArrowheads="1"/>
          </p:cNvSpPr>
          <p:nvPr/>
        </p:nvSpPr>
        <p:spPr bwMode="auto">
          <a:xfrm>
            <a:off x="6400800" y="838200"/>
            <a:ext cx="21828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Jump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86600" cy="555625"/>
          </a:xfrm>
          <a:noFill/>
          <a:ln/>
        </p:spPr>
        <p:txBody>
          <a:bodyPr/>
          <a:lstStyle/>
          <a:p>
            <a:r>
              <a:rPr lang="en-US"/>
              <a:t>Switch Statement Example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975100" cy="412750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85000"/>
              </a:lnSpc>
            </a:pPr>
            <a:r>
              <a:rPr lang="en-US"/>
              <a:t>Branching Possibilities</a:t>
            </a:r>
          </a:p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914400" y="5257800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Setup: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2743200" y="4343400"/>
            <a:ext cx="5935663" cy="2011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unparse_symbol: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pushl %ebp	# Setup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movl %esp,%ebp	# Setup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movl 8(%ebp),%eax	# eax = op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cmpl $5,%eax	# Compare op : 5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 	ja .L49	# If &gt; goto done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jmp *.L57(,%eax,4)	# goto Table[op]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5486400" y="1066800"/>
            <a:ext cx="3336925" cy="210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 sz="2400">
                <a:solidFill>
                  <a:schemeClr val="tx2"/>
                </a:solidFill>
              </a:rPr>
              <a:t>Enumerated Values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ADD	0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MULT	1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MINUS	2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DIV	3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MOD	4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BAD	5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304800" y="1371600"/>
            <a:ext cx="5105400" cy="2847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typedef enum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{ADD, MULT, MINUS, DIV, MOD, BAD}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op_type;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char unparse_symbol(op_type op)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switch (op)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86600" cy="573088"/>
          </a:xfrm>
        </p:spPr>
        <p:txBody>
          <a:bodyPr/>
          <a:lstStyle/>
          <a:p>
            <a:r>
              <a:rPr lang="en-US"/>
              <a:t>Assembly Setup Explanation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</p:spPr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Structure</a:t>
            </a:r>
          </a:p>
          <a:p>
            <a:pPr lvl="1"/>
            <a:r>
              <a:rPr lang="en-US" dirty="0"/>
              <a:t>Each target requires 4 bytes</a:t>
            </a:r>
          </a:p>
          <a:p>
            <a:pPr lvl="1"/>
            <a:r>
              <a:rPr lang="en-US" dirty="0"/>
              <a:t>Base address at </a:t>
            </a:r>
            <a:r>
              <a:rPr lang="en-US" dirty="0">
                <a:latin typeface="Courier New" pitchFamily="49" charset="0"/>
              </a:rPr>
              <a:t>.L57</a:t>
            </a:r>
            <a:endParaRPr lang="en-US" dirty="0"/>
          </a:p>
          <a:p>
            <a:r>
              <a:rPr lang="en-US" dirty="0"/>
              <a:t>Jumping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</a:rPr>
              <a:t> .L49</a:t>
            </a:r>
            <a:endParaRPr lang="en-US" b="0" dirty="0">
              <a:latin typeface="Courier New" pitchFamily="49" charset="0"/>
            </a:endParaRPr>
          </a:p>
          <a:p>
            <a:pPr lvl="2"/>
            <a:r>
              <a:rPr lang="en-US" b="0" dirty="0"/>
              <a:t>Jump target is denoted by label </a:t>
            </a:r>
            <a:r>
              <a:rPr lang="en-US" dirty="0">
                <a:latin typeface="Courier New" pitchFamily="49" charset="0"/>
              </a:rPr>
              <a:t>.L49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</a:rPr>
              <a:t> *.L57(,%eax,4)</a:t>
            </a:r>
          </a:p>
          <a:p>
            <a:pPr lvl="2"/>
            <a:r>
              <a:rPr lang="en-US" b="0" dirty="0"/>
              <a:t>Start of jump table denoted by label </a:t>
            </a:r>
            <a:r>
              <a:rPr lang="en-US" dirty="0"/>
              <a:t>.</a:t>
            </a:r>
            <a:r>
              <a:rPr lang="en-US" dirty="0">
                <a:latin typeface="Courier New" pitchFamily="49" charset="0"/>
              </a:rPr>
              <a:t>L57</a:t>
            </a:r>
          </a:p>
          <a:p>
            <a:pPr lvl="2"/>
            <a:r>
              <a:rPr lang="en-US" b="0" dirty="0"/>
              <a:t>Register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b="0" dirty="0"/>
              <a:t> holds</a:t>
            </a:r>
            <a:r>
              <a:rPr lang="en-US" dirty="0">
                <a:latin typeface="Courier New" pitchFamily="49" charset="0"/>
              </a:rPr>
              <a:t> op</a:t>
            </a:r>
            <a:endParaRPr lang="en-US" dirty="0"/>
          </a:p>
          <a:p>
            <a:pPr lvl="2"/>
            <a:r>
              <a:rPr lang="en-US" b="0" dirty="0"/>
              <a:t>Must scale by factor of 4 to get offset into table</a:t>
            </a:r>
          </a:p>
          <a:p>
            <a:pPr lvl="2"/>
            <a:r>
              <a:rPr lang="en-US" b="0" dirty="0"/>
              <a:t>Fetch target from effective Address </a:t>
            </a:r>
            <a:r>
              <a:rPr lang="en-US" dirty="0"/>
              <a:t>.</a:t>
            </a:r>
            <a:r>
              <a:rPr lang="en-US" dirty="0">
                <a:latin typeface="Courier New" pitchFamily="49" charset="0"/>
              </a:rPr>
              <a:t>L57 </a:t>
            </a:r>
            <a:r>
              <a:rPr lang="en-US" dirty="0" smtClean="0">
                <a:latin typeface="Courier New" pitchFamily="49" charset="0"/>
              </a:rPr>
              <a:t>+ op</a:t>
            </a:r>
            <a:r>
              <a:rPr lang="en-US" dirty="0">
                <a:latin typeface="Courier New" pitchFamily="49" charset="0"/>
              </a:rPr>
              <a:t>*4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5334000" cy="573088"/>
          </a:xfrm>
          <a:noFill/>
          <a:ln/>
        </p:spPr>
        <p:txBody>
          <a:bodyPr/>
          <a:lstStyle/>
          <a:p>
            <a:r>
              <a:rPr lang="en-US"/>
              <a:t>Jump Table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81000" y="3962400"/>
            <a:ext cx="3336925" cy="210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371600" algn="l"/>
              </a:tabLst>
            </a:pPr>
            <a:r>
              <a:rPr lang="en-US" sz="2400">
                <a:solidFill>
                  <a:schemeClr val="tx2"/>
                </a:solidFill>
              </a:rPr>
              <a:t>Enumerated Values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ADD	0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MULT	1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MINUS	2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DIV	3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MOD	4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BAD	5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71600"/>
            <a:ext cx="2976563" cy="2573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.section .rodata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   .align 4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.L57: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.L51	#Op = 0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.L52	#Op =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.L53	#Op = 2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.L54	#Op = 3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.L55	#Op = 4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.L56	#Op = 5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381000" y="838200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Table Contents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114800" y="1295400"/>
            <a:ext cx="4251325" cy="5045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.L51: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$43,%eax	# ’+’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.L52: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$42,%eax	# ’*’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.L53: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$45,%eax	# ’-’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.L54: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$47,%eax	# ’/’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.L55: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$37,%eax	# ’%’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.L56: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$63,%eax	# ’?’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# Fall Through to .L49</a:t>
            </a: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4094163" y="762000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Targets &amp; Completion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391400" cy="573088"/>
          </a:xfrm>
        </p:spPr>
        <p:txBody>
          <a:bodyPr/>
          <a:lstStyle/>
          <a:p>
            <a:r>
              <a:rPr lang="en-US"/>
              <a:t>Switch Statement Completion 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255000" cy="3581400"/>
          </a:xfrm>
        </p:spPr>
        <p:txBody>
          <a:bodyPr/>
          <a:lstStyle/>
          <a:p>
            <a:r>
              <a:rPr lang="en-US" dirty="0"/>
              <a:t>Puzzle</a:t>
            </a:r>
          </a:p>
          <a:p>
            <a:pPr lvl="1"/>
            <a:r>
              <a:rPr lang="en-US" dirty="0"/>
              <a:t>What value returned when </a:t>
            </a:r>
            <a:r>
              <a:rPr lang="en-US" dirty="0">
                <a:latin typeface="Courier New" pitchFamily="49" charset="0"/>
              </a:rPr>
              <a:t>op</a:t>
            </a:r>
            <a:r>
              <a:rPr lang="en-US" dirty="0"/>
              <a:t> is invalid</a:t>
            </a:r>
            <a:r>
              <a:rPr lang="en-US" dirty="0" smtClean="0"/>
              <a:t>?</a:t>
            </a:r>
          </a:p>
          <a:p>
            <a:r>
              <a:rPr lang="en-US" dirty="0"/>
              <a:t>Answer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set to </a:t>
            </a:r>
            <a:r>
              <a:rPr lang="en-US" dirty="0">
                <a:latin typeface="Courier New" pitchFamily="49" charset="0"/>
              </a:rPr>
              <a:t>op</a:t>
            </a:r>
            <a:r>
              <a:rPr lang="en-US" dirty="0"/>
              <a:t> at beginning of procedure</a:t>
            </a:r>
          </a:p>
          <a:p>
            <a:pPr lvl="1"/>
            <a:r>
              <a:rPr lang="en-US" dirty="0"/>
              <a:t>This becomes the returned </a:t>
            </a:r>
            <a:r>
              <a:rPr lang="en-US" dirty="0" smtClean="0"/>
              <a:t>value</a:t>
            </a:r>
          </a:p>
          <a:p>
            <a:r>
              <a:rPr lang="en-US" dirty="0"/>
              <a:t>Advantage of Jump Table</a:t>
            </a:r>
          </a:p>
          <a:p>
            <a:pPr lvl="1"/>
            <a:r>
              <a:rPr lang="en-US" dirty="0"/>
              <a:t>Can do </a:t>
            </a:r>
            <a:r>
              <a:rPr lang="en-US" b="0" i="1" dirty="0" err="1"/>
              <a:t>k</a:t>
            </a:r>
            <a:r>
              <a:rPr lang="en-US" dirty="0"/>
              <a:t>-way branch in </a:t>
            </a:r>
            <a:r>
              <a:rPr lang="en-US" b="0" i="1" dirty="0"/>
              <a:t>O</a:t>
            </a:r>
            <a:r>
              <a:rPr lang="en-US" dirty="0"/>
              <a:t>(</a:t>
            </a:r>
            <a:r>
              <a:rPr lang="en-US" b="0" dirty="0"/>
              <a:t>1</a:t>
            </a:r>
            <a:r>
              <a:rPr lang="en-US" dirty="0"/>
              <a:t>) operations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676400" y="1066800"/>
            <a:ext cx="5935663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520700" algn="l"/>
                <a:tab pos="3035300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.L49:	# Done:</a:t>
            </a:r>
          </a:p>
          <a:p>
            <a:pPr algn="l">
              <a:lnSpc>
                <a:spcPct val="100000"/>
              </a:lnSpc>
              <a:tabLst>
                <a:tab pos="520700" algn="l"/>
                <a:tab pos="3035300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movl %ebp,%esp	# Finish</a:t>
            </a:r>
          </a:p>
          <a:p>
            <a:pPr algn="l">
              <a:lnSpc>
                <a:spcPct val="100000"/>
              </a:lnSpc>
              <a:tabLst>
                <a:tab pos="520700" algn="l"/>
                <a:tab pos="3035300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popl %ebp	# Finish</a:t>
            </a:r>
          </a:p>
          <a:p>
            <a:pPr algn="l">
              <a:lnSpc>
                <a:spcPct val="100000"/>
              </a:lnSpc>
              <a:tabLst>
                <a:tab pos="520700" algn="l"/>
                <a:tab pos="3035300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ret	# 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08" name="Rectangle 32"/>
          <p:cNvSpPr>
            <a:spLocks noChangeArrowheads="1"/>
          </p:cNvSpPr>
          <p:nvPr/>
        </p:nvSpPr>
        <p:spPr bwMode="auto">
          <a:xfrm>
            <a:off x="5943600" y="5181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29410" name="Rectangle 34"/>
          <p:cNvSpPr>
            <a:spLocks noChangeArrowheads="1"/>
          </p:cNvSpPr>
          <p:nvPr/>
        </p:nvSpPr>
        <p:spPr bwMode="auto">
          <a:xfrm>
            <a:off x="59436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29414" name="Rectangle 38"/>
          <p:cNvSpPr>
            <a:spLocks noChangeArrowheads="1"/>
          </p:cNvSpPr>
          <p:nvPr/>
        </p:nvSpPr>
        <p:spPr bwMode="auto">
          <a:xfrm>
            <a:off x="59436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%edx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895600" y="5181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28956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29390" name="Rectangle 14"/>
          <p:cNvSpPr>
            <a:spLocks noChangeArrowheads="1"/>
          </p:cNvSpPr>
          <p:nvPr/>
        </p:nvSpPr>
        <p:spPr bwMode="auto">
          <a:xfrm>
            <a:off x="28956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%edx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0" y="5181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29398" name="Rectangle 22"/>
          <p:cNvSpPr>
            <a:spLocks noChangeArrowheads="1"/>
          </p:cNvSpPr>
          <p:nvPr/>
        </p:nvSpPr>
        <p:spPr bwMode="auto">
          <a:xfrm>
            <a:off x="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%edx</a:t>
            </a:r>
          </a:p>
        </p:txBody>
      </p:sp>
      <p:sp>
        <p:nvSpPr>
          <p:cNvPr id="229422" name="Rectangle 46"/>
          <p:cNvSpPr>
            <a:spLocks noChangeArrowheads="1"/>
          </p:cNvSpPr>
          <p:nvPr/>
        </p:nvSpPr>
        <p:spPr bwMode="auto">
          <a:xfrm>
            <a:off x="5943600" y="3352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29419" name="Rectangle 43"/>
          <p:cNvSpPr>
            <a:spLocks noChangeArrowheads="1"/>
          </p:cNvSpPr>
          <p:nvPr/>
        </p:nvSpPr>
        <p:spPr bwMode="auto">
          <a:xfrm>
            <a:off x="73152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555</a:t>
            </a:r>
          </a:p>
        </p:txBody>
      </p:sp>
      <p:sp>
        <p:nvSpPr>
          <p:cNvPr id="229416" name="Rectangle 40"/>
          <p:cNvSpPr>
            <a:spLocks noChangeArrowheads="1"/>
          </p:cNvSpPr>
          <p:nvPr/>
        </p:nvSpPr>
        <p:spPr bwMode="auto">
          <a:xfrm>
            <a:off x="4267200" y="51816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2895600" y="2971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2895600" y="2590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895600" y="2209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2895600" y="3352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2672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555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42672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4267200" y="3352800"/>
            <a:ext cx="13716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4267200" y="2971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4267200" y="17526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29391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56400" cy="573088"/>
          </a:xfrm>
        </p:spPr>
        <p:txBody>
          <a:bodyPr/>
          <a:lstStyle/>
          <a:p>
            <a:r>
              <a:rPr lang="en-US"/>
              <a:t>Stack Operation Examples</a:t>
            </a:r>
          </a:p>
        </p:txBody>
      </p:sp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0" y="2971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0" y="2590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29394" name="Rectangle 18"/>
          <p:cNvSpPr>
            <a:spLocks noChangeArrowheads="1"/>
          </p:cNvSpPr>
          <p:nvPr/>
        </p:nvSpPr>
        <p:spPr bwMode="auto">
          <a:xfrm>
            <a:off x="0" y="2209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3716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555</a:t>
            </a:r>
          </a:p>
        </p:txBody>
      </p:sp>
      <p:sp>
        <p:nvSpPr>
          <p:cNvPr id="229397" name="Rectangle 21"/>
          <p:cNvSpPr>
            <a:spLocks noChangeArrowheads="1"/>
          </p:cNvSpPr>
          <p:nvPr/>
        </p:nvSpPr>
        <p:spPr bwMode="auto">
          <a:xfrm>
            <a:off x="13716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399" name="Rectangle 23"/>
          <p:cNvSpPr>
            <a:spLocks noChangeArrowheads="1"/>
          </p:cNvSpPr>
          <p:nvPr/>
        </p:nvSpPr>
        <p:spPr bwMode="auto">
          <a:xfrm>
            <a:off x="1371600" y="2971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1371600" y="17526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1371600" y="51816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4267200" y="51816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4191000" y="1219200"/>
            <a:ext cx="1549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pushl %eax</a:t>
            </a:r>
          </a:p>
        </p:txBody>
      </p:sp>
      <p:sp>
        <p:nvSpPr>
          <p:cNvPr id="229404" name="Rectangle 28"/>
          <p:cNvSpPr>
            <a:spLocks noChangeArrowheads="1"/>
          </p:cNvSpPr>
          <p:nvPr/>
        </p:nvSpPr>
        <p:spPr bwMode="auto">
          <a:xfrm>
            <a:off x="5943600" y="2971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405" name="Rectangle 29"/>
          <p:cNvSpPr>
            <a:spLocks noChangeArrowheads="1"/>
          </p:cNvSpPr>
          <p:nvPr/>
        </p:nvSpPr>
        <p:spPr bwMode="auto">
          <a:xfrm>
            <a:off x="5943600" y="2590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29406" name="Rectangle 30"/>
          <p:cNvSpPr>
            <a:spLocks noChangeArrowheads="1"/>
          </p:cNvSpPr>
          <p:nvPr/>
        </p:nvSpPr>
        <p:spPr bwMode="auto">
          <a:xfrm>
            <a:off x="5943600" y="2209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29409" name="Rectangle 33"/>
          <p:cNvSpPr>
            <a:spLocks noChangeArrowheads="1"/>
          </p:cNvSpPr>
          <p:nvPr/>
        </p:nvSpPr>
        <p:spPr bwMode="auto">
          <a:xfrm>
            <a:off x="73152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411" name="Rectangle 35"/>
          <p:cNvSpPr>
            <a:spLocks noChangeArrowheads="1"/>
          </p:cNvSpPr>
          <p:nvPr/>
        </p:nvSpPr>
        <p:spPr bwMode="auto">
          <a:xfrm>
            <a:off x="7315200" y="2971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29412" name="Rectangle 36"/>
          <p:cNvSpPr>
            <a:spLocks noChangeArrowheads="1"/>
          </p:cNvSpPr>
          <p:nvPr/>
        </p:nvSpPr>
        <p:spPr bwMode="auto">
          <a:xfrm>
            <a:off x="7315200" y="17526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29413" name="Rectangle 37"/>
          <p:cNvSpPr>
            <a:spLocks noChangeArrowheads="1"/>
          </p:cNvSpPr>
          <p:nvPr/>
        </p:nvSpPr>
        <p:spPr bwMode="auto">
          <a:xfrm>
            <a:off x="7315200" y="51816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7315200" y="4800600"/>
            <a:ext cx="13716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415" name="Text Box 39"/>
          <p:cNvSpPr txBox="1">
            <a:spLocks noChangeArrowheads="1"/>
          </p:cNvSpPr>
          <p:nvPr/>
        </p:nvSpPr>
        <p:spPr bwMode="auto">
          <a:xfrm>
            <a:off x="7239000" y="1219200"/>
            <a:ext cx="1412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popl %edx</a:t>
            </a:r>
          </a:p>
        </p:txBody>
      </p:sp>
      <p:sp>
        <p:nvSpPr>
          <p:cNvPr id="229418" name="Rectangle 42"/>
          <p:cNvSpPr>
            <a:spLocks noChangeArrowheads="1"/>
          </p:cNvSpPr>
          <p:nvPr/>
        </p:nvSpPr>
        <p:spPr bwMode="auto">
          <a:xfrm>
            <a:off x="7315200" y="51816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421" name="Rectangle 45"/>
          <p:cNvSpPr>
            <a:spLocks noChangeArrowheads="1"/>
          </p:cNvSpPr>
          <p:nvPr/>
        </p:nvSpPr>
        <p:spPr bwMode="auto">
          <a:xfrm>
            <a:off x="7315200" y="3352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</p:spTree>
    <p:extLst>
      <p:ext uri="{BB962C8B-B14F-4D97-AF65-F5344CB8AC3E}">
        <p14:creationId xmlns:p14="http://schemas.microsoft.com/office/powerpoint/2010/main" val="316248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6" grpId="0" animBg="1" autoUpdateAnimBg="0"/>
      <p:bldP spid="229389" grpId="0" animBg="1" autoUpdateAnimBg="0"/>
      <p:bldP spid="229403" grpId="0" build="p" autoUpdateAnimBg="0"/>
      <p:bldP spid="229407" grpId="0" animBg="1" autoUpdateAnimBg="0"/>
      <p:bldP spid="229415" grpId="0" build="p" autoUpdateAnimBg="0"/>
      <p:bldP spid="2294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0" y="47244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32463" name="Rectangle 15"/>
          <p:cNvSpPr>
            <a:spLocks noChangeArrowheads="1"/>
          </p:cNvSpPr>
          <p:nvPr/>
        </p:nvSpPr>
        <p:spPr bwMode="auto">
          <a:xfrm>
            <a:off x="0" y="53340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</a:t>
            </a:r>
          </a:p>
        </p:txBody>
      </p:sp>
      <p:sp>
        <p:nvSpPr>
          <p:cNvPr id="232477" name="Rectangle 29"/>
          <p:cNvSpPr>
            <a:spLocks noChangeArrowheads="1"/>
          </p:cNvSpPr>
          <p:nvPr/>
        </p:nvSpPr>
        <p:spPr bwMode="auto">
          <a:xfrm>
            <a:off x="2895600" y="47244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32478" name="Rectangle 30"/>
          <p:cNvSpPr>
            <a:spLocks noChangeArrowheads="1"/>
          </p:cNvSpPr>
          <p:nvPr/>
        </p:nvSpPr>
        <p:spPr bwMode="auto">
          <a:xfrm>
            <a:off x="2895600" y="53340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</a:t>
            </a:r>
          </a:p>
        </p:txBody>
      </p:sp>
      <p:sp>
        <p:nvSpPr>
          <p:cNvPr id="232486" name="Rectangle 38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0x804854e</a:t>
            </a:r>
          </a:p>
        </p:txBody>
      </p:sp>
      <p:sp>
        <p:nvSpPr>
          <p:cNvPr id="232484" name="Rectangle 36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2895600" y="3657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2895600" y="3276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2895600" y="2895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895600" y="4038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13716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0x804854e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4267200" y="4038600"/>
            <a:ext cx="13716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0x8048553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42672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42672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32458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573088"/>
          </a:xfrm>
        </p:spPr>
        <p:txBody>
          <a:bodyPr/>
          <a:lstStyle/>
          <a:p>
            <a:r>
              <a:rPr lang="en-US"/>
              <a:t>Procedure Call Example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0" y="3657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3276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32461" name="Rectangle 13"/>
          <p:cNvSpPr>
            <a:spLocks noChangeArrowheads="1"/>
          </p:cNvSpPr>
          <p:nvPr/>
        </p:nvSpPr>
        <p:spPr bwMode="auto">
          <a:xfrm>
            <a:off x="0" y="2895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32464" name="Rectangle 16"/>
          <p:cNvSpPr>
            <a:spLocks noChangeArrowheads="1"/>
          </p:cNvSpPr>
          <p:nvPr/>
        </p:nvSpPr>
        <p:spPr bwMode="auto">
          <a:xfrm>
            <a:off x="13716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32465" name="Rectangle 17"/>
          <p:cNvSpPr>
            <a:spLocks noChangeArrowheads="1"/>
          </p:cNvSpPr>
          <p:nvPr/>
        </p:nvSpPr>
        <p:spPr bwMode="auto">
          <a:xfrm>
            <a:off x="13716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32466" name="Rectangle 18"/>
          <p:cNvSpPr>
            <a:spLocks noChangeArrowheads="1"/>
          </p:cNvSpPr>
          <p:nvPr/>
        </p:nvSpPr>
        <p:spPr bwMode="auto">
          <a:xfrm>
            <a:off x="13716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3810000" y="1905000"/>
            <a:ext cx="2095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call   8048b90</a:t>
            </a:r>
          </a:p>
        </p:txBody>
      </p:sp>
      <p:sp>
        <p:nvSpPr>
          <p:cNvPr id="232474" name="Rectangle 26"/>
          <p:cNvSpPr>
            <a:spLocks noChangeArrowheads="1"/>
          </p:cNvSpPr>
          <p:nvPr/>
        </p:nvSpPr>
        <p:spPr bwMode="auto">
          <a:xfrm>
            <a:off x="533400" y="990600"/>
            <a:ext cx="76231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804854e:	e8 3d 06 00 00 	call   8048b90 &lt;main&gt;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8048553:	50             	pushl  %eax</a:t>
            </a:r>
          </a:p>
        </p:txBody>
      </p:sp>
      <p:sp>
        <p:nvSpPr>
          <p:cNvPr id="232475" name="Rectangle 27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0x8048b90</a:t>
            </a:r>
          </a:p>
        </p:txBody>
      </p:sp>
      <p:sp>
        <p:nvSpPr>
          <p:cNvPr id="232476" name="Rectangle 28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32483" name="Text Box 35"/>
          <p:cNvSpPr txBox="1">
            <a:spLocks noChangeArrowheads="1"/>
          </p:cNvSpPr>
          <p:nvPr/>
        </p:nvSpPr>
        <p:spPr bwMode="auto">
          <a:xfrm>
            <a:off x="2438400" y="5867400"/>
            <a:ext cx="29495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 </a:t>
            </a:r>
            <a:r>
              <a:rPr lang="en-US"/>
              <a:t>is program counter</a:t>
            </a:r>
            <a:endParaRPr 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6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5" grpId="0" animBg="1" autoUpdateAnimBg="0"/>
      <p:bldP spid="232467" grpId="0" build="p" autoUpdateAnimBg="0"/>
      <p:bldP spid="232475" grpId="0" animBg="1" autoUpdateAnimBg="0"/>
      <p:bldP spid="23247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008688" cy="573088"/>
          </a:xfrm>
        </p:spPr>
        <p:txBody>
          <a:bodyPr/>
          <a:lstStyle/>
          <a:p>
            <a:r>
              <a:rPr lang="en-US"/>
              <a:t>Understanding </a:t>
            </a:r>
            <a:r>
              <a:rPr lang="en-US">
                <a:latin typeface="Courier New" pitchFamily="49" charset="0"/>
              </a:rPr>
              <a:t>arith</a:t>
            </a:r>
            <a:endParaRPr lang="en-US"/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600200" y="1066800"/>
            <a:ext cx="3429000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int arith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(int x, int y, int z)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x+y;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t2 = z+t1;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t3 = x+4;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t4 = y * 48;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t5 = t3 + t4;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rval = t2 * t5;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838200" y="4267200"/>
            <a:ext cx="6781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8(%ebp),%eax	# eax =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12(%ebp),%edx	# edx = y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(%edx,%eax),%ecx	# ecx = x+y  (t1)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(%edx,%edx,2),%edx	# edx = 3*y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sall $4,%edx	# edx = 48*y (t4)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16(%ebp),%ecx	# ecx = z+t1 (t2)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4(%edx,%eax),%eax	# eax = 4+t4+x (t5)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imull %ecx,%eax	# eax = t5*t2 (rval)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1066800"/>
            <a:ext cx="3360738" cy="2971800"/>
            <a:chOff x="3408" y="672"/>
            <a:chExt cx="2117" cy="1872"/>
          </a:xfrm>
        </p:grpSpPr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y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3984" y="182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</a:t>
              </a:r>
            </a:p>
          </p:txBody>
        </p:sp>
        <p:sp>
          <p:nvSpPr>
            <p:cNvPr id="165896" name="Rectangle 8"/>
            <p:cNvSpPr>
              <a:spLocks noChangeArrowheads="1"/>
            </p:cNvSpPr>
            <p:nvPr/>
          </p:nvSpPr>
          <p:spPr bwMode="auto">
            <a:xfrm>
              <a:off x="3984" y="206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3984" y="230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%</a:t>
              </a:r>
              <a:r>
                <a:rPr lang="en-US">
                  <a:latin typeface="Courier New" pitchFamily="49" charset="0"/>
                </a:rPr>
                <a:t>ebp</a:t>
              </a:r>
              <a:endParaRPr lang="en-US"/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 flipH="1">
              <a:off x="465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5030" y="2292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165900" name="Text Box 12"/>
            <p:cNvSpPr txBox="1">
              <a:spLocks noChangeArrowheads="1"/>
            </p:cNvSpPr>
            <p:nvPr/>
          </p:nvSpPr>
          <p:spPr bwMode="auto">
            <a:xfrm>
              <a:off x="3648" y="230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0 </a:t>
              </a:r>
            </a:p>
          </p:txBody>
        </p:sp>
        <p:sp>
          <p:nvSpPr>
            <p:cNvPr id="165901" name="Text Box 13"/>
            <p:cNvSpPr txBox="1">
              <a:spLocks noChangeArrowheads="1"/>
            </p:cNvSpPr>
            <p:nvPr/>
          </p:nvSpPr>
          <p:spPr bwMode="auto">
            <a:xfrm>
              <a:off x="3648" y="206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4 </a:t>
              </a:r>
            </a:p>
          </p:txBody>
        </p:sp>
        <p:sp>
          <p:nvSpPr>
            <p:cNvPr id="165902" name="Text Box 14"/>
            <p:cNvSpPr txBox="1">
              <a:spLocks noChangeArrowheads="1"/>
            </p:cNvSpPr>
            <p:nvPr/>
          </p:nvSpPr>
          <p:spPr bwMode="auto">
            <a:xfrm>
              <a:off x="3648" y="182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8 </a:t>
              </a:r>
            </a:p>
          </p:txBody>
        </p:sp>
        <p:sp>
          <p:nvSpPr>
            <p:cNvPr id="165903" name="Text Box 15"/>
            <p:cNvSpPr txBox="1">
              <a:spLocks noChangeArrowheads="1"/>
            </p:cNvSpPr>
            <p:nvPr/>
          </p:nvSpPr>
          <p:spPr bwMode="auto">
            <a:xfrm>
              <a:off x="3648" y="158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12 </a:t>
              </a:r>
            </a:p>
          </p:txBody>
        </p:sp>
        <p:sp>
          <p:nvSpPr>
            <p:cNvPr id="165904" name="Text Box 16"/>
            <p:cNvSpPr txBox="1">
              <a:spLocks noChangeArrowheads="1"/>
            </p:cNvSpPr>
            <p:nvPr/>
          </p:nvSpPr>
          <p:spPr bwMode="auto">
            <a:xfrm>
              <a:off x="3408" y="1056"/>
              <a:ext cx="53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/>
                <a:t>Offset</a:t>
              </a:r>
            </a:p>
          </p:txBody>
        </p:sp>
        <p:sp>
          <p:nvSpPr>
            <p:cNvPr id="165905" name="Text Box 17"/>
            <p:cNvSpPr txBox="1">
              <a:spLocks noChangeArrowheads="1"/>
            </p:cNvSpPr>
            <p:nvPr/>
          </p:nvSpPr>
          <p:spPr bwMode="auto">
            <a:xfrm>
              <a:off x="4896" y="864"/>
              <a:ext cx="629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/>
                <a:t>Stack</a:t>
              </a:r>
            </a:p>
          </p:txBody>
        </p:sp>
        <p:sp>
          <p:nvSpPr>
            <p:cNvPr id="165906" name="Rectangle 18"/>
            <p:cNvSpPr>
              <a:spLocks noChangeArrowheads="1"/>
            </p:cNvSpPr>
            <p:nvPr/>
          </p:nvSpPr>
          <p:spPr bwMode="auto">
            <a:xfrm>
              <a:off x="3984" y="672"/>
              <a:ext cx="672" cy="6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65907" name="Rectangle 19"/>
            <p:cNvSpPr>
              <a:spLocks noChangeArrowheads="1"/>
            </p:cNvSpPr>
            <p:nvPr/>
          </p:nvSpPr>
          <p:spPr bwMode="auto">
            <a:xfrm>
              <a:off x="3984" y="134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z</a:t>
              </a:r>
            </a:p>
          </p:txBody>
        </p:sp>
        <p:sp>
          <p:nvSpPr>
            <p:cNvPr id="165908" name="Text Box 20"/>
            <p:cNvSpPr txBox="1">
              <a:spLocks noChangeArrowheads="1"/>
            </p:cNvSpPr>
            <p:nvPr/>
          </p:nvSpPr>
          <p:spPr bwMode="auto">
            <a:xfrm>
              <a:off x="3648" y="134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16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6" name="Rectangle 1030"/>
          <p:cNvSpPr>
            <a:spLocks noChangeArrowheads="1"/>
          </p:cNvSpPr>
          <p:nvPr/>
        </p:nvSpPr>
        <p:spPr bwMode="auto">
          <a:xfrm>
            <a:off x="2895600" y="47244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66247" name="Rectangle 1031"/>
          <p:cNvSpPr>
            <a:spLocks noChangeArrowheads="1"/>
          </p:cNvSpPr>
          <p:nvPr/>
        </p:nvSpPr>
        <p:spPr bwMode="auto">
          <a:xfrm>
            <a:off x="2895600" y="53340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</a:t>
            </a:r>
          </a:p>
        </p:txBody>
      </p:sp>
      <p:sp>
        <p:nvSpPr>
          <p:cNvPr id="266254" name="Rectangle 1038"/>
          <p:cNvSpPr>
            <a:spLocks noChangeArrowheads="1"/>
          </p:cNvSpPr>
          <p:nvPr/>
        </p:nvSpPr>
        <p:spPr bwMode="auto">
          <a:xfrm>
            <a:off x="2895600" y="4038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66248" name="Rectangle 1032"/>
          <p:cNvSpPr>
            <a:spLocks noChangeArrowheads="1"/>
          </p:cNvSpPr>
          <p:nvPr/>
        </p:nvSpPr>
        <p:spPr bwMode="auto">
          <a:xfrm>
            <a:off x="5943600" y="47244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66249" name="Rectangle 1033"/>
          <p:cNvSpPr>
            <a:spLocks noChangeArrowheads="1"/>
          </p:cNvSpPr>
          <p:nvPr/>
        </p:nvSpPr>
        <p:spPr bwMode="auto">
          <a:xfrm>
            <a:off x="5943600" y="53340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</a:t>
            </a:r>
          </a:p>
        </p:txBody>
      </p:sp>
      <p:sp>
        <p:nvSpPr>
          <p:cNvPr id="266279" name="Rectangle 1063"/>
          <p:cNvSpPr>
            <a:spLocks noChangeArrowheads="1"/>
          </p:cNvSpPr>
          <p:nvPr/>
        </p:nvSpPr>
        <p:spPr bwMode="auto">
          <a:xfrm>
            <a:off x="73152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0x8048591</a:t>
            </a:r>
          </a:p>
        </p:txBody>
      </p:sp>
      <p:sp>
        <p:nvSpPr>
          <p:cNvPr id="266242" name="Rectangle 1026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0x8048591</a:t>
            </a:r>
          </a:p>
        </p:txBody>
      </p:sp>
      <p:sp>
        <p:nvSpPr>
          <p:cNvPr id="266243" name="Rectangle 1027"/>
          <p:cNvSpPr>
            <a:spLocks noChangeArrowheads="1"/>
          </p:cNvSpPr>
          <p:nvPr/>
        </p:nvSpPr>
        <p:spPr bwMode="auto">
          <a:xfrm>
            <a:off x="73152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66250" name="Rectangle 1034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66251" name="Rectangle 1035"/>
          <p:cNvSpPr>
            <a:spLocks noChangeArrowheads="1"/>
          </p:cNvSpPr>
          <p:nvPr/>
        </p:nvSpPr>
        <p:spPr bwMode="auto">
          <a:xfrm>
            <a:off x="2895600" y="3657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66252" name="Rectangle 1036"/>
          <p:cNvSpPr>
            <a:spLocks noChangeArrowheads="1"/>
          </p:cNvSpPr>
          <p:nvPr/>
        </p:nvSpPr>
        <p:spPr bwMode="auto">
          <a:xfrm>
            <a:off x="2895600" y="3276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66253" name="Rectangle 1037"/>
          <p:cNvSpPr>
            <a:spLocks noChangeArrowheads="1"/>
          </p:cNvSpPr>
          <p:nvPr/>
        </p:nvSpPr>
        <p:spPr bwMode="auto">
          <a:xfrm>
            <a:off x="2895600" y="2895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66256" name="Rectangle 1040"/>
          <p:cNvSpPr>
            <a:spLocks noChangeArrowheads="1"/>
          </p:cNvSpPr>
          <p:nvPr/>
        </p:nvSpPr>
        <p:spPr bwMode="auto">
          <a:xfrm>
            <a:off x="4267200" y="4038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0x8048553</a:t>
            </a:r>
          </a:p>
        </p:txBody>
      </p:sp>
      <p:sp>
        <p:nvSpPr>
          <p:cNvPr id="266257" name="Rectangle 1041"/>
          <p:cNvSpPr>
            <a:spLocks noChangeArrowheads="1"/>
          </p:cNvSpPr>
          <p:nvPr/>
        </p:nvSpPr>
        <p:spPr bwMode="auto">
          <a:xfrm>
            <a:off x="42672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66258" name="Rectangle 1042"/>
          <p:cNvSpPr>
            <a:spLocks noChangeArrowheads="1"/>
          </p:cNvSpPr>
          <p:nvPr/>
        </p:nvSpPr>
        <p:spPr bwMode="auto">
          <a:xfrm>
            <a:off x="42672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66259" name="Rectangle 104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573088"/>
          </a:xfrm>
        </p:spPr>
        <p:txBody>
          <a:bodyPr/>
          <a:lstStyle/>
          <a:p>
            <a:r>
              <a:rPr lang="en-US"/>
              <a:t>Procedure Return Example</a:t>
            </a:r>
          </a:p>
        </p:txBody>
      </p:sp>
      <p:sp>
        <p:nvSpPr>
          <p:cNvPr id="266267" name="Rectangle 1051"/>
          <p:cNvSpPr>
            <a:spLocks noChangeArrowheads="1"/>
          </p:cNvSpPr>
          <p:nvPr/>
        </p:nvSpPr>
        <p:spPr bwMode="auto">
          <a:xfrm>
            <a:off x="5943600" y="3657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66268" name="Rectangle 1052"/>
          <p:cNvSpPr>
            <a:spLocks noChangeArrowheads="1"/>
          </p:cNvSpPr>
          <p:nvPr/>
        </p:nvSpPr>
        <p:spPr bwMode="auto">
          <a:xfrm>
            <a:off x="5943600" y="3276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66269" name="Rectangle 1053"/>
          <p:cNvSpPr>
            <a:spLocks noChangeArrowheads="1"/>
          </p:cNvSpPr>
          <p:nvPr/>
        </p:nvSpPr>
        <p:spPr bwMode="auto">
          <a:xfrm>
            <a:off x="5943600" y="2895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66270" name="Rectangle 1054"/>
          <p:cNvSpPr>
            <a:spLocks noChangeArrowheads="1"/>
          </p:cNvSpPr>
          <p:nvPr/>
        </p:nvSpPr>
        <p:spPr bwMode="auto">
          <a:xfrm>
            <a:off x="73152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66271" name="Rectangle 1055"/>
          <p:cNvSpPr>
            <a:spLocks noChangeArrowheads="1"/>
          </p:cNvSpPr>
          <p:nvPr/>
        </p:nvSpPr>
        <p:spPr bwMode="auto">
          <a:xfrm>
            <a:off x="73152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66272" name="Text Box 1056"/>
          <p:cNvSpPr txBox="1">
            <a:spLocks noChangeArrowheads="1"/>
          </p:cNvSpPr>
          <p:nvPr/>
        </p:nvSpPr>
        <p:spPr bwMode="auto">
          <a:xfrm>
            <a:off x="7620000" y="19050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266273" name="Rectangle 1057"/>
          <p:cNvSpPr>
            <a:spLocks noChangeArrowheads="1"/>
          </p:cNvSpPr>
          <p:nvPr/>
        </p:nvSpPr>
        <p:spPr bwMode="auto">
          <a:xfrm>
            <a:off x="533400" y="990600"/>
            <a:ext cx="5165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8048591:	c3             	ret</a:t>
            </a:r>
          </a:p>
        </p:txBody>
      </p:sp>
      <p:sp>
        <p:nvSpPr>
          <p:cNvPr id="266276" name="Rectangle 1060"/>
          <p:cNvSpPr>
            <a:spLocks noChangeArrowheads="1"/>
          </p:cNvSpPr>
          <p:nvPr/>
        </p:nvSpPr>
        <p:spPr bwMode="auto">
          <a:xfrm>
            <a:off x="7315200" y="47244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66277" name="Text Box 1061"/>
          <p:cNvSpPr txBox="1">
            <a:spLocks noChangeArrowheads="1"/>
          </p:cNvSpPr>
          <p:nvPr/>
        </p:nvSpPr>
        <p:spPr bwMode="auto">
          <a:xfrm>
            <a:off x="2438400" y="5867400"/>
            <a:ext cx="29495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 </a:t>
            </a:r>
            <a:r>
              <a:rPr lang="en-US"/>
              <a:t>is program counter</a:t>
            </a:r>
            <a:endParaRPr lang="en-US">
              <a:latin typeface="Courier New" pitchFamily="49" charset="0"/>
            </a:endParaRPr>
          </a:p>
        </p:txBody>
      </p:sp>
      <p:sp>
        <p:nvSpPr>
          <p:cNvPr id="266278" name="Rectangle 1062"/>
          <p:cNvSpPr>
            <a:spLocks noChangeArrowheads="1"/>
          </p:cNvSpPr>
          <p:nvPr/>
        </p:nvSpPr>
        <p:spPr bwMode="auto">
          <a:xfrm>
            <a:off x="7315200" y="5334000"/>
            <a:ext cx="13716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0x8048553</a:t>
            </a:r>
          </a:p>
        </p:txBody>
      </p:sp>
      <p:sp>
        <p:nvSpPr>
          <p:cNvPr id="266280" name="Rectangle 1064"/>
          <p:cNvSpPr>
            <a:spLocks noChangeArrowheads="1"/>
          </p:cNvSpPr>
          <p:nvPr/>
        </p:nvSpPr>
        <p:spPr bwMode="auto">
          <a:xfrm>
            <a:off x="7315200" y="4038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0x8048553</a:t>
            </a:r>
          </a:p>
        </p:txBody>
      </p:sp>
    </p:spTree>
    <p:extLst>
      <p:ext uri="{BB962C8B-B14F-4D97-AF65-F5344CB8AC3E}">
        <p14:creationId xmlns:p14="http://schemas.microsoft.com/office/powerpoint/2010/main" val="42482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2" grpId="0" build="p" autoUpdateAnimBg="0"/>
      <p:bldP spid="266276" grpId="0" animBg="1" autoUpdateAnimBg="0"/>
      <p:bldP spid="26627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261100" cy="573088"/>
          </a:xfrm>
          <a:noFill/>
          <a:ln/>
        </p:spPr>
        <p:txBody>
          <a:bodyPr/>
          <a:lstStyle/>
          <a:p>
            <a:r>
              <a:rPr lang="en-US"/>
              <a:t>Call Chain Example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2773362" cy="508000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Code Structure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57200" y="1447800"/>
            <a:ext cx="1524000" cy="2311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286000" y="2438400"/>
            <a:ext cx="1600200" cy="23114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267200" y="3962400"/>
            <a:ext cx="15240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6197600" y="1676400"/>
            <a:ext cx="1498600" cy="3581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CEC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6411913" y="1905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11913" y="25908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6400800" y="32654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6411913" y="39624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6411913" y="47244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34512" name="Line 16"/>
          <p:cNvSpPr>
            <a:spLocks noChangeShapeType="1"/>
          </p:cNvSpPr>
          <p:nvPr/>
        </p:nvSpPr>
        <p:spPr bwMode="auto">
          <a:xfrm>
            <a:off x="6716713" y="2209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3" name="Line 17"/>
          <p:cNvSpPr>
            <a:spLocks noChangeShapeType="1"/>
          </p:cNvSpPr>
          <p:nvPr/>
        </p:nvSpPr>
        <p:spPr bwMode="auto">
          <a:xfrm>
            <a:off x="6716713" y="28956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4" name="Line 18"/>
          <p:cNvSpPr>
            <a:spLocks noChangeShapeType="1"/>
          </p:cNvSpPr>
          <p:nvPr/>
        </p:nvSpPr>
        <p:spPr bwMode="auto">
          <a:xfrm>
            <a:off x="6716713" y="3581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>
            <a:off x="6716713" y="4343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6" name="Rectangle 20"/>
          <p:cNvSpPr>
            <a:spLocks noChangeArrowheads="1"/>
          </p:cNvSpPr>
          <p:nvPr/>
        </p:nvSpPr>
        <p:spPr bwMode="auto">
          <a:xfrm>
            <a:off x="6096000" y="11430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34517" name="Rectangle 21"/>
          <p:cNvSpPr>
            <a:spLocks noChangeArrowheads="1"/>
          </p:cNvSpPr>
          <p:nvPr/>
        </p:nvSpPr>
        <p:spPr bwMode="auto">
          <a:xfrm>
            <a:off x="228600" y="5181600"/>
            <a:ext cx="3810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Procedure </a:t>
            </a:r>
            <a:r>
              <a:rPr lang="en-US" sz="2000">
                <a:latin typeface="Courier New" pitchFamily="49" charset="0"/>
              </a:rPr>
              <a:t>amI </a:t>
            </a:r>
            <a:r>
              <a:rPr lang="en-US" sz="2000"/>
              <a:t>recursive</a:t>
            </a:r>
          </a:p>
        </p:txBody>
      </p:sp>
      <p:sp>
        <p:nvSpPr>
          <p:cNvPr id="234519" name="Rectangle 23"/>
          <p:cNvSpPr>
            <a:spLocks noChangeArrowheads="1"/>
          </p:cNvSpPr>
          <p:nvPr/>
        </p:nvSpPr>
        <p:spPr bwMode="auto">
          <a:xfrm>
            <a:off x="7078663" y="32654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34521" name="Line 25"/>
          <p:cNvSpPr>
            <a:spLocks noChangeShapeType="1"/>
          </p:cNvSpPr>
          <p:nvPr/>
        </p:nvSpPr>
        <p:spPr bwMode="auto">
          <a:xfrm>
            <a:off x="6858000" y="2895600"/>
            <a:ext cx="53657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29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2" name="Group 2"/>
          <p:cNvGrpSpPr>
            <a:grpSpLocks/>
          </p:cNvGrpSpPr>
          <p:nvPr/>
        </p:nvGrpSpPr>
        <p:grpSpPr bwMode="auto">
          <a:xfrm>
            <a:off x="4929188" y="4548188"/>
            <a:ext cx="1444625" cy="912812"/>
            <a:chOff x="3546" y="3759"/>
            <a:chExt cx="910" cy="575"/>
          </a:xfrm>
        </p:grpSpPr>
        <p:sp>
          <p:nvSpPr>
            <p:cNvPr id="235523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24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343400" y="1042988"/>
            <a:ext cx="1292225" cy="9382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5791200" y="1576388"/>
            <a:ext cx="1292225" cy="938212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6343650" y="4038600"/>
            <a:ext cx="1292225" cy="938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proc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grpSp>
        <p:nvGrpSpPr>
          <p:cNvPr id="235532" name="Group 12"/>
          <p:cNvGrpSpPr>
            <a:grpSpLocks/>
          </p:cNvGrpSpPr>
          <p:nvPr/>
        </p:nvGrpSpPr>
        <p:grpSpPr bwMode="auto">
          <a:xfrm>
            <a:off x="4886325" y="3505200"/>
            <a:ext cx="1444625" cy="912813"/>
            <a:chOff x="2688" y="2736"/>
            <a:chExt cx="910" cy="575"/>
          </a:xfrm>
        </p:grpSpPr>
        <p:sp>
          <p:nvSpPr>
            <p:cNvPr id="235533" name="Line 13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34" name="Rectangle 14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35541" name="Line 21"/>
          <p:cNvSpPr>
            <a:spLocks noChangeShapeType="1"/>
          </p:cNvSpPr>
          <p:nvPr/>
        </p:nvSpPr>
        <p:spPr bwMode="auto">
          <a:xfrm flipH="1" flipV="1">
            <a:off x="7451725" y="4953000"/>
            <a:ext cx="63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8162925" y="5029200"/>
            <a:ext cx="8286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Stack</a:t>
            </a:r>
          </a:p>
          <a:p>
            <a:pPr algn="l">
              <a:lnSpc>
                <a:spcPct val="100000"/>
              </a:lnSpc>
            </a:pPr>
            <a:r>
              <a:rPr lang="en-US"/>
              <a:t>“Top”</a:t>
            </a:r>
          </a:p>
        </p:txBody>
      </p:sp>
      <p:sp>
        <p:nvSpPr>
          <p:cNvPr id="235543" name="Rectangle 2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5029200" cy="573088"/>
          </a:xfrm>
        </p:spPr>
        <p:txBody>
          <a:bodyPr/>
          <a:lstStyle/>
          <a:p>
            <a:r>
              <a:rPr lang="en-US"/>
              <a:t>Stack Frames</a:t>
            </a:r>
          </a:p>
        </p:txBody>
      </p:sp>
      <p:sp>
        <p:nvSpPr>
          <p:cNvPr id="23554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5043487" cy="5224463"/>
          </a:xfrm>
        </p:spPr>
        <p:txBody>
          <a:bodyPr/>
          <a:lstStyle/>
          <a:p>
            <a:r>
              <a:rPr lang="en-US" sz="2000" dirty="0"/>
              <a:t>Contents</a:t>
            </a:r>
          </a:p>
          <a:p>
            <a:pPr lvl="1"/>
            <a:r>
              <a:rPr lang="en-US" sz="2000" dirty="0"/>
              <a:t>Local variables</a:t>
            </a:r>
          </a:p>
          <a:p>
            <a:pPr lvl="1"/>
            <a:r>
              <a:rPr lang="en-US" sz="2000" dirty="0"/>
              <a:t>Return information</a:t>
            </a:r>
          </a:p>
          <a:p>
            <a:pPr lvl="1"/>
            <a:r>
              <a:rPr lang="en-US" sz="2000" dirty="0"/>
              <a:t>Temporary space</a:t>
            </a:r>
          </a:p>
          <a:p>
            <a:r>
              <a:rPr lang="en-US" sz="2000" dirty="0"/>
              <a:t>Management</a:t>
            </a:r>
          </a:p>
          <a:p>
            <a:pPr lvl="1"/>
            <a:r>
              <a:rPr lang="en-US" sz="2000" dirty="0"/>
              <a:t>Space allocated when enter procedure</a:t>
            </a:r>
          </a:p>
          <a:p>
            <a:pPr lvl="2"/>
            <a:r>
              <a:rPr lang="en-US" sz="2000" dirty="0"/>
              <a:t>“Set-up” code</a:t>
            </a:r>
          </a:p>
          <a:p>
            <a:pPr lvl="1"/>
            <a:r>
              <a:rPr lang="en-US" sz="2000" dirty="0" err="1"/>
              <a:t>Deallocated</a:t>
            </a:r>
            <a:r>
              <a:rPr lang="en-US" sz="2000" dirty="0"/>
              <a:t> when return</a:t>
            </a:r>
          </a:p>
          <a:p>
            <a:pPr lvl="2"/>
            <a:r>
              <a:rPr lang="en-US" sz="2000" dirty="0"/>
              <a:t>“Finish” code</a:t>
            </a:r>
          </a:p>
          <a:p>
            <a:r>
              <a:rPr lang="en-US" sz="2000" dirty="0"/>
              <a:t>Pointers</a:t>
            </a:r>
          </a:p>
          <a:p>
            <a:pPr lvl="1"/>
            <a:r>
              <a:rPr lang="en-US" sz="2000" dirty="0"/>
              <a:t>Stack pointer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esp</a:t>
            </a:r>
            <a:r>
              <a:rPr lang="en-US" sz="2000" dirty="0"/>
              <a:t> indicates stack top</a:t>
            </a:r>
          </a:p>
          <a:p>
            <a:pPr lvl="1"/>
            <a:r>
              <a:rPr lang="en-US" sz="2000" dirty="0"/>
              <a:t>Frame pointer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ebp</a:t>
            </a:r>
            <a:r>
              <a:rPr lang="en-US" sz="2000" dirty="0"/>
              <a:t> indicates start of current frame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242175" y="2109788"/>
            <a:ext cx="1292225" cy="93821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1608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66" name="Group 1026"/>
          <p:cNvGrpSpPr>
            <a:grpSpLocks/>
          </p:cNvGrpSpPr>
          <p:nvPr/>
        </p:nvGrpSpPr>
        <p:grpSpPr bwMode="auto">
          <a:xfrm>
            <a:off x="5294313" y="1728788"/>
            <a:ext cx="1444625" cy="912812"/>
            <a:chOff x="3546" y="3759"/>
            <a:chExt cx="910" cy="575"/>
          </a:xfrm>
        </p:grpSpPr>
        <p:sp>
          <p:nvSpPr>
            <p:cNvPr id="267267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68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67269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67274" name="Rectangle 1034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67275" name="Group 1035"/>
          <p:cNvGrpSpPr>
            <a:grpSpLocks/>
          </p:cNvGrpSpPr>
          <p:nvPr/>
        </p:nvGrpSpPr>
        <p:grpSpPr bwMode="auto">
          <a:xfrm>
            <a:off x="5251450" y="685800"/>
            <a:ext cx="1444625" cy="912813"/>
            <a:chOff x="2688" y="2736"/>
            <a:chExt cx="910" cy="575"/>
          </a:xfrm>
        </p:grpSpPr>
        <p:sp>
          <p:nvSpPr>
            <p:cNvPr id="267276" name="Line 1036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7" name="Rectangle 1037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67286" name="Rectangle 10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67302" name="Rectangle 1062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67311" name="Rectangle 1071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67316" name="Rectangle 1076"/>
          <p:cNvSpPr>
            <a:spLocks noChangeArrowheads="1"/>
          </p:cNvSpPr>
          <p:nvPr/>
        </p:nvSpPr>
        <p:spPr bwMode="auto">
          <a:xfrm>
            <a:off x="457200" y="1447800"/>
            <a:ext cx="1600200" cy="2311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7319" name="Line 1079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6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008688" cy="573088"/>
          </a:xfrm>
        </p:spPr>
        <p:txBody>
          <a:bodyPr/>
          <a:lstStyle/>
          <a:p>
            <a:r>
              <a:rPr lang="en-US"/>
              <a:t>Understanding </a:t>
            </a:r>
            <a:r>
              <a:rPr lang="en-US">
                <a:latin typeface="Courier New" pitchFamily="49" charset="0"/>
              </a:rPr>
              <a:t>arith</a:t>
            </a:r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04800" y="1600200"/>
            <a:ext cx="3429000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int arith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(int x, int y, int z)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x+y;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t2 = z+t1;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t3 = x+4;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t4 = y * 48;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t5 = t3 + t4;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rval = t2 * t5;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419600" y="990600"/>
            <a:ext cx="4419600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eax =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8(%ebp),%eax	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edx = y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12(%ebp),%edx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ecx = x+y  (t1)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(%edx,%eax),%ecx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edx = 3*y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(%edx,%edx,2),%edx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edx = 48*y (t4)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sall $4,%edx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ecx = z+t1 (t2)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16(%ebp),%ecx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eax = 4+t4+x (t5)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4(%edx,%eax),%eax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eax = t5*t2 (rval)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imull %ecx,%eax</a:t>
            </a:r>
          </a:p>
        </p:txBody>
      </p:sp>
      <p:sp>
        <p:nvSpPr>
          <p:cNvPr id="186389" name="Line 21"/>
          <p:cNvSpPr>
            <a:spLocks noChangeShapeType="1"/>
          </p:cNvSpPr>
          <p:nvPr/>
        </p:nvSpPr>
        <p:spPr bwMode="auto">
          <a:xfrm flipV="1">
            <a:off x="2667000" y="2514600"/>
            <a:ext cx="17526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895600" y="3124200"/>
            <a:ext cx="1752600" cy="457200"/>
            <a:chOff x="1824" y="1968"/>
            <a:chExt cx="1104" cy="288"/>
          </a:xfrm>
        </p:grpSpPr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V="1">
              <a:off x="1824" y="1968"/>
              <a:ext cx="1056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86392" name="Line 24"/>
            <p:cNvSpPr>
              <a:spLocks noChangeShapeType="1"/>
            </p:cNvSpPr>
            <p:nvPr/>
          </p:nvSpPr>
          <p:spPr bwMode="auto">
            <a:xfrm>
              <a:off x="1824" y="2160"/>
              <a:ext cx="1104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393" name="Line 25"/>
          <p:cNvSpPr>
            <a:spLocks noChangeShapeType="1"/>
          </p:cNvSpPr>
          <p:nvPr/>
        </p:nvSpPr>
        <p:spPr bwMode="auto">
          <a:xfrm>
            <a:off x="2819400" y="2895600"/>
            <a:ext cx="175260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514600" y="3124200"/>
            <a:ext cx="1981200" cy="1600200"/>
            <a:chOff x="1584" y="1968"/>
            <a:chExt cx="1248" cy="1008"/>
          </a:xfrm>
        </p:grpSpPr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>
              <a:off x="1872" y="2352"/>
              <a:ext cx="960" cy="62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86395" name="Line 27"/>
            <p:cNvSpPr>
              <a:spLocks noChangeShapeType="1"/>
            </p:cNvSpPr>
            <p:nvPr/>
          </p:nvSpPr>
          <p:spPr bwMode="auto">
            <a:xfrm>
              <a:off x="1584" y="1968"/>
              <a:ext cx="1248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396" name="Line 28"/>
          <p:cNvSpPr>
            <a:spLocks noChangeShapeType="1"/>
          </p:cNvSpPr>
          <p:nvPr/>
        </p:nvSpPr>
        <p:spPr bwMode="auto">
          <a:xfrm>
            <a:off x="3276600" y="4038600"/>
            <a:ext cx="121920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9" grpId="0" animBg="1"/>
      <p:bldP spid="186393" grpId="0" animBg="1"/>
      <p:bldP spid="1863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6083300" cy="573088"/>
          </a:xfrm>
        </p:spPr>
        <p:txBody>
          <a:bodyPr/>
          <a:lstStyle/>
          <a:p>
            <a:r>
              <a:rPr lang="en-US"/>
              <a:t>Condition Codes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Single Bit Registers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85850" algn="l"/>
                <a:tab pos="4057650" algn="l"/>
                <a:tab pos="4743450" algn="l"/>
              </a:tabLst>
            </a:pPr>
            <a:r>
              <a:rPr lang="en-US">
                <a:latin typeface="Courier New" pitchFamily="49" charset="0"/>
              </a:rPr>
              <a:t>CF</a:t>
            </a:r>
            <a:r>
              <a:rPr lang="en-US"/>
              <a:t>	Carry Flag	</a:t>
            </a:r>
            <a:r>
              <a:rPr lang="en-US">
                <a:latin typeface="Courier New" pitchFamily="49" charset="0"/>
              </a:rPr>
              <a:t>SF</a:t>
            </a:r>
            <a:r>
              <a:rPr lang="en-US"/>
              <a:t>	Sign Flag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85850" algn="l"/>
                <a:tab pos="4057650" algn="l"/>
                <a:tab pos="4743450" algn="l"/>
              </a:tabLst>
            </a:pPr>
            <a:r>
              <a:rPr lang="en-US">
                <a:latin typeface="Courier New" pitchFamily="49" charset="0"/>
              </a:rPr>
              <a:t>ZF</a:t>
            </a:r>
            <a:r>
              <a:rPr lang="en-US"/>
              <a:t>	Zero Flag	</a:t>
            </a:r>
            <a:r>
              <a:rPr lang="en-US">
                <a:latin typeface="Courier New" pitchFamily="49" charset="0"/>
              </a:rPr>
              <a:t>OF</a:t>
            </a:r>
            <a:r>
              <a:rPr lang="en-US"/>
              <a:t>	Overflow Flag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85850" algn="l"/>
                <a:tab pos="4057650" algn="l"/>
                <a:tab pos="4743450" algn="l"/>
              </a:tabLst>
            </a:pPr>
            <a:endParaRPr lang="en-US"/>
          </a:p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Can be set either </a:t>
            </a:r>
            <a:r>
              <a:rPr lang="en-US">
                <a:solidFill>
                  <a:schemeClr val="accent1"/>
                </a:solidFill>
              </a:rPr>
              <a:t>implicitly </a:t>
            </a:r>
            <a:r>
              <a:rPr lang="en-US"/>
              <a:t>or </a:t>
            </a:r>
            <a:r>
              <a:rPr lang="en-US">
                <a:solidFill>
                  <a:schemeClr val="accent1"/>
                </a:solidFill>
              </a:rPr>
              <a:t>explicitly</a:t>
            </a:r>
            <a:r>
              <a:rPr lang="en-US" i="1"/>
              <a:t>.</a:t>
            </a:r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Implicitly by almost all logic and arithmetic operations</a:t>
            </a:r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Explicitly by specific comparison operations</a:t>
            </a:r>
            <a:endParaRPr lang="en-US" i="1"/>
          </a:p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 i="1"/>
              <a:t>Not</a:t>
            </a:r>
            <a:r>
              <a:rPr lang="en-US"/>
              <a:t> Set by </a:t>
            </a:r>
            <a:r>
              <a:rPr lang="en-US">
                <a:latin typeface="Courier New" pitchFamily="49" charset="0"/>
              </a:rPr>
              <a:t>leal</a:t>
            </a:r>
            <a:r>
              <a:rPr lang="en-US"/>
              <a:t> instruction</a:t>
            </a:r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Intended for use in address computation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0" y="152400"/>
            <a:ext cx="2032000" cy="573088"/>
          </a:xfrm>
        </p:spPr>
        <p:txBody>
          <a:bodyPr/>
          <a:lstStyle/>
          <a:p>
            <a:r>
              <a:rPr lang="en-US"/>
              <a:t>Jumping</a:t>
            </a:r>
          </a:p>
        </p:txBody>
      </p:sp>
      <p:graphicFrame>
        <p:nvGraphicFramePr>
          <p:cNvPr id="322560" name="Object 0"/>
          <p:cNvGraphicFramePr>
            <a:graphicFrameLocks noChangeAspect="1"/>
          </p:cNvGraphicFramePr>
          <p:nvPr/>
        </p:nvGraphicFramePr>
        <p:xfrm>
          <a:off x="609600" y="1600200"/>
          <a:ext cx="82296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5" imgW="8233560" imgH="4883040" progId="Word.Document.8">
                  <p:embed/>
                </p:oleObj>
              </mc:Choice>
              <mc:Fallback>
                <p:oleObj name="Document" r:id="rId5" imgW="8233560" imgH="48830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8229600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685800"/>
            <a:ext cx="8307387" cy="5759450"/>
          </a:xfrm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lvl="1"/>
            <a:r>
              <a:rPr lang="en-US" sz="2000" dirty="0"/>
              <a:t>Jump to different part of code depending on condition codes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66000" cy="573088"/>
          </a:xfrm>
        </p:spPr>
        <p:txBody>
          <a:bodyPr/>
          <a:lstStyle/>
          <a:p>
            <a:r>
              <a:rPr lang="en-US"/>
              <a:t>Conditional Branch Example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304800" y="2286000"/>
            <a:ext cx="31242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max(int x, int y)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&gt; y)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else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y;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3733800" y="1371600"/>
            <a:ext cx="3810000" cy="3933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_max: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8(%ebp),%edx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12(%ebp),%eax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cmpl %eax,%edx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jle L9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%edx,%eax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L9: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259077" name="AutoShape 5"/>
          <p:cNvSpPr>
            <a:spLocks/>
          </p:cNvSpPr>
          <p:nvPr/>
        </p:nvSpPr>
        <p:spPr bwMode="auto">
          <a:xfrm>
            <a:off x="7239000" y="25146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7696200" y="3048000"/>
            <a:ext cx="75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Body</a:t>
            </a:r>
          </a:p>
        </p:txBody>
      </p:sp>
      <p:sp>
        <p:nvSpPr>
          <p:cNvPr id="259079" name="AutoShape 7"/>
          <p:cNvSpPr>
            <a:spLocks/>
          </p:cNvSpPr>
          <p:nvPr/>
        </p:nvSpPr>
        <p:spPr bwMode="auto">
          <a:xfrm>
            <a:off x="7239000" y="16764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7543800" y="1752600"/>
            <a:ext cx="539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/>
              <a:t>Up</a:t>
            </a:r>
          </a:p>
        </p:txBody>
      </p:sp>
      <p:sp>
        <p:nvSpPr>
          <p:cNvPr id="259081" name="AutoShape 9"/>
          <p:cNvSpPr>
            <a:spLocks/>
          </p:cNvSpPr>
          <p:nvPr/>
        </p:nvSpPr>
        <p:spPr bwMode="auto">
          <a:xfrm>
            <a:off x="7315200" y="44958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7620000" y="4648200"/>
            <a:ext cx="857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457200" y="13716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381000" y="1828800"/>
            <a:ext cx="3814763" cy="2847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fact_do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 (x &gt; 1);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5105400" y="13716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4648200" y="1828800"/>
            <a:ext cx="3814763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fact_goto(int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&gt;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</a:t>
            </a:r>
            <a:r>
              <a:rPr lang="en-US" i="1">
                <a:latin typeface="Courier New" pitchFamily="49" charset="0"/>
              </a:rPr>
              <a:t> loop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43800" cy="573088"/>
          </a:xfrm>
        </p:spPr>
        <p:txBody>
          <a:bodyPr/>
          <a:lstStyle/>
          <a:p>
            <a:r>
              <a:rPr lang="en-US"/>
              <a:t>“Do-While” Loop Example</a:t>
            </a:r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3213" y="5229225"/>
            <a:ext cx="8281987" cy="858838"/>
          </a:xfrm>
        </p:spPr>
        <p:txBody>
          <a:bodyPr/>
          <a:lstStyle/>
          <a:p>
            <a:pPr lvl="1"/>
            <a:r>
              <a:rPr lang="en-US"/>
              <a:t>Use backward branch to continue looping</a:t>
            </a:r>
          </a:p>
          <a:p>
            <a:pPr lvl="1"/>
            <a:r>
              <a:rPr lang="en-US"/>
              <a:t>Only take branch when “while” condition holds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914400" y="12954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57200" y="1752600"/>
            <a:ext cx="2819400" cy="3122613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fact_goto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&gt;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</a:t>
            </a:r>
            <a:r>
              <a:rPr lang="en-US" i="1">
                <a:latin typeface="Courier New" pitchFamily="49" charset="0"/>
              </a:rPr>
              <a:t> loop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251700" cy="573088"/>
          </a:xfrm>
        </p:spPr>
        <p:txBody>
          <a:bodyPr/>
          <a:lstStyle/>
          <a:p>
            <a:r>
              <a:rPr lang="en-US"/>
              <a:t>“Do-While” Loop Compilation</a:t>
            </a: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5176838"/>
            <a:ext cx="3463925" cy="1268412"/>
          </a:xfrm>
        </p:spPr>
        <p:txBody>
          <a:bodyPr/>
          <a:lstStyle/>
          <a:p>
            <a:pPr marL="223838" indent="-223838" defTabSz="895350">
              <a:tabLst>
                <a:tab pos="1257300" algn="l"/>
              </a:tabLst>
            </a:pPr>
            <a:r>
              <a:rPr lang="en-US"/>
              <a:t>Registers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257300" algn="l"/>
              </a:tabLst>
            </a:pPr>
            <a:r>
              <a:rPr lang="en-US">
                <a:latin typeface="Courier New" pitchFamily="49" charset="0"/>
              </a:rPr>
              <a:t>%edx	x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257300" algn="l"/>
              </a:tabLst>
            </a:pPr>
            <a:r>
              <a:rPr lang="en-US">
                <a:latin typeface="Courier New" pitchFamily="49" charset="0"/>
              </a:rPr>
              <a:t>%eax	result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3505200" y="1752600"/>
            <a:ext cx="5486400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_fact_goto: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pushl %ebp	# Setup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%esp,%ebp	# Setup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$1,%eax	# eax = 1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L11: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imull %edx,%eax	# result *= x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decl %edx	# x--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cmpl $1,%edx	# Compare x : 1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jg L11	# if &gt; goto loop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%ebp,%esp	# Finish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popl %ebp	# Finish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ret	# Finish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81600" y="12954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381000" y="9906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457200" y="1371600"/>
            <a:ext cx="2514600" cy="969963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do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while 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);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029200" y="9144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4572000" y="1371600"/>
            <a:ext cx="2438400" cy="1244600"/>
          </a:xfrm>
          <a:prstGeom prst="rect">
            <a:avLst/>
          </a:prstGeom>
          <a:solidFill>
            <a:srgbClr val="FFCC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</a:t>
            </a:r>
            <a:r>
              <a:rPr lang="en-US">
                <a:latin typeface="Courier New" pitchFamily="49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 </a:t>
            </a:r>
            <a:r>
              <a:rPr lang="en-US" i="1">
                <a:latin typeface="Courier New" pitchFamily="49" charset="0"/>
              </a:rPr>
              <a:t>loop</a:t>
            </a:r>
            <a:endParaRPr lang="en-US">
              <a:latin typeface="Courier New" pitchFamily="49" charset="0"/>
            </a:endParaRP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07300" cy="573088"/>
          </a:xfrm>
        </p:spPr>
        <p:txBody>
          <a:bodyPr/>
          <a:lstStyle/>
          <a:p>
            <a:r>
              <a:rPr lang="en-US"/>
              <a:t>General “Do-While” Translation</a:t>
            </a:r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8255000" cy="3505200"/>
          </a:xfrm>
        </p:spPr>
        <p:txBody>
          <a:bodyPr/>
          <a:lstStyle/>
          <a:p>
            <a:pPr marL="560388" lvl="1" indent="-222250" defTabSz="895350">
              <a:lnSpc>
                <a:spcPct val="90000"/>
              </a:lnSpc>
              <a:tabLst>
                <a:tab pos="3660775" algn="l"/>
              </a:tabLst>
            </a:pPr>
            <a:r>
              <a:rPr lang="en-US" i="1" dirty="0"/>
              <a:t>Body</a:t>
            </a:r>
            <a:r>
              <a:rPr lang="en-US" dirty="0"/>
              <a:t> can be any C statement</a:t>
            </a:r>
          </a:p>
          <a:p>
            <a:pPr marL="839788" lvl="2" indent="-165100" defTabSz="895350">
              <a:lnSpc>
                <a:spcPct val="97000"/>
              </a:lnSpc>
              <a:tabLst>
                <a:tab pos="3660775" algn="l"/>
              </a:tabLst>
            </a:pPr>
            <a:r>
              <a:rPr lang="en-US" dirty="0"/>
              <a:t>Typically compound statement:</a:t>
            </a:r>
          </a:p>
          <a:p>
            <a:pPr marL="839788" lvl="2" indent="-165100" defTabSz="895350">
              <a:lnSpc>
                <a:spcPct val="97000"/>
              </a:lnSpc>
              <a:tabLst>
                <a:tab pos="3660775" algn="l"/>
              </a:tabLst>
            </a:pPr>
            <a:endParaRPr lang="en-US" dirty="0"/>
          </a:p>
          <a:p>
            <a:pPr marL="839788" lvl="2" indent="-165100" defTabSz="895350">
              <a:lnSpc>
                <a:spcPct val="97000"/>
              </a:lnSpc>
              <a:tabLst>
                <a:tab pos="3660775" algn="l"/>
              </a:tabLst>
            </a:pPr>
            <a:endParaRPr lang="en-US" dirty="0"/>
          </a:p>
          <a:p>
            <a:pPr marL="839788" lvl="2" indent="-165100" defTabSz="895350">
              <a:lnSpc>
                <a:spcPct val="97000"/>
              </a:lnSpc>
              <a:buFont typeface="Wingdings" pitchFamily="2" charset="2"/>
              <a:buNone/>
              <a:tabLst>
                <a:tab pos="3660775" algn="l"/>
              </a:tabLst>
            </a:pPr>
            <a:endParaRPr lang="en-US" dirty="0"/>
          </a:p>
          <a:p>
            <a:pPr marL="839788" lvl="2" indent="-165100" defTabSz="895350">
              <a:lnSpc>
                <a:spcPct val="97000"/>
              </a:lnSpc>
              <a:buFont typeface="Wingdings" pitchFamily="2" charset="2"/>
              <a:buNone/>
              <a:tabLst>
                <a:tab pos="3660775" algn="l"/>
              </a:tabLst>
            </a:pPr>
            <a:endParaRPr lang="en-US" dirty="0"/>
          </a:p>
          <a:p>
            <a:pPr marL="839788" lvl="2" indent="-165100" defTabSz="895350">
              <a:lnSpc>
                <a:spcPct val="97000"/>
              </a:lnSpc>
              <a:buFont typeface="Wingdings" pitchFamily="2" charset="2"/>
              <a:buNone/>
              <a:tabLst>
                <a:tab pos="3660775" algn="l"/>
              </a:tabLst>
            </a:pPr>
            <a:endParaRPr lang="en-US" dirty="0"/>
          </a:p>
          <a:p>
            <a:pPr marL="560388" lvl="1" indent="-222250" defTabSz="895350">
              <a:lnSpc>
                <a:spcPct val="90000"/>
              </a:lnSpc>
              <a:tabLst>
                <a:tab pos="3660775" algn="l"/>
              </a:tabLst>
            </a:pPr>
            <a:r>
              <a:rPr lang="en-US" i="1" dirty="0"/>
              <a:t>Test</a:t>
            </a:r>
            <a:r>
              <a:rPr lang="en-US" dirty="0"/>
              <a:t> is expression returning integer</a:t>
            </a:r>
          </a:p>
          <a:p>
            <a:pPr marL="839788" lvl="2" indent="-165100" defTabSz="895350">
              <a:lnSpc>
                <a:spcPct val="97000"/>
              </a:lnSpc>
              <a:buFont typeface="Wingdings" pitchFamily="2" charset="2"/>
              <a:buNone/>
              <a:tabLst>
                <a:tab pos="3660775" algn="l"/>
              </a:tabLst>
            </a:pPr>
            <a:r>
              <a:rPr lang="en-US" dirty="0"/>
              <a:t>= 0 interpreted as false	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 interpreted as true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295400" y="3657600"/>
            <a:ext cx="2209800" cy="17938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Statement</a:t>
            </a:r>
            <a:r>
              <a:rPr lang="en-US" baseline="-25000"/>
              <a:t>1</a:t>
            </a:r>
            <a:r>
              <a:rPr lang="en-US"/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Statement</a:t>
            </a:r>
            <a:r>
              <a:rPr lang="en-US" baseline="-25000"/>
              <a:t>2</a:t>
            </a:r>
            <a:r>
              <a:rPr lang="en-US"/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/>
              <a:t>…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Statement</a:t>
            </a:r>
            <a:r>
              <a:rPr lang="en-US" i="1" baseline="-25000"/>
              <a:t>n</a:t>
            </a:r>
            <a:r>
              <a:rPr lang="en-US"/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9268</TotalTime>
  <Pages>15</Pages>
  <Words>1246</Words>
  <Application>Microsoft Office PowerPoint</Application>
  <PresentationFormat>On-screen Show (4:3)</PresentationFormat>
  <Paragraphs>574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class6-wrapup</vt:lpstr>
      <vt:lpstr>Document</vt:lpstr>
      <vt:lpstr>Assembly Programming</vt:lpstr>
      <vt:lpstr>Understanding arith</vt:lpstr>
      <vt:lpstr>Understanding arith</vt:lpstr>
      <vt:lpstr>Condition Codes</vt:lpstr>
      <vt:lpstr>Jumping</vt:lpstr>
      <vt:lpstr>Conditional Branch Example</vt:lpstr>
      <vt:lpstr>“Do-While” Loop Example</vt:lpstr>
      <vt:lpstr>“Do-While” Loop Compilation</vt:lpstr>
      <vt:lpstr>General “Do-While” Translation</vt:lpstr>
      <vt:lpstr>Actual “While” Loop Translation</vt:lpstr>
      <vt:lpstr>General “While” Translation</vt:lpstr>
      <vt:lpstr>Switch Statements</vt:lpstr>
      <vt:lpstr>Jump Table Structure</vt:lpstr>
      <vt:lpstr>Switch Statement Example</vt:lpstr>
      <vt:lpstr>Assembly Setup Explanation</vt:lpstr>
      <vt:lpstr>Jump Table</vt:lpstr>
      <vt:lpstr>Switch Statement Completion </vt:lpstr>
      <vt:lpstr>Stack Operation Examples</vt:lpstr>
      <vt:lpstr>Procedure Call Example</vt:lpstr>
      <vt:lpstr>Procedure Return Example</vt:lpstr>
      <vt:lpstr>Call Chain Example</vt:lpstr>
      <vt:lpstr>Stack Frames</vt:lpstr>
      <vt:lpstr>Stack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372</cp:revision>
  <cp:lastPrinted>1999-01-11T23:34:46Z</cp:lastPrinted>
  <dcterms:created xsi:type="dcterms:W3CDTF">2010-02-15T16:36:28Z</dcterms:created>
  <dcterms:modified xsi:type="dcterms:W3CDTF">2011-02-24T20:05:41Z</dcterms:modified>
</cp:coreProperties>
</file>