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2" r:id="rId25"/>
    <p:sldId id="283" r:id="rId26"/>
    <p:sldId id="284" r:id="rId27"/>
  </p:sldIdLst>
  <p:sldSz cx="9144000" cy="6858000" type="screen4x3"/>
  <p:notesSz cx="6991350" cy="92821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99"/>
    <a:srgbClr val="FF99CC"/>
    <a:srgbClr val="CCFFFF"/>
    <a:srgbClr val="FFFF99"/>
    <a:srgbClr val="CC0000"/>
    <a:srgbClr val="00001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0" autoAdjust="0"/>
    <p:restoredTop sz="90929"/>
  </p:normalViewPr>
  <p:slideViewPr>
    <p:cSldViewPr>
      <p:cViewPr>
        <p:scale>
          <a:sx n="80" d="100"/>
          <a:sy n="80" d="100"/>
        </p:scale>
        <p:origin x="-810" y="-30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210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2924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470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463" y="4409215"/>
            <a:ext cx="5128424" cy="4177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90" tIns="45090" rIns="91790" bIns="450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7338" y="8841614"/>
            <a:ext cx="816674" cy="2613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569" tIns="45090" rIns="88569" bIns="45090">
            <a:spAutoFit/>
          </a:bodyPr>
          <a:lstStyle/>
          <a:p>
            <a:pPr defTabSz="881063"/>
            <a:r>
              <a:rPr lang="en-US" sz="1200" b="0">
                <a:latin typeface="Century Gothic" pitchFamily="34" charset="0"/>
              </a:rPr>
              <a:t>Page </a:t>
            </a:r>
            <a:fld id="{5DC85E0A-D1C1-40D4-92BC-19060C4762CF}" type="slidenum">
              <a:rPr lang="en-US" sz="1200" b="0">
                <a:latin typeface="Century Gothic" pitchFamily="34" charset="0"/>
              </a:rPr>
              <a:pPr defTabSz="881063"/>
              <a:t>‹#›</a:t>
            </a:fld>
            <a:endParaRPr lang="en-US" sz="1200" b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24388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024096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5775" y="702549"/>
            <a:ext cx="4779801" cy="34672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5775" y="702549"/>
            <a:ext cx="4779801" cy="34672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5775" y="702549"/>
            <a:ext cx="4779801" cy="34672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5775" y="702549"/>
            <a:ext cx="4779801" cy="34672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5775" y="702549"/>
            <a:ext cx="4779801" cy="34672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5775" y="702549"/>
            <a:ext cx="4779801" cy="34672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5775" y="702549"/>
            <a:ext cx="4779801" cy="34672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5775" y="702549"/>
            <a:ext cx="4779801" cy="34672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5775" y="702549"/>
            <a:ext cx="4779801" cy="34672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5775" y="702549"/>
            <a:ext cx="4779801" cy="34672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5775" y="702549"/>
            <a:ext cx="4779801" cy="34672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l"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effectLst/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235450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20788"/>
            <a:ext cx="4237037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stylec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814F596-D0D8-4452-939F-6211490AEC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62488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47650"/>
            <a:ext cx="85867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  <p:sldLayoutId id="2147483657" r:id="rId6"/>
  </p:sldLayoutIdLst>
  <p:transition spd="med"/>
  <p:txStyles>
    <p:titleStyle>
      <a:lvl1pPr algn="ctr" rtl="0" fontAlgn="base">
        <a:lnSpc>
          <a:spcPct val="87000"/>
        </a:lnSpc>
        <a:spcBef>
          <a:spcPct val="0"/>
        </a:spcBef>
        <a:spcAft>
          <a:spcPct val="0"/>
        </a:spcAft>
        <a:defRPr sz="3400" b="1" baseline="0">
          <a:solidFill>
            <a:schemeClr val="hlink"/>
          </a:solidFill>
          <a:effectLst/>
          <a:latin typeface="+mj-lt"/>
          <a:ea typeface="+mj-ea"/>
          <a:cs typeface="+mj-cs"/>
        </a:defRPr>
      </a:lvl1pPr>
      <a:lvl2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0" i="0" baseline="0">
          <a:solidFill>
            <a:schemeClr val="accent4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200" b="0" i="0" baseline="0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sz="2200" b="0" i="0" baseline="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subTitle" sz="quarter"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ctr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/>
              <a:t>Topics</a:t>
            </a:r>
            <a:endParaRPr lang="en-US" dirty="0"/>
          </a:p>
          <a:p>
            <a:pPr lvl="1"/>
            <a:r>
              <a:rPr lang="en-US" dirty="0" smtClean="0"/>
              <a:t>Introduction to Assembly Programming</a:t>
            </a:r>
          </a:p>
          <a:p>
            <a:pPr lvl="2"/>
            <a:r>
              <a:rPr lang="en-US" dirty="0" smtClean="0"/>
              <a:t>x86 assembly</a:t>
            </a:r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dirty="0" smtClean="0"/>
              <a:t>Assembly Programming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/>
              <a:t>Array Allocation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/>
              <a:t>Basic Principle</a:t>
            </a:r>
          </a:p>
          <a:p>
            <a:pPr lvl="1">
              <a:buFont typeface="Wingdings" pitchFamily="2" charset="2"/>
              <a:buNone/>
            </a:pPr>
            <a:r>
              <a:rPr lang="en-US" b="0" i="1"/>
              <a:t>T</a:t>
            </a:r>
            <a:r>
              <a:rPr lang="en-US"/>
              <a:t>  </a:t>
            </a:r>
            <a:r>
              <a:rPr lang="en-US">
                <a:latin typeface="Courier New" pitchFamily="49" charset="0"/>
              </a:rPr>
              <a:t>A[</a:t>
            </a:r>
            <a:r>
              <a:rPr lang="en-US" b="0" i="1"/>
              <a:t>L</a:t>
            </a:r>
            <a:r>
              <a:rPr lang="en-US">
                <a:latin typeface="Courier New" pitchFamily="49" charset="0"/>
              </a:rPr>
              <a:t>];</a:t>
            </a:r>
            <a:endParaRPr lang="en-US"/>
          </a:p>
          <a:p>
            <a:pPr lvl="1"/>
            <a:r>
              <a:rPr lang="en-US"/>
              <a:t>Array of data type </a:t>
            </a:r>
            <a:r>
              <a:rPr lang="en-US" b="0" i="1"/>
              <a:t>T</a:t>
            </a:r>
            <a:r>
              <a:rPr lang="en-US"/>
              <a:t> and length </a:t>
            </a:r>
            <a:r>
              <a:rPr lang="en-US" b="0" i="1"/>
              <a:t>L</a:t>
            </a:r>
            <a:endParaRPr lang="en-US"/>
          </a:p>
          <a:p>
            <a:pPr lvl="1"/>
            <a:r>
              <a:rPr lang="en-US"/>
              <a:t>Contiguously allocated region of </a:t>
            </a:r>
            <a:r>
              <a:rPr lang="en-US" b="0" i="1"/>
              <a:t>L</a:t>
            </a:r>
            <a:r>
              <a:rPr lang="en-US"/>
              <a:t> * </a:t>
            </a:r>
            <a:r>
              <a:rPr lang="en-US">
                <a:latin typeface="Courier New" pitchFamily="49" charset="0"/>
              </a:rPr>
              <a:t>sizeof(</a:t>
            </a:r>
            <a:r>
              <a:rPr lang="en-US" b="0" i="1"/>
              <a:t>T</a:t>
            </a:r>
            <a:r>
              <a:rPr lang="en-US">
                <a:latin typeface="Courier New" pitchFamily="49" charset="0"/>
              </a:rPr>
              <a:t>)</a:t>
            </a:r>
            <a:r>
              <a:rPr lang="en-US"/>
              <a:t> bytes</a:t>
            </a:r>
          </a:p>
        </p:txBody>
      </p:sp>
      <p:grpSp>
        <p:nvGrpSpPr>
          <p:cNvPr id="351236" name="Group 4"/>
          <p:cNvGrpSpPr>
            <a:grpSpLocks/>
          </p:cNvGrpSpPr>
          <p:nvPr/>
        </p:nvGrpSpPr>
        <p:grpSpPr bwMode="auto">
          <a:xfrm>
            <a:off x="685800" y="2590800"/>
            <a:ext cx="6096000" cy="838200"/>
            <a:chOff x="432" y="1632"/>
            <a:chExt cx="3840" cy="528"/>
          </a:xfrm>
        </p:grpSpPr>
        <p:sp>
          <p:nvSpPr>
            <p:cNvPr id="351237" name="Text Box 5"/>
            <p:cNvSpPr txBox="1">
              <a:spLocks noChangeArrowheads="1"/>
            </p:cNvSpPr>
            <p:nvPr/>
          </p:nvSpPr>
          <p:spPr bwMode="auto">
            <a:xfrm>
              <a:off x="432" y="1632"/>
              <a:ext cx="1492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char string[12];</a:t>
              </a:r>
            </a:p>
          </p:txBody>
        </p:sp>
        <p:grpSp>
          <p:nvGrpSpPr>
            <p:cNvPr id="351238" name="Group 6"/>
            <p:cNvGrpSpPr>
              <a:grpSpLocks/>
            </p:cNvGrpSpPr>
            <p:nvPr/>
          </p:nvGrpSpPr>
          <p:grpSpPr bwMode="auto">
            <a:xfrm>
              <a:off x="1920" y="1680"/>
              <a:ext cx="2352" cy="480"/>
              <a:chOff x="1920" y="1680"/>
              <a:chExt cx="2352" cy="480"/>
            </a:xfrm>
          </p:grpSpPr>
          <p:grpSp>
            <p:nvGrpSpPr>
              <p:cNvPr id="351239" name="Group 7"/>
              <p:cNvGrpSpPr>
                <a:grpSpLocks/>
              </p:cNvGrpSpPr>
              <p:nvPr/>
            </p:nvGrpSpPr>
            <p:grpSpPr bwMode="auto">
              <a:xfrm>
                <a:off x="2016" y="1680"/>
                <a:ext cx="1728" cy="144"/>
                <a:chOff x="1008" y="1776"/>
                <a:chExt cx="1728" cy="144"/>
              </a:xfrm>
            </p:grpSpPr>
            <p:sp>
              <p:nvSpPr>
                <p:cNvPr id="351240" name="Rectangle 8"/>
                <p:cNvSpPr>
                  <a:spLocks noChangeArrowheads="1"/>
                </p:cNvSpPr>
                <p:nvPr/>
              </p:nvSpPr>
              <p:spPr bwMode="auto">
                <a:xfrm>
                  <a:off x="1008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41" name="Rectangle 9"/>
                <p:cNvSpPr>
                  <a:spLocks noChangeArrowheads="1"/>
                </p:cNvSpPr>
                <p:nvPr/>
              </p:nvSpPr>
              <p:spPr bwMode="auto">
                <a:xfrm>
                  <a:off x="1152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42" name="Rectangle 10"/>
                <p:cNvSpPr>
                  <a:spLocks noChangeArrowheads="1"/>
                </p:cNvSpPr>
                <p:nvPr/>
              </p:nvSpPr>
              <p:spPr bwMode="auto">
                <a:xfrm>
                  <a:off x="1296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43" name="Rectangle 11"/>
                <p:cNvSpPr>
                  <a:spLocks noChangeArrowheads="1"/>
                </p:cNvSpPr>
                <p:nvPr/>
              </p:nvSpPr>
              <p:spPr bwMode="auto">
                <a:xfrm>
                  <a:off x="1440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44" name="Rectangle 12"/>
                <p:cNvSpPr>
                  <a:spLocks noChangeArrowheads="1"/>
                </p:cNvSpPr>
                <p:nvPr/>
              </p:nvSpPr>
              <p:spPr bwMode="auto">
                <a:xfrm>
                  <a:off x="1584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45" name="Rectangle 13"/>
                <p:cNvSpPr>
                  <a:spLocks noChangeArrowheads="1"/>
                </p:cNvSpPr>
                <p:nvPr/>
              </p:nvSpPr>
              <p:spPr bwMode="auto">
                <a:xfrm>
                  <a:off x="1728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46" name="Rectangle 14"/>
                <p:cNvSpPr>
                  <a:spLocks noChangeArrowheads="1"/>
                </p:cNvSpPr>
                <p:nvPr/>
              </p:nvSpPr>
              <p:spPr bwMode="auto">
                <a:xfrm>
                  <a:off x="1872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47" name="Rectangle 15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48" name="Rectangle 16"/>
                <p:cNvSpPr>
                  <a:spLocks noChangeArrowheads="1"/>
                </p:cNvSpPr>
                <p:nvPr/>
              </p:nvSpPr>
              <p:spPr bwMode="auto">
                <a:xfrm>
                  <a:off x="2160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49" name="Rectangle 17"/>
                <p:cNvSpPr>
                  <a:spLocks noChangeArrowheads="1"/>
                </p:cNvSpPr>
                <p:nvPr/>
              </p:nvSpPr>
              <p:spPr bwMode="auto">
                <a:xfrm>
                  <a:off x="2304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50" name="Rectangle 18"/>
                <p:cNvSpPr>
                  <a:spLocks noChangeArrowheads="1"/>
                </p:cNvSpPr>
                <p:nvPr/>
              </p:nvSpPr>
              <p:spPr bwMode="auto">
                <a:xfrm>
                  <a:off x="2448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51" name="Rectangle 19"/>
                <p:cNvSpPr>
                  <a:spLocks noChangeArrowheads="1"/>
                </p:cNvSpPr>
                <p:nvPr/>
              </p:nvSpPr>
              <p:spPr bwMode="auto">
                <a:xfrm>
                  <a:off x="2592" y="177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1252" name="Text Box 20"/>
              <p:cNvSpPr txBox="1">
                <a:spLocks noChangeArrowheads="1"/>
              </p:cNvSpPr>
              <p:nvPr/>
            </p:nvSpPr>
            <p:spPr bwMode="auto">
              <a:xfrm>
                <a:off x="1920" y="1929"/>
                <a:ext cx="250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 i="1"/>
                  <a:t>x</a:t>
                </a:r>
              </a:p>
            </p:txBody>
          </p:sp>
          <p:sp>
            <p:nvSpPr>
              <p:cNvPr id="351253" name="Text Box 21"/>
              <p:cNvSpPr txBox="1">
                <a:spLocks noChangeArrowheads="1"/>
              </p:cNvSpPr>
              <p:nvPr/>
            </p:nvSpPr>
            <p:spPr bwMode="auto">
              <a:xfrm>
                <a:off x="3648" y="1929"/>
                <a:ext cx="62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 i="1"/>
                  <a:t>x </a:t>
                </a:r>
                <a:r>
                  <a:rPr lang="en-US" b="0"/>
                  <a:t>+ 12</a:t>
                </a:r>
                <a:endParaRPr lang="en-US" b="0" i="1"/>
              </a:p>
            </p:txBody>
          </p:sp>
          <p:sp>
            <p:nvSpPr>
              <p:cNvPr id="351254" name="Line 22"/>
              <p:cNvSpPr>
                <a:spLocks noChangeShapeType="1"/>
              </p:cNvSpPr>
              <p:nvPr/>
            </p:nvSpPr>
            <p:spPr bwMode="auto">
              <a:xfrm flipV="1">
                <a:off x="2064" y="1824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255" name="Line 23"/>
              <p:cNvSpPr>
                <a:spLocks noChangeShapeType="1"/>
              </p:cNvSpPr>
              <p:nvPr/>
            </p:nvSpPr>
            <p:spPr bwMode="auto">
              <a:xfrm flipV="1">
                <a:off x="3792" y="1824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1256" name="Group 24"/>
          <p:cNvGrpSpPr>
            <a:grpSpLocks/>
          </p:cNvGrpSpPr>
          <p:nvPr/>
        </p:nvGrpSpPr>
        <p:grpSpPr bwMode="auto">
          <a:xfrm>
            <a:off x="1371600" y="3352800"/>
            <a:ext cx="7239000" cy="838200"/>
            <a:chOff x="864" y="2352"/>
            <a:chExt cx="4560" cy="528"/>
          </a:xfrm>
        </p:grpSpPr>
        <p:grpSp>
          <p:nvGrpSpPr>
            <p:cNvPr id="351257" name="Group 25"/>
            <p:cNvGrpSpPr>
              <a:grpSpLocks/>
            </p:cNvGrpSpPr>
            <p:nvPr/>
          </p:nvGrpSpPr>
          <p:grpSpPr bwMode="auto">
            <a:xfrm>
              <a:off x="2016" y="2400"/>
              <a:ext cx="2880" cy="144"/>
              <a:chOff x="1008" y="1968"/>
              <a:chExt cx="2880" cy="144"/>
            </a:xfrm>
          </p:grpSpPr>
          <p:sp>
            <p:nvSpPr>
              <p:cNvPr id="351258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259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260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261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262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1263" name="Text Box 31"/>
            <p:cNvSpPr txBox="1">
              <a:spLocks noChangeArrowheads="1"/>
            </p:cNvSpPr>
            <p:nvPr/>
          </p:nvSpPr>
          <p:spPr bwMode="auto">
            <a:xfrm>
              <a:off x="864" y="2352"/>
              <a:ext cx="1062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int val[5];</a:t>
              </a:r>
            </a:p>
          </p:txBody>
        </p:sp>
        <p:sp>
          <p:nvSpPr>
            <p:cNvPr id="351264" name="Text Box 32"/>
            <p:cNvSpPr txBox="1">
              <a:spLocks noChangeArrowheads="1"/>
            </p:cNvSpPr>
            <p:nvPr/>
          </p:nvSpPr>
          <p:spPr bwMode="auto">
            <a:xfrm>
              <a:off x="1920" y="2640"/>
              <a:ext cx="25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</a:t>
              </a:r>
            </a:p>
          </p:txBody>
        </p:sp>
        <p:sp>
          <p:nvSpPr>
            <p:cNvPr id="351265" name="Text Box 33"/>
            <p:cNvSpPr txBox="1">
              <a:spLocks noChangeArrowheads="1"/>
            </p:cNvSpPr>
            <p:nvPr/>
          </p:nvSpPr>
          <p:spPr bwMode="auto">
            <a:xfrm>
              <a:off x="2496" y="2649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+ 4</a:t>
              </a:r>
              <a:endParaRPr lang="en-US" b="0" i="1"/>
            </a:p>
          </p:txBody>
        </p:sp>
        <p:sp>
          <p:nvSpPr>
            <p:cNvPr id="351266" name="Line 34"/>
            <p:cNvSpPr>
              <a:spLocks noChangeShapeType="1"/>
            </p:cNvSpPr>
            <p:nvPr/>
          </p:nvSpPr>
          <p:spPr bwMode="auto">
            <a:xfrm flipV="1">
              <a:off x="2064" y="2535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67" name="Line 35"/>
            <p:cNvSpPr>
              <a:spLocks noChangeShapeType="1"/>
            </p:cNvSpPr>
            <p:nvPr/>
          </p:nvSpPr>
          <p:spPr bwMode="auto">
            <a:xfrm flipV="1">
              <a:off x="2640" y="25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68" name="Text Box 36"/>
            <p:cNvSpPr txBox="1">
              <a:spLocks noChangeArrowheads="1"/>
            </p:cNvSpPr>
            <p:nvPr/>
          </p:nvSpPr>
          <p:spPr bwMode="auto">
            <a:xfrm>
              <a:off x="3072" y="2649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+ 8</a:t>
              </a:r>
              <a:endParaRPr lang="en-US" b="0" i="1"/>
            </a:p>
          </p:txBody>
        </p:sp>
        <p:sp>
          <p:nvSpPr>
            <p:cNvPr id="351269" name="Line 37"/>
            <p:cNvSpPr>
              <a:spLocks noChangeShapeType="1"/>
            </p:cNvSpPr>
            <p:nvPr/>
          </p:nvSpPr>
          <p:spPr bwMode="auto">
            <a:xfrm flipV="1">
              <a:off x="3216" y="25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70" name="Text Box 38"/>
            <p:cNvSpPr txBox="1">
              <a:spLocks noChangeArrowheads="1"/>
            </p:cNvSpPr>
            <p:nvPr/>
          </p:nvSpPr>
          <p:spPr bwMode="auto">
            <a:xfrm>
              <a:off x="3648" y="2649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+ 12</a:t>
              </a:r>
              <a:endParaRPr lang="en-US" b="0" i="1"/>
            </a:p>
          </p:txBody>
        </p:sp>
        <p:sp>
          <p:nvSpPr>
            <p:cNvPr id="351271" name="Line 39"/>
            <p:cNvSpPr>
              <a:spLocks noChangeShapeType="1"/>
            </p:cNvSpPr>
            <p:nvPr/>
          </p:nvSpPr>
          <p:spPr bwMode="auto">
            <a:xfrm flipV="1">
              <a:off x="3792" y="25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72" name="Text Box 40"/>
            <p:cNvSpPr txBox="1">
              <a:spLocks noChangeArrowheads="1"/>
            </p:cNvSpPr>
            <p:nvPr/>
          </p:nvSpPr>
          <p:spPr bwMode="auto">
            <a:xfrm>
              <a:off x="4224" y="2649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+ 16</a:t>
              </a:r>
              <a:endParaRPr lang="en-US" b="0" i="1"/>
            </a:p>
          </p:txBody>
        </p:sp>
        <p:sp>
          <p:nvSpPr>
            <p:cNvPr id="351273" name="Line 41"/>
            <p:cNvSpPr>
              <a:spLocks noChangeShapeType="1"/>
            </p:cNvSpPr>
            <p:nvPr/>
          </p:nvSpPr>
          <p:spPr bwMode="auto">
            <a:xfrm flipV="1">
              <a:off x="4368" y="25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274" name="Text Box 42"/>
            <p:cNvSpPr txBox="1">
              <a:spLocks noChangeArrowheads="1"/>
            </p:cNvSpPr>
            <p:nvPr/>
          </p:nvSpPr>
          <p:spPr bwMode="auto">
            <a:xfrm>
              <a:off x="4800" y="2649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+ 20</a:t>
              </a:r>
              <a:endParaRPr lang="en-US" b="0" i="1"/>
            </a:p>
          </p:txBody>
        </p:sp>
        <p:sp>
          <p:nvSpPr>
            <p:cNvPr id="351275" name="Line 43"/>
            <p:cNvSpPr>
              <a:spLocks noChangeShapeType="1"/>
            </p:cNvSpPr>
            <p:nvPr/>
          </p:nvSpPr>
          <p:spPr bwMode="auto">
            <a:xfrm flipV="1">
              <a:off x="4944" y="25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1276" name="Group 44"/>
          <p:cNvGrpSpPr>
            <a:grpSpLocks/>
          </p:cNvGrpSpPr>
          <p:nvPr/>
        </p:nvGrpSpPr>
        <p:grpSpPr bwMode="auto">
          <a:xfrm>
            <a:off x="577850" y="4038600"/>
            <a:ext cx="8375650" cy="1219200"/>
            <a:chOff x="364" y="2544"/>
            <a:chExt cx="5276" cy="768"/>
          </a:xfrm>
        </p:grpSpPr>
        <p:sp>
          <p:nvSpPr>
            <p:cNvPr id="351277" name="Text Box 45"/>
            <p:cNvSpPr txBox="1">
              <a:spLocks noChangeArrowheads="1"/>
            </p:cNvSpPr>
            <p:nvPr/>
          </p:nvSpPr>
          <p:spPr bwMode="auto">
            <a:xfrm>
              <a:off x="364" y="2544"/>
              <a:ext cx="11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double a[4];</a:t>
              </a:r>
            </a:p>
          </p:txBody>
        </p:sp>
        <p:grpSp>
          <p:nvGrpSpPr>
            <p:cNvPr id="351278" name="Group 46"/>
            <p:cNvGrpSpPr>
              <a:grpSpLocks/>
            </p:cNvGrpSpPr>
            <p:nvPr/>
          </p:nvGrpSpPr>
          <p:grpSpPr bwMode="auto">
            <a:xfrm>
              <a:off x="384" y="2832"/>
              <a:ext cx="5256" cy="480"/>
              <a:chOff x="384" y="2832"/>
              <a:chExt cx="5256" cy="480"/>
            </a:xfrm>
          </p:grpSpPr>
          <p:grpSp>
            <p:nvGrpSpPr>
              <p:cNvPr id="351279" name="Group 47"/>
              <p:cNvGrpSpPr>
                <a:grpSpLocks/>
              </p:cNvGrpSpPr>
              <p:nvPr/>
            </p:nvGrpSpPr>
            <p:grpSpPr bwMode="auto">
              <a:xfrm>
                <a:off x="480" y="2832"/>
                <a:ext cx="4608" cy="144"/>
                <a:chOff x="1008" y="2208"/>
                <a:chExt cx="4608" cy="144"/>
              </a:xfrm>
            </p:grpSpPr>
            <p:sp>
              <p:nvSpPr>
                <p:cNvPr id="351280" name="Rectangle 48"/>
                <p:cNvSpPr>
                  <a:spLocks noChangeArrowheads="1"/>
                </p:cNvSpPr>
                <p:nvPr/>
              </p:nvSpPr>
              <p:spPr bwMode="auto">
                <a:xfrm>
                  <a:off x="1008" y="2208"/>
                  <a:ext cx="1152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81" name="Rectangle 49"/>
                <p:cNvSpPr>
                  <a:spLocks noChangeArrowheads="1"/>
                </p:cNvSpPr>
                <p:nvPr/>
              </p:nvSpPr>
              <p:spPr bwMode="auto">
                <a:xfrm>
                  <a:off x="2160" y="2208"/>
                  <a:ext cx="1152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82" name="Rectangle 50"/>
                <p:cNvSpPr>
                  <a:spLocks noChangeArrowheads="1"/>
                </p:cNvSpPr>
                <p:nvPr/>
              </p:nvSpPr>
              <p:spPr bwMode="auto">
                <a:xfrm>
                  <a:off x="3312" y="2208"/>
                  <a:ext cx="1152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283" name="Rectangle 51"/>
                <p:cNvSpPr>
                  <a:spLocks noChangeArrowheads="1"/>
                </p:cNvSpPr>
                <p:nvPr/>
              </p:nvSpPr>
              <p:spPr bwMode="auto">
                <a:xfrm>
                  <a:off x="4464" y="2208"/>
                  <a:ext cx="1152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1284" name="Line 52"/>
              <p:cNvSpPr>
                <a:spLocks noChangeShapeType="1"/>
              </p:cNvSpPr>
              <p:nvPr/>
            </p:nvSpPr>
            <p:spPr bwMode="auto">
              <a:xfrm flipV="1">
                <a:off x="4008" y="2967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285" name="Text Box 53"/>
              <p:cNvSpPr txBox="1">
                <a:spLocks noChangeArrowheads="1"/>
              </p:cNvSpPr>
              <p:nvPr/>
            </p:nvSpPr>
            <p:spPr bwMode="auto">
              <a:xfrm>
                <a:off x="5016" y="3081"/>
                <a:ext cx="62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 i="1"/>
                  <a:t>x </a:t>
                </a:r>
                <a:r>
                  <a:rPr lang="en-US" b="0"/>
                  <a:t>+ 32</a:t>
                </a:r>
                <a:endParaRPr lang="en-US" b="0" i="1"/>
              </a:p>
            </p:txBody>
          </p:sp>
          <p:sp>
            <p:nvSpPr>
              <p:cNvPr id="351286" name="Line 54"/>
              <p:cNvSpPr>
                <a:spLocks noChangeShapeType="1"/>
              </p:cNvSpPr>
              <p:nvPr/>
            </p:nvSpPr>
            <p:spPr bwMode="auto">
              <a:xfrm flipV="1">
                <a:off x="5160" y="297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287" name="Text Box 55"/>
              <p:cNvSpPr txBox="1">
                <a:spLocks noChangeArrowheads="1"/>
              </p:cNvSpPr>
              <p:nvPr/>
            </p:nvSpPr>
            <p:spPr bwMode="auto">
              <a:xfrm>
                <a:off x="3888" y="3072"/>
                <a:ext cx="62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 i="1"/>
                  <a:t>x </a:t>
                </a:r>
                <a:r>
                  <a:rPr lang="en-US" b="0"/>
                  <a:t>+ 24</a:t>
                </a:r>
                <a:endParaRPr lang="en-US" b="0" i="1"/>
              </a:p>
            </p:txBody>
          </p:sp>
          <p:sp>
            <p:nvSpPr>
              <p:cNvPr id="351288" name="Text Box 56"/>
              <p:cNvSpPr txBox="1">
                <a:spLocks noChangeArrowheads="1"/>
              </p:cNvSpPr>
              <p:nvPr/>
            </p:nvSpPr>
            <p:spPr bwMode="auto">
              <a:xfrm>
                <a:off x="384" y="3063"/>
                <a:ext cx="250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 i="1"/>
                  <a:t>x</a:t>
                </a:r>
              </a:p>
            </p:txBody>
          </p:sp>
          <p:sp>
            <p:nvSpPr>
              <p:cNvPr id="351289" name="Line 57"/>
              <p:cNvSpPr>
                <a:spLocks noChangeShapeType="1"/>
              </p:cNvSpPr>
              <p:nvPr/>
            </p:nvSpPr>
            <p:spPr bwMode="auto">
              <a:xfrm flipV="1">
                <a:off x="528" y="295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290" name="Text Box 58"/>
              <p:cNvSpPr txBox="1">
                <a:spLocks noChangeArrowheads="1"/>
              </p:cNvSpPr>
              <p:nvPr/>
            </p:nvSpPr>
            <p:spPr bwMode="auto">
              <a:xfrm>
                <a:off x="1536" y="3072"/>
                <a:ext cx="62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 i="1"/>
                  <a:t>x </a:t>
                </a:r>
                <a:r>
                  <a:rPr lang="en-US" b="0"/>
                  <a:t>+ 8</a:t>
                </a:r>
                <a:endParaRPr lang="en-US" b="0" i="1"/>
              </a:p>
            </p:txBody>
          </p:sp>
          <p:sp>
            <p:nvSpPr>
              <p:cNvPr id="351291" name="Line 59"/>
              <p:cNvSpPr>
                <a:spLocks noChangeShapeType="1"/>
              </p:cNvSpPr>
              <p:nvPr/>
            </p:nvSpPr>
            <p:spPr bwMode="auto">
              <a:xfrm flipV="1">
                <a:off x="1680" y="2967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292" name="Text Box 60"/>
              <p:cNvSpPr txBox="1">
                <a:spLocks noChangeArrowheads="1"/>
              </p:cNvSpPr>
              <p:nvPr/>
            </p:nvSpPr>
            <p:spPr bwMode="auto">
              <a:xfrm>
                <a:off x="2688" y="3072"/>
                <a:ext cx="62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b="0" i="1"/>
                  <a:t>x </a:t>
                </a:r>
                <a:r>
                  <a:rPr lang="en-US" b="0"/>
                  <a:t>+ 16</a:t>
                </a:r>
                <a:endParaRPr lang="en-US" b="0" i="1"/>
              </a:p>
            </p:txBody>
          </p:sp>
          <p:sp>
            <p:nvSpPr>
              <p:cNvPr id="351293" name="Line 61"/>
              <p:cNvSpPr>
                <a:spLocks noChangeShapeType="1"/>
              </p:cNvSpPr>
              <p:nvPr/>
            </p:nvSpPr>
            <p:spPr bwMode="auto">
              <a:xfrm flipV="1">
                <a:off x="2832" y="2967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51294" name="Text Box 62"/>
          <p:cNvSpPr txBox="1">
            <a:spLocks noChangeArrowheads="1"/>
          </p:cNvSpPr>
          <p:nvPr/>
        </p:nvSpPr>
        <p:spPr bwMode="auto">
          <a:xfrm>
            <a:off x="762000" y="5562600"/>
            <a:ext cx="16859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char *p[3];</a:t>
            </a:r>
          </a:p>
        </p:txBody>
      </p:sp>
      <p:grpSp>
        <p:nvGrpSpPr>
          <p:cNvPr id="351295" name="Group 63"/>
          <p:cNvGrpSpPr>
            <a:grpSpLocks/>
          </p:cNvGrpSpPr>
          <p:nvPr/>
        </p:nvGrpSpPr>
        <p:grpSpPr bwMode="auto">
          <a:xfrm>
            <a:off x="2667000" y="5638800"/>
            <a:ext cx="2895600" cy="762000"/>
            <a:chOff x="1920" y="3744"/>
            <a:chExt cx="1824" cy="480"/>
          </a:xfrm>
        </p:grpSpPr>
        <p:grpSp>
          <p:nvGrpSpPr>
            <p:cNvPr id="351296" name="Group 64"/>
            <p:cNvGrpSpPr>
              <a:grpSpLocks/>
            </p:cNvGrpSpPr>
            <p:nvPr/>
          </p:nvGrpSpPr>
          <p:grpSpPr bwMode="auto">
            <a:xfrm>
              <a:off x="2016" y="3744"/>
              <a:ext cx="1728" cy="144"/>
              <a:chOff x="2016" y="3744"/>
              <a:chExt cx="1728" cy="144"/>
            </a:xfrm>
          </p:grpSpPr>
          <p:sp>
            <p:nvSpPr>
              <p:cNvPr id="351297" name="Rectangle 65"/>
              <p:cNvSpPr>
                <a:spLocks noChangeArrowheads="1"/>
              </p:cNvSpPr>
              <p:nvPr/>
            </p:nvSpPr>
            <p:spPr bwMode="auto">
              <a:xfrm>
                <a:off x="2016" y="3744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298" name="Rectangle 66"/>
              <p:cNvSpPr>
                <a:spLocks noChangeArrowheads="1"/>
              </p:cNvSpPr>
              <p:nvPr/>
            </p:nvSpPr>
            <p:spPr bwMode="auto">
              <a:xfrm>
                <a:off x="2592" y="3744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299" name="Rectangle 67"/>
              <p:cNvSpPr>
                <a:spLocks noChangeArrowheads="1"/>
              </p:cNvSpPr>
              <p:nvPr/>
            </p:nvSpPr>
            <p:spPr bwMode="auto">
              <a:xfrm>
                <a:off x="3168" y="3744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1300" name="Text Box 68"/>
            <p:cNvSpPr txBox="1">
              <a:spLocks noChangeArrowheads="1"/>
            </p:cNvSpPr>
            <p:nvPr/>
          </p:nvSpPr>
          <p:spPr bwMode="auto">
            <a:xfrm>
              <a:off x="1920" y="3984"/>
              <a:ext cx="25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</a:t>
              </a:r>
            </a:p>
          </p:txBody>
        </p:sp>
        <p:sp>
          <p:nvSpPr>
            <p:cNvPr id="351301" name="Text Box 69"/>
            <p:cNvSpPr txBox="1">
              <a:spLocks noChangeArrowheads="1"/>
            </p:cNvSpPr>
            <p:nvPr/>
          </p:nvSpPr>
          <p:spPr bwMode="auto">
            <a:xfrm>
              <a:off x="2496" y="3993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+ 4</a:t>
              </a:r>
              <a:endParaRPr lang="en-US" b="0" i="1"/>
            </a:p>
          </p:txBody>
        </p:sp>
        <p:sp>
          <p:nvSpPr>
            <p:cNvPr id="351302" name="Line 70"/>
            <p:cNvSpPr>
              <a:spLocks noChangeShapeType="1"/>
            </p:cNvSpPr>
            <p:nvPr/>
          </p:nvSpPr>
          <p:spPr bwMode="auto">
            <a:xfrm flipV="1">
              <a:off x="2064" y="3879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303" name="Line 71"/>
            <p:cNvSpPr>
              <a:spLocks noChangeShapeType="1"/>
            </p:cNvSpPr>
            <p:nvPr/>
          </p:nvSpPr>
          <p:spPr bwMode="auto">
            <a:xfrm flipV="1">
              <a:off x="2640" y="388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304" name="Text Box 72"/>
            <p:cNvSpPr txBox="1">
              <a:spLocks noChangeArrowheads="1"/>
            </p:cNvSpPr>
            <p:nvPr/>
          </p:nvSpPr>
          <p:spPr bwMode="auto">
            <a:xfrm>
              <a:off x="3072" y="3993"/>
              <a:ext cx="62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i="1"/>
                <a:t>x </a:t>
              </a:r>
              <a:r>
                <a:rPr lang="en-US" b="0"/>
                <a:t>+ 8</a:t>
              </a:r>
              <a:endParaRPr lang="en-US" b="0" i="1"/>
            </a:p>
          </p:txBody>
        </p:sp>
        <p:sp>
          <p:nvSpPr>
            <p:cNvPr id="351305" name="Line 73"/>
            <p:cNvSpPr>
              <a:spLocks noChangeShapeType="1"/>
            </p:cNvSpPr>
            <p:nvPr/>
          </p:nvSpPr>
          <p:spPr bwMode="auto">
            <a:xfrm flipV="1">
              <a:off x="3216" y="388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21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5473700" cy="573088"/>
          </a:xfrm>
        </p:spPr>
        <p:txBody>
          <a:bodyPr/>
          <a:lstStyle/>
          <a:p>
            <a:r>
              <a:rPr lang="en-US"/>
              <a:t>Array Example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994275"/>
            <a:ext cx="8382000" cy="1377950"/>
          </a:xfrm>
        </p:spPr>
        <p:txBody>
          <a:bodyPr/>
          <a:lstStyle/>
          <a:p>
            <a:r>
              <a:rPr lang="en-US" sz="2000"/>
              <a:t>Notes</a:t>
            </a:r>
          </a:p>
          <a:p>
            <a:pPr lvl="1"/>
            <a:r>
              <a:rPr lang="en-US" sz="1800"/>
              <a:t>Declaration “</a:t>
            </a:r>
            <a:r>
              <a:rPr lang="en-US" sz="1800">
                <a:latin typeface="Courier New" pitchFamily="49" charset="0"/>
              </a:rPr>
              <a:t>zip_dig cmu</a:t>
            </a:r>
            <a:r>
              <a:rPr lang="en-US" sz="1800"/>
              <a:t>” equivalent to “</a:t>
            </a:r>
            <a:r>
              <a:rPr lang="en-US" sz="1800">
                <a:latin typeface="Courier New" pitchFamily="49" charset="0"/>
              </a:rPr>
              <a:t>int cmu[5]</a:t>
            </a:r>
            <a:r>
              <a:rPr lang="en-US" sz="1800"/>
              <a:t>”</a:t>
            </a:r>
          </a:p>
          <a:p>
            <a:pPr lvl="1"/>
            <a:r>
              <a:rPr lang="en-US" sz="1800"/>
              <a:t>Example arrays were allocated in successive 20 byte blocks</a:t>
            </a:r>
          </a:p>
          <a:p>
            <a:pPr lvl="2"/>
            <a:r>
              <a:rPr lang="en-US" sz="1600"/>
              <a:t>Not guaranteed to happen in general</a:t>
            </a:r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2057400" y="838200"/>
            <a:ext cx="4924425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typedef int zip_dig[5];</a:t>
            </a:r>
          </a:p>
          <a:p>
            <a:pPr algn="l"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zip_dig cmu = { 1, 5, 2, 1, 3 };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zip_dig mit = { 0, 2, 1, 3, 9 };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zip_dig ucb = { 9, 4, 7, 2, 0 };</a:t>
            </a:r>
          </a:p>
        </p:txBody>
      </p:sp>
      <p:grpSp>
        <p:nvGrpSpPr>
          <p:cNvPr id="355333" name="Group 5"/>
          <p:cNvGrpSpPr>
            <a:grpSpLocks/>
          </p:cNvGrpSpPr>
          <p:nvPr/>
        </p:nvGrpSpPr>
        <p:grpSpPr bwMode="auto">
          <a:xfrm>
            <a:off x="1371600" y="2667000"/>
            <a:ext cx="6858000" cy="2362200"/>
            <a:chOff x="528" y="1680"/>
            <a:chExt cx="4320" cy="1488"/>
          </a:xfrm>
        </p:grpSpPr>
        <p:grpSp>
          <p:nvGrpSpPr>
            <p:cNvPr id="355334" name="Group 6"/>
            <p:cNvGrpSpPr>
              <a:grpSpLocks/>
            </p:cNvGrpSpPr>
            <p:nvPr/>
          </p:nvGrpSpPr>
          <p:grpSpPr bwMode="auto">
            <a:xfrm>
              <a:off x="538" y="1680"/>
              <a:ext cx="4310" cy="519"/>
              <a:chOff x="538" y="1680"/>
              <a:chExt cx="4310" cy="519"/>
            </a:xfrm>
          </p:grpSpPr>
          <p:sp>
            <p:nvSpPr>
              <p:cNvPr id="355335" name="Text Box 7"/>
              <p:cNvSpPr txBox="1">
                <a:spLocks noChangeArrowheads="1"/>
              </p:cNvSpPr>
              <p:nvPr/>
            </p:nvSpPr>
            <p:spPr bwMode="auto">
              <a:xfrm>
                <a:off x="538" y="1680"/>
                <a:ext cx="11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zip_dig cmu;</a:t>
                </a:r>
              </a:p>
            </p:txBody>
          </p:sp>
          <p:grpSp>
            <p:nvGrpSpPr>
              <p:cNvPr id="355336" name="Group 8"/>
              <p:cNvGrpSpPr>
                <a:grpSpLocks/>
              </p:cNvGrpSpPr>
              <p:nvPr/>
            </p:nvGrpSpPr>
            <p:grpSpPr bwMode="auto">
              <a:xfrm>
                <a:off x="1680" y="1728"/>
                <a:ext cx="3168" cy="471"/>
                <a:chOff x="1680" y="1728"/>
                <a:chExt cx="3168" cy="471"/>
              </a:xfrm>
            </p:grpSpPr>
            <p:grpSp>
              <p:nvGrpSpPr>
                <p:cNvPr id="355337" name="Group 9"/>
                <p:cNvGrpSpPr>
                  <a:grpSpLocks/>
                </p:cNvGrpSpPr>
                <p:nvPr/>
              </p:nvGrpSpPr>
              <p:grpSpPr bwMode="auto">
                <a:xfrm>
                  <a:off x="1776" y="1728"/>
                  <a:ext cx="2880" cy="144"/>
                  <a:chOff x="1776" y="1728"/>
                  <a:chExt cx="2880" cy="144"/>
                </a:xfrm>
              </p:grpSpPr>
              <p:sp>
                <p:nvSpPr>
                  <p:cNvPr id="35533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35533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35534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2</a:t>
                    </a:r>
                  </a:p>
                </p:txBody>
              </p:sp>
              <p:sp>
                <p:nvSpPr>
                  <p:cNvPr id="35534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35534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35534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4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680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16</a:t>
                  </a:r>
                </a:p>
              </p:txBody>
            </p:sp>
            <p:sp>
              <p:nvSpPr>
                <p:cNvPr id="35534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400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4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56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35534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976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4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832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24</a:t>
                  </a:r>
                </a:p>
              </p:txBody>
            </p:sp>
            <p:sp>
              <p:nvSpPr>
                <p:cNvPr id="355349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552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5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08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28</a:t>
                  </a:r>
                </a:p>
              </p:txBody>
            </p:sp>
            <p:sp>
              <p:nvSpPr>
                <p:cNvPr id="35535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128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5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32</a:t>
                  </a:r>
                </a:p>
              </p:txBody>
            </p:sp>
            <p:sp>
              <p:nvSpPr>
                <p:cNvPr id="35535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70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5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560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36</a:t>
                  </a:r>
                </a:p>
              </p:txBody>
            </p:sp>
          </p:grpSp>
        </p:grpSp>
        <p:grpSp>
          <p:nvGrpSpPr>
            <p:cNvPr id="355355" name="Group 27"/>
            <p:cNvGrpSpPr>
              <a:grpSpLocks/>
            </p:cNvGrpSpPr>
            <p:nvPr/>
          </p:nvGrpSpPr>
          <p:grpSpPr bwMode="auto">
            <a:xfrm>
              <a:off x="528" y="2169"/>
              <a:ext cx="4310" cy="519"/>
              <a:chOff x="538" y="1680"/>
              <a:chExt cx="4310" cy="519"/>
            </a:xfrm>
          </p:grpSpPr>
          <p:sp>
            <p:nvSpPr>
              <p:cNvPr id="355356" name="Text Box 28"/>
              <p:cNvSpPr txBox="1">
                <a:spLocks noChangeArrowheads="1"/>
              </p:cNvSpPr>
              <p:nvPr/>
            </p:nvSpPr>
            <p:spPr bwMode="auto">
              <a:xfrm>
                <a:off x="538" y="1680"/>
                <a:ext cx="11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zip_dig mit;</a:t>
                </a:r>
              </a:p>
            </p:txBody>
          </p:sp>
          <p:grpSp>
            <p:nvGrpSpPr>
              <p:cNvPr id="355357" name="Group 29"/>
              <p:cNvGrpSpPr>
                <a:grpSpLocks/>
              </p:cNvGrpSpPr>
              <p:nvPr/>
            </p:nvGrpSpPr>
            <p:grpSpPr bwMode="auto">
              <a:xfrm>
                <a:off x="1680" y="1728"/>
                <a:ext cx="3168" cy="471"/>
                <a:chOff x="1680" y="1728"/>
                <a:chExt cx="3168" cy="471"/>
              </a:xfrm>
            </p:grpSpPr>
            <p:grpSp>
              <p:nvGrpSpPr>
                <p:cNvPr id="355358" name="Group 30"/>
                <p:cNvGrpSpPr>
                  <a:grpSpLocks/>
                </p:cNvGrpSpPr>
                <p:nvPr/>
              </p:nvGrpSpPr>
              <p:grpSpPr bwMode="auto">
                <a:xfrm>
                  <a:off x="1776" y="1728"/>
                  <a:ext cx="2880" cy="144"/>
                  <a:chOff x="1776" y="1728"/>
                  <a:chExt cx="2880" cy="144"/>
                </a:xfrm>
              </p:grpSpPr>
              <p:sp>
                <p:nvSpPr>
                  <p:cNvPr id="355359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0</a:t>
                    </a:r>
                  </a:p>
                </p:txBody>
              </p:sp>
              <p:sp>
                <p:nvSpPr>
                  <p:cNvPr id="355360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2</a:t>
                    </a:r>
                  </a:p>
                </p:txBody>
              </p:sp>
              <p:sp>
                <p:nvSpPr>
                  <p:cNvPr id="35536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35536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3</a:t>
                    </a:r>
                  </a:p>
                </p:txBody>
              </p:sp>
              <p:sp>
                <p:nvSpPr>
                  <p:cNvPr id="35536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9</a:t>
                    </a:r>
                  </a:p>
                </p:txBody>
              </p:sp>
            </p:grpSp>
            <p:sp>
              <p:nvSpPr>
                <p:cNvPr id="355364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6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80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36</a:t>
                  </a:r>
                </a:p>
              </p:txBody>
            </p:sp>
            <p:sp>
              <p:nvSpPr>
                <p:cNvPr id="355366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400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6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256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5536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976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32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44</a:t>
                  </a:r>
                </a:p>
              </p:txBody>
            </p:sp>
            <p:sp>
              <p:nvSpPr>
                <p:cNvPr id="35537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552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7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408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48</a:t>
                  </a:r>
                </a:p>
              </p:txBody>
            </p:sp>
            <p:sp>
              <p:nvSpPr>
                <p:cNvPr id="355372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4128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7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52</a:t>
                  </a:r>
                </a:p>
              </p:txBody>
            </p:sp>
            <p:sp>
              <p:nvSpPr>
                <p:cNvPr id="355374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70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7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560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56</a:t>
                  </a:r>
                </a:p>
              </p:txBody>
            </p:sp>
          </p:grpSp>
        </p:grpSp>
        <p:grpSp>
          <p:nvGrpSpPr>
            <p:cNvPr id="355376" name="Group 48"/>
            <p:cNvGrpSpPr>
              <a:grpSpLocks/>
            </p:cNvGrpSpPr>
            <p:nvPr/>
          </p:nvGrpSpPr>
          <p:grpSpPr bwMode="auto">
            <a:xfrm>
              <a:off x="528" y="2649"/>
              <a:ext cx="4310" cy="519"/>
              <a:chOff x="538" y="1680"/>
              <a:chExt cx="4310" cy="519"/>
            </a:xfrm>
          </p:grpSpPr>
          <p:sp>
            <p:nvSpPr>
              <p:cNvPr id="355377" name="Text Box 49"/>
              <p:cNvSpPr txBox="1">
                <a:spLocks noChangeArrowheads="1"/>
              </p:cNvSpPr>
              <p:nvPr/>
            </p:nvSpPr>
            <p:spPr bwMode="auto">
              <a:xfrm>
                <a:off x="538" y="1680"/>
                <a:ext cx="11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zip_dig ucb;</a:t>
                </a:r>
              </a:p>
            </p:txBody>
          </p:sp>
          <p:grpSp>
            <p:nvGrpSpPr>
              <p:cNvPr id="355378" name="Group 50"/>
              <p:cNvGrpSpPr>
                <a:grpSpLocks/>
              </p:cNvGrpSpPr>
              <p:nvPr/>
            </p:nvGrpSpPr>
            <p:grpSpPr bwMode="auto">
              <a:xfrm>
                <a:off x="1680" y="1728"/>
                <a:ext cx="3168" cy="471"/>
                <a:chOff x="1680" y="1728"/>
                <a:chExt cx="3168" cy="471"/>
              </a:xfrm>
            </p:grpSpPr>
            <p:grpSp>
              <p:nvGrpSpPr>
                <p:cNvPr id="355379" name="Group 51"/>
                <p:cNvGrpSpPr>
                  <a:grpSpLocks/>
                </p:cNvGrpSpPr>
                <p:nvPr/>
              </p:nvGrpSpPr>
              <p:grpSpPr bwMode="auto">
                <a:xfrm>
                  <a:off x="1776" y="1728"/>
                  <a:ext cx="2880" cy="144"/>
                  <a:chOff x="1776" y="1728"/>
                  <a:chExt cx="2880" cy="144"/>
                </a:xfrm>
              </p:grpSpPr>
              <p:sp>
                <p:nvSpPr>
                  <p:cNvPr id="355380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355381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4</a:t>
                    </a:r>
                  </a:p>
                </p:txBody>
              </p:sp>
              <p:sp>
                <p:nvSpPr>
                  <p:cNvPr id="35538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7</a:t>
                    </a:r>
                  </a:p>
                </p:txBody>
              </p:sp>
              <p:sp>
                <p:nvSpPr>
                  <p:cNvPr id="355383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2</a:t>
                    </a:r>
                  </a:p>
                </p:txBody>
              </p:sp>
              <p:sp>
                <p:nvSpPr>
                  <p:cNvPr id="355384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355385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8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680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56</a:t>
                  </a:r>
                </a:p>
              </p:txBody>
            </p:sp>
            <p:sp>
              <p:nvSpPr>
                <p:cNvPr id="355387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400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8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256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355389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2976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9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832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64</a:t>
                  </a:r>
                </a:p>
              </p:txBody>
            </p:sp>
            <p:sp>
              <p:nvSpPr>
                <p:cNvPr id="35539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3552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9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408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68</a:t>
                  </a:r>
                </a:p>
              </p:txBody>
            </p:sp>
            <p:sp>
              <p:nvSpPr>
                <p:cNvPr id="355393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4128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9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72</a:t>
                  </a:r>
                </a:p>
              </p:txBody>
            </p:sp>
            <p:sp>
              <p:nvSpPr>
                <p:cNvPr id="355395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70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9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560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76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473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680200" cy="573088"/>
          </a:xfrm>
        </p:spPr>
        <p:txBody>
          <a:bodyPr/>
          <a:lstStyle/>
          <a:p>
            <a:r>
              <a:rPr lang="en-US"/>
              <a:t>Array Accessing Example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4122738"/>
            <a:ext cx="4524375" cy="581025"/>
          </a:xfrm>
        </p:spPr>
        <p:txBody>
          <a:bodyPr/>
          <a:lstStyle/>
          <a:p>
            <a:r>
              <a:rPr lang="en-US"/>
              <a:t>Memory Reference Code</a:t>
            </a: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5105400" y="1524000"/>
            <a:ext cx="3429000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get_digit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(zip_dig z, int dig)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z[dig];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2057400" y="4876800"/>
            <a:ext cx="4924425" cy="92551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2628900" algn="l"/>
              </a:tabLst>
            </a:pPr>
            <a:r>
              <a:rPr lang="en-US">
                <a:latin typeface="Courier New" pitchFamily="49" charset="0"/>
              </a:rPr>
              <a:t>  # %edx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2628900" algn="l"/>
              </a:tabLst>
            </a:pPr>
            <a:r>
              <a:rPr lang="en-US">
                <a:latin typeface="Courier New" pitchFamily="49" charset="0"/>
              </a:rPr>
              <a:t>  # %eax = dig</a:t>
            </a:r>
          </a:p>
          <a:p>
            <a:pPr algn="l">
              <a:lnSpc>
                <a:spcPct val="100000"/>
              </a:lnSpc>
              <a:tabLst>
                <a:tab pos="342900" algn="l"/>
                <a:tab pos="2628900" algn="l"/>
              </a:tabLst>
            </a:pPr>
            <a:r>
              <a:rPr lang="en-US">
                <a:latin typeface="Courier New" pitchFamily="49" charset="0"/>
              </a:rPr>
              <a:t>	movl (%edx,%eax,4),%eax # z[dig]</a:t>
            </a:r>
          </a:p>
        </p:txBody>
      </p:sp>
      <p:sp>
        <p:nvSpPr>
          <p:cNvPr id="357382" name="Rectangle 6"/>
          <p:cNvSpPr>
            <a:spLocks noChangeArrowheads="1"/>
          </p:cNvSpPr>
          <p:nvPr/>
        </p:nvSpPr>
        <p:spPr bwMode="auto">
          <a:xfrm>
            <a:off x="152400" y="1066800"/>
            <a:ext cx="4876800" cy="297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385763" indent="-385763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Computation</a:t>
            </a:r>
          </a:p>
          <a:p>
            <a:pPr marL="744538" lvl="1" indent="-246063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Register </a:t>
            </a:r>
            <a:r>
              <a:rPr lang="en-US" sz="2000">
                <a:latin typeface="Courier New" pitchFamily="49" charset="0"/>
              </a:rPr>
              <a:t>%edx</a:t>
            </a:r>
            <a:r>
              <a:rPr lang="en-US" sz="2000"/>
              <a:t> contains starting address of array</a:t>
            </a:r>
          </a:p>
          <a:p>
            <a:pPr marL="744538" lvl="1" indent="-246063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Register </a:t>
            </a:r>
            <a:r>
              <a:rPr lang="en-US" sz="2000">
                <a:latin typeface="Courier New" pitchFamily="49" charset="0"/>
              </a:rPr>
              <a:t>%eax</a:t>
            </a:r>
            <a:r>
              <a:rPr lang="en-US" sz="2000"/>
              <a:t> contains array index</a:t>
            </a:r>
          </a:p>
          <a:p>
            <a:pPr marL="744538" lvl="1" indent="-246063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Desired digit at </a:t>
            </a:r>
            <a:r>
              <a:rPr lang="en-US" sz="2000">
                <a:latin typeface="Courier New" pitchFamily="49" charset="0"/>
              </a:rPr>
              <a:t>4*%eax + %edx</a:t>
            </a:r>
            <a:endParaRPr lang="en-US" sz="2000"/>
          </a:p>
          <a:p>
            <a:pPr marL="744538" lvl="1" indent="-246063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Use memory reference </a:t>
            </a:r>
            <a:r>
              <a:rPr lang="en-US" sz="2000">
                <a:latin typeface="Courier New" pitchFamily="49" charset="0"/>
              </a:rPr>
              <a:t>(%edx,%eax,4)</a:t>
            </a:r>
            <a:endParaRPr lang="en-US" sz="2000"/>
          </a:p>
          <a:p>
            <a:pPr marL="385763" indent="-385763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38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248400" cy="573088"/>
          </a:xfrm>
        </p:spPr>
        <p:txBody>
          <a:bodyPr/>
          <a:lstStyle/>
          <a:p>
            <a:r>
              <a:rPr lang="en-US"/>
              <a:t>Referencing Examples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429000"/>
            <a:ext cx="8307387" cy="301625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2235200" algn="l"/>
                <a:tab pos="4686300" algn="l"/>
                <a:tab pos="5943600" algn="l"/>
              </a:tabLst>
            </a:pPr>
            <a:r>
              <a:rPr lang="en-US" sz="2000" dirty="0"/>
              <a:t>Code Does Not Do Any Bounds Checking!</a:t>
            </a:r>
          </a:p>
          <a:p>
            <a:pPr marL="223838" indent="-223838" defTabSz="895350">
              <a:lnSpc>
                <a:spcPct val="85000"/>
              </a:lnSpc>
              <a:tabLst>
                <a:tab pos="2235200" algn="l"/>
                <a:tab pos="4686300" algn="l"/>
                <a:tab pos="5943600" algn="l"/>
              </a:tabLst>
            </a:pPr>
            <a:r>
              <a:rPr lang="en-US" sz="2000" dirty="0"/>
              <a:t>	Reference	Address	Value	Guaranteed?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2235200" algn="l"/>
                <a:tab pos="4686300" algn="l"/>
                <a:tab pos="5943600" algn="l"/>
              </a:tabLst>
            </a:pPr>
            <a:r>
              <a:rPr lang="en-US" sz="2000" dirty="0" err="1">
                <a:latin typeface="Courier New" pitchFamily="49" charset="0"/>
              </a:rPr>
              <a:t>mit</a:t>
            </a:r>
            <a:r>
              <a:rPr lang="en-US" sz="2000" dirty="0">
                <a:latin typeface="Courier New" pitchFamily="49" charset="0"/>
              </a:rPr>
              <a:t>[3]	36 + 4* 3 = 48	3	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2235200" algn="l"/>
                <a:tab pos="4686300" algn="l"/>
                <a:tab pos="5943600" algn="l"/>
              </a:tabLst>
            </a:pPr>
            <a:r>
              <a:rPr lang="en-US" sz="2000" dirty="0" err="1">
                <a:latin typeface="Courier New" pitchFamily="49" charset="0"/>
              </a:rPr>
              <a:t>mit</a:t>
            </a:r>
            <a:r>
              <a:rPr lang="en-US" sz="2000" dirty="0">
                <a:latin typeface="Courier New" pitchFamily="49" charset="0"/>
              </a:rPr>
              <a:t>[5]	36 + 4* 5 = 56	9	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2235200" algn="l"/>
                <a:tab pos="4686300" algn="l"/>
                <a:tab pos="5943600" algn="l"/>
              </a:tabLst>
            </a:pPr>
            <a:r>
              <a:rPr lang="en-US" sz="2000" dirty="0" err="1">
                <a:latin typeface="Courier New" pitchFamily="49" charset="0"/>
              </a:rPr>
              <a:t>mit</a:t>
            </a:r>
            <a:r>
              <a:rPr lang="en-US" sz="2000" dirty="0">
                <a:latin typeface="Courier New" pitchFamily="49" charset="0"/>
              </a:rPr>
              <a:t>[-1]	36 + 4*-1 = 32	3	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2235200" algn="l"/>
                <a:tab pos="4686300" algn="l"/>
                <a:tab pos="5943600" algn="l"/>
              </a:tabLst>
            </a:pPr>
            <a:r>
              <a:rPr lang="en-US" sz="2000" dirty="0" err="1">
                <a:latin typeface="Courier New" pitchFamily="49" charset="0"/>
              </a:rPr>
              <a:t>cmu</a:t>
            </a:r>
            <a:r>
              <a:rPr lang="en-US" sz="2000" dirty="0">
                <a:latin typeface="Courier New" pitchFamily="49" charset="0"/>
              </a:rPr>
              <a:t>[15]	16 + 4*15 = 76	?? 	</a:t>
            </a:r>
          </a:p>
          <a:p>
            <a:pPr marL="560388" lvl="1" indent="-222250" defTabSz="895350">
              <a:lnSpc>
                <a:spcPct val="90000"/>
              </a:lnSpc>
              <a:tabLst>
                <a:tab pos="2235200" algn="l"/>
                <a:tab pos="4686300" algn="l"/>
                <a:tab pos="5943600" algn="l"/>
              </a:tabLst>
            </a:pPr>
            <a:r>
              <a:rPr lang="en-US" sz="2000" dirty="0"/>
              <a:t>Out of range behavior implementation-dependent</a:t>
            </a:r>
          </a:p>
          <a:p>
            <a:pPr marL="839788" lvl="2" indent="-165100" defTabSz="895350">
              <a:lnSpc>
                <a:spcPct val="97000"/>
              </a:lnSpc>
              <a:tabLst>
                <a:tab pos="2235200" algn="l"/>
                <a:tab pos="4686300" algn="l"/>
                <a:tab pos="5943600" algn="l"/>
              </a:tabLst>
            </a:pPr>
            <a:r>
              <a:rPr lang="en-US" sz="2000" dirty="0"/>
              <a:t>No guaranteed relative allocation of different arrays </a:t>
            </a:r>
          </a:p>
        </p:txBody>
      </p:sp>
      <p:grpSp>
        <p:nvGrpSpPr>
          <p:cNvPr id="359428" name="Group 4"/>
          <p:cNvGrpSpPr>
            <a:grpSpLocks/>
          </p:cNvGrpSpPr>
          <p:nvPr/>
        </p:nvGrpSpPr>
        <p:grpSpPr bwMode="auto">
          <a:xfrm>
            <a:off x="1219200" y="990600"/>
            <a:ext cx="6858000" cy="2362200"/>
            <a:chOff x="528" y="1680"/>
            <a:chExt cx="4320" cy="1488"/>
          </a:xfrm>
        </p:grpSpPr>
        <p:grpSp>
          <p:nvGrpSpPr>
            <p:cNvPr id="359429" name="Group 5"/>
            <p:cNvGrpSpPr>
              <a:grpSpLocks/>
            </p:cNvGrpSpPr>
            <p:nvPr/>
          </p:nvGrpSpPr>
          <p:grpSpPr bwMode="auto">
            <a:xfrm>
              <a:off x="538" y="1680"/>
              <a:ext cx="4310" cy="519"/>
              <a:chOff x="538" y="1680"/>
              <a:chExt cx="4310" cy="519"/>
            </a:xfrm>
          </p:grpSpPr>
          <p:sp>
            <p:nvSpPr>
              <p:cNvPr id="359430" name="Text Box 6"/>
              <p:cNvSpPr txBox="1">
                <a:spLocks noChangeArrowheads="1"/>
              </p:cNvSpPr>
              <p:nvPr/>
            </p:nvSpPr>
            <p:spPr bwMode="auto">
              <a:xfrm>
                <a:off x="538" y="1680"/>
                <a:ext cx="11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zip_dig cmu;</a:t>
                </a:r>
              </a:p>
            </p:txBody>
          </p:sp>
          <p:grpSp>
            <p:nvGrpSpPr>
              <p:cNvPr id="359431" name="Group 7"/>
              <p:cNvGrpSpPr>
                <a:grpSpLocks/>
              </p:cNvGrpSpPr>
              <p:nvPr/>
            </p:nvGrpSpPr>
            <p:grpSpPr bwMode="auto">
              <a:xfrm>
                <a:off x="1680" y="1728"/>
                <a:ext cx="3168" cy="471"/>
                <a:chOff x="1680" y="1728"/>
                <a:chExt cx="3168" cy="471"/>
              </a:xfrm>
            </p:grpSpPr>
            <p:grpSp>
              <p:nvGrpSpPr>
                <p:cNvPr id="359432" name="Group 8"/>
                <p:cNvGrpSpPr>
                  <a:grpSpLocks/>
                </p:cNvGrpSpPr>
                <p:nvPr/>
              </p:nvGrpSpPr>
              <p:grpSpPr bwMode="auto">
                <a:xfrm>
                  <a:off x="1776" y="1728"/>
                  <a:ext cx="2880" cy="144"/>
                  <a:chOff x="1776" y="1728"/>
                  <a:chExt cx="2880" cy="144"/>
                </a:xfrm>
              </p:grpSpPr>
              <p:sp>
                <p:nvSpPr>
                  <p:cNvPr id="35943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35943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35943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2</a:t>
                    </a:r>
                  </a:p>
                </p:txBody>
              </p:sp>
              <p:sp>
                <p:nvSpPr>
                  <p:cNvPr id="35943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35943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35943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3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680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16</a:t>
                  </a:r>
                </a:p>
              </p:txBody>
            </p:sp>
            <p:sp>
              <p:nvSpPr>
                <p:cNvPr id="35944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400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4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256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20</a:t>
                  </a:r>
                </a:p>
              </p:txBody>
            </p:sp>
            <p:sp>
              <p:nvSpPr>
                <p:cNvPr id="35944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976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4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832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24</a:t>
                  </a:r>
                </a:p>
              </p:txBody>
            </p:sp>
            <p:sp>
              <p:nvSpPr>
                <p:cNvPr id="35944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552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4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8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28</a:t>
                  </a:r>
                </a:p>
              </p:txBody>
            </p:sp>
            <p:sp>
              <p:nvSpPr>
                <p:cNvPr id="35944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128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4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32</a:t>
                  </a:r>
                </a:p>
              </p:txBody>
            </p:sp>
            <p:sp>
              <p:nvSpPr>
                <p:cNvPr id="35944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470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4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560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36</a:t>
                  </a:r>
                </a:p>
              </p:txBody>
            </p:sp>
          </p:grpSp>
        </p:grpSp>
        <p:grpSp>
          <p:nvGrpSpPr>
            <p:cNvPr id="359450" name="Group 26"/>
            <p:cNvGrpSpPr>
              <a:grpSpLocks/>
            </p:cNvGrpSpPr>
            <p:nvPr/>
          </p:nvGrpSpPr>
          <p:grpSpPr bwMode="auto">
            <a:xfrm>
              <a:off x="528" y="2169"/>
              <a:ext cx="4310" cy="519"/>
              <a:chOff x="538" y="1680"/>
              <a:chExt cx="4310" cy="519"/>
            </a:xfrm>
          </p:grpSpPr>
          <p:sp>
            <p:nvSpPr>
              <p:cNvPr id="359451" name="Text Box 27"/>
              <p:cNvSpPr txBox="1">
                <a:spLocks noChangeArrowheads="1"/>
              </p:cNvSpPr>
              <p:nvPr/>
            </p:nvSpPr>
            <p:spPr bwMode="auto">
              <a:xfrm>
                <a:off x="538" y="1680"/>
                <a:ext cx="11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zip_dig mit;</a:t>
                </a:r>
              </a:p>
            </p:txBody>
          </p:sp>
          <p:grpSp>
            <p:nvGrpSpPr>
              <p:cNvPr id="359452" name="Group 28"/>
              <p:cNvGrpSpPr>
                <a:grpSpLocks/>
              </p:cNvGrpSpPr>
              <p:nvPr/>
            </p:nvGrpSpPr>
            <p:grpSpPr bwMode="auto">
              <a:xfrm>
                <a:off x="1680" y="1728"/>
                <a:ext cx="3168" cy="471"/>
                <a:chOff x="1680" y="1728"/>
                <a:chExt cx="3168" cy="471"/>
              </a:xfrm>
            </p:grpSpPr>
            <p:grpSp>
              <p:nvGrpSpPr>
                <p:cNvPr id="359453" name="Group 29"/>
                <p:cNvGrpSpPr>
                  <a:grpSpLocks/>
                </p:cNvGrpSpPr>
                <p:nvPr/>
              </p:nvGrpSpPr>
              <p:grpSpPr bwMode="auto">
                <a:xfrm>
                  <a:off x="1776" y="1728"/>
                  <a:ext cx="2880" cy="144"/>
                  <a:chOff x="1776" y="1728"/>
                  <a:chExt cx="2880" cy="144"/>
                </a:xfrm>
              </p:grpSpPr>
              <p:sp>
                <p:nvSpPr>
                  <p:cNvPr id="359454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0</a:t>
                    </a:r>
                  </a:p>
                </p:txBody>
              </p:sp>
              <p:sp>
                <p:nvSpPr>
                  <p:cNvPr id="359455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2</a:t>
                    </a:r>
                  </a:p>
                </p:txBody>
              </p:sp>
              <p:sp>
                <p:nvSpPr>
                  <p:cNvPr id="359456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359457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3</a:t>
                    </a:r>
                  </a:p>
                </p:txBody>
              </p:sp>
              <p:sp>
                <p:nvSpPr>
                  <p:cNvPr id="359458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9</a:t>
                    </a:r>
                  </a:p>
                </p:txBody>
              </p:sp>
            </p:grpSp>
            <p:sp>
              <p:nvSpPr>
                <p:cNvPr id="359459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6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680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36</a:t>
                  </a:r>
                </a:p>
              </p:txBody>
            </p:sp>
            <p:sp>
              <p:nvSpPr>
                <p:cNvPr id="35946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400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6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256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40</a:t>
                  </a:r>
                </a:p>
              </p:txBody>
            </p:sp>
            <p:sp>
              <p:nvSpPr>
                <p:cNvPr id="359463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976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6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832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44</a:t>
                  </a:r>
                </a:p>
              </p:txBody>
            </p:sp>
            <p:sp>
              <p:nvSpPr>
                <p:cNvPr id="359465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3552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6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408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48</a:t>
                  </a:r>
                </a:p>
              </p:txBody>
            </p:sp>
            <p:sp>
              <p:nvSpPr>
                <p:cNvPr id="359467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4128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6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52</a:t>
                  </a:r>
                </a:p>
              </p:txBody>
            </p:sp>
            <p:sp>
              <p:nvSpPr>
                <p:cNvPr id="359469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470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7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560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56</a:t>
                  </a:r>
                </a:p>
              </p:txBody>
            </p:sp>
          </p:grpSp>
        </p:grpSp>
        <p:grpSp>
          <p:nvGrpSpPr>
            <p:cNvPr id="359471" name="Group 47"/>
            <p:cNvGrpSpPr>
              <a:grpSpLocks/>
            </p:cNvGrpSpPr>
            <p:nvPr/>
          </p:nvGrpSpPr>
          <p:grpSpPr bwMode="auto">
            <a:xfrm>
              <a:off x="528" y="2649"/>
              <a:ext cx="4310" cy="519"/>
              <a:chOff x="538" y="1680"/>
              <a:chExt cx="4310" cy="519"/>
            </a:xfrm>
          </p:grpSpPr>
          <p:sp>
            <p:nvSpPr>
              <p:cNvPr id="359472" name="Text Box 48"/>
              <p:cNvSpPr txBox="1">
                <a:spLocks noChangeArrowheads="1"/>
              </p:cNvSpPr>
              <p:nvPr/>
            </p:nvSpPr>
            <p:spPr bwMode="auto">
              <a:xfrm>
                <a:off x="538" y="1680"/>
                <a:ext cx="11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zip_dig ucb;</a:t>
                </a:r>
              </a:p>
            </p:txBody>
          </p:sp>
          <p:grpSp>
            <p:nvGrpSpPr>
              <p:cNvPr id="359473" name="Group 49"/>
              <p:cNvGrpSpPr>
                <a:grpSpLocks/>
              </p:cNvGrpSpPr>
              <p:nvPr/>
            </p:nvGrpSpPr>
            <p:grpSpPr bwMode="auto">
              <a:xfrm>
                <a:off x="1680" y="1728"/>
                <a:ext cx="3168" cy="471"/>
                <a:chOff x="1680" y="1728"/>
                <a:chExt cx="3168" cy="471"/>
              </a:xfrm>
            </p:grpSpPr>
            <p:grpSp>
              <p:nvGrpSpPr>
                <p:cNvPr id="359474" name="Group 50"/>
                <p:cNvGrpSpPr>
                  <a:grpSpLocks/>
                </p:cNvGrpSpPr>
                <p:nvPr/>
              </p:nvGrpSpPr>
              <p:grpSpPr bwMode="auto">
                <a:xfrm>
                  <a:off x="1776" y="1728"/>
                  <a:ext cx="2880" cy="144"/>
                  <a:chOff x="1776" y="1728"/>
                  <a:chExt cx="2880" cy="144"/>
                </a:xfrm>
              </p:grpSpPr>
              <p:sp>
                <p:nvSpPr>
                  <p:cNvPr id="35947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359476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4</a:t>
                    </a:r>
                  </a:p>
                </p:txBody>
              </p:sp>
              <p:sp>
                <p:nvSpPr>
                  <p:cNvPr id="359477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7</a:t>
                    </a:r>
                  </a:p>
                </p:txBody>
              </p:sp>
              <p:sp>
                <p:nvSpPr>
                  <p:cNvPr id="35947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2</a:t>
                    </a:r>
                  </a:p>
                </p:txBody>
              </p:sp>
              <p:sp>
                <p:nvSpPr>
                  <p:cNvPr id="359479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728"/>
                    <a:ext cx="576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35948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81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680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56</a:t>
                  </a:r>
                </a:p>
              </p:txBody>
            </p:sp>
            <p:sp>
              <p:nvSpPr>
                <p:cNvPr id="359482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400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8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256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60</a:t>
                  </a:r>
                </a:p>
              </p:txBody>
            </p:sp>
            <p:sp>
              <p:nvSpPr>
                <p:cNvPr id="359484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976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8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832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64</a:t>
                  </a:r>
                </a:p>
              </p:txBody>
            </p:sp>
            <p:sp>
              <p:nvSpPr>
                <p:cNvPr id="359486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3552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87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3408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68</a:t>
                  </a:r>
                </a:p>
              </p:txBody>
            </p:sp>
            <p:sp>
              <p:nvSpPr>
                <p:cNvPr id="359488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128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8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72</a:t>
                  </a:r>
                </a:p>
              </p:txBody>
            </p:sp>
            <p:sp>
              <p:nvSpPr>
                <p:cNvPr id="359490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704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9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560" y="1968"/>
                  <a:ext cx="288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76</a:t>
                  </a:r>
                </a:p>
              </p:txBody>
            </p:sp>
          </p:grpSp>
        </p:grpSp>
      </p:grpSp>
      <p:sp>
        <p:nvSpPr>
          <p:cNvPr id="359492" name="Rectangle 68"/>
          <p:cNvSpPr>
            <a:spLocks noChangeArrowheads="1"/>
          </p:cNvSpPr>
          <p:nvPr/>
        </p:nvSpPr>
        <p:spPr bwMode="auto">
          <a:xfrm>
            <a:off x="6477000" y="4343400"/>
            <a:ext cx="544513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Yes</a:t>
            </a:r>
          </a:p>
        </p:txBody>
      </p:sp>
      <p:sp>
        <p:nvSpPr>
          <p:cNvPr id="359493" name="Rectangle 69"/>
          <p:cNvSpPr>
            <a:spLocks noChangeArrowheads="1"/>
          </p:cNvSpPr>
          <p:nvPr/>
        </p:nvSpPr>
        <p:spPr bwMode="auto">
          <a:xfrm>
            <a:off x="6553200" y="4724400"/>
            <a:ext cx="431800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</a:t>
            </a:r>
          </a:p>
        </p:txBody>
      </p:sp>
      <p:sp>
        <p:nvSpPr>
          <p:cNvPr id="359494" name="Rectangle 70"/>
          <p:cNvSpPr>
            <a:spLocks noChangeArrowheads="1"/>
          </p:cNvSpPr>
          <p:nvPr/>
        </p:nvSpPr>
        <p:spPr bwMode="auto">
          <a:xfrm>
            <a:off x="6553200" y="5119688"/>
            <a:ext cx="431800" cy="3667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</a:t>
            </a:r>
          </a:p>
        </p:txBody>
      </p:sp>
      <p:sp>
        <p:nvSpPr>
          <p:cNvPr id="359495" name="Rectangle 71"/>
          <p:cNvSpPr>
            <a:spLocks noChangeArrowheads="1"/>
          </p:cNvSpPr>
          <p:nvPr/>
        </p:nvSpPr>
        <p:spPr bwMode="auto">
          <a:xfrm>
            <a:off x="6553200" y="5486400"/>
            <a:ext cx="431800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4922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92" grpId="0" build="p" autoUpdateAnimBg="0"/>
      <p:bldP spid="359493" grpId="0" build="p" autoUpdateAnimBg="0"/>
      <p:bldP spid="359494" grpId="0" build="p" autoUpdateAnimBg="0"/>
      <p:bldP spid="35949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ChangeArrowheads="1"/>
          </p:cNvSpPr>
          <p:nvPr/>
        </p:nvSpPr>
        <p:spPr bwMode="auto">
          <a:xfrm>
            <a:off x="4648200" y="762000"/>
            <a:ext cx="4038600" cy="25733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for (i = 0; i &lt; 5; i++)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zi = 10 * zi + z[i];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391400" cy="573088"/>
          </a:xfrm>
        </p:spPr>
        <p:txBody>
          <a:bodyPr/>
          <a:lstStyle/>
          <a:p>
            <a:r>
              <a:rPr lang="en-US"/>
              <a:t>Array Loop Example</a:t>
            </a:r>
          </a:p>
        </p:txBody>
      </p:sp>
      <p:sp>
        <p:nvSpPr>
          <p:cNvPr id="361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4038600" cy="2176463"/>
          </a:xfrm>
        </p:spPr>
        <p:txBody>
          <a:bodyPr/>
          <a:lstStyle/>
          <a:p>
            <a:pPr marL="223838" indent="-223838">
              <a:tabLst>
                <a:tab pos="1143000" algn="l"/>
              </a:tabLst>
            </a:pPr>
            <a:r>
              <a:rPr lang="en-US"/>
              <a:t>Original Source</a:t>
            </a:r>
          </a:p>
          <a:p>
            <a:pPr marL="560388" lvl="1" indent="-222250">
              <a:spcBef>
                <a:spcPct val="0"/>
              </a:spcBef>
              <a:buSzTx/>
              <a:buFont typeface="Wingdings" pitchFamily="2" charset="2"/>
              <a:buNone/>
              <a:tabLst>
                <a:tab pos="1143000" algn="l"/>
              </a:tabLst>
            </a:pPr>
            <a:endParaRPr lang="en-US">
              <a:latin typeface="Courier New" pitchFamily="49" charset="0"/>
            </a:endParaRP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4648200" y="3429000"/>
            <a:ext cx="40386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*zend = z + 4;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zi = 10 * zi + *z;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z++;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} while(z &lt;= zend);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152400" y="3200400"/>
            <a:ext cx="4114800" cy="281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tabLst>
                <a:tab pos="1143000" algn="l"/>
              </a:tabLst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Transformed Version</a:t>
            </a:r>
          </a:p>
          <a:p>
            <a:pPr marL="560388" lvl="1" indent="-222250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1143000" algn="l"/>
              </a:tabLst>
            </a:pPr>
            <a:r>
              <a:rPr lang="en-US" sz="2000"/>
              <a:t>As generated by GCC</a:t>
            </a:r>
          </a:p>
          <a:p>
            <a:pPr marL="560388" lvl="1" indent="-222250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1143000" algn="l"/>
              </a:tabLst>
            </a:pPr>
            <a:r>
              <a:rPr lang="en-US" sz="2000"/>
              <a:t>Eliminate loop variable </a:t>
            </a:r>
            <a:r>
              <a:rPr lang="en-US" sz="2000">
                <a:latin typeface="Courier New" pitchFamily="49" charset="0"/>
              </a:rPr>
              <a:t>i</a:t>
            </a:r>
            <a:endParaRPr lang="en-US" sz="2000"/>
          </a:p>
          <a:p>
            <a:pPr marL="560388" lvl="1" indent="-222250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1143000" algn="l"/>
              </a:tabLst>
            </a:pPr>
            <a:r>
              <a:rPr lang="en-US" sz="2000"/>
              <a:t>Convert array code to pointer code</a:t>
            </a:r>
          </a:p>
          <a:p>
            <a:pPr marL="560388" lvl="1" indent="-222250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tabLst>
                <a:tab pos="1143000" algn="l"/>
              </a:tabLst>
            </a:pPr>
            <a:r>
              <a:rPr lang="en-US" sz="2000"/>
              <a:t>Express in do-while form</a:t>
            </a:r>
          </a:p>
          <a:p>
            <a:pPr marL="839788" lvl="2" indent="-165100" algn="l" eaLnBrk="1" hangingPunct="1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pitchFamily="2" charset="2"/>
              <a:buChar char="l"/>
              <a:tabLst>
                <a:tab pos="1143000" algn="l"/>
              </a:tabLst>
            </a:pPr>
            <a:r>
              <a:rPr lang="en-US">
                <a:solidFill>
                  <a:schemeClr val="folHlink"/>
                </a:solidFill>
              </a:rPr>
              <a:t>No need to test at entrance</a:t>
            </a:r>
          </a:p>
          <a:p>
            <a:pPr marL="560388" lvl="1" indent="-222250" algn="l" eaLnBrk="1" hangingPunct="1">
              <a:lnSpc>
                <a:spcPct val="100000"/>
              </a:lnSpc>
              <a:buClr>
                <a:schemeClr val="hlink"/>
              </a:buClr>
              <a:buFont typeface="Wingdings" pitchFamily="2" charset="2"/>
              <a:buNone/>
              <a:tabLst>
                <a:tab pos="1143000" algn="l"/>
              </a:tabLst>
            </a:pPr>
            <a:endParaRPr lang="en-US" sz="20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ChangeArrowheads="1"/>
          </p:cNvSpPr>
          <p:nvPr/>
        </p:nvSpPr>
        <p:spPr bwMode="auto">
          <a:xfrm>
            <a:off x="914400" y="3810000"/>
            <a:ext cx="6705600" cy="28479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# %ecx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xorl %eax,%eax</a:t>
            </a:r>
            <a:r>
              <a:rPr lang="en-US">
                <a:latin typeface="Courier New" pitchFamily="49" charset="0"/>
              </a:rPr>
              <a:t>	# zi = 0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leal 16(%ecx),%ebx	# zend  = z+4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.L59: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pitchFamily="49" charset="0"/>
              </a:rPr>
              <a:t>	leal (%eax,%eax,4),%edx	# 5*zi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movl (%ecx),%eax	# *z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addl $4,%ecx	# z++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pitchFamily="49" charset="0"/>
              </a:rPr>
              <a:t>	leal (%eax,%edx,2),%eax	# zi = *z + 2*(5*zi)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cmpl %ebx,%ecx	# z : zend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jle .L59	# if &lt;= goto loop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82000" cy="573088"/>
          </a:xfrm>
        </p:spPr>
        <p:txBody>
          <a:bodyPr/>
          <a:lstStyle/>
          <a:p>
            <a:r>
              <a:rPr lang="en-US"/>
              <a:t>Array Loop Implementation</a:t>
            </a:r>
          </a:p>
        </p:txBody>
      </p:sp>
      <p:sp>
        <p:nvSpPr>
          <p:cNvPr id="363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4419600" cy="2176463"/>
          </a:xfrm>
        </p:spPr>
        <p:txBody>
          <a:bodyPr/>
          <a:lstStyle/>
          <a:p>
            <a:pPr marL="223838" indent="-223838">
              <a:lnSpc>
                <a:spcPct val="85000"/>
              </a:lnSpc>
              <a:tabLst>
                <a:tab pos="1143000" algn="l"/>
              </a:tabLst>
            </a:pPr>
            <a:r>
              <a:rPr lang="en-US" sz="2000"/>
              <a:t>Registers</a:t>
            </a:r>
          </a:p>
          <a:p>
            <a:pPr marL="560388" lvl="1" indent="-222250">
              <a:lnSpc>
                <a:spcPct val="90000"/>
              </a:lnSpc>
              <a:spcBef>
                <a:spcPct val="0"/>
              </a:spcBef>
              <a:buSzTx/>
              <a:buFont typeface="Wingdings" pitchFamily="2" charset="2"/>
              <a:buNone/>
              <a:tabLst>
                <a:tab pos="1143000" algn="l"/>
              </a:tabLst>
            </a:pPr>
            <a:r>
              <a:rPr lang="en-US" sz="1800">
                <a:latin typeface="Courier New" pitchFamily="49" charset="0"/>
              </a:rPr>
              <a:t>%ecx	z</a:t>
            </a:r>
          </a:p>
          <a:p>
            <a:pPr marL="560388" lvl="1" indent="-222250">
              <a:lnSpc>
                <a:spcPct val="90000"/>
              </a:lnSpc>
              <a:spcBef>
                <a:spcPct val="0"/>
              </a:spcBef>
              <a:buSzTx/>
              <a:buFont typeface="Wingdings" pitchFamily="2" charset="2"/>
              <a:buNone/>
              <a:tabLst>
                <a:tab pos="1143000" algn="l"/>
              </a:tabLst>
            </a:pPr>
            <a:r>
              <a:rPr lang="en-US" sz="1800">
                <a:latin typeface="Courier New" pitchFamily="49" charset="0"/>
              </a:rPr>
              <a:t>%eax	zi</a:t>
            </a:r>
          </a:p>
          <a:p>
            <a:pPr marL="560388" lvl="1" indent="-222250">
              <a:lnSpc>
                <a:spcPct val="90000"/>
              </a:lnSpc>
              <a:spcBef>
                <a:spcPct val="0"/>
              </a:spcBef>
              <a:buSzTx/>
              <a:buFont typeface="Wingdings" pitchFamily="2" charset="2"/>
              <a:buNone/>
              <a:tabLst>
                <a:tab pos="1143000" algn="l"/>
              </a:tabLst>
            </a:pPr>
            <a:r>
              <a:rPr lang="en-US" sz="1800">
                <a:latin typeface="Courier New" pitchFamily="49" charset="0"/>
              </a:rPr>
              <a:t>%ebx	zend</a:t>
            </a:r>
          </a:p>
          <a:p>
            <a:pPr marL="223838" indent="-223838">
              <a:lnSpc>
                <a:spcPct val="85000"/>
              </a:lnSpc>
              <a:tabLst>
                <a:tab pos="1143000" algn="l"/>
              </a:tabLst>
            </a:pPr>
            <a:r>
              <a:rPr lang="en-US" sz="2000"/>
              <a:t>Computations</a:t>
            </a:r>
          </a:p>
          <a:p>
            <a:pPr marL="560388" lvl="1" indent="-222250">
              <a:lnSpc>
                <a:spcPct val="90000"/>
              </a:lnSpc>
              <a:tabLst>
                <a:tab pos="1143000" algn="l"/>
              </a:tabLst>
            </a:pPr>
            <a:r>
              <a:rPr lang="en-US" sz="1800" b="0"/>
              <a:t> </a:t>
            </a:r>
            <a:r>
              <a:rPr lang="en-US" sz="1800">
                <a:latin typeface="Courier New" pitchFamily="49" charset="0"/>
              </a:rPr>
              <a:t>10*zi + *z</a:t>
            </a:r>
            <a:r>
              <a:rPr lang="en-US" sz="1800"/>
              <a:t>  implemented as     </a:t>
            </a:r>
            <a:r>
              <a:rPr lang="en-US" sz="1800">
                <a:latin typeface="Courier New" pitchFamily="49" charset="0"/>
              </a:rPr>
              <a:t>*z + 2*(zi+4*zi)</a:t>
            </a:r>
            <a:endParaRPr lang="en-US" sz="1800"/>
          </a:p>
          <a:p>
            <a:pPr marL="560388" lvl="1" indent="-222250">
              <a:lnSpc>
                <a:spcPct val="90000"/>
              </a:lnSpc>
              <a:spcBef>
                <a:spcPct val="0"/>
              </a:spcBef>
              <a:buSzTx/>
              <a:tabLst>
                <a:tab pos="1143000" algn="l"/>
              </a:tabLst>
            </a:pPr>
            <a:r>
              <a:rPr lang="en-US" sz="1800"/>
              <a:t> </a:t>
            </a:r>
            <a:r>
              <a:rPr lang="en-US" sz="1800">
                <a:latin typeface="Courier New" pitchFamily="49" charset="0"/>
              </a:rPr>
              <a:t>z++</a:t>
            </a:r>
            <a:r>
              <a:rPr lang="en-US" sz="1800"/>
              <a:t> increments by 4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4648200" y="962025"/>
            <a:ext cx="40386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</a:t>
            </a:r>
            <a:r>
              <a:rPr lang="en-US" u="sng">
                <a:latin typeface="Courier New" pitchFamily="49" charset="0"/>
              </a:rPr>
              <a:t>int zi = 0</a:t>
            </a:r>
            <a:r>
              <a:rPr lang="en-US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*zend = z + 4;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zi = 10 * zi + *z;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z++;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} while(z &lt;= zend);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914400" y="3810000"/>
            <a:ext cx="6705600" cy="28479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# %ecx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xorl %eax,%eax	# zi = 0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leal 16(%ecx),%ebx</a:t>
            </a:r>
            <a:r>
              <a:rPr lang="en-US">
                <a:latin typeface="Courier New" pitchFamily="49" charset="0"/>
              </a:rPr>
              <a:t>	# zend  = z+4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.L59: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pitchFamily="49" charset="0"/>
              </a:rPr>
              <a:t>	leal (%eax,%eax,4),%edx	# 5*zi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movl (%ecx),%eax	# *z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addl $4,%ecx	# z++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pitchFamily="49" charset="0"/>
              </a:rPr>
              <a:t>	leal (%eax,%edx,2),%eax	# zi = *z + 2*(5*zi)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cmpl %ebx,%ecx	# z : zend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jle .L59	# if &lt;= goto loop</a:t>
            </a:r>
          </a:p>
        </p:txBody>
      </p:sp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4648200" y="962025"/>
            <a:ext cx="40386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*</a:t>
            </a:r>
            <a:r>
              <a:rPr lang="en-US" u="sng">
                <a:latin typeface="Courier New" pitchFamily="49" charset="0"/>
              </a:rPr>
              <a:t>zend = z + 4</a:t>
            </a:r>
            <a:r>
              <a:rPr lang="en-US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zi = 10 * zi + *z;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z++;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} while(z &lt;= zend);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363528" name="Rectangle 8"/>
          <p:cNvSpPr>
            <a:spLocks noChangeArrowheads="1"/>
          </p:cNvSpPr>
          <p:nvPr/>
        </p:nvSpPr>
        <p:spPr bwMode="auto">
          <a:xfrm>
            <a:off x="914400" y="3810000"/>
            <a:ext cx="6705600" cy="28479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# %ecx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xorl %eax,%eax	# zi = 0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leal 16(%ecx),%ebx	# zend  = z+4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.L59: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pitchFamily="49" charset="0"/>
              </a:rPr>
              <a:t>	</a:t>
            </a:r>
            <a:r>
              <a:rPr lang="en-US" i="1" u="sng">
                <a:latin typeface="Courier New" pitchFamily="49" charset="0"/>
              </a:rPr>
              <a:t>leal (%eax,%eax,4),%edx</a:t>
            </a:r>
            <a:r>
              <a:rPr lang="en-US" i="1">
                <a:latin typeface="Courier New" pitchFamily="49" charset="0"/>
              </a:rPr>
              <a:t>	# 5*zi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movl (%ecx),%eax</a:t>
            </a:r>
            <a:r>
              <a:rPr lang="en-US">
                <a:latin typeface="Courier New" pitchFamily="49" charset="0"/>
              </a:rPr>
              <a:t>	# *z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addl $4,%ecx	# z++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pitchFamily="49" charset="0"/>
              </a:rPr>
              <a:t>	</a:t>
            </a:r>
            <a:r>
              <a:rPr lang="en-US" i="1" u="sng">
                <a:latin typeface="Courier New" pitchFamily="49" charset="0"/>
              </a:rPr>
              <a:t>leal (%eax,%edx,2),%eax</a:t>
            </a:r>
            <a:r>
              <a:rPr lang="en-US" i="1">
                <a:latin typeface="Courier New" pitchFamily="49" charset="0"/>
              </a:rPr>
              <a:t>	# zi = *z + 2*(5*zi)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cmpl %ebx,%ecx	# z : zend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jle .L59	# if &lt;= goto loop</a:t>
            </a:r>
          </a:p>
        </p:txBody>
      </p:sp>
      <p:sp>
        <p:nvSpPr>
          <p:cNvPr id="363529" name="Rectangle 9"/>
          <p:cNvSpPr>
            <a:spLocks noChangeArrowheads="1"/>
          </p:cNvSpPr>
          <p:nvPr/>
        </p:nvSpPr>
        <p:spPr bwMode="auto">
          <a:xfrm>
            <a:off x="4648200" y="962025"/>
            <a:ext cx="40386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*zend = z + 4;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</a:t>
            </a:r>
            <a:r>
              <a:rPr lang="en-US" u="sng">
                <a:latin typeface="Courier New" pitchFamily="49" charset="0"/>
              </a:rPr>
              <a:t>zi = 10 * zi + *z</a:t>
            </a:r>
            <a:r>
              <a:rPr lang="en-US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z++;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} while(z &lt;= zend);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363530" name="Rectangle 10"/>
          <p:cNvSpPr>
            <a:spLocks noChangeArrowheads="1"/>
          </p:cNvSpPr>
          <p:nvPr/>
        </p:nvSpPr>
        <p:spPr bwMode="auto">
          <a:xfrm>
            <a:off x="914400" y="3810000"/>
            <a:ext cx="6705600" cy="28479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# %ecx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xorl %eax,%eax	# zi = 0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leal 16(%ecx),%ebx	# zend  = z+4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.L59: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pitchFamily="49" charset="0"/>
              </a:rPr>
              <a:t>	leal (%eax,%eax,4),%edx	# 5*zi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movl (%ecx),%eax	# *z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addl $4,%ecx</a:t>
            </a:r>
            <a:r>
              <a:rPr lang="en-US">
                <a:latin typeface="Courier New" pitchFamily="49" charset="0"/>
              </a:rPr>
              <a:t>	# z++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>
                <a:latin typeface="Courier New" pitchFamily="49" charset="0"/>
              </a:rPr>
              <a:t>	leal (%eax,%edx,2),%eax	# zi = *z + 2*(5*zi)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cmpl %ebx,%ecx	# z : zend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jle .L59	# if &lt;= goto loop</a:t>
            </a:r>
          </a:p>
        </p:txBody>
      </p:sp>
      <p:sp>
        <p:nvSpPr>
          <p:cNvPr id="363531" name="Rectangle 11"/>
          <p:cNvSpPr>
            <a:spLocks noChangeArrowheads="1"/>
          </p:cNvSpPr>
          <p:nvPr/>
        </p:nvSpPr>
        <p:spPr bwMode="auto">
          <a:xfrm>
            <a:off x="4648200" y="962025"/>
            <a:ext cx="40386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*zend = z + 4;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zi = 10 * zi + *z;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</a:t>
            </a:r>
            <a:r>
              <a:rPr lang="en-US" u="sng">
                <a:latin typeface="Courier New" pitchFamily="49" charset="0"/>
              </a:rPr>
              <a:t>z++;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} while(z &lt;= zend);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363532" name="Rectangle 12"/>
          <p:cNvSpPr>
            <a:spLocks noChangeArrowheads="1"/>
          </p:cNvSpPr>
          <p:nvPr/>
        </p:nvSpPr>
        <p:spPr bwMode="auto">
          <a:xfrm>
            <a:off x="914400" y="3857625"/>
            <a:ext cx="6705600" cy="28479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dirty="0">
                <a:latin typeface="Courier New" pitchFamily="49" charset="0"/>
              </a:rPr>
              <a:t>	# %</a:t>
            </a:r>
            <a:r>
              <a:rPr lang="en-US" dirty="0" err="1">
                <a:latin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</a:rPr>
              <a:t> = 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xorl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,%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	# </a:t>
            </a:r>
            <a:r>
              <a:rPr lang="en-US" dirty="0" err="1">
                <a:latin typeface="Courier New" pitchFamily="49" charset="0"/>
              </a:rPr>
              <a:t>zi</a:t>
            </a:r>
            <a:r>
              <a:rPr lang="en-US" dirty="0">
                <a:latin typeface="Courier New" pitchFamily="49" charset="0"/>
              </a:rPr>
              <a:t> = 0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leal</a:t>
            </a:r>
            <a:r>
              <a:rPr lang="en-US" dirty="0">
                <a:latin typeface="Courier New" pitchFamily="49" charset="0"/>
              </a:rPr>
              <a:t> 16(%</a:t>
            </a:r>
            <a:r>
              <a:rPr lang="en-US" dirty="0" err="1">
                <a:latin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ebx</a:t>
            </a:r>
            <a:r>
              <a:rPr lang="en-US" dirty="0">
                <a:latin typeface="Courier New" pitchFamily="49" charset="0"/>
              </a:rPr>
              <a:t>	# </a:t>
            </a:r>
            <a:r>
              <a:rPr lang="en-US" dirty="0" err="1">
                <a:latin typeface="Courier New" pitchFamily="49" charset="0"/>
              </a:rPr>
              <a:t>zend</a:t>
            </a:r>
            <a:r>
              <a:rPr lang="en-US" dirty="0">
                <a:latin typeface="Courier New" pitchFamily="49" charset="0"/>
              </a:rPr>
              <a:t>  = z+4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dirty="0">
                <a:latin typeface="Courier New" pitchFamily="49" charset="0"/>
              </a:rPr>
              <a:t>.L59: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 dirty="0">
                <a:latin typeface="Courier New" pitchFamily="49" charset="0"/>
              </a:rPr>
              <a:t>	</a:t>
            </a:r>
            <a:r>
              <a:rPr lang="en-US" i="1" dirty="0" err="1">
                <a:latin typeface="Courier New" pitchFamily="49" charset="0"/>
              </a:rPr>
              <a:t>leal</a:t>
            </a:r>
            <a:r>
              <a:rPr lang="en-US" i="1" dirty="0">
                <a:latin typeface="Courier New" pitchFamily="49" charset="0"/>
              </a:rPr>
              <a:t> (%eax,%eax,4),%</a:t>
            </a:r>
            <a:r>
              <a:rPr lang="en-US" i="1" dirty="0" err="1">
                <a:latin typeface="Courier New" pitchFamily="49" charset="0"/>
              </a:rPr>
              <a:t>edx</a:t>
            </a:r>
            <a:r>
              <a:rPr lang="en-US" i="1" dirty="0">
                <a:latin typeface="Courier New" pitchFamily="49" charset="0"/>
              </a:rPr>
              <a:t>	# 5*</a:t>
            </a:r>
            <a:r>
              <a:rPr lang="en-US" i="1" dirty="0" err="1">
                <a:latin typeface="Courier New" pitchFamily="49" charset="0"/>
              </a:rPr>
              <a:t>zi</a:t>
            </a:r>
            <a:endParaRPr lang="en-US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(%</a:t>
            </a:r>
            <a:r>
              <a:rPr lang="en-US" dirty="0" err="1">
                <a:latin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	# *z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addl</a:t>
            </a:r>
            <a:r>
              <a:rPr lang="en-US" dirty="0">
                <a:latin typeface="Courier New" pitchFamily="49" charset="0"/>
              </a:rPr>
              <a:t> $4,%ecx	# z++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i="1" dirty="0">
                <a:latin typeface="Courier New" pitchFamily="49" charset="0"/>
              </a:rPr>
              <a:t>	</a:t>
            </a:r>
            <a:r>
              <a:rPr lang="en-US" i="1" dirty="0" err="1">
                <a:latin typeface="Courier New" pitchFamily="49" charset="0"/>
              </a:rPr>
              <a:t>leal</a:t>
            </a:r>
            <a:r>
              <a:rPr lang="en-US" i="1" dirty="0">
                <a:latin typeface="Courier New" pitchFamily="49" charset="0"/>
              </a:rPr>
              <a:t> (%eax,%edx,2),%</a:t>
            </a:r>
            <a:r>
              <a:rPr lang="en-US" i="1" dirty="0" err="1">
                <a:latin typeface="Courier New" pitchFamily="49" charset="0"/>
              </a:rPr>
              <a:t>eax</a:t>
            </a:r>
            <a:r>
              <a:rPr lang="en-US" i="1" dirty="0">
                <a:latin typeface="Courier New" pitchFamily="49" charset="0"/>
              </a:rPr>
              <a:t>	# </a:t>
            </a:r>
            <a:r>
              <a:rPr lang="en-US" i="1" dirty="0" err="1">
                <a:latin typeface="Courier New" pitchFamily="49" charset="0"/>
              </a:rPr>
              <a:t>zi</a:t>
            </a:r>
            <a:r>
              <a:rPr lang="en-US" i="1" dirty="0">
                <a:latin typeface="Courier New" pitchFamily="49" charset="0"/>
              </a:rPr>
              <a:t> = *z + 2*(5*</a:t>
            </a:r>
            <a:r>
              <a:rPr lang="en-US" i="1" dirty="0" err="1">
                <a:latin typeface="Courier New" pitchFamily="49" charset="0"/>
              </a:rPr>
              <a:t>zi</a:t>
            </a:r>
            <a:r>
              <a:rPr lang="en-US" i="1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u="sng" dirty="0" err="1">
                <a:latin typeface="Courier New" pitchFamily="49" charset="0"/>
              </a:rPr>
              <a:t>cmpl</a:t>
            </a:r>
            <a:r>
              <a:rPr lang="en-US" u="sng" dirty="0">
                <a:latin typeface="Courier New" pitchFamily="49" charset="0"/>
              </a:rPr>
              <a:t> %</a:t>
            </a:r>
            <a:r>
              <a:rPr lang="en-US" u="sng" dirty="0" err="1">
                <a:latin typeface="Courier New" pitchFamily="49" charset="0"/>
              </a:rPr>
              <a:t>ebx</a:t>
            </a:r>
            <a:r>
              <a:rPr lang="en-US" u="sng" dirty="0">
                <a:latin typeface="Courier New" pitchFamily="49" charset="0"/>
              </a:rPr>
              <a:t>,%</a:t>
            </a:r>
            <a:r>
              <a:rPr lang="en-US" u="sng" dirty="0" err="1">
                <a:latin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</a:rPr>
              <a:t>	# z : </a:t>
            </a:r>
            <a:r>
              <a:rPr lang="en-US" dirty="0" err="1">
                <a:latin typeface="Courier New" pitchFamily="49" charset="0"/>
              </a:rPr>
              <a:t>zend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u="sng" dirty="0" err="1">
                <a:latin typeface="Courier New" pitchFamily="49" charset="0"/>
              </a:rPr>
              <a:t>jle</a:t>
            </a:r>
            <a:r>
              <a:rPr lang="en-US" u="sng" dirty="0">
                <a:latin typeface="Courier New" pitchFamily="49" charset="0"/>
              </a:rPr>
              <a:t> .L59</a:t>
            </a:r>
            <a:r>
              <a:rPr lang="en-US" dirty="0">
                <a:latin typeface="Courier New" pitchFamily="49" charset="0"/>
              </a:rPr>
              <a:t>	# if &lt;= </a:t>
            </a:r>
            <a:r>
              <a:rPr lang="en-US" dirty="0" err="1">
                <a:latin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</a:rPr>
              <a:t> loop</a:t>
            </a:r>
          </a:p>
        </p:txBody>
      </p:sp>
      <p:sp>
        <p:nvSpPr>
          <p:cNvPr id="363533" name="Rectangle 13"/>
          <p:cNvSpPr>
            <a:spLocks noChangeArrowheads="1"/>
          </p:cNvSpPr>
          <p:nvPr/>
        </p:nvSpPr>
        <p:spPr bwMode="auto">
          <a:xfrm>
            <a:off x="4648200" y="962025"/>
            <a:ext cx="40386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zd2int(zip_dig z)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zi = 0;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*zend = z + 4;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zi = 10 * zi + *z;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z++;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} </a:t>
            </a:r>
            <a:r>
              <a:rPr lang="en-US" u="sng">
                <a:latin typeface="Courier New" pitchFamily="49" charset="0"/>
              </a:rPr>
              <a:t>while(z &lt;= zend);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zi;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63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6" grpId="0" animBg="1" autoUpdateAnimBg="0"/>
      <p:bldP spid="363527" grpId="0" animBg="1" autoUpdateAnimBg="0"/>
      <p:bldP spid="363528" grpId="0" animBg="1" autoUpdateAnimBg="0"/>
      <p:bldP spid="363529" grpId="0" animBg="1" autoUpdateAnimBg="0"/>
      <p:bldP spid="363530" grpId="0" animBg="1" autoUpdateAnimBg="0"/>
      <p:bldP spid="363531" grpId="0" animBg="1" autoUpdateAnimBg="0"/>
      <p:bldP spid="363532" grpId="0" animBg="1" autoUpdateAnimBg="0"/>
      <p:bldP spid="36353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112000" cy="573088"/>
          </a:xfrm>
        </p:spPr>
        <p:txBody>
          <a:bodyPr/>
          <a:lstStyle/>
          <a:p>
            <a:r>
              <a:rPr lang="en-US"/>
              <a:t>Multi-Level Array Example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04800" y="1143000"/>
            <a:ext cx="3505200" cy="2819400"/>
          </a:xfrm>
        </p:spPr>
        <p:txBody>
          <a:bodyPr/>
          <a:lstStyle/>
          <a:p>
            <a:pPr lvl="1"/>
            <a:r>
              <a:rPr lang="en-US"/>
              <a:t>Variable </a:t>
            </a:r>
            <a:r>
              <a:rPr lang="en-US">
                <a:latin typeface="Courier New" pitchFamily="49" charset="0"/>
              </a:rPr>
              <a:t>univ</a:t>
            </a:r>
            <a:r>
              <a:rPr lang="en-US"/>
              <a:t> denotes array of 3 elements</a:t>
            </a:r>
          </a:p>
          <a:p>
            <a:pPr lvl="1"/>
            <a:r>
              <a:rPr lang="en-US"/>
              <a:t>Each element is a pointer</a:t>
            </a:r>
          </a:p>
          <a:p>
            <a:pPr lvl="2"/>
            <a:r>
              <a:rPr lang="en-US"/>
              <a:t>4 bytes</a:t>
            </a:r>
          </a:p>
          <a:p>
            <a:pPr lvl="1"/>
            <a:r>
              <a:rPr lang="en-US"/>
              <a:t>Each pointer points to array of </a:t>
            </a:r>
            <a:r>
              <a:rPr lang="en-US">
                <a:latin typeface="Courier New" pitchFamily="49" charset="0"/>
              </a:rPr>
              <a:t>int</a:t>
            </a:r>
            <a:r>
              <a:rPr lang="en-US"/>
              <a:t>’s </a:t>
            </a:r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3200400" y="1482725"/>
            <a:ext cx="5257800" cy="9255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zip_dig cmu = { 1, 5, 2, 1, 3 };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zip_dig mit = { 0, 2, 1, 3, 9 };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zip_dig ucb = { 9, 4, 7, 2, 0 };</a:t>
            </a:r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3200400" y="2549525"/>
            <a:ext cx="5257800" cy="6508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#define UCOUNT 3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*univ[UCOUNT] = {mit, cmu, ucb};</a:t>
            </a:r>
          </a:p>
        </p:txBody>
      </p:sp>
      <p:grpSp>
        <p:nvGrpSpPr>
          <p:cNvPr id="379910" name="Group 6"/>
          <p:cNvGrpSpPr>
            <a:grpSpLocks/>
          </p:cNvGrpSpPr>
          <p:nvPr/>
        </p:nvGrpSpPr>
        <p:grpSpPr bwMode="auto">
          <a:xfrm>
            <a:off x="381000" y="3733800"/>
            <a:ext cx="8305800" cy="2590800"/>
            <a:chOff x="192" y="1824"/>
            <a:chExt cx="5232" cy="1632"/>
          </a:xfrm>
        </p:grpSpPr>
        <p:grpSp>
          <p:nvGrpSpPr>
            <p:cNvPr id="379911" name="Group 7"/>
            <p:cNvGrpSpPr>
              <a:grpSpLocks/>
            </p:cNvGrpSpPr>
            <p:nvPr/>
          </p:nvGrpSpPr>
          <p:grpSpPr bwMode="auto">
            <a:xfrm>
              <a:off x="192" y="2112"/>
              <a:ext cx="1248" cy="960"/>
              <a:chOff x="192" y="2112"/>
              <a:chExt cx="1248" cy="960"/>
            </a:xfrm>
          </p:grpSpPr>
          <p:sp>
            <p:nvSpPr>
              <p:cNvPr id="379912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36</a:t>
                </a:r>
              </a:p>
            </p:txBody>
          </p:sp>
          <p:sp>
            <p:nvSpPr>
              <p:cNvPr id="379913" name="Line 9"/>
              <p:cNvSpPr>
                <a:spLocks noChangeShapeType="1"/>
              </p:cNvSpPr>
              <p:nvPr/>
            </p:nvSpPr>
            <p:spPr bwMode="auto">
              <a:xfrm flipV="1">
                <a:off x="576" y="244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14" name="Text Box 10"/>
              <p:cNvSpPr txBox="1">
                <a:spLocks noChangeArrowheads="1"/>
              </p:cNvSpPr>
              <p:nvPr/>
            </p:nvSpPr>
            <p:spPr bwMode="auto">
              <a:xfrm>
                <a:off x="202" y="2313"/>
                <a:ext cx="37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160</a:t>
                </a:r>
              </a:p>
            </p:txBody>
          </p:sp>
          <p:sp>
            <p:nvSpPr>
              <p:cNvPr id="379915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16</a:t>
                </a:r>
              </a:p>
            </p:txBody>
          </p:sp>
          <p:sp>
            <p:nvSpPr>
              <p:cNvPr id="379916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56</a:t>
                </a:r>
              </a:p>
            </p:txBody>
          </p:sp>
          <p:sp>
            <p:nvSpPr>
              <p:cNvPr id="379917" name="Line 13"/>
              <p:cNvSpPr>
                <a:spLocks noChangeShapeType="1"/>
              </p:cNvSpPr>
              <p:nvPr/>
            </p:nvSpPr>
            <p:spPr bwMode="auto">
              <a:xfrm flipV="1">
                <a:off x="576" y="268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18" name="Line 14"/>
              <p:cNvSpPr>
                <a:spLocks noChangeShapeType="1"/>
              </p:cNvSpPr>
              <p:nvPr/>
            </p:nvSpPr>
            <p:spPr bwMode="auto">
              <a:xfrm flipV="1">
                <a:off x="576" y="292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19" name="Text Box 15"/>
              <p:cNvSpPr txBox="1">
                <a:spLocks noChangeArrowheads="1"/>
              </p:cNvSpPr>
              <p:nvPr/>
            </p:nvSpPr>
            <p:spPr bwMode="auto">
              <a:xfrm>
                <a:off x="192" y="2544"/>
                <a:ext cx="37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164</a:t>
                </a:r>
              </a:p>
            </p:txBody>
          </p:sp>
          <p:sp>
            <p:nvSpPr>
              <p:cNvPr id="379920" name="Text Box 16"/>
              <p:cNvSpPr txBox="1">
                <a:spLocks noChangeArrowheads="1"/>
              </p:cNvSpPr>
              <p:nvPr/>
            </p:nvSpPr>
            <p:spPr bwMode="auto">
              <a:xfrm>
                <a:off x="192" y="2832"/>
                <a:ext cx="37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168</a:t>
                </a:r>
              </a:p>
            </p:txBody>
          </p:sp>
          <p:sp>
            <p:nvSpPr>
              <p:cNvPr id="379921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0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univ</a:t>
                </a:r>
              </a:p>
            </p:txBody>
          </p:sp>
          <p:sp>
            <p:nvSpPr>
              <p:cNvPr id="379922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23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24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925" name="Text Box 21"/>
            <p:cNvSpPr txBox="1">
              <a:spLocks noChangeArrowheads="1"/>
            </p:cNvSpPr>
            <p:nvPr/>
          </p:nvSpPr>
          <p:spPr bwMode="auto">
            <a:xfrm>
              <a:off x="1920" y="182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cmu</a:t>
              </a:r>
            </a:p>
          </p:txBody>
        </p:sp>
        <p:grpSp>
          <p:nvGrpSpPr>
            <p:cNvPr id="379926" name="Group 22"/>
            <p:cNvGrpSpPr>
              <a:grpSpLocks/>
            </p:cNvGrpSpPr>
            <p:nvPr/>
          </p:nvGrpSpPr>
          <p:grpSpPr bwMode="auto">
            <a:xfrm>
              <a:off x="2256" y="2016"/>
              <a:ext cx="3168" cy="471"/>
              <a:chOff x="1680" y="1728"/>
              <a:chExt cx="3168" cy="471"/>
            </a:xfrm>
          </p:grpSpPr>
          <p:grpSp>
            <p:nvGrpSpPr>
              <p:cNvPr id="379927" name="Group 23"/>
              <p:cNvGrpSpPr>
                <a:grpSpLocks/>
              </p:cNvGrpSpPr>
              <p:nvPr/>
            </p:nvGrpSpPr>
            <p:grpSpPr bwMode="auto">
              <a:xfrm>
                <a:off x="1776" y="1728"/>
                <a:ext cx="2880" cy="144"/>
                <a:chOff x="1776" y="1728"/>
                <a:chExt cx="2880" cy="144"/>
              </a:xfrm>
            </p:grpSpPr>
            <p:sp>
              <p:nvSpPr>
                <p:cNvPr id="379928" name="Rectangle 24"/>
                <p:cNvSpPr>
                  <a:spLocks noChangeArrowheads="1"/>
                </p:cNvSpPr>
                <p:nvPr/>
              </p:nvSpPr>
              <p:spPr bwMode="auto">
                <a:xfrm>
                  <a:off x="1776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379929" name="Rectangle 25"/>
                <p:cNvSpPr>
                  <a:spLocks noChangeArrowheads="1"/>
                </p:cNvSpPr>
                <p:nvPr/>
              </p:nvSpPr>
              <p:spPr bwMode="auto">
                <a:xfrm>
                  <a:off x="2352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379930" name="Rectangle 26"/>
                <p:cNvSpPr>
                  <a:spLocks noChangeArrowheads="1"/>
                </p:cNvSpPr>
                <p:nvPr/>
              </p:nvSpPr>
              <p:spPr bwMode="auto">
                <a:xfrm>
                  <a:off x="2928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379931" name="Rectangle 27"/>
                <p:cNvSpPr>
                  <a:spLocks noChangeArrowheads="1"/>
                </p:cNvSpPr>
                <p:nvPr/>
              </p:nvSpPr>
              <p:spPr bwMode="auto">
                <a:xfrm>
                  <a:off x="3504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379932" name="Rectangle 28"/>
                <p:cNvSpPr>
                  <a:spLocks noChangeArrowheads="1"/>
                </p:cNvSpPr>
                <p:nvPr/>
              </p:nvSpPr>
              <p:spPr bwMode="auto">
                <a:xfrm>
                  <a:off x="4080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3</a:t>
                  </a:r>
                </a:p>
              </p:txBody>
            </p:sp>
          </p:grpSp>
          <p:sp>
            <p:nvSpPr>
              <p:cNvPr id="379933" name="Line 29"/>
              <p:cNvSpPr>
                <a:spLocks noChangeShapeType="1"/>
              </p:cNvSpPr>
              <p:nvPr/>
            </p:nvSpPr>
            <p:spPr bwMode="auto">
              <a:xfrm flipV="1">
                <a:off x="1824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34" name="Text Box 30"/>
              <p:cNvSpPr txBox="1">
                <a:spLocks noChangeArrowheads="1"/>
              </p:cNvSpPr>
              <p:nvPr/>
            </p:nvSpPr>
            <p:spPr bwMode="auto">
              <a:xfrm>
                <a:off x="1680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16</a:t>
                </a:r>
              </a:p>
            </p:txBody>
          </p:sp>
          <p:sp>
            <p:nvSpPr>
              <p:cNvPr id="379935" name="Line 31"/>
              <p:cNvSpPr>
                <a:spLocks noChangeShapeType="1"/>
              </p:cNvSpPr>
              <p:nvPr/>
            </p:nvSpPr>
            <p:spPr bwMode="auto">
              <a:xfrm flipV="1">
                <a:off x="2400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36" name="Text Box 32"/>
              <p:cNvSpPr txBox="1">
                <a:spLocks noChangeArrowheads="1"/>
              </p:cNvSpPr>
              <p:nvPr/>
            </p:nvSpPr>
            <p:spPr bwMode="auto">
              <a:xfrm>
                <a:off x="2256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379937" name="Line 33"/>
              <p:cNvSpPr>
                <a:spLocks noChangeShapeType="1"/>
              </p:cNvSpPr>
              <p:nvPr/>
            </p:nvSpPr>
            <p:spPr bwMode="auto">
              <a:xfrm flipV="1">
                <a:off x="2976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38" name="Text Box 34"/>
              <p:cNvSpPr txBox="1">
                <a:spLocks noChangeArrowheads="1"/>
              </p:cNvSpPr>
              <p:nvPr/>
            </p:nvSpPr>
            <p:spPr bwMode="auto">
              <a:xfrm>
                <a:off x="2832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24</a:t>
                </a:r>
              </a:p>
            </p:txBody>
          </p:sp>
          <p:sp>
            <p:nvSpPr>
              <p:cNvPr id="379939" name="Line 35"/>
              <p:cNvSpPr>
                <a:spLocks noChangeShapeType="1"/>
              </p:cNvSpPr>
              <p:nvPr/>
            </p:nvSpPr>
            <p:spPr bwMode="auto">
              <a:xfrm flipV="1">
                <a:off x="3552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40" name="Text Box 36"/>
              <p:cNvSpPr txBox="1">
                <a:spLocks noChangeArrowheads="1"/>
              </p:cNvSpPr>
              <p:nvPr/>
            </p:nvSpPr>
            <p:spPr bwMode="auto">
              <a:xfrm>
                <a:off x="3408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28</a:t>
                </a:r>
              </a:p>
            </p:txBody>
          </p:sp>
          <p:sp>
            <p:nvSpPr>
              <p:cNvPr id="379941" name="Line 37"/>
              <p:cNvSpPr>
                <a:spLocks noChangeShapeType="1"/>
              </p:cNvSpPr>
              <p:nvPr/>
            </p:nvSpPr>
            <p:spPr bwMode="auto">
              <a:xfrm flipV="1">
                <a:off x="4128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42" name="Text Box 38"/>
              <p:cNvSpPr txBox="1">
                <a:spLocks noChangeArrowheads="1"/>
              </p:cNvSpPr>
              <p:nvPr/>
            </p:nvSpPr>
            <p:spPr bwMode="auto">
              <a:xfrm>
                <a:off x="3984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32</a:t>
                </a:r>
              </a:p>
            </p:txBody>
          </p:sp>
          <p:sp>
            <p:nvSpPr>
              <p:cNvPr id="379943" name="Line 39"/>
              <p:cNvSpPr>
                <a:spLocks noChangeShapeType="1"/>
              </p:cNvSpPr>
              <p:nvPr/>
            </p:nvSpPr>
            <p:spPr bwMode="auto">
              <a:xfrm flipV="1">
                <a:off x="4704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44" name="Text Box 40"/>
              <p:cNvSpPr txBox="1">
                <a:spLocks noChangeArrowheads="1"/>
              </p:cNvSpPr>
              <p:nvPr/>
            </p:nvSpPr>
            <p:spPr bwMode="auto">
              <a:xfrm>
                <a:off x="4560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36</a:t>
                </a:r>
              </a:p>
            </p:txBody>
          </p:sp>
        </p:grpSp>
        <p:sp>
          <p:nvSpPr>
            <p:cNvPr id="379945" name="Text Box 41"/>
            <p:cNvSpPr txBox="1">
              <a:spLocks noChangeArrowheads="1"/>
            </p:cNvSpPr>
            <p:nvPr/>
          </p:nvSpPr>
          <p:spPr bwMode="auto">
            <a:xfrm>
              <a:off x="1968" y="2352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mit</a:t>
              </a:r>
            </a:p>
          </p:txBody>
        </p:sp>
        <p:grpSp>
          <p:nvGrpSpPr>
            <p:cNvPr id="379946" name="Group 42"/>
            <p:cNvGrpSpPr>
              <a:grpSpLocks/>
            </p:cNvGrpSpPr>
            <p:nvPr/>
          </p:nvGrpSpPr>
          <p:grpSpPr bwMode="auto">
            <a:xfrm>
              <a:off x="2246" y="2505"/>
              <a:ext cx="3168" cy="471"/>
              <a:chOff x="1680" y="1728"/>
              <a:chExt cx="3168" cy="471"/>
            </a:xfrm>
          </p:grpSpPr>
          <p:grpSp>
            <p:nvGrpSpPr>
              <p:cNvPr id="379947" name="Group 43"/>
              <p:cNvGrpSpPr>
                <a:grpSpLocks/>
              </p:cNvGrpSpPr>
              <p:nvPr/>
            </p:nvGrpSpPr>
            <p:grpSpPr bwMode="auto">
              <a:xfrm>
                <a:off x="1776" y="1728"/>
                <a:ext cx="2880" cy="144"/>
                <a:chOff x="1776" y="1728"/>
                <a:chExt cx="2880" cy="144"/>
              </a:xfrm>
            </p:grpSpPr>
            <p:sp>
              <p:nvSpPr>
                <p:cNvPr id="379948" name="Rectangle 44"/>
                <p:cNvSpPr>
                  <a:spLocks noChangeArrowheads="1"/>
                </p:cNvSpPr>
                <p:nvPr/>
              </p:nvSpPr>
              <p:spPr bwMode="auto">
                <a:xfrm>
                  <a:off x="1776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379949" name="Rectangle 45"/>
                <p:cNvSpPr>
                  <a:spLocks noChangeArrowheads="1"/>
                </p:cNvSpPr>
                <p:nvPr/>
              </p:nvSpPr>
              <p:spPr bwMode="auto">
                <a:xfrm>
                  <a:off x="2352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379950" name="Rectangle 46"/>
                <p:cNvSpPr>
                  <a:spLocks noChangeArrowheads="1"/>
                </p:cNvSpPr>
                <p:nvPr/>
              </p:nvSpPr>
              <p:spPr bwMode="auto">
                <a:xfrm>
                  <a:off x="2928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379951" name="Rectangle 47"/>
                <p:cNvSpPr>
                  <a:spLocks noChangeArrowheads="1"/>
                </p:cNvSpPr>
                <p:nvPr/>
              </p:nvSpPr>
              <p:spPr bwMode="auto">
                <a:xfrm>
                  <a:off x="3504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379952" name="Rectangle 48"/>
                <p:cNvSpPr>
                  <a:spLocks noChangeArrowheads="1"/>
                </p:cNvSpPr>
                <p:nvPr/>
              </p:nvSpPr>
              <p:spPr bwMode="auto">
                <a:xfrm>
                  <a:off x="4080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9</a:t>
                  </a:r>
                </a:p>
              </p:txBody>
            </p:sp>
          </p:grpSp>
          <p:sp>
            <p:nvSpPr>
              <p:cNvPr id="379953" name="Line 49"/>
              <p:cNvSpPr>
                <a:spLocks noChangeShapeType="1"/>
              </p:cNvSpPr>
              <p:nvPr/>
            </p:nvSpPr>
            <p:spPr bwMode="auto">
              <a:xfrm flipV="1">
                <a:off x="1824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54" name="Text Box 50"/>
              <p:cNvSpPr txBox="1">
                <a:spLocks noChangeArrowheads="1"/>
              </p:cNvSpPr>
              <p:nvPr/>
            </p:nvSpPr>
            <p:spPr bwMode="auto">
              <a:xfrm>
                <a:off x="1680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36</a:t>
                </a:r>
              </a:p>
            </p:txBody>
          </p:sp>
          <p:sp>
            <p:nvSpPr>
              <p:cNvPr id="379955" name="Line 51"/>
              <p:cNvSpPr>
                <a:spLocks noChangeShapeType="1"/>
              </p:cNvSpPr>
              <p:nvPr/>
            </p:nvSpPr>
            <p:spPr bwMode="auto">
              <a:xfrm flipV="1">
                <a:off x="2400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56" name="Text Box 52"/>
              <p:cNvSpPr txBox="1">
                <a:spLocks noChangeArrowheads="1"/>
              </p:cNvSpPr>
              <p:nvPr/>
            </p:nvSpPr>
            <p:spPr bwMode="auto">
              <a:xfrm>
                <a:off x="2256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40</a:t>
                </a:r>
              </a:p>
            </p:txBody>
          </p:sp>
          <p:sp>
            <p:nvSpPr>
              <p:cNvPr id="379957" name="Line 53"/>
              <p:cNvSpPr>
                <a:spLocks noChangeShapeType="1"/>
              </p:cNvSpPr>
              <p:nvPr/>
            </p:nvSpPr>
            <p:spPr bwMode="auto">
              <a:xfrm flipV="1">
                <a:off x="2976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58" name="Text Box 54"/>
              <p:cNvSpPr txBox="1">
                <a:spLocks noChangeArrowheads="1"/>
              </p:cNvSpPr>
              <p:nvPr/>
            </p:nvSpPr>
            <p:spPr bwMode="auto">
              <a:xfrm>
                <a:off x="2832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44</a:t>
                </a:r>
              </a:p>
            </p:txBody>
          </p:sp>
          <p:sp>
            <p:nvSpPr>
              <p:cNvPr id="379959" name="Line 55"/>
              <p:cNvSpPr>
                <a:spLocks noChangeShapeType="1"/>
              </p:cNvSpPr>
              <p:nvPr/>
            </p:nvSpPr>
            <p:spPr bwMode="auto">
              <a:xfrm flipV="1">
                <a:off x="3552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60" name="Text Box 56"/>
              <p:cNvSpPr txBox="1">
                <a:spLocks noChangeArrowheads="1"/>
              </p:cNvSpPr>
              <p:nvPr/>
            </p:nvSpPr>
            <p:spPr bwMode="auto">
              <a:xfrm>
                <a:off x="3408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48</a:t>
                </a:r>
              </a:p>
            </p:txBody>
          </p:sp>
          <p:sp>
            <p:nvSpPr>
              <p:cNvPr id="379961" name="Line 57"/>
              <p:cNvSpPr>
                <a:spLocks noChangeShapeType="1"/>
              </p:cNvSpPr>
              <p:nvPr/>
            </p:nvSpPr>
            <p:spPr bwMode="auto">
              <a:xfrm flipV="1">
                <a:off x="4128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62" name="Text Box 58"/>
              <p:cNvSpPr txBox="1">
                <a:spLocks noChangeArrowheads="1"/>
              </p:cNvSpPr>
              <p:nvPr/>
            </p:nvSpPr>
            <p:spPr bwMode="auto">
              <a:xfrm>
                <a:off x="3984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52</a:t>
                </a:r>
              </a:p>
            </p:txBody>
          </p:sp>
          <p:sp>
            <p:nvSpPr>
              <p:cNvPr id="379963" name="Line 59"/>
              <p:cNvSpPr>
                <a:spLocks noChangeShapeType="1"/>
              </p:cNvSpPr>
              <p:nvPr/>
            </p:nvSpPr>
            <p:spPr bwMode="auto">
              <a:xfrm flipV="1">
                <a:off x="4704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64" name="Text Box 60"/>
              <p:cNvSpPr txBox="1">
                <a:spLocks noChangeArrowheads="1"/>
              </p:cNvSpPr>
              <p:nvPr/>
            </p:nvSpPr>
            <p:spPr bwMode="auto">
              <a:xfrm>
                <a:off x="4560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56</a:t>
                </a:r>
              </a:p>
            </p:txBody>
          </p:sp>
        </p:grpSp>
        <p:sp>
          <p:nvSpPr>
            <p:cNvPr id="379965" name="Text Box 61"/>
            <p:cNvSpPr txBox="1">
              <a:spLocks noChangeArrowheads="1"/>
            </p:cNvSpPr>
            <p:nvPr/>
          </p:nvSpPr>
          <p:spPr bwMode="auto">
            <a:xfrm>
              <a:off x="1920" y="2793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ucb</a:t>
              </a:r>
            </a:p>
          </p:txBody>
        </p:sp>
        <p:grpSp>
          <p:nvGrpSpPr>
            <p:cNvPr id="379966" name="Group 62"/>
            <p:cNvGrpSpPr>
              <a:grpSpLocks/>
            </p:cNvGrpSpPr>
            <p:nvPr/>
          </p:nvGrpSpPr>
          <p:grpSpPr bwMode="auto">
            <a:xfrm>
              <a:off x="2246" y="2985"/>
              <a:ext cx="3168" cy="471"/>
              <a:chOff x="1680" y="1728"/>
              <a:chExt cx="3168" cy="471"/>
            </a:xfrm>
          </p:grpSpPr>
          <p:grpSp>
            <p:nvGrpSpPr>
              <p:cNvPr id="379967" name="Group 63"/>
              <p:cNvGrpSpPr>
                <a:grpSpLocks/>
              </p:cNvGrpSpPr>
              <p:nvPr/>
            </p:nvGrpSpPr>
            <p:grpSpPr bwMode="auto">
              <a:xfrm>
                <a:off x="1776" y="1728"/>
                <a:ext cx="2880" cy="144"/>
                <a:chOff x="1776" y="1728"/>
                <a:chExt cx="2880" cy="144"/>
              </a:xfrm>
            </p:grpSpPr>
            <p:sp>
              <p:nvSpPr>
                <p:cNvPr id="379968" name="Rectangle 64"/>
                <p:cNvSpPr>
                  <a:spLocks noChangeArrowheads="1"/>
                </p:cNvSpPr>
                <p:nvPr/>
              </p:nvSpPr>
              <p:spPr bwMode="auto">
                <a:xfrm>
                  <a:off x="1776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9</a:t>
                  </a:r>
                </a:p>
              </p:txBody>
            </p:sp>
            <p:sp>
              <p:nvSpPr>
                <p:cNvPr id="379969" name="Rectangle 65"/>
                <p:cNvSpPr>
                  <a:spLocks noChangeArrowheads="1"/>
                </p:cNvSpPr>
                <p:nvPr/>
              </p:nvSpPr>
              <p:spPr bwMode="auto">
                <a:xfrm>
                  <a:off x="2352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4</a:t>
                  </a:r>
                </a:p>
              </p:txBody>
            </p:sp>
            <p:sp>
              <p:nvSpPr>
                <p:cNvPr id="379970" name="Rectangle 66"/>
                <p:cNvSpPr>
                  <a:spLocks noChangeArrowheads="1"/>
                </p:cNvSpPr>
                <p:nvPr/>
              </p:nvSpPr>
              <p:spPr bwMode="auto">
                <a:xfrm>
                  <a:off x="2928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379971" name="Rectangle 67"/>
                <p:cNvSpPr>
                  <a:spLocks noChangeArrowheads="1"/>
                </p:cNvSpPr>
                <p:nvPr/>
              </p:nvSpPr>
              <p:spPr bwMode="auto">
                <a:xfrm>
                  <a:off x="3504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379972" name="Rectangle 68"/>
                <p:cNvSpPr>
                  <a:spLocks noChangeArrowheads="1"/>
                </p:cNvSpPr>
                <p:nvPr/>
              </p:nvSpPr>
              <p:spPr bwMode="auto">
                <a:xfrm>
                  <a:off x="4080" y="1728"/>
                  <a:ext cx="576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0</a:t>
                  </a:r>
                </a:p>
              </p:txBody>
            </p:sp>
          </p:grpSp>
          <p:sp>
            <p:nvSpPr>
              <p:cNvPr id="379973" name="Line 69"/>
              <p:cNvSpPr>
                <a:spLocks noChangeShapeType="1"/>
              </p:cNvSpPr>
              <p:nvPr/>
            </p:nvSpPr>
            <p:spPr bwMode="auto">
              <a:xfrm flipV="1">
                <a:off x="1824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74" name="Text Box 70"/>
              <p:cNvSpPr txBox="1">
                <a:spLocks noChangeArrowheads="1"/>
              </p:cNvSpPr>
              <p:nvPr/>
            </p:nvSpPr>
            <p:spPr bwMode="auto">
              <a:xfrm>
                <a:off x="1680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56</a:t>
                </a:r>
              </a:p>
            </p:txBody>
          </p:sp>
          <p:sp>
            <p:nvSpPr>
              <p:cNvPr id="379975" name="Line 71"/>
              <p:cNvSpPr>
                <a:spLocks noChangeShapeType="1"/>
              </p:cNvSpPr>
              <p:nvPr/>
            </p:nvSpPr>
            <p:spPr bwMode="auto">
              <a:xfrm flipV="1">
                <a:off x="2400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76" name="Text Box 72"/>
              <p:cNvSpPr txBox="1">
                <a:spLocks noChangeArrowheads="1"/>
              </p:cNvSpPr>
              <p:nvPr/>
            </p:nvSpPr>
            <p:spPr bwMode="auto">
              <a:xfrm>
                <a:off x="2256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60</a:t>
                </a:r>
              </a:p>
            </p:txBody>
          </p:sp>
          <p:sp>
            <p:nvSpPr>
              <p:cNvPr id="379977" name="Line 73"/>
              <p:cNvSpPr>
                <a:spLocks noChangeShapeType="1"/>
              </p:cNvSpPr>
              <p:nvPr/>
            </p:nvSpPr>
            <p:spPr bwMode="auto">
              <a:xfrm flipV="1">
                <a:off x="2976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78" name="Text Box 74"/>
              <p:cNvSpPr txBox="1">
                <a:spLocks noChangeArrowheads="1"/>
              </p:cNvSpPr>
              <p:nvPr/>
            </p:nvSpPr>
            <p:spPr bwMode="auto">
              <a:xfrm>
                <a:off x="2832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64</a:t>
                </a:r>
              </a:p>
            </p:txBody>
          </p:sp>
          <p:sp>
            <p:nvSpPr>
              <p:cNvPr id="379979" name="Line 75"/>
              <p:cNvSpPr>
                <a:spLocks noChangeShapeType="1"/>
              </p:cNvSpPr>
              <p:nvPr/>
            </p:nvSpPr>
            <p:spPr bwMode="auto">
              <a:xfrm flipV="1">
                <a:off x="3552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80" name="Text Box 76"/>
              <p:cNvSpPr txBox="1">
                <a:spLocks noChangeArrowheads="1"/>
              </p:cNvSpPr>
              <p:nvPr/>
            </p:nvSpPr>
            <p:spPr bwMode="auto">
              <a:xfrm>
                <a:off x="3408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68</a:t>
                </a:r>
              </a:p>
            </p:txBody>
          </p:sp>
          <p:sp>
            <p:nvSpPr>
              <p:cNvPr id="379981" name="Line 77"/>
              <p:cNvSpPr>
                <a:spLocks noChangeShapeType="1"/>
              </p:cNvSpPr>
              <p:nvPr/>
            </p:nvSpPr>
            <p:spPr bwMode="auto">
              <a:xfrm flipV="1">
                <a:off x="4128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82" name="Text Box 78"/>
              <p:cNvSpPr txBox="1">
                <a:spLocks noChangeArrowheads="1"/>
              </p:cNvSpPr>
              <p:nvPr/>
            </p:nvSpPr>
            <p:spPr bwMode="auto">
              <a:xfrm>
                <a:off x="3984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72</a:t>
                </a:r>
              </a:p>
            </p:txBody>
          </p:sp>
          <p:sp>
            <p:nvSpPr>
              <p:cNvPr id="379983" name="Line 79"/>
              <p:cNvSpPr>
                <a:spLocks noChangeShapeType="1"/>
              </p:cNvSpPr>
              <p:nvPr/>
            </p:nvSpPr>
            <p:spPr bwMode="auto">
              <a:xfrm flipV="1">
                <a:off x="4704" y="18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84" name="Text Box 80"/>
              <p:cNvSpPr txBox="1">
                <a:spLocks noChangeArrowheads="1"/>
              </p:cNvSpPr>
              <p:nvPr/>
            </p:nvSpPr>
            <p:spPr bwMode="auto">
              <a:xfrm>
                <a:off x="4560" y="1968"/>
                <a:ext cx="28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76</a:t>
                </a:r>
              </a:p>
            </p:txBody>
          </p:sp>
        </p:grpSp>
        <p:cxnSp>
          <p:nvCxnSpPr>
            <p:cNvPr id="379985" name="AutoShape 81"/>
            <p:cNvCxnSpPr>
              <a:cxnSpLocks noChangeShapeType="1"/>
              <a:stCxn id="379923" idx="0"/>
              <a:endCxn id="379928" idx="1"/>
            </p:cNvCxnSpPr>
            <p:nvPr/>
          </p:nvCxnSpPr>
          <p:spPr bwMode="auto">
            <a:xfrm rot="16200000">
              <a:off x="1500" y="1836"/>
              <a:ext cx="592" cy="109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9986" name="AutoShape 82"/>
            <p:cNvCxnSpPr>
              <a:cxnSpLocks noChangeShapeType="1"/>
              <a:stCxn id="379922" idx="6"/>
              <a:endCxn id="379948" idx="1"/>
            </p:cNvCxnSpPr>
            <p:nvPr/>
          </p:nvCxnSpPr>
          <p:spPr bwMode="auto">
            <a:xfrm>
              <a:off x="1304" y="2496"/>
              <a:ext cx="1030" cy="81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9987" name="AutoShape 83"/>
            <p:cNvCxnSpPr>
              <a:cxnSpLocks noChangeShapeType="1"/>
              <a:stCxn id="379924" idx="0"/>
              <a:endCxn id="379968" idx="1"/>
            </p:cNvCxnSpPr>
            <p:nvPr/>
          </p:nvCxnSpPr>
          <p:spPr bwMode="auto">
            <a:xfrm rot="5400000" flipV="1">
              <a:off x="1722" y="2446"/>
              <a:ext cx="137" cy="1086"/>
            </a:xfrm>
            <a:prstGeom prst="curvedConnector4">
              <a:avLst>
                <a:gd name="adj1" fmla="val -99269"/>
                <a:gd name="adj2" fmla="val 52579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899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363" y="228600"/>
            <a:ext cx="8910637" cy="573088"/>
          </a:xfrm>
        </p:spPr>
        <p:txBody>
          <a:bodyPr/>
          <a:lstStyle/>
          <a:p>
            <a:r>
              <a:rPr lang="en-US"/>
              <a:t>Element Access in Multi-Level Array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2220913"/>
            <a:ext cx="5272087" cy="3265487"/>
          </a:xfrm>
        </p:spPr>
        <p:txBody>
          <a:bodyPr/>
          <a:lstStyle/>
          <a:p>
            <a:r>
              <a:rPr lang="en-US" sz="2000" dirty="0"/>
              <a:t>Computation</a:t>
            </a:r>
          </a:p>
          <a:p>
            <a:pPr lvl="1"/>
            <a:r>
              <a:rPr lang="en-US" sz="2000" dirty="0"/>
              <a:t>Element access </a:t>
            </a:r>
            <a:r>
              <a:rPr lang="en-US" sz="2000" dirty="0" err="1">
                <a:latin typeface="Courier New" pitchFamily="49" charset="0"/>
              </a:rPr>
              <a:t>Mem</a:t>
            </a:r>
            <a:r>
              <a:rPr lang="en-US" sz="2000" dirty="0">
                <a:latin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</a:rPr>
              <a:t>Mem</a:t>
            </a:r>
            <a:r>
              <a:rPr lang="en-US" sz="2000" dirty="0">
                <a:latin typeface="Courier New" pitchFamily="49" charset="0"/>
              </a:rPr>
              <a:t>[univ+4*index]+4*dig]</a:t>
            </a:r>
          </a:p>
          <a:p>
            <a:pPr lvl="1"/>
            <a:r>
              <a:rPr lang="en-US" sz="2000" dirty="0"/>
              <a:t>Must do two memory reads</a:t>
            </a:r>
          </a:p>
          <a:p>
            <a:pPr lvl="2"/>
            <a:r>
              <a:rPr lang="en-US" sz="2000" dirty="0"/>
              <a:t>First get pointer to row array</a:t>
            </a:r>
          </a:p>
          <a:p>
            <a:pPr lvl="2"/>
            <a:r>
              <a:rPr lang="en-US" sz="2000" dirty="0"/>
              <a:t>Then access element within array</a:t>
            </a: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609600" y="4495800"/>
            <a:ext cx="7239000" cy="147478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# %ecx = index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# %eax = dig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leal 0(,%ecx,4),%edx	# 4*index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movl univ(%edx),%edx	# Mem[univ+4*index]</a:t>
            </a:r>
          </a:p>
          <a:p>
            <a:pPr algn="l">
              <a:lnSpc>
                <a:spcPct val="100000"/>
              </a:lnSpc>
              <a:tabLst>
                <a:tab pos="3429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movl (%edx,%eax,4),%eax	# Mem[...+4*dig]</a:t>
            </a:r>
          </a:p>
        </p:txBody>
      </p:sp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3962400" y="1066800"/>
            <a:ext cx="3886200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get_univ_digit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(int index, int dig)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univ[index][dig];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390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ChangeArrowheads="1"/>
          </p:cNvSpPr>
          <p:nvPr/>
        </p:nvSpPr>
        <p:spPr bwMode="auto">
          <a:xfrm>
            <a:off x="685800" y="2640013"/>
            <a:ext cx="2971800" cy="14747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struct rec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a[3];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*p;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};</a:t>
            </a:r>
          </a:p>
        </p:txBody>
      </p:sp>
      <p:sp>
        <p:nvSpPr>
          <p:cNvPr id="388099" name="Rectangle 3"/>
          <p:cNvSpPr>
            <a:spLocks noChangeArrowheads="1"/>
          </p:cNvSpPr>
          <p:nvPr/>
        </p:nvSpPr>
        <p:spPr bwMode="auto">
          <a:xfrm>
            <a:off x="4648200" y="4648200"/>
            <a:ext cx="3365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Assembly</a:t>
            </a:r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3962400" y="5181600"/>
            <a:ext cx="4876800" cy="92551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114300" algn="l"/>
              </a:tabLst>
            </a:pPr>
            <a:r>
              <a:rPr lang="en-US">
                <a:latin typeface="Courier New" pitchFamily="49" charset="0"/>
              </a:rPr>
              <a:t>	# %eax = val</a:t>
            </a:r>
          </a:p>
          <a:p>
            <a:pPr algn="l">
              <a:lnSpc>
                <a:spcPct val="100000"/>
              </a:lnSpc>
              <a:tabLst>
                <a:tab pos="114300" algn="l"/>
              </a:tabLst>
            </a:pPr>
            <a:r>
              <a:rPr lang="en-US">
                <a:latin typeface="Courier New" pitchFamily="49" charset="0"/>
              </a:rPr>
              <a:t>	# %edx = r</a:t>
            </a:r>
          </a:p>
          <a:p>
            <a:pPr algn="l">
              <a:lnSpc>
                <a:spcPct val="100000"/>
              </a:lnSpc>
              <a:tabLst>
                <a:tab pos="114300" algn="l"/>
              </a:tabLst>
            </a:pPr>
            <a:r>
              <a:rPr lang="en-US">
                <a:latin typeface="Courier New" pitchFamily="49" charset="0"/>
              </a:rPr>
              <a:t>	movl %eax,(%edx)	# Mem[r] = val</a:t>
            </a:r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auto">
          <a:xfrm>
            <a:off x="685800" y="4651375"/>
            <a:ext cx="2968625" cy="17494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void 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set_i(struct rec *r,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  int val)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r-&gt;i = val;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5245100" cy="573088"/>
          </a:xfrm>
        </p:spPr>
        <p:txBody>
          <a:bodyPr/>
          <a:lstStyle/>
          <a:p>
            <a:r>
              <a:rPr lang="en-US"/>
              <a:t>Structures</a:t>
            </a:r>
          </a:p>
        </p:txBody>
      </p:sp>
      <p:sp>
        <p:nvSpPr>
          <p:cNvPr id="388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3213" y="914400"/>
            <a:ext cx="7515225" cy="5530850"/>
          </a:xfrm>
        </p:spPr>
        <p:txBody>
          <a:bodyPr/>
          <a:lstStyle/>
          <a:p>
            <a:r>
              <a:rPr lang="en-US"/>
              <a:t>Concept</a:t>
            </a:r>
          </a:p>
          <a:p>
            <a:pPr lvl="1"/>
            <a:r>
              <a:rPr lang="en-US"/>
              <a:t>Contiguously-allocated region of memory</a:t>
            </a:r>
          </a:p>
          <a:p>
            <a:pPr lvl="1"/>
            <a:r>
              <a:rPr lang="en-US"/>
              <a:t>Refer to members within structure by names</a:t>
            </a:r>
          </a:p>
          <a:p>
            <a:pPr lvl="1"/>
            <a:r>
              <a:rPr lang="en-US"/>
              <a:t>Members may be of different types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Accessing Structure Member</a:t>
            </a:r>
          </a:p>
          <a:p>
            <a:pPr lvl="1"/>
            <a:endParaRPr lang="en-US"/>
          </a:p>
        </p:txBody>
      </p:sp>
      <p:sp>
        <p:nvSpPr>
          <p:cNvPr id="388104" name="Rectangle 8"/>
          <p:cNvSpPr>
            <a:spLocks noChangeArrowheads="1"/>
          </p:cNvSpPr>
          <p:nvPr/>
        </p:nvSpPr>
        <p:spPr bwMode="auto">
          <a:xfrm>
            <a:off x="4648200" y="2667000"/>
            <a:ext cx="3365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Memory Layout</a:t>
            </a:r>
          </a:p>
        </p:txBody>
      </p:sp>
      <p:grpSp>
        <p:nvGrpSpPr>
          <p:cNvPr id="388105" name="Group 9"/>
          <p:cNvGrpSpPr>
            <a:grpSpLocks/>
          </p:cNvGrpSpPr>
          <p:nvPr/>
        </p:nvGrpSpPr>
        <p:grpSpPr bwMode="auto">
          <a:xfrm>
            <a:off x="4953000" y="3276600"/>
            <a:ext cx="2740025" cy="779463"/>
            <a:chOff x="3120" y="2064"/>
            <a:chExt cx="1726" cy="491"/>
          </a:xfrm>
        </p:grpSpPr>
        <p:sp>
          <p:nvSpPr>
            <p:cNvPr id="388106" name="Rectangle 10"/>
            <p:cNvSpPr>
              <a:spLocks noChangeArrowheads="1"/>
            </p:cNvSpPr>
            <p:nvPr/>
          </p:nvSpPr>
          <p:spPr bwMode="auto">
            <a:xfrm>
              <a:off x="3233" y="2064"/>
              <a:ext cx="272" cy="272"/>
            </a:xfrm>
            <a:prstGeom prst="rect">
              <a:avLst/>
            </a:prstGeom>
            <a:solidFill>
              <a:srgbClr val="FF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i</a:t>
              </a:r>
            </a:p>
          </p:txBody>
        </p:sp>
        <p:sp>
          <p:nvSpPr>
            <p:cNvPr id="388107" name="Rectangle 11"/>
            <p:cNvSpPr>
              <a:spLocks noChangeArrowheads="1"/>
            </p:cNvSpPr>
            <p:nvPr/>
          </p:nvSpPr>
          <p:spPr bwMode="auto">
            <a:xfrm>
              <a:off x="3521" y="2064"/>
              <a:ext cx="848" cy="2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388108" name="Rectangle 12"/>
            <p:cNvSpPr>
              <a:spLocks noChangeArrowheads="1"/>
            </p:cNvSpPr>
            <p:nvPr/>
          </p:nvSpPr>
          <p:spPr bwMode="auto">
            <a:xfrm>
              <a:off x="4385" y="2064"/>
              <a:ext cx="272" cy="2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</a:t>
              </a:r>
            </a:p>
          </p:txBody>
        </p:sp>
        <p:sp>
          <p:nvSpPr>
            <p:cNvPr id="388109" name="Rectangle 13"/>
            <p:cNvSpPr>
              <a:spLocks noChangeArrowheads="1"/>
            </p:cNvSpPr>
            <p:nvPr/>
          </p:nvSpPr>
          <p:spPr bwMode="auto">
            <a:xfrm>
              <a:off x="3120" y="2326"/>
              <a:ext cx="200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388110" name="Rectangle 14"/>
            <p:cNvSpPr>
              <a:spLocks noChangeArrowheads="1"/>
            </p:cNvSpPr>
            <p:nvPr/>
          </p:nvSpPr>
          <p:spPr bwMode="auto">
            <a:xfrm>
              <a:off x="3408" y="2326"/>
              <a:ext cx="200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4</a:t>
              </a:r>
            </a:p>
          </p:txBody>
        </p:sp>
        <p:sp>
          <p:nvSpPr>
            <p:cNvPr id="388111" name="Rectangle 15"/>
            <p:cNvSpPr>
              <a:spLocks noChangeArrowheads="1"/>
            </p:cNvSpPr>
            <p:nvPr/>
          </p:nvSpPr>
          <p:spPr bwMode="auto">
            <a:xfrm>
              <a:off x="4272" y="2326"/>
              <a:ext cx="286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16</a:t>
              </a:r>
            </a:p>
          </p:txBody>
        </p:sp>
        <p:sp>
          <p:nvSpPr>
            <p:cNvPr id="388112" name="Rectangle 16"/>
            <p:cNvSpPr>
              <a:spLocks noChangeArrowheads="1"/>
            </p:cNvSpPr>
            <p:nvPr/>
          </p:nvSpPr>
          <p:spPr bwMode="auto">
            <a:xfrm>
              <a:off x="4560" y="2315"/>
              <a:ext cx="286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065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609600" y="1066800"/>
            <a:ext cx="3133725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struct rec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a[3];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*p;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};</a:t>
            </a:r>
          </a:p>
        </p:txBody>
      </p:sp>
      <p:sp>
        <p:nvSpPr>
          <p:cNvPr id="390147" name="Rectangle 3"/>
          <p:cNvSpPr>
            <a:spLocks noChangeArrowheads="1"/>
          </p:cNvSpPr>
          <p:nvPr/>
        </p:nvSpPr>
        <p:spPr bwMode="auto">
          <a:xfrm>
            <a:off x="1447800" y="5029200"/>
            <a:ext cx="5089525" cy="1200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>
                <a:latin typeface="Courier New" pitchFamily="49" charset="0"/>
              </a:rPr>
              <a:t>	# %ecx = idx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>
                <a:latin typeface="Courier New" pitchFamily="49" charset="0"/>
              </a:rPr>
              <a:t>	# %edx = r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>
                <a:latin typeface="Courier New" pitchFamily="49" charset="0"/>
              </a:rPr>
              <a:t>	leal 0(,%ecx,4),%eax	# 4*idx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>
                <a:latin typeface="Courier New" pitchFamily="49" charset="0"/>
              </a:rPr>
              <a:t>	leal 4(%eax,%edx),%eax	# r+4*idx+4</a:t>
            </a: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4648200" y="2895600"/>
            <a:ext cx="3810000" cy="17494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*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find_a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(struct rec *r, int idx)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&amp;r-&gt;a[idx];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39014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91600" cy="573088"/>
          </a:xfrm>
        </p:spPr>
        <p:txBody>
          <a:bodyPr/>
          <a:lstStyle/>
          <a:p>
            <a:r>
              <a:rPr lang="en-US"/>
              <a:t>Generating Pointer to Struct. Member</a:t>
            </a:r>
          </a:p>
        </p:txBody>
      </p:sp>
      <p:sp>
        <p:nvSpPr>
          <p:cNvPr id="3901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2889250"/>
            <a:ext cx="3924300" cy="3556000"/>
          </a:xfrm>
        </p:spPr>
        <p:txBody>
          <a:bodyPr/>
          <a:lstStyle/>
          <a:p>
            <a:r>
              <a:rPr lang="en-US"/>
              <a:t>Generating Pointer to Array Element</a:t>
            </a:r>
          </a:p>
          <a:p>
            <a:pPr lvl="1"/>
            <a:r>
              <a:rPr lang="en-US"/>
              <a:t>Offset of each structure member determined at compile time</a:t>
            </a:r>
          </a:p>
          <a:p>
            <a:pPr lvl="1"/>
            <a:endParaRPr lang="en-US"/>
          </a:p>
        </p:txBody>
      </p:sp>
      <p:sp>
        <p:nvSpPr>
          <p:cNvPr id="390151" name="Rectangle 7"/>
          <p:cNvSpPr>
            <a:spLocks noChangeArrowheads="1"/>
          </p:cNvSpPr>
          <p:nvPr/>
        </p:nvSpPr>
        <p:spPr bwMode="auto">
          <a:xfrm>
            <a:off x="5056188" y="14478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</a:t>
            </a:r>
          </a:p>
        </p:txBody>
      </p:sp>
      <p:sp>
        <p:nvSpPr>
          <p:cNvPr id="390152" name="Rectangle 8"/>
          <p:cNvSpPr>
            <a:spLocks noChangeArrowheads="1"/>
          </p:cNvSpPr>
          <p:nvPr/>
        </p:nvSpPr>
        <p:spPr bwMode="auto">
          <a:xfrm>
            <a:off x="5513388" y="1447800"/>
            <a:ext cx="1346200" cy="4318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</a:t>
            </a:r>
          </a:p>
        </p:txBody>
      </p:sp>
      <p:sp>
        <p:nvSpPr>
          <p:cNvPr id="390153" name="Rectangle 9"/>
          <p:cNvSpPr>
            <a:spLocks noChangeArrowheads="1"/>
          </p:cNvSpPr>
          <p:nvPr/>
        </p:nvSpPr>
        <p:spPr bwMode="auto">
          <a:xfrm>
            <a:off x="6884988" y="14478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p</a:t>
            </a:r>
          </a:p>
        </p:txBody>
      </p:sp>
      <p:sp>
        <p:nvSpPr>
          <p:cNvPr id="390154" name="Rectangle 10"/>
          <p:cNvSpPr>
            <a:spLocks noChangeArrowheads="1"/>
          </p:cNvSpPr>
          <p:nvPr/>
        </p:nvSpPr>
        <p:spPr bwMode="auto">
          <a:xfrm>
            <a:off x="4876800" y="1863725"/>
            <a:ext cx="31750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390155" name="Rectangle 11"/>
          <p:cNvSpPr>
            <a:spLocks noChangeArrowheads="1"/>
          </p:cNvSpPr>
          <p:nvPr/>
        </p:nvSpPr>
        <p:spPr bwMode="auto">
          <a:xfrm>
            <a:off x="5334000" y="1863725"/>
            <a:ext cx="31750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390156" name="Rectangle 12"/>
          <p:cNvSpPr>
            <a:spLocks noChangeArrowheads="1"/>
          </p:cNvSpPr>
          <p:nvPr/>
        </p:nvSpPr>
        <p:spPr bwMode="auto">
          <a:xfrm>
            <a:off x="6705600" y="1863725"/>
            <a:ext cx="4540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16</a:t>
            </a:r>
          </a:p>
        </p:txBody>
      </p:sp>
      <p:sp>
        <p:nvSpPr>
          <p:cNvPr id="390157" name="Line 13"/>
          <p:cNvSpPr>
            <a:spLocks noChangeShapeType="1"/>
          </p:cNvSpPr>
          <p:nvPr/>
        </p:nvSpPr>
        <p:spPr bwMode="auto">
          <a:xfrm flipV="1">
            <a:off x="5943600" y="1905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58" name="Rectangle 14"/>
          <p:cNvSpPr>
            <a:spLocks noChangeArrowheads="1"/>
          </p:cNvSpPr>
          <p:nvPr/>
        </p:nvSpPr>
        <p:spPr bwMode="auto">
          <a:xfrm>
            <a:off x="5791200" y="2286000"/>
            <a:ext cx="19589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r + 4 + 4*idx</a:t>
            </a:r>
          </a:p>
        </p:txBody>
      </p:sp>
      <p:sp>
        <p:nvSpPr>
          <p:cNvPr id="390159" name="Line 15"/>
          <p:cNvSpPr>
            <a:spLocks noChangeShapeType="1"/>
          </p:cNvSpPr>
          <p:nvPr/>
        </p:nvSpPr>
        <p:spPr bwMode="auto">
          <a:xfrm>
            <a:off x="5029200" y="1066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60" name="Rectangle 16"/>
          <p:cNvSpPr>
            <a:spLocks noChangeArrowheads="1"/>
          </p:cNvSpPr>
          <p:nvPr/>
        </p:nvSpPr>
        <p:spPr bwMode="auto">
          <a:xfrm>
            <a:off x="4876800" y="6858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r</a:t>
            </a:r>
          </a:p>
        </p:txBody>
      </p:sp>
      <p:sp>
        <p:nvSpPr>
          <p:cNvPr id="390161" name="Rectangle 17"/>
          <p:cNvSpPr>
            <a:spLocks noChangeArrowheads="1"/>
          </p:cNvSpPr>
          <p:nvPr/>
        </p:nvSpPr>
        <p:spPr bwMode="auto">
          <a:xfrm>
            <a:off x="5867400" y="1447800"/>
            <a:ext cx="431800" cy="431800"/>
          </a:xfrm>
          <a:prstGeom prst="rect">
            <a:avLst/>
          </a:prstGeom>
          <a:solidFill>
            <a:srgbClr val="9999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390162" name="Rectangle 18"/>
          <p:cNvSpPr>
            <a:spLocks noChangeArrowheads="1"/>
          </p:cNvSpPr>
          <p:nvPr/>
        </p:nvSpPr>
        <p:spPr bwMode="auto">
          <a:xfrm>
            <a:off x="5486400" y="1447800"/>
            <a:ext cx="1346200" cy="43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l"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78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743700" cy="573088"/>
          </a:xfrm>
          <a:noFill/>
          <a:ln/>
        </p:spPr>
        <p:txBody>
          <a:bodyPr/>
          <a:lstStyle/>
          <a:p>
            <a:r>
              <a:rPr lang="en-US"/>
              <a:t>IA32/Linux Stack Frame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4495800" cy="5011738"/>
          </a:xfrm>
          <a:noFill/>
          <a:ln/>
        </p:spPr>
        <p:txBody>
          <a:bodyPr lIns="90487" tIns="44450" rIns="90487" bIns="44450"/>
          <a:lstStyle/>
          <a:p>
            <a:r>
              <a:rPr lang="en-US" sz="2000" dirty="0"/>
              <a:t>Current Stack Frame (“Top” to Bottom)</a:t>
            </a:r>
          </a:p>
          <a:p>
            <a:pPr lvl="1"/>
            <a:r>
              <a:rPr lang="en-US" sz="2000" dirty="0"/>
              <a:t>Parameters for function about to call</a:t>
            </a:r>
          </a:p>
          <a:p>
            <a:pPr lvl="2"/>
            <a:r>
              <a:rPr lang="en-US" sz="2000" dirty="0"/>
              <a:t>“Argument build”</a:t>
            </a:r>
          </a:p>
          <a:p>
            <a:pPr lvl="1"/>
            <a:r>
              <a:rPr lang="en-US" sz="2000" dirty="0"/>
              <a:t>Local variables</a:t>
            </a:r>
          </a:p>
          <a:p>
            <a:pPr lvl="2"/>
            <a:r>
              <a:rPr lang="en-US" sz="2000" dirty="0"/>
              <a:t>If can’t keep in registers</a:t>
            </a:r>
          </a:p>
          <a:p>
            <a:pPr lvl="1"/>
            <a:r>
              <a:rPr lang="en-US" sz="2000" dirty="0"/>
              <a:t>Saved register context</a:t>
            </a:r>
          </a:p>
          <a:p>
            <a:pPr lvl="1"/>
            <a:r>
              <a:rPr lang="en-US" sz="2000" dirty="0"/>
              <a:t>Old frame pointer</a:t>
            </a:r>
          </a:p>
          <a:p>
            <a:r>
              <a:rPr lang="en-US" sz="2000" dirty="0"/>
              <a:t>Caller Stack Frame</a:t>
            </a:r>
          </a:p>
          <a:p>
            <a:pPr lvl="1"/>
            <a:r>
              <a:rPr lang="en-US" sz="2000" dirty="0"/>
              <a:t>Return address</a:t>
            </a:r>
          </a:p>
          <a:p>
            <a:pPr lvl="2"/>
            <a:r>
              <a:rPr lang="en-US" sz="2000" dirty="0"/>
              <a:t>Pushed by </a:t>
            </a:r>
            <a:r>
              <a:rPr lang="en-US" sz="2000" dirty="0">
                <a:latin typeface="Courier New" pitchFamily="49" charset="0"/>
              </a:rPr>
              <a:t>call</a:t>
            </a:r>
            <a:r>
              <a:rPr lang="en-US" sz="2000" dirty="0"/>
              <a:t> instruction</a:t>
            </a:r>
          </a:p>
          <a:p>
            <a:pPr lvl="1"/>
            <a:r>
              <a:rPr lang="en-US" sz="2000" dirty="0"/>
              <a:t>Arguments for this call</a:t>
            </a:r>
          </a:p>
        </p:txBody>
      </p:sp>
      <p:sp>
        <p:nvSpPr>
          <p:cNvPr id="236548" name="Line 4"/>
          <p:cNvSpPr>
            <a:spLocks noChangeShapeType="1"/>
          </p:cNvSpPr>
          <p:nvPr/>
        </p:nvSpPr>
        <p:spPr bwMode="auto">
          <a:xfrm>
            <a:off x="6096000" y="601980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5078413" y="5616575"/>
            <a:ext cx="16414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Stack Pointer</a:t>
            </a:r>
          </a:p>
          <a:p>
            <a:pPr algn="l">
              <a:lnSpc>
                <a:spcPct val="100000"/>
              </a:lnSpc>
            </a:pPr>
            <a:r>
              <a:rPr lang="en-US"/>
              <a:t>(</a:t>
            </a:r>
            <a:r>
              <a:rPr lang="en-US">
                <a:latin typeface="Courier New" pitchFamily="49" charset="0"/>
              </a:rPr>
              <a:t>%esp</a:t>
            </a:r>
            <a:r>
              <a:rPr lang="en-US"/>
              <a:t>)</a:t>
            </a:r>
          </a:p>
        </p:txBody>
      </p:sp>
      <p:sp>
        <p:nvSpPr>
          <p:cNvPr id="236551" name="Line 7"/>
          <p:cNvSpPr>
            <a:spLocks noChangeShapeType="1"/>
          </p:cNvSpPr>
          <p:nvPr/>
        </p:nvSpPr>
        <p:spPr bwMode="auto">
          <a:xfrm>
            <a:off x="6061075" y="3422650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5043488" y="2943225"/>
            <a:ext cx="17176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Frame Pointer</a:t>
            </a:r>
          </a:p>
          <a:p>
            <a:pPr algn="l">
              <a:lnSpc>
                <a:spcPct val="100000"/>
              </a:lnSpc>
            </a:pPr>
            <a:r>
              <a:rPr lang="en-US"/>
              <a:t>(</a:t>
            </a:r>
            <a:r>
              <a:rPr lang="en-US">
                <a:latin typeface="Courier New" pitchFamily="49" charset="0"/>
              </a:rPr>
              <a:t>%ebp</a:t>
            </a:r>
            <a:r>
              <a:rPr lang="en-US"/>
              <a:t>)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7037388" y="2959100"/>
            <a:ext cx="1358900" cy="304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/>
              <a:t>Return Addr</a:t>
            </a:r>
          </a:p>
        </p:txBody>
      </p:sp>
      <p:sp>
        <p:nvSpPr>
          <p:cNvPr id="236554" name="Rectangle 10"/>
          <p:cNvSpPr>
            <a:spLocks noChangeArrowheads="1"/>
          </p:cNvSpPr>
          <p:nvPr/>
        </p:nvSpPr>
        <p:spPr bwMode="auto">
          <a:xfrm>
            <a:off x="7037388" y="3568700"/>
            <a:ext cx="1371600" cy="18161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/>
              <a:t>Saved</a:t>
            </a:r>
          </a:p>
          <a:p>
            <a:pPr>
              <a:lnSpc>
                <a:spcPct val="100000"/>
              </a:lnSpc>
            </a:pPr>
            <a:r>
              <a:rPr lang="en-US"/>
              <a:t>Registers</a:t>
            </a:r>
          </a:p>
          <a:p>
            <a:pPr>
              <a:lnSpc>
                <a:spcPct val="100000"/>
              </a:lnSpc>
            </a:pPr>
            <a:r>
              <a:rPr lang="en-US"/>
              <a:t>+</a:t>
            </a:r>
          </a:p>
          <a:p>
            <a:pPr>
              <a:lnSpc>
                <a:spcPct val="100000"/>
              </a:lnSpc>
            </a:pPr>
            <a:r>
              <a:rPr lang="en-US"/>
              <a:t>Local</a:t>
            </a:r>
          </a:p>
          <a:p>
            <a:pPr>
              <a:lnSpc>
                <a:spcPct val="100000"/>
              </a:lnSpc>
            </a:pPr>
            <a:r>
              <a:rPr lang="en-US"/>
              <a:t>Variables</a:t>
            </a:r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7037388" y="5410200"/>
            <a:ext cx="1371600" cy="736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/>
              <a:t>Argument</a:t>
            </a:r>
          </a:p>
          <a:p>
            <a:pPr>
              <a:lnSpc>
                <a:spcPct val="100000"/>
              </a:lnSpc>
            </a:pPr>
            <a:r>
              <a:rPr lang="en-US"/>
              <a:t>Build</a:t>
            </a:r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7037388" y="1143000"/>
            <a:ext cx="1371600" cy="13716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236557" name="Rectangle 13"/>
          <p:cNvSpPr>
            <a:spLocks noChangeArrowheads="1"/>
          </p:cNvSpPr>
          <p:nvPr/>
        </p:nvSpPr>
        <p:spPr bwMode="auto">
          <a:xfrm>
            <a:off x="7024688" y="3263900"/>
            <a:ext cx="13843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/>
              <a:t>Old %ebp</a:t>
            </a:r>
          </a:p>
        </p:txBody>
      </p:sp>
      <p:sp>
        <p:nvSpPr>
          <p:cNvPr id="236558" name="Rectangle 14"/>
          <p:cNvSpPr>
            <a:spLocks noChangeArrowheads="1"/>
          </p:cNvSpPr>
          <p:nvPr/>
        </p:nvSpPr>
        <p:spPr bwMode="auto">
          <a:xfrm>
            <a:off x="7037388" y="2362200"/>
            <a:ext cx="1358900" cy="6096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/>
              <a:t>Arguments</a:t>
            </a:r>
          </a:p>
        </p:txBody>
      </p:sp>
      <p:sp>
        <p:nvSpPr>
          <p:cNvPr id="236559" name="Rectangle 15"/>
          <p:cNvSpPr>
            <a:spLocks noChangeArrowheads="1"/>
          </p:cNvSpPr>
          <p:nvPr/>
        </p:nvSpPr>
        <p:spPr bwMode="auto">
          <a:xfrm>
            <a:off x="5715000" y="1828800"/>
            <a:ext cx="8699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/>
              <a:t>Caller</a:t>
            </a:r>
          </a:p>
          <a:p>
            <a:pPr algn="r">
              <a:lnSpc>
                <a:spcPct val="100000"/>
              </a:lnSpc>
            </a:pPr>
            <a:r>
              <a:rPr lang="en-US"/>
              <a:t>Frame</a:t>
            </a:r>
          </a:p>
        </p:txBody>
      </p:sp>
      <p:sp>
        <p:nvSpPr>
          <p:cNvPr id="236560" name="AutoShape 16"/>
          <p:cNvSpPr>
            <a:spLocks/>
          </p:cNvSpPr>
          <p:nvPr/>
        </p:nvSpPr>
        <p:spPr bwMode="auto">
          <a:xfrm>
            <a:off x="6705600" y="11430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0314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5170488" cy="573088"/>
          </a:xfrm>
        </p:spPr>
        <p:txBody>
          <a:bodyPr/>
          <a:lstStyle/>
          <a:p>
            <a:r>
              <a:rPr lang="en-US"/>
              <a:t>Alignment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Aligned Data</a:t>
            </a:r>
          </a:p>
          <a:p>
            <a:pPr lvl="1"/>
            <a:r>
              <a:rPr lang="en-US"/>
              <a:t>Primitive data type requires K bytes</a:t>
            </a:r>
          </a:p>
          <a:p>
            <a:pPr lvl="1"/>
            <a:r>
              <a:rPr lang="en-US"/>
              <a:t>Address must be multiple of K</a:t>
            </a:r>
          </a:p>
          <a:p>
            <a:pPr lvl="1"/>
            <a:r>
              <a:rPr lang="en-US"/>
              <a:t>Required on some machines; advised on IA32</a:t>
            </a:r>
          </a:p>
          <a:p>
            <a:pPr lvl="2"/>
            <a:r>
              <a:rPr lang="en-US"/>
              <a:t>treated differently by Linux and Windows!</a:t>
            </a:r>
          </a:p>
          <a:p>
            <a:r>
              <a:rPr lang="en-US"/>
              <a:t>Motivation for Aligning Data</a:t>
            </a:r>
          </a:p>
          <a:p>
            <a:pPr lvl="1"/>
            <a:r>
              <a:rPr lang="en-US"/>
              <a:t>Memory accessed by (aligned) double or quad-words</a:t>
            </a:r>
          </a:p>
          <a:p>
            <a:pPr lvl="2"/>
            <a:r>
              <a:rPr lang="en-US"/>
              <a:t>Inefficient to load or store datum that spans quad word boundaries</a:t>
            </a:r>
          </a:p>
          <a:p>
            <a:r>
              <a:rPr lang="en-US"/>
              <a:t>Compiler</a:t>
            </a:r>
          </a:p>
          <a:p>
            <a:pPr lvl="1"/>
            <a:r>
              <a:rPr lang="en-US"/>
              <a:t>Inserts gaps in structure to ensure correct alignment of fields</a:t>
            </a:r>
          </a:p>
        </p:txBody>
      </p:sp>
    </p:spTree>
    <p:extLst>
      <p:ext uri="{BB962C8B-B14F-4D97-AF65-F5344CB8AC3E}">
        <p14:creationId xmlns:p14="http://schemas.microsoft.com/office/powerpoint/2010/main" val="23383849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300913" cy="573088"/>
          </a:xfrm>
        </p:spPr>
        <p:txBody>
          <a:bodyPr/>
          <a:lstStyle/>
          <a:p>
            <a:r>
              <a:rPr lang="en-US"/>
              <a:t>Specific Cases of Alignment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8307387" cy="553085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</a:pPr>
            <a:r>
              <a:rPr lang="en-US" sz="2000" dirty="0"/>
              <a:t>Size of Primitive Data Type:</a:t>
            </a:r>
          </a:p>
          <a:p>
            <a:pPr marL="560388" lvl="1" indent="-222250" defTabSz="895350">
              <a:lnSpc>
                <a:spcPct val="90000"/>
              </a:lnSpc>
            </a:pPr>
            <a:r>
              <a:rPr lang="en-US" sz="2000" u="sng" dirty="0"/>
              <a:t>1 byte</a:t>
            </a:r>
            <a:r>
              <a:rPr lang="en-US" sz="2000" dirty="0"/>
              <a:t> (e.g., </a:t>
            </a:r>
            <a:r>
              <a:rPr lang="en-US" sz="2000" dirty="0">
                <a:latin typeface="Courier New" pitchFamily="49" charset="0"/>
              </a:rPr>
              <a:t>char)</a:t>
            </a:r>
          </a:p>
          <a:p>
            <a:pPr marL="971550" lvl="2" indent="-296863" defTabSz="895350">
              <a:lnSpc>
                <a:spcPct val="97000"/>
              </a:lnSpc>
            </a:pPr>
            <a:r>
              <a:rPr lang="en-US" sz="2000" dirty="0"/>
              <a:t>no restrictions on address</a:t>
            </a:r>
          </a:p>
          <a:p>
            <a:pPr marL="560388" lvl="1" indent="-222250" defTabSz="895350">
              <a:lnSpc>
                <a:spcPct val="90000"/>
              </a:lnSpc>
            </a:pPr>
            <a:r>
              <a:rPr lang="en-US" sz="2000" u="sng" dirty="0"/>
              <a:t>2 bytes</a:t>
            </a:r>
            <a:r>
              <a:rPr lang="en-US" sz="2000" dirty="0"/>
              <a:t> (e.g., </a:t>
            </a:r>
            <a:r>
              <a:rPr lang="en-US" sz="2000" dirty="0">
                <a:latin typeface="Courier New" pitchFamily="49" charset="0"/>
              </a:rPr>
              <a:t>short</a:t>
            </a:r>
            <a:r>
              <a:rPr lang="en-US" sz="2000" dirty="0"/>
              <a:t>)</a:t>
            </a:r>
          </a:p>
          <a:p>
            <a:pPr marL="971550" lvl="2" indent="-296863" defTabSz="895350">
              <a:lnSpc>
                <a:spcPct val="97000"/>
              </a:lnSpc>
            </a:pPr>
            <a:r>
              <a:rPr lang="en-US" sz="2000" dirty="0"/>
              <a:t>lowest 1 bit of address must be 0</a:t>
            </a:r>
            <a:r>
              <a:rPr lang="en-US" sz="2000" baseline="-25000" dirty="0"/>
              <a:t>2</a:t>
            </a:r>
          </a:p>
          <a:p>
            <a:pPr marL="560388" lvl="1" indent="-222250" defTabSz="895350">
              <a:lnSpc>
                <a:spcPct val="90000"/>
              </a:lnSpc>
            </a:pPr>
            <a:r>
              <a:rPr lang="en-US" sz="2000" u="sng" dirty="0"/>
              <a:t>4 bytes</a:t>
            </a:r>
            <a:r>
              <a:rPr lang="en-US" sz="2000" dirty="0"/>
              <a:t> (e.g.,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float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char *</a:t>
            </a:r>
            <a:r>
              <a:rPr lang="en-US" sz="2000" dirty="0"/>
              <a:t>, etc.)</a:t>
            </a:r>
          </a:p>
          <a:p>
            <a:pPr marL="971550" lvl="2" indent="-296863" defTabSz="895350">
              <a:lnSpc>
                <a:spcPct val="97000"/>
              </a:lnSpc>
            </a:pPr>
            <a:r>
              <a:rPr lang="en-US" sz="2000" dirty="0"/>
              <a:t>lowest 2 bits of address must be 00</a:t>
            </a:r>
            <a:r>
              <a:rPr lang="en-US" sz="2000" baseline="-25000" dirty="0"/>
              <a:t>2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</a:pPr>
            <a:r>
              <a:rPr lang="en-US" sz="2000" u="sng" dirty="0"/>
              <a:t>8 bytes</a:t>
            </a:r>
            <a:r>
              <a:rPr lang="en-US" sz="2000" dirty="0"/>
              <a:t> (e.g., </a:t>
            </a:r>
            <a:r>
              <a:rPr lang="en-US" sz="2000" dirty="0">
                <a:latin typeface="Courier New" pitchFamily="49" charset="0"/>
              </a:rPr>
              <a:t>double</a:t>
            </a:r>
            <a:r>
              <a:rPr lang="en-US" sz="2000" dirty="0"/>
              <a:t>)</a:t>
            </a:r>
          </a:p>
          <a:p>
            <a:pPr marL="971550" lvl="2" indent="-296863" defTabSz="895350">
              <a:lnSpc>
                <a:spcPct val="97000"/>
              </a:lnSpc>
            </a:pPr>
            <a:r>
              <a:rPr lang="en-US" sz="2000" dirty="0"/>
              <a:t>Windows (and most other OS’s &amp; instruction sets):</a:t>
            </a:r>
          </a:p>
          <a:p>
            <a:pPr marL="1252538" lvl="3" indent="-166688" defTabSz="895350">
              <a:lnSpc>
                <a:spcPct val="90000"/>
              </a:lnSpc>
            </a:pPr>
            <a:r>
              <a:rPr lang="en-US" sz="1600" dirty="0"/>
              <a:t>lowest 3 bits of address must be 000</a:t>
            </a:r>
            <a:r>
              <a:rPr lang="en-US" sz="1600" baseline="-25000" dirty="0"/>
              <a:t>2</a:t>
            </a:r>
          </a:p>
          <a:p>
            <a:pPr marL="971550" lvl="2" indent="-296863" defTabSz="895350">
              <a:lnSpc>
                <a:spcPct val="97000"/>
              </a:lnSpc>
            </a:pPr>
            <a:r>
              <a:rPr lang="en-US" sz="2000" dirty="0"/>
              <a:t>Linux:</a:t>
            </a:r>
          </a:p>
          <a:p>
            <a:pPr marL="1252538" lvl="3" indent="-166688" defTabSz="895350">
              <a:lnSpc>
                <a:spcPct val="90000"/>
              </a:lnSpc>
            </a:pPr>
            <a:r>
              <a:rPr lang="en-US" sz="1600" dirty="0"/>
              <a:t>lowest 2 bits of address must be 00</a:t>
            </a:r>
            <a:r>
              <a:rPr lang="en-US" sz="1600" baseline="-25000" dirty="0"/>
              <a:t>2</a:t>
            </a:r>
            <a:endParaRPr lang="en-US" sz="1600" dirty="0"/>
          </a:p>
          <a:p>
            <a:pPr marL="1252538" lvl="3" indent="-166688" defTabSz="895350">
              <a:lnSpc>
                <a:spcPct val="90000"/>
              </a:lnSpc>
            </a:pPr>
            <a:r>
              <a:rPr lang="en-US" sz="1600" dirty="0"/>
              <a:t>i.e., treated the same as a 4-byte primitive data type</a:t>
            </a:r>
          </a:p>
          <a:p>
            <a:pPr marL="560388" lvl="1" indent="-222250" defTabSz="895350">
              <a:lnSpc>
                <a:spcPct val="90000"/>
              </a:lnSpc>
            </a:pPr>
            <a:r>
              <a:rPr lang="en-US" sz="2000" u="sng" dirty="0"/>
              <a:t>12 bytes</a:t>
            </a:r>
            <a:r>
              <a:rPr lang="en-US" sz="2000" dirty="0"/>
              <a:t> (</a:t>
            </a:r>
            <a:r>
              <a:rPr lang="en-US" sz="2000" dirty="0">
                <a:latin typeface="Courier New" pitchFamily="49" charset="0"/>
              </a:rPr>
              <a:t>long double</a:t>
            </a:r>
            <a:r>
              <a:rPr lang="en-US" sz="2000" dirty="0"/>
              <a:t>)</a:t>
            </a:r>
          </a:p>
          <a:p>
            <a:pPr marL="971550" lvl="2" indent="-296863" defTabSz="895350">
              <a:lnSpc>
                <a:spcPct val="97000"/>
              </a:lnSpc>
            </a:pPr>
            <a:r>
              <a:rPr lang="en-US" sz="2000" dirty="0"/>
              <a:t>Linux:</a:t>
            </a:r>
          </a:p>
          <a:p>
            <a:pPr marL="1252538" lvl="3" indent="-166688" defTabSz="895350">
              <a:lnSpc>
                <a:spcPct val="90000"/>
              </a:lnSpc>
            </a:pPr>
            <a:r>
              <a:rPr lang="en-US" sz="1600" dirty="0"/>
              <a:t>lowest 2 bits of address must be 00</a:t>
            </a:r>
            <a:r>
              <a:rPr lang="en-US" sz="1600" baseline="-25000" dirty="0"/>
              <a:t>2</a:t>
            </a:r>
          </a:p>
          <a:p>
            <a:pPr marL="1252538" lvl="3" indent="-166688" defTabSz="895350">
              <a:lnSpc>
                <a:spcPct val="90000"/>
              </a:lnSpc>
            </a:pPr>
            <a:r>
              <a:rPr lang="en-US" sz="1600" dirty="0"/>
              <a:t>i.e., treated the same as a 4-byte primitive data type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2672525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ChangeArrowheads="1"/>
          </p:cNvSpPr>
          <p:nvPr/>
        </p:nvSpPr>
        <p:spPr bwMode="auto">
          <a:xfrm>
            <a:off x="6781800" y="1524000"/>
            <a:ext cx="2214563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struct S1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char c;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i[2];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double v;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 *p;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76238" y="228600"/>
            <a:ext cx="8767762" cy="573088"/>
          </a:xfrm>
        </p:spPr>
        <p:txBody>
          <a:bodyPr/>
          <a:lstStyle/>
          <a:p>
            <a:r>
              <a:rPr lang="en-US"/>
              <a:t>Satisfying Alignment with Structures</a:t>
            </a:r>
          </a:p>
        </p:txBody>
      </p:sp>
      <p:sp>
        <p:nvSpPr>
          <p:cNvPr id="398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6491287" cy="5530850"/>
          </a:xfrm>
        </p:spPr>
        <p:txBody>
          <a:bodyPr/>
          <a:lstStyle/>
          <a:p>
            <a:r>
              <a:rPr lang="en-US" sz="2000" dirty="0"/>
              <a:t>Offsets Within Structure</a:t>
            </a:r>
          </a:p>
          <a:p>
            <a:pPr lvl="1"/>
            <a:r>
              <a:rPr lang="en-US" sz="2000" dirty="0"/>
              <a:t>Must satisfy element’s alignment requirement</a:t>
            </a:r>
          </a:p>
          <a:p>
            <a:r>
              <a:rPr lang="en-US" sz="2000" dirty="0"/>
              <a:t>Overall Structure Placement</a:t>
            </a:r>
          </a:p>
          <a:p>
            <a:pPr lvl="1"/>
            <a:r>
              <a:rPr lang="en-US" sz="2000" dirty="0"/>
              <a:t>Each structure has alignment requirement K</a:t>
            </a:r>
          </a:p>
          <a:p>
            <a:pPr lvl="2"/>
            <a:r>
              <a:rPr lang="en-US" sz="2000" dirty="0"/>
              <a:t>Largest alignment of any element</a:t>
            </a:r>
          </a:p>
          <a:p>
            <a:pPr lvl="1"/>
            <a:r>
              <a:rPr lang="en-US" sz="2000" dirty="0"/>
              <a:t>Initial address &amp; structure length must be multiples of K</a:t>
            </a:r>
          </a:p>
          <a:p>
            <a:r>
              <a:rPr lang="en-US" sz="2000" dirty="0"/>
              <a:t>Example (under Windows):</a:t>
            </a:r>
          </a:p>
          <a:p>
            <a:pPr lvl="1"/>
            <a:r>
              <a:rPr lang="en-US" sz="2000" dirty="0"/>
              <a:t>K = 8, due to </a:t>
            </a:r>
            <a:r>
              <a:rPr lang="en-US" sz="2000" dirty="0">
                <a:latin typeface="Courier New" pitchFamily="49" charset="0"/>
              </a:rPr>
              <a:t>double</a:t>
            </a:r>
            <a:r>
              <a:rPr lang="en-US" sz="2000" dirty="0"/>
              <a:t> element</a:t>
            </a:r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833438" y="4572000"/>
            <a:ext cx="2794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c</a:t>
            </a:r>
          </a:p>
        </p:txBody>
      </p:sp>
      <p:sp>
        <p:nvSpPr>
          <p:cNvPr id="398342" name="Rectangle 6"/>
          <p:cNvSpPr>
            <a:spLocks noChangeArrowheads="1"/>
          </p:cNvSpPr>
          <p:nvPr/>
        </p:nvSpPr>
        <p:spPr bwMode="auto">
          <a:xfrm>
            <a:off x="2052638" y="4572000"/>
            <a:ext cx="11938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i[0]</a:t>
            </a:r>
          </a:p>
        </p:txBody>
      </p:sp>
      <p:sp>
        <p:nvSpPr>
          <p:cNvPr id="398343" name="Rectangle 7"/>
          <p:cNvSpPr>
            <a:spLocks noChangeArrowheads="1"/>
          </p:cNvSpPr>
          <p:nvPr/>
        </p:nvSpPr>
        <p:spPr bwMode="auto">
          <a:xfrm>
            <a:off x="3271838" y="4572000"/>
            <a:ext cx="11938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i[1]</a:t>
            </a:r>
          </a:p>
        </p:txBody>
      </p:sp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5710238" y="4572000"/>
            <a:ext cx="24130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v</a:t>
            </a:r>
          </a:p>
        </p:txBody>
      </p:sp>
      <p:sp>
        <p:nvSpPr>
          <p:cNvPr id="398345" name="Rectangle 9"/>
          <p:cNvSpPr>
            <a:spLocks noChangeArrowheads="1"/>
          </p:cNvSpPr>
          <p:nvPr/>
        </p:nvSpPr>
        <p:spPr bwMode="auto">
          <a:xfrm>
            <a:off x="1138238" y="4572000"/>
            <a:ext cx="889000" cy="279400"/>
          </a:xfrm>
          <a:prstGeom prst="rect">
            <a:avLst/>
          </a:prstGeom>
          <a:solidFill>
            <a:srgbClr val="B2B2B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46" name="Rectangle 10"/>
          <p:cNvSpPr>
            <a:spLocks noChangeArrowheads="1"/>
          </p:cNvSpPr>
          <p:nvPr/>
        </p:nvSpPr>
        <p:spPr bwMode="auto">
          <a:xfrm>
            <a:off x="4491038" y="4572000"/>
            <a:ext cx="1193800" cy="279400"/>
          </a:xfrm>
          <a:prstGeom prst="rect">
            <a:avLst/>
          </a:prstGeom>
          <a:solidFill>
            <a:srgbClr val="B2B2B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47" name="Rectangle 11"/>
          <p:cNvSpPr>
            <a:spLocks noChangeArrowheads="1"/>
          </p:cNvSpPr>
          <p:nvPr/>
        </p:nvSpPr>
        <p:spPr bwMode="auto">
          <a:xfrm>
            <a:off x="704850" y="4864100"/>
            <a:ext cx="59055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p+0</a:t>
            </a:r>
          </a:p>
        </p:txBody>
      </p:sp>
      <p:sp>
        <p:nvSpPr>
          <p:cNvPr id="398348" name="Rectangle 12"/>
          <p:cNvSpPr>
            <a:spLocks noChangeArrowheads="1"/>
          </p:cNvSpPr>
          <p:nvPr/>
        </p:nvSpPr>
        <p:spPr bwMode="auto">
          <a:xfrm>
            <a:off x="1771650" y="4864100"/>
            <a:ext cx="59055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p+4</a:t>
            </a:r>
          </a:p>
        </p:txBody>
      </p:sp>
      <p:sp>
        <p:nvSpPr>
          <p:cNvPr id="398349" name="Rectangle 13"/>
          <p:cNvSpPr>
            <a:spLocks noChangeArrowheads="1"/>
          </p:cNvSpPr>
          <p:nvPr/>
        </p:nvSpPr>
        <p:spPr bwMode="auto">
          <a:xfrm>
            <a:off x="2990850" y="4864100"/>
            <a:ext cx="59055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p+8</a:t>
            </a:r>
          </a:p>
        </p:txBody>
      </p:sp>
      <p:sp>
        <p:nvSpPr>
          <p:cNvPr id="398350" name="Rectangle 14"/>
          <p:cNvSpPr>
            <a:spLocks noChangeArrowheads="1"/>
          </p:cNvSpPr>
          <p:nvPr/>
        </p:nvSpPr>
        <p:spPr bwMode="auto">
          <a:xfrm>
            <a:off x="5445125" y="4864100"/>
            <a:ext cx="7270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p+16</a:t>
            </a:r>
          </a:p>
        </p:txBody>
      </p:sp>
      <p:sp>
        <p:nvSpPr>
          <p:cNvPr id="398351" name="Rectangle 15"/>
          <p:cNvSpPr>
            <a:spLocks noChangeArrowheads="1"/>
          </p:cNvSpPr>
          <p:nvPr/>
        </p:nvSpPr>
        <p:spPr bwMode="auto">
          <a:xfrm>
            <a:off x="7883525" y="4864100"/>
            <a:ext cx="7270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p+24</a:t>
            </a:r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 flipV="1">
            <a:off x="2071688" y="5181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53" name="Rectangle 17"/>
          <p:cNvSpPr>
            <a:spLocks noChangeArrowheads="1"/>
          </p:cNvSpPr>
          <p:nvPr/>
        </p:nvSpPr>
        <p:spPr bwMode="auto">
          <a:xfrm>
            <a:off x="928688" y="5638800"/>
            <a:ext cx="20574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Multiple of 4</a:t>
            </a:r>
          </a:p>
        </p:txBody>
      </p:sp>
      <p:sp>
        <p:nvSpPr>
          <p:cNvPr id="398354" name="Rectangle 18"/>
          <p:cNvSpPr>
            <a:spLocks noChangeArrowheads="1"/>
          </p:cNvSpPr>
          <p:nvPr/>
        </p:nvSpPr>
        <p:spPr bwMode="auto">
          <a:xfrm>
            <a:off x="4510088" y="5638800"/>
            <a:ext cx="25908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Multiple of 8</a:t>
            </a:r>
          </a:p>
        </p:txBody>
      </p:sp>
      <p:sp>
        <p:nvSpPr>
          <p:cNvPr id="398355" name="Line 19"/>
          <p:cNvSpPr>
            <a:spLocks noChangeShapeType="1"/>
          </p:cNvSpPr>
          <p:nvPr/>
        </p:nvSpPr>
        <p:spPr bwMode="auto">
          <a:xfrm flipV="1">
            <a:off x="5729288" y="5181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56" name="Rectangle 20"/>
          <p:cNvSpPr>
            <a:spLocks noChangeArrowheads="1"/>
          </p:cNvSpPr>
          <p:nvPr/>
        </p:nvSpPr>
        <p:spPr bwMode="auto">
          <a:xfrm>
            <a:off x="685800" y="6096000"/>
            <a:ext cx="25908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Multiple of 8</a:t>
            </a:r>
          </a:p>
        </p:txBody>
      </p:sp>
      <p:sp>
        <p:nvSpPr>
          <p:cNvPr id="398357" name="Line 21"/>
          <p:cNvSpPr>
            <a:spLocks noChangeShapeType="1"/>
          </p:cNvSpPr>
          <p:nvPr/>
        </p:nvSpPr>
        <p:spPr bwMode="auto">
          <a:xfrm flipV="1">
            <a:off x="914400" y="52578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58" name="Rectangle 22"/>
          <p:cNvSpPr>
            <a:spLocks noChangeArrowheads="1"/>
          </p:cNvSpPr>
          <p:nvPr/>
        </p:nvSpPr>
        <p:spPr bwMode="auto">
          <a:xfrm>
            <a:off x="5867400" y="6096000"/>
            <a:ext cx="25908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r" defTabSz="895350"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Multiple of 8</a:t>
            </a:r>
          </a:p>
        </p:txBody>
      </p:sp>
      <p:sp>
        <p:nvSpPr>
          <p:cNvPr id="398359" name="Line 23"/>
          <p:cNvSpPr>
            <a:spLocks noChangeShapeType="1"/>
          </p:cNvSpPr>
          <p:nvPr/>
        </p:nvSpPr>
        <p:spPr bwMode="auto">
          <a:xfrm flipV="1">
            <a:off x="8229600" y="52578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6641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092825" cy="573088"/>
          </a:xfrm>
        </p:spPr>
        <p:txBody>
          <a:bodyPr/>
          <a:lstStyle/>
          <a:p>
            <a:r>
              <a:rPr lang="en-US"/>
              <a:t>Linux vs. Windows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Windows (including Cygwin):</a:t>
            </a:r>
          </a:p>
          <a:p>
            <a:pPr lvl="1"/>
            <a:r>
              <a:rPr lang="en-US"/>
              <a:t>K = 8, due to </a:t>
            </a:r>
            <a:r>
              <a:rPr lang="en-US">
                <a:latin typeface="Courier New" pitchFamily="49" charset="0"/>
              </a:rPr>
              <a:t>double</a:t>
            </a:r>
            <a:r>
              <a:rPr lang="en-US"/>
              <a:t> element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Linux:</a:t>
            </a:r>
          </a:p>
          <a:p>
            <a:pPr lvl="1"/>
            <a:r>
              <a:rPr lang="en-US"/>
              <a:t>K = 4; </a:t>
            </a:r>
            <a:r>
              <a:rPr lang="en-US">
                <a:latin typeface="Courier New" pitchFamily="49" charset="0"/>
              </a:rPr>
              <a:t>double</a:t>
            </a:r>
            <a:r>
              <a:rPr lang="en-US"/>
              <a:t> treated like a 4-byte data type</a:t>
            </a: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6019800" y="838200"/>
            <a:ext cx="2214563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struct S1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char c;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i[2];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double v;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 *p;</a:t>
            </a:r>
          </a:p>
        </p:txBody>
      </p:sp>
      <p:grpSp>
        <p:nvGrpSpPr>
          <p:cNvPr id="400389" name="Group 5"/>
          <p:cNvGrpSpPr>
            <a:grpSpLocks/>
          </p:cNvGrpSpPr>
          <p:nvPr/>
        </p:nvGrpSpPr>
        <p:grpSpPr bwMode="auto">
          <a:xfrm>
            <a:off x="685800" y="2667000"/>
            <a:ext cx="7981950" cy="1460500"/>
            <a:chOff x="432" y="1680"/>
            <a:chExt cx="5028" cy="920"/>
          </a:xfrm>
        </p:grpSpPr>
        <p:sp>
          <p:nvSpPr>
            <p:cNvPr id="400390" name="Rectangle 6"/>
            <p:cNvSpPr>
              <a:spLocks noChangeArrowheads="1"/>
            </p:cNvSpPr>
            <p:nvPr/>
          </p:nvSpPr>
          <p:spPr bwMode="auto">
            <a:xfrm>
              <a:off x="621" y="1680"/>
              <a:ext cx="17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c</a:t>
              </a:r>
            </a:p>
          </p:txBody>
        </p:sp>
        <p:sp>
          <p:nvSpPr>
            <p:cNvPr id="400391" name="Rectangle 7"/>
            <p:cNvSpPr>
              <a:spLocks noChangeArrowheads="1"/>
            </p:cNvSpPr>
            <p:nvPr/>
          </p:nvSpPr>
          <p:spPr bwMode="auto">
            <a:xfrm>
              <a:off x="1389" y="1680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i[0]</a:t>
              </a:r>
            </a:p>
          </p:txBody>
        </p:sp>
        <p:sp>
          <p:nvSpPr>
            <p:cNvPr id="400392" name="Rectangle 8"/>
            <p:cNvSpPr>
              <a:spLocks noChangeArrowheads="1"/>
            </p:cNvSpPr>
            <p:nvPr/>
          </p:nvSpPr>
          <p:spPr bwMode="auto">
            <a:xfrm>
              <a:off x="2157" y="1680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i[1]</a:t>
              </a:r>
            </a:p>
          </p:txBody>
        </p:sp>
        <p:sp>
          <p:nvSpPr>
            <p:cNvPr id="400393" name="Rectangle 9"/>
            <p:cNvSpPr>
              <a:spLocks noChangeArrowheads="1"/>
            </p:cNvSpPr>
            <p:nvPr/>
          </p:nvSpPr>
          <p:spPr bwMode="auto">
            <a:xfrm>
              <a:off x="3693" y="1680"/>
              <a:ext cx="152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v</a:t>
              </a:r>
            </a:p>
          </p:txBody>
        </p:sp>
        <p:sp>
          <p:nvSpPr>
            <p:cNvPr id="400394" name="Rectangle 10"/>
            <p:cNvSpPr>
              <a:spLocks noChangeArrowheads="1"/>
            </p:cNvSpPr>
            <p:nvPr/>
          </p:nvSpPr>
          <p:spPr bwMode="auto">
            <a:xfrm>
              <a:off x="813" y="1680"/>
              <a:ext cx="560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95" name="Rectangle 11"/>
            <p:cNvSpPr>
              <a:spLocks noChangeArrowheads="1"/>
            </p:cNvSpPr>
            <p:nvPr/>
          </p:nvSpPr>
          <p:spPr bwMode="auto">
            <a:xfrm>
              <a:off x="2925" y="1680"/>
              <a:ext cx="752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96" name="Rectangle 12"/>
            <p:cNvSpPr>
              <a:spLocks noChangeArrowheads="1"/>
            </p:cNvSpPr>
            <p:nvPr/>
          </p:nvSpPr>
          <p:spPr bwMode="auto">
            <a:xfrm>
              <a:off x="452" y="1872"/>
              <a:ext cx="37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p+0</a:t>
              </a:r>
            </a:p>
          </p:txBody>
        </p:sp>
        <p:sp>
          <p:nvSpPr>
            <p:cNvPr id="400397" name="Rectangle 13"/>
            <p:cNvSpPr>
              <a:spLocks noChangeArrowheads="1"/>
            </p:cNvSpPr>
            <p:nvPr/>
          </p:nvSpPr>
          <p:spPr bwMode="auto">
            <a:xfrm>
              <a:off x="1200" y="1872"/>
              <a:ext cx="37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p+4</a:t>
              </a:r>
            </a:p>
          </p:txBody>
        </p:sp>
        <p:sp>
          <p:nvSpPr>
            <p:cNvPr id="400398" name="Rectangle 14"/>
            <p:cNvSpPr>
              <a:spLocks noChangeArrowheads="1"/>
            </p:cNvSpPr>
            <p:nvPr/>
          </p:nvSpPr>
          <p:spPr bwMode="auto">
            <a:xfrm>
              <a:off x="1968" y="1872"/>
              <a:ext cx="37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p+8</a:t>
              </a:r>
            </a:p>
          </p:txBody>
        </p:sp>
        <p:sp>
          <p:nvSpPr>
            <p:cNvPr id="400399" name="Rectangle 15"/>
            <p:cNvSpPr>
              <a:spLocks noChangeArrowheads="1"/>
            </p:cNvSpPr>
            <p:nvPr/>
          </p:nvSpPr>
          <p:spPr bwMode="auto">
            <a:xfrm>
              <a:off x="3466" y="1872"/>
              <a:ext cx="458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p+16</a:t>
              </a:r>
            </a:p>
          </p:txBody>
        </p:sp>
        <p:sp>
          <p:nvSpPr>
            <p:cNvPr id="400400" name="Rectangle 16"/>
            <p:cNvSpPr>
              <a:spLocks noChangeArrowheads="1"/>
            </p:cNvSpPr>
            <p:nvPr/>
          </p:nvSpPr>
          <p:spPr bwMode="auto">
            <a:xfrm>
              <a:off x="5002" y="1872"/>
              <a:ext cx="458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p+24</a:t>
              </a:r>
            </a:p>
          </p:txBody>
        </p:sp>
        <p:sp>
          <p:nvSpPr>
            <p:cNvPr id="400401" name="Line 17"/>
            <p:cNvSpPr>
              <a:spLocks noChangeShapeType="1"/>
            </p:cNvSpPr>
            <p:nvPr/>
          </p:nvSpPr>
          <p:spPr bwMode="auto">
            <a:xfrm flipV="1">
              <a:off x="1392" y="2064"/>
              <a:ext cx="9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2" name="Rectangle 18"/>
            <p:cNvSpPr>
              <a:spLocks noChangeArrowheads="1"/>
            </p:cNvSpPr>
            <p:nvPr/>
          </p:nvSpPr>
          <p:spPr bwMode="auto">
            <a:xfrm>
              <a:off x="768" y="2208"/>
              <a:ext cx="1296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Multiple of 4</a:t>
              </a:r>
            </a:p>
          </p:txBody>
        </p:sp>
        <p:sp>
          <p:nvSpPr>
            <p:cNvPr id="400403" name="Rectangle 19"/>
            <p:cNvSpPr>
              <a:spLocks noChangeArrowheads="1"/>
            </p:cNvSpPr>
            <p:nvPr/>
          </p:nvSpPr>
          <p:spPr bwMode="auto">
            <a:xfrm>
              <a:off x="2880" y="2208"/>
              <a:ext cx="1632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Multiple of 8</a:t>
              </a:r>
            </a:p>
          </p:txBody>
        </p:sp>
        <p:sp>
          <p:nvSpPr>
            <p:cNvPr id="400404" name="Line 20"/>
            <p:cNvSpPr>
              <a:spLocks noChangeShapeType="1"/>
            </p:cNvSpPr>
            <p:nvPr/>
          </p:nvSpPr>
          <p:spPr bwMode="auto">
            <a:xfrm flipV="1">
              <a:off x="3696" y="2064"/>
              <a:ext cx="9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5" name="Rectangle 21"/>
            <p:cNvSpPr>
              <a:spLocks noChangeArrowheads="1"/>
            </p:cNvSpPr>
            <p:nvPr/>
          </p:nvSpPr>
          <p:spPr bwMode="auto">
            <a:xfrm>
              <a:off x="432" y="2360"/>
              <a:ext cx="1632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Multiple of 8</a:t>
              </a:r>
            </a:p>
          </p:txBody>
        </p:sp>
        <p:sp>
          <p:nvSpPr>
            <p:cNvPr id="400406" name="Line 22"/>
            <p:cNvSpPr>
              <a:spLocks noChangeShapeType="1"/>
            </p:cNvSpPr>
            <p:nvPr/>
          </p:nvSpPr>
          <p:spPr bwMode="auto">
            <a:xfrm flipV="1">
              <a:off x="672" y="207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7" name="Rectangle 23"/>
            <p:cNvSpPr>
              <a:spLocks noChangeArrowheads="1"/>
            </p:cNvSpPr>
            <p:nvPr/>
          </p:nvSpPr>
          <p:spPr bwMode="auto">
            <a:xfrm>
              <a:off x="3696" y="2304"/>
              <a:ext cx="1632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r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Multiple of 8</a:t>
              </a:r>
            </a:p>
          </p:txBody>
        </p:sp>
        <p:sp>
          <p:nvSpPr>
            <p:cNvPr id="400408" name="Line 24"/>
            <p:cNvSpPr>
              <a:spLocks noChangeShapeType="1"/>
            </p:cNvSpPr>
            <p:nvPr/>
          </p:nvSpPr>
          <p:spPr bwMode="auto">
            <a:xfrm flipV="1">
              <a:off x="5232" y="206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409" name="Group 25"/>
          <p:cNvGrpSpPr>
            <a:grpSpLocks/>
          </p:cNvGrpSpPr>
          <p:nvPr/>
        </p:nvGrpSpPr>
        <p:grpSpPr bwMode="auto">
          <a:xfrm>
            <a:off x="838200" y="5105400"/>
            <a:ext cx="6867525" cy="1447800"/>
            <a:chOff x="528" y="3216"/>
            <a:chExt cx="4326" cy="912"/>
          </a:xfrm>
        </p:grpSpPr>
        <p:sp>
          <p:nvSpPr>
            <p:cNvPr id="400410" name="Rectangle 26"/>
            <p:cNvSpPr>
              <a:spLocks noChangeArrowheads="1"/>
            </p:cNvSpPr>
            <p:nvPr/>
          </p:nvSpPr>
          <p:spPr bwMode="auto">
            <a:xfrm>
              <a:off x="813" y="3216"/>
              <a:ext cx="17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c</a:t>
              </a:r>
            </a:p>
          </p:txBody>
        </p:sp>
        <p:sp>
          <p:nvSpPr>
            <p:cNvPr id="400411" name="Rectangle 27"/>
            <p:cNvSpPr>
              <a:spLocks noChangeArrowheads="1"/>
            </p:cNvSpPr>
            <p:nvPr/>
          </p:nvSpPr>
          <p:spPr bwMode="auto">
            <a:xfrm>
              <a:off x="1581" y="3216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i[0]</a:t>
              </a:r>
            </a:p>
          </p:txBody>
        </p:sp>
        <p:sp>
          <p:nvSpPr>
            <p:cNvPr id="400412" name="Rectangle 28"/>
            <p:cNvSpPr>
              <a:spLocks noChangeArrowheads="1"/>
            </p:cNvSpPr>
            <p:nvPr/>
          </p:nvSpPr>
          <p:spPr bwMode="auto">
            <a:xfrm>
              <a:off x="2349" y="3216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i[1]</a:t>
              </a:r>
            </a:p>
          </p:txBody>
        </p:sp>
        <p:sp>
          <p:nvSpPr>
            <p:cNvPr id="400413" name="Rectangle 29"/>
            <p:cNvSpPr>
              <a:spLocks noChangeArrowheads="1"/>
            </p:cNvSpPr>
            <p:nvPr/>
          </p:nvSpPr>
          <p:spPr bwMode="auto">
            <a:xfrm>
              <a:off x="1005" y="3216"/>
              <a:ext cx="560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14" name="Rectangle 30"/>
            <p:cNvSpPr>
              <a:spLocks noChangeArrowheads="1"/>
            </p:cNvSpPr>
            <p:nvPr/>
          </p:nvSpPr>
          <p:spPr bwMode="auto">
            <a:xfrm>
              <a:off x="624" y="3400"/>
              <a:ext cx="37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p+0</a:t>
              </a:r>
            </a:p>
          </p:txBody>
        </p:sp>
        <p:sp>
          <p:nvSpPr>
            <p:cNvPr id="400415" name="Rectangle 31"/>
            <p:cNvSpPr>
              <a:spLocks noChangeArrowheads="1"/>
            </p:cNvSpPr>
            <p:nvPr/>
          </p:nvSpPr>
          <p:spPr bwMode="auto">
            <a:xfrm>
              <a:off x="1392" y="3400"/>
              <a:ext cx="37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p+4</a:t>
              </a:r>
            </a:p>
          </p:txBody>
        </p:sp>
        <p:sp>
          <p:nvSpPr>
            <p:cNvPr id="400416" name="Rectangle 32"/>
            <p:cNvSpPr>
              <a:spLocks noChangeArrowheads="1"/>
            </p:cNvSpPr>
            <p:nvPr/>
          </p:nvSpPr>
          <p:spPr bwMode="auto">
            <a:xfrm>
              <a:off x="2160" y="3400"/>
              <a:ext cx="372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p+8</a:t>
              </a:r>
            </a:p>
          </p:txBody>
        </p:sp>
        <p:sp>
          <p:nvSpPr>
            <p:cNvPr id="400417" name="Line 33"/>
            <p:cNvSpPr>
              <a:spLocks noChangeShapeType="1"/>
            </p:cNvSpPr>
            <p:nvPr/>
          </p:nvSpPr>
          <p:spPr bwMode="auto">
            <a:xfrm flipV="1">
              <a:off x="1584" y="3552"/>
              <a:ext cx="9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18" name="Rectangle 34"/>
            <p:cNvSpPr>
              <a:spLocks noChangeArrowheads="1"/>
            </p:cNvSpPr>
            <p:nvPr/>
          </p:nvSpPr>
          <p:spPr bwMode="auto">
            <a:xfrm>
              <a:off x="960" y="3696"/>
              <a:ext cx="1296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Multiple of 4</a:t>
              </a:r>
            </a:p>
          </p:txBody>
        </p:sp>
        <p:sp>
          <p:nvSpPr>
            <p:cNvPr id="400419" name="Rectangle 35"/>
            <p:cNvSpPr>
              <a:spLocks noChangeArrowheads="1"/>
            </p:cNvSpPr>
            <p:nvPr/>
          </p:nvSpPr>
          <p:spPr bwMode="auto">
            <a:xfrm>
              <a:off x="2160" y="3696"/>
              <a:ext cx="1632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Multiple of 4</a:t>
              </a:r>
            </a:p>
          </p:txBody>
        </p:sp>
        <p:sp>
          <p:nvSpPr>
            <p:cNvPr id="400420" name="Rectangle 36"/>
            <p:cNvSpPr>
              <a:spLocks noChangeArrowheads="1"/>
            </p:cNvSpPr>
            <p:nvPr/>
          </p:nvSpPr>
          <p:spPr bwMode="auto">
            <a:xfrm>
              <a:off x="528" y="3888"/>
              <a:ext cx="1632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Multiple of 4</a:t>
              </a:r>
            </a:p>
          </p:txBody>
        </p:sp>
        <p:sp>
          <p:nvSpPr>
            <p:cNvPr id="400421" name="Line 37"/>
            <p:cNvSpPr>
              <a:spLocks noChangeShapeType="1"/>
            </p:cNvSpPr>
            <p:nvPr/>
          </p:nvSpPr>
          <p:spPr bwMode="auto">
            <a:xfrm flipV="1">
              <a:off x="816" y="360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22" name="Rectangle 38"/>
            <p:cNvSpPr>
              <a:spLocks noChangeArrowheads="1"/>
            </p:cNvSpPr>
            <p:nvPr/>
          </p:nvSpPr>
          <p:spPr bwMode="auto">
            <a:xfrm>
              <a:off x="3087" y="3216"/>
              <a:ext cx="152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v</a:t>
              </a:r>
            </a:p>
          </p:txBody>
        </p:sp>
        <p:sp>
          <p:nvSpPr>
            <p:cNvPr id="400423" name="Rectangle 39"/>
            <p:cNvSpPr>
              <a:spLocks noChangeArrowheads="1"/>
            </p:cNvSpPr>
            <p:nvPr/>
          </p:nvSpPr>
          <p:spPr bwMode="auto">
            <a:xfrm>
              <a:off x="2860" y="3400"/>
              <a:ext cx="458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p+12</a:t>
              </a:r>
            </a:p>
          </p:txBody>
        </p:sp>
        <p:sp>
          <p:nvSpPr>
            <p:cNvPr id="400424" name="Rectangle 40"/>
            <p:cNvSpPr>
              <a:spLocks noChangeArrowheads="1"/>
            </p:cNvSpPr>
            <p:nvPr/>
          </p:nvSpPr>
          <p:spPr bwMode="auto">
            <a:xfrm>
              <a:off x="4396" y="3400"/>
              <a:ext cx="458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p+20</a:t>
              </a:r>
            </a:p>
          </p:txBody>
        </p:sp>
        <p:sp>
          <p:nvSpPr>
            <p:cNvPr id="400425" name="Line 41"/>
            <p:cNvSpPr>
              <a:spLocks noChangeShapeType="1"/>
            </p:cNvSpPr>
            <p:nvPr/>
          </p:nvSpPr>
          <p:spPr bwMode="auto">
            <a:xfrm flipV="1">
              <a:off x="3090" y="3552"/>
              <a:ext cx="9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26" name="Rectangle 42"/>
            <p:cNvSpPr>
              <a:spLocks noChangeArrowheads="1"/>
            </p:cNvSpPr>
            <p:nvPr/>
          </p:nvSpPr>
          <p:spPr bwMode="auto">
            <a:xfrm>
              <a:off x="3090" y="3840"/>
              <a:ext cx="1632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r" defTabSz="89535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</a:rPr>
                <a:t>Multiple of 4</a:t>
              </a:r>
            </a:p>
          </p:txBody>
        </p:sp>
        <p:sp>
          <p:nvSpPr>
            <p:cNvPr id="400427" name="Line 43"/>
            <p:cNvSpPr>
              <a:spLocks noChangeShapeType="1"/>
            </p:cNvSpPr>
            <p:nvPr/>
          </p:nvSpPr>
          <p:spPr bwMode="auto">
            <a:xfrm flipV="1">
              <a:off x="4626" y="360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3826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538913" cy="573088"/>
          </a:xfrm>
          <a:noFill/>
          <a:ln/>
        </p:spPr>
        <p:txBody>
          <a:bodyPr/>
          <a:lstStyle/>
          <a:p>
            <a:r>
              <a:rPr lang="en-US"/>
              <a:t>Arrays of Structures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5303837" cy="5224462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Principle</a:t>
            </a:r>
          </a:p>
          <a:p>
            <a:pPr lvl="1"/>
            <a:r>
              <a:rPr lang="en-US"/>
              <a:t>Allocated by repeating allocation for array type</a:t>
            </a:r>
          </a:p>
          <a:p>
            <a:pPr lvl="1"/>
            <a:r>
              <a:rPr lang="en-US"/>
              <a:t>In general, may nest arrays &amp; structures to arbitrary depth</a:t>
            </a:r>
          </a:p>
        </p:txBody>
      </p:sp>
      <p:grpSp>
        <p:nvGrpSpPr>
          <p:cNvPr id="406532" name="Group 4"/>
          <p:cNvGrpSpPr>
            <a:grpSpLocks/>
          </p:cNvGrpSpPr>
          <p:nvPr/>
        </p:nvGrpSpPr>
        <p:grpSpPr bwMode="auto">
          <a:xfrm>
            <a:off x="1295400" y="5257800"/>
            <a:ext cx="6611938" cy="660400"/>
            <a:chOff x="816" y="3312"/>
            <a:chExt cx="4165" cy="416"/>
          </a:xfrm>
        </p:grpSpPr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1006" y="3334"/>
              <a:ext cx="113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a[0]</a:t>
              </a:r>
            </a:p>
          </p:txBody>
        </p:sp>
        <p:sp>
          <p:nvSpPr>
            <p:cNvPr id="406534" name="Rectangle 6"/>
            <p:cNvSpPr>
              <a:spLocks noChangeArrowheads="1"/>
            </p:cNvSpPr>
            <p:nvPr/>
          </p:nvSpPr>
          <p:spPr bwMode="auto">
            <a:xfrm>
              <a:off x="816" y="3518"/>
              <a:ext cx="345" cy="2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a+0</a:t>
              </a:r>
            </a:p>
          </p:txBody>
        </p:sp>
        <p:sp>
          <p:nvSpPr>
            <p:cNvPr id="406535" name="Rectangle 7"/>
            <p:cNvSpPr>
              <a:spLocks noChangeArrowheads="1"/>
            </p:cNvSpPr>
            <p:nvPr/>
          </p:nvSpPr>
          <p:spPr bwMode="auto">
            <a:xfrm>
              <a:off x="2158" y="3334"/>
              <a:ext cx="1136" cy="176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a[1]</a:t>
              </a:r>
            </a:p>
          </p:txBody>
        </p:sp>
        <p:sp>
          <p:nvSpPr>
            <p:cNvPr id="406536" name="Rectangle 8"/>
            <p:cNvSpPr>
              <a:spLocks noChangeArrowheads="1"/>
            </p:cNvSpPr>
            <p:nvPr/>
          </p:nvSpPr>
          <p:spPr bwMode="auto">
            <a:xfrm>
              <a:off x="3310" y="3334"/>
              <a:ext cx="113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a[2]</a:t>
              </a:r>
            </a:p>
          </p:txBody>
        </p:sp>
        <p:sp>
          <p:nvSpPr>
            <p:cNvPr id="406537" name="Rectangle 9"/>
            <p:cNvSpPr>
              <a:spLocks noChangeArrowheads="1"/>
            </p:cNvSpPr>
            <p:nvPr/>
          </p:nvSpPr>
          <p:spPr bwMode="auto">
            <a:xfrm>
              <a:off x="1939" y="3518"/>
              <a:ext cx="422" cy="2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a+12</a:t>
              </a:r>
            </a:p>
          </p:txBody>
        </p:sp>
        <p:sp>
          <p:nvSpPr>
            <p:cNvPr id="406538" name="Rectangle 10"/>
            <p:cNvSpPr>
              <a:spLocks noChangeArrowheads="1"/>
            </p:cNvSpPr>
            <p:nvPr/>
          </p:nvSpPr>
          <p:spPr bwMode="auto">
            <a:xfrm>
              <a:off x="3091" y="3518"/>
              <a:ext cx="422" cy="2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a+24</a:t>
              </a:r>
            </a:p>
          </p:txBody>
        </p:sp>
        <p:sp>
          <p:nvSpPr>
            <p:cNvPr id="406539" name="Rectangle 11"/>
            <p:cNvSpPr>
              <a:spLocks noChangeArrowheads="1"/>
            </p:cNvSpPr>
            <p:nvPr/>
          </p:nvSpPr>
          <p:spPr bwMode="auto">
            <a:xfrm>
              <a:off x="4243" y="3518"/>
              <a:ext cx="422" cy="2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a+36</a:t>
              </a:r>
            </a:p>
          </p:txBody>
        </p:sp>
        <p:sp>
          <p:nvSpPr>
            <p:cNvPr id="406540" name="Rectangle 12"/>
            <p:cNvSpPr>
              <a:spLocks noChangeArrowheads="1"/>
            </p:cNvSpPr>
            <p:nvPr/>
          </p:nvSpPr>
          <p:spPr bwMode="auto">
            <a:xfrm>
              <a:off x="4637" y="3312"/>
              <a:ext cx="344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6541" name="Line 13"/>
          <p:cNvSpPr>
            <a:spLocks noChangeShapeType="1"/>
          </p:cNvSpPr>
          <p:nvPr/>
        </p:nvSpPr>
        <p:spPr bwMode="auto">
          <a:xfrm>
            <a:off x="1143000" y="4114800"/>
            <a:ext cx="2209800" cy="1143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542" name="Line 14"/>
          <p:cNvSpPr>
            <a:spLocks noChangeShapeType="1"/>
          </p:cNvSpPr>
          <p:nvPr/>
        </p:nvSpPr>
        <p:spPr bwMode="auto">
          <a:xfrm flipH="1">
            <a:off x="5257800" y="4114800"/>
            <a:ext cx="3124200" cy="1143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543" name="Rectangle 15"/>
          <p:cNvSpPr>
            <a:spLocks noChangeArrowheads="1"/>
          </p:cNvSpPr>
          <p:nvPr/>
        </p:nvSpPr>
        <p:spPr bwMode="auto">
          <a:xfrm>
            <a:off x="914400" y="4191000"/>
            <a:ext cx="7270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a+12</a:t>
            </a:r>
          </a:p>
        </p:txBody>
      </p:sp>
      <p:sp>
        <p:nvSpPr>
          <p:cNvPr id="406544" name="Rectangle 16"/>
          <p:cNvSpPr>
            <a:spLocks noChangeArrowheads="1"/>
          </p:cNvSpPr>
          <p:nvPr/>
        </p:nvSpPr>
        <p:spPr bwMode="auto">
          <a:xfrm>
            <a:off x="5638800" y="4191000"/>
            <a:ext cx="7270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a+20</a:t>
            </a:r>
          </a:p>
        </p:txBody>
      </p:sp>
      <p:sp>
        <p:nvSpPr>
          <p:cNvPr id="406545" name="Rectangle 17"/>
          <p:cNvSpPr>
            <a:spLocks noChangeArrowheads="1"/>
          </p:cNvSpPr>
          <p:nvPr/>
        </p:nvSpPr>
        <p:spPr bwMode="auto">
          <a:xfrm>
            <a:off x="3276600" y="4191000"/>
            <a:ext cx="7270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a+16</a:t>
            </a:r>
          </a:p>
        </p:txBody>
      </p:sp>
      <p:sp>
        <p:nvSpPr>
          <p:cNvPr id="406546" name="Rectangle 18"/>
          <p:cNvSpPr>
            <a:spLocks noChangeArrowheads="1"/>
          </p:cNvSpPr>
          <p:nvPr/>
        </p:nvSpPr>
        <p:spPr bwMode="auto">
          <a:xfrm>
            <a:off x="8001000" y="4191000"/>
            <a:ext cx="7270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a+24</a:t>
            </a:r>
          </a:p>
        </p:txBody>
      </p:sp>
      <p:sp>
        <p:nvSpPr>
          <p:cNvPr id="406547" name="Rectangle 19"/>
          <p:cNvSpPr>
            <a:spLocks noChangeArrowheads="1"/>
          </p:cNvSpPr>
          <p:nvPr/>
        </p:nvSpPr>
        <p:spPr bwMode="auto">
          <a:xfrm>
            <a:off x="5791200" y="1752600"/>
            <a:ext cx="2214563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struct S6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short 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float v;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short j;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 a[10];</a:t>
            </a:r>
          </a:p>
        </p:txBody>
      </p:sp>
      <p:grpSp>
        <p:nvGrpSpPr>
          <p:cNvPr id="406548" name="Group 20"/>
          <p:cNvGrpSpPr>
            <a:grpSpLocks/>
          </p:cNvGrpSpPr>
          <p:nvPr/>
        </p:nvGrpSpPr>
        <p:grpSpPr bwMode="auto">
          <a:xfrm>
            <a:off x="1066800" y="3810000"/>
            <a:ext cx="7315200" cy="279400"/>
            <a:chOff x="672" y="2400"/>
            <a:chExt cx="4608" cy="176"/>
          </a:xfrm>
        </p:grpSpPr>
        <p:sp>
          <p:nvSpPr>
            <p:cNvPr id="406549" name="Rectangle 21"/>
            <p:cNvSpPr>
              <a:spLocks noChangeArrowheads="1"/>
            </p:cNvSpPr>
            <p:nvPr/>
          </p:nvSpPr>
          <p:spPr bwMode="auto">
            <a:xfrm>
              <a:off x="672" y="2400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a[1].i</a:t>
              </a:r>
            </a:p>
          </p:txBody>
        </p:sp>
        <p:sp>
          <p:nvSpPr>
            <p:cNvPr id="406550" name="Rectangle 22"/>
            <p:cNvSpPr>
              <a:spLocks noChangeArrowheads="1"/>
            </p:cNvSpPr>
            <p:nvPr/>
          </p:nvSpPr>
          <p:spPr bwMode="auto">
            <a:xfrm>
              <a:off x="3744" y="2400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a[1].j</a:t>
              </a:r>
            </a:p>
          </p:txBody>
        </p:sp>
        <p:sp>
          <p:nvSpPr>
            <p:cNvPr id="406551" name="Rectangle 23"/>
            <p:cNvSpPr>
              <a:spLocks noChangeArrowheads="1"/>
            </p:cNvSpPr>
            <p:nvPr/>
          </p:nvSpPr>
          <p:spPr bwMode="auto">
            <a:xfrm>
              <a:off x="2208" y="2400"/>
              <a:ext cx="152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a[1].v</a:t>
              </a:r>
            </a:p>
          </p:txBody>
        </p:sp>
        <p:sp>
          <p:nvSpPr>
            <p:cNvPr id="406552" name="Rectangle 24"/>
            <p:cNvSpPr>
              <a:spLocks noChangeArrowheads="1"/>
            </p:cNvSpPr>
            <p:nvPr/>
          </p:nvSpPr>
          <p:spPr bwMode="auto">
            <a:xfrm>
              <a:off x="1440" y="2400"/>
              <a:ext cx="768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53" name="Rectangle 25"/>
            <p:cNvSpPr>
              <a:spLocks noChangeArrowheads="1"/>
            </p:cNvSpPr>
            <p:nvPr/>
          </p:nvSpPr>
          <p:spPr bwMode="auto">
            <a:xfrm>
              <a:off x="4512" y="2400"/>
              <a:ext cx="768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99127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213" y="228600"/>
            <a:ext cx="8815387" cy="573088"/>
          </a:xfrm>
          <a:noFill/>
          <a:ln/>
        </p:spPr>
        <p:txBody>
          <a:bodyPr/>
          <a:lstStyle/>
          <a:p>
            <a:r>
              <a:rPr lang="en-US"/>
              <a:t>Satisfying Alignment within Structure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6858000" cy="5486400"/>
          </a:xfrm>
          <a:noFill/>
          <a:ln/>
        </p:spPr>
        <p:txBody>
          <a:bodyPr lIns="90487" tIns="44450" rIns="90487" bIns="44450"/>
          <a:lstStyle/>
          <a:p>
            <a:r>
              <a:rPr lang="en-US" sz="1800" dirty="0"/>
              <a:t>Achieving Alignment</a:t>
            </a:r>
          </a:p>
          <a:p>
            <a:pPr lvl="1"/>
            <a:r>
              <a:rPr lang="en-US" sz="1800" dirty="0"/>
              <a:t>Starting address of structure array must be multiple of worst-case alignment for any element</a:t>
            </a:r>
          </a:p>
          <a:p>
            <a:pPr lvl="2"/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a</a:t>
            </a:r>
            <a:r>
              <a:rPr lang="en-US" sz="1800" dirty="0"/>
              <a:t> must be multiple of 4</a:t>
            </a:r>
          </a:p>
          <a:p>
            <a:pPr lvl="1"/>
            <a:r>
              <a:rPr lang="en-US" sz="1800" dirty="0"/>
              <a:t>Offset of element within structure must be multiple of element’s alignment requirement</a:t>
            </a:r>
          </a:p>
          <a:p>
            <a:pPr lvl="2"/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v</a:t>
            </a:r>
            <a:r>
              <a:rPr lang="en-US" sz="1800" dirty="0"/>
              <a:t>’s offset of 4 is a multiple of 4</a:t>
            </a:r>
          </a:p>
          <a:p>
            <a:pPr lvl="1"/>
            <a:r>
              <a:rPr lang="en-US" sz="1800" dirty="0"/>
              <a:t>Overall size of structure must be multiple of worst-case alignment for any element</a:t>
            </a:r>
          </a:p>
          <a:p>
            <a:pPr lvl="2"/>
            <a:r>
              <a:rPr lang="en-US" sz="1800" dirty="0"/>
              <a:t>Structure padded with unused space to be 12 bytes</a:t>
            </a:r>
          </a:p>
          <a:p>
            <a:pPr lvl="2"/>
            <a:endParaRPr lang="en-US" sz="1800" dirty="0"/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6477000" y="2057400"/>
            <a:ext cx="2214563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struct S6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short i;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float v;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short j;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 a[10];</a:t>
            </a:r>
          </a:p>
        </p:txBody>
      </p:sp>
      <p:grpSp>
        <p:nvGrpSpPr>
          <p:cNvPr id="408581" name="Group 5"/>
          <p:cNvGrpSpPr>
            <a:grpSpLocks/>
          </p:cNvGrpSpPr>
          <p:nvPr/>
        </p:nvGrpSpPr>
        <p:grpSpPr bwMode="auto">
          <a:xfrm>
            <a:off x="1328738" y="4665663"/>
            <a:ext cx="7510462" cy="1658937"/>
            <a:chOff x="768" y="2640"/>
            <a:chExt cx="4731" cy="1045"/>
          </a:xfrm>
        </p:grpSpPr>
        <p:sp>
          <p:nvSpPr>
            <p:cNvPr id="408582" name="Line 6"/>
            <p:cNvSpPr>
              <a:spLocks noChangeShapeType="1"/>
            </p:cNvSpPr>
            <p:nvPr/>
          </p:nvSpPr>
          <p:spPr bwMode="auto">
            <a:xfrm flipH="1">
              <a:off x="891" y="2832"/>
              <a:ext cx="2256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3" name="Line 7"/>
            <p:cNvSpPr>
              <a:spLocks noChangeShapeType="1"/>
            </p:cNvSpPr>
            <p:nvPr/>
          </p:nvSpPr>
          <p:spPr bwMode="auto">
            <a:xfrm flipH="1" flipV="1">
              <a:off x="4251" y="2832"/>
              <a:ext cx="1248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8584" name="Group 8"/>
            <p:cNvGrpSpPr>
              <a:grpSpLocks/>
            </p:cNvGrpSpPr>
            <p:nvPr/>
          </p:nvGrpSpPr>
          <p:grpSpPr bwMode="auto">
            <a:xfrm>
              <a:off x="768" y="2640"/>
              <a:ext cx="4539" cy="451"/>
              <a:chOff x="768" y="2640"/>
              <a:chExt cx="4539" cy="451"/>
            </a:xfrm>
          </p:grpSpPr>
          <p:sp>
            <p:nvSpPr>
              <p:cNvPr id="408585" name="Rectangle 9"/>
              <p:cNvSpPr>
                <a:spLocks noChangeArrowheads="1"/>
              </p:cNvSpPr>
              <p:nvPr/>
            </p:nvSpPr>
            <p:spPr bwMode="auto">
              <a:xfrm>
                <a:off x="987" y="2640"/>
                <a:ext cx="1136" cy="17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a[0]</a:t>
                </a:r>
              </a:p>
            </p:txBody>
          </p:sp>
          <p:sp>
            <p:nvSpPr>
              <p:cNvPr id="408586" name="Rectangle 10"/>
              <p:cNvSpPr>
                <a:spLocks noChangeArrowheads="1"/>
              </p:cNvSpPr>
              <p:nvPr/>
            </p:nvSpPr>
            <p:spPr bwMode="auto">
              <a:xfrm>
                <a:off x="768" y="2862"/>
                <a:ext cx="372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a+0</a:t>
                </a:r>
              </a:p>
            </p:txBody>
          </p:sp>
          <p:sp>
            <p:nvSpPr>
              <p:cNvPr id="408587" name="Rectangle 11"/>
              <p:cNvSpPr>
                <a:spLocks noChangeArrowheads="1"/>
              </p:cNvSpPr>
              <p:nvPr/>
            </p:nvSpPr>
            <p:spPr bwMode="auto">
              <a:xfrm>
                <a:off x="3147" y="2640"/>
                <a:ext cx="1136" cy="17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a[i]</a:t>
                </a:r>
              </a:p>
            </p:txBody>
          </p:sp>
          <p:sp>
            <p:nvSpPr>
              <p:cNvPr id="408588" name="Rectangle 12"/>
              <p:cNvSpPr>
                <a:spLocks noChangeArrowheads="1"/>
              </p:cNvSpPr>
              <p:nvPr/>
            </p:nvSpPr>
            <p:spPr bwMode="auto">
              <a:xfrm>
                <a:off x="2910" y="2848"/>
                <a:ext cx="544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a+12i</a:t>
                </a:r>
              </a:p>
            </p:txBody>
          </p:sp>
          <p:sp>
            <p:nvSpPr>
              <p:cNvPr id="408589" name="Rectangle 13"/>
              <p:cNvSpPr>
                <a:spLocks noChangeArrowheads="1"/>
              </p:cNvSpPr>
              <p:nvPr/>
            </p:nvSpPr>
            <p:spPr bwMode="auto">
              <a:xfrm>
                <a:off x="2139" y="2640"/>
                <a:ext cx="1008" cy="17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• • •</a:t>
                </a:r>
              </a:p>
            </p:txBody>
          </p:sp>
          <p:sp>
            <p:nvSpPr>
              <p:cNvPr id="408590" name="Rectangle 14"/>
              <p:cNvSpPr>
                <a:spLocks noChangeArrowheads="1"/>
              </p:cNvSpPr>
              <p:nvPr/>
            </p:nvSpPr>
            <p:spPr bwMode="auto">
              <a:xfrm>
                <a:off x="4299" y="2640"/>
                <a:ext cx="1008" cy="17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• • •</a:t>
                </a:r>
              </a:p>
            </p:txBody>
          </p:sp>
        </p:grpSp>
        <p:sp>
          <p:nvSpPr>
            <p:cNvPr id="408591" name="Rectangle 15"/>
            <p:cNvSpPr>
              <a:spLocks noChangeArrowheads="1"/>
            </p:cNvSpPr>
            <p:nvPr/>
          </p:nvSpPr>
          <p:spPr bwMode="auto">
            <a:xfrm>
              <a:off x="795" y="3456"/>
              <a:ext cx="544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a+12i</a:t>
              </a:r>
            </a:p>
          </p:txBody>
        </p:sp>
        <p:sp>
          <p:nvSpPr>
            <p:cNvPr id="408592" name="Rectangle 16"/>
            <p:cNvSpPr>
              <a:spLocks noChangeArrowheads="1"/>
            </p:cNvSpPr>
            <p:nvPr/>
          </p:nvSpPr>
          <p:spPr bwMode="auto">
            <a:xfrm>
              <a:off x="2283" y="3456"/>
              <a:ext cx="716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a+12i+4</a:t>
              </a:r>
            </a:p>
          </p:txBody>
        </p:sp>
        <p:grpSp>
          <p:nvGrpSpPr>
            <p:cNvPr id="408593" name="Group 17"/>
            <p:cNvGrpSpPr>
              <a:grpSpLocks/>
            </p:cNvGrpSpPr>
            <p:nvPr/>
          </p:nvGrpSpPr>
          <p:grpSpPr bwMode="auto">
            <a:xfrm>
              <a:off x="891" y="3216"/>
              <a:ext cx="4608" cy="176"/>
              <a:chOff x="891" y="3216"/>
              <a:chExt cx="4608" cy="176"/>
            </a:xfrm>
          </p:grpSpPr>
          <p:sp>
            <p:nvSpPr>
              <p:cNvPr id="408594" name="Rectangle 18"/>
              <p:cNvSpPr>
                <a:spLocks noChangeArrowheads="1"/>
              </p:cNvSpPr>
              <p:nvPr/>
            </p:nvSpPr>
            <p:spPr bwMode="auto">
              <a:xfrm>
                <a:off x="891" y="3216"/>
                <a:ext cx="752" cy="17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a[1].i</a:t>
                </a:r>
              </a:p>
            </p:txBody>
          </p:sp>
          <p:sp>
            <p:nvSpPr>
              <p:cNvPr id="408595" name="Rectangle 19"/>
              <p:cNvSpPr>
                <a:spLocks noChangeArrowheads="1"/>
              </p:cNvSpPr>
              <p:nvPr/>
            </p:nvSpPr>
            <p:spPr bwMode="auto">
              <a:xfrm>
                <a:off x="3963" y="3216"/>
                <a:ext cx="752" cy="17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a[1].j</a:t>
                </a:r>
              </a:p>
            </p:txBody>
          </p:sp>
          <p:sp>
            <p:nvSpPr>
              <p:cNvPr id="408596" name="Rectangle 20"/>
              <p:cNvSpPr>
                <a:spLocks noChangeArrowheads="1"/>
              </p:cNvSpPr>
              <p:nvPr/>
            </p:nvSpPr>
            <p:spPr bwMode="auto">
              <a:xfrm>
                <a:off x="2427" y="3216"/>
                <a:ext cx="1520" cy="17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a[1].v</a:t>
                </a:r>
              </a:p>
            </p:txBody>
          </p:sp>
          <p:sp>
            <p:nvSpPr>
              <p:cNvPr id="408597" name="Rectangle 21"/>
              <p:cNvSpPr>
                <a:spLocks noChangeArrowheads="1"/>
              </p:cNvSpPr>
              <p:nvPr/>
            </p:nvSpPr>
            <p:spPr bwMode="auto">
              <a:xfrm>
                <a:off x="1659" y="3216"/>
                <a:ext cx="768" cy="176"/>
              </a:xfrm>
              <a:prstGeom prst="rect">
                <a:avLst/>
              </a:prstGeom>
              <a:solidFill>
                <a:srgbClr val="B2B2B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598" name="Rectangle 22"/>
              <p:cNvSpPr>
                <a:spLocks noChangeArrowheads="1"/>
              </p:cNvSpPr>
              <p:nvPr/>
            </p:nvSpPr>
            <p:spPr bwMode="auto">
              <a:xfrm>
                <a:off x="4731" y="3216"/>
                <a:ext cx="768" cy="176"/>
              </a:xfrm>
              <a:prstGeom prst="rect">
                <a:avLst/>
              </a:prstGeom>
              <a:solidFill>
                <a:srgbClr val="B2B2B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08599" name="Line 23"/>
          <p:cNvSpPr>
            <a:spLocks noChangeShapeType="1"/>
          </p:cNvSpPr>
          <p:nvPr/>
        </p:nvSpPr>
        <p:spPr bwMode="auto">
          <a:xfrm flipH="1" flipV="1">
            <a:off x="4343400" y="6477000"/>
            <a:ext cx="762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600" name="Text Box 24"/>
          <p:cNvSpPr txBox="1">
            <a:spLocks noChangeArrowheads="1"/>
          </p:cNvSpPr>
          <p:nvPr/>
        </p:nvSpPr>
        <p:spPr bwMode="auto">
          <a:xfrm>
            <a:off x="5105400" y="6491288"/>
            <a:ext cx="14160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/>
              <a:t>Multiple of 4</a:t>
            </a:r>
          </a:p>
        </p:txBody>
      </p:sp>
      <p:sp>
        <p:nvSpPr>
          <p:cNvPr id="408601" name="Line 25"/>
          <p:cNvSpPr>
            <a:spLocks noChangeShapeType="1"/>
          </p:cNvSpPr>
          <p:nvPr/>
        </p:nvSpPr>
        <p:spPr bwMode="auto">
          <a:xfrm flipV="1">
            <a:off x="1066800" y="5334000"/>
            <a:ext cx="457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602" name="Text Box 26"/>
          <p:cNvSpPr txBox="1">
            <a:spLocks noChangeArrowheads="1"/>
          </p:cNvSpPr>
          <p:nvPr/>
        </p:nvSpPr>
        <p:spPr bwMode="auto">
          <a:xfrm>
            <a:off x="0" y="5791200"/>
            <a:ext cx="1416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/>
              <a:t>Multiple of 4</a:t>
            </a:r>
          </a:p>
        </p:txBody>
      </p:sp>
      <p:sp>
        <p:nvSpPr>
          <p:cNvPr id="408603" name="AutoShape 27"/>
          <p:cNvSpPr>
            <a:spLocks/>
          </p:cNvSpPr>
          <p:nvPr/>
        </p:nvSpPr>
        <p:spPr bwMode="auto">
          <a:xfrm rot="-5400000">
            <a:off x="4191000" y="5791200"/>
            <a:ext cx="228600" cy="1143000"/>
          </a:xfrm>
          <a:prstGeom prst="leftBrace">
            <a:avLst>
              <a:gd name="adj1" fmla="val 41667"/>
              <a:gd name="adj2" fmla="val 49866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388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5143500" cy="573088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853487" cy="5607050"/>
          </a:xfrm>
        </p:spPr>
        <p:txBody>
          <a:bodyPr/>
          <a:lstStyle/>
          <a:p>
            <a:r>
              <a:rPr lang="en-US"/>
              <a:t>Arrays in C</a:t>
            </a:r>
          </a:p>
          <a:p>
            <a:pPr lvl="1"/>
            <a:r>
              <a:rPr lang="en-US"/>
              <a:t>Contiguous allocation of memory</a:t>
            </a:r>
          </a:p>
          <a:p>
            <a:pPr lvl="1"/>
            <a:r>
              <a:rPr lang="en-US"/>
              <a:t>Pointer to first element</a:t>
            </a:r>
          </a:p>
          <a:p>
            <a:pPr lvl="1"/>
            <a:r>
              <a:rPr lang="en-US"/>
              <a:t>No bounds checking</a:t>
            </a:r>
          </a:p>
          <a:p>
            <a:r>
              <a:rPr lang="en-US"/>
              <a:t>Compiler Optimizations</a:t>
            </a:r>
          </a:p>
          <a:p>
            <a:pPr lvl="1"/>
            <a:r>
              <a:rPr lang="en-US"/>
              <a:t>Compiler often turns array code into pointer code (</a:t>
            </a:r>
            <a:r>
              <a:rPr lang="en-US">
                <a:latin typeface="Courier New" pitchFamily="49" charset="0"/>
              </a:rPr>
              <a:t>zd2int</a:t>
            </a:r>
            <a:r>
              <a:rPr lang="en-US"/>
              <a:t>)</a:t>
            </a:r>
            <a:endParaRPr lang="en-US">
              <a:latin typeface="Courier New" pitchFamily="49" charset="0"/>
            </a:endParaRPr>
          </a:p>
          <a:p>
            <a:pPr lvl="1"/>
            <a:r>
              <a:rPr lang="en-US"/>
              <a:t>Uses addressing modes to scale array indices</a:t>
            </a:r>
          </a:p>
          <a:p>
            <a:pPr lvl="1"/>
            <a:r>
              <a:rPr lang="en-US"/>
              <a:t>Lots of tricks to improve array indexing in loops</a:t>
            </a:r>
          </a:p>
          <a:p>
            <a:r>
              <a:rPr lang="en-US"/>
              <a:t>Structures</a:t>
            </a:r>
          </a:p>
          <a:p>
            <a:pPr lvl="1"/>
            <a:r>
              <a:rPr lang="en-US"/>
              <a:t>Allocate bytes in order declared</a:t>
            </a:r>
          </a:p>
          <a:p>
            <a:pPr lvl="1"/>
            <a:r>
              <a:rPr lang="en-US"/>
              <a:t>Pad in middle and at end to satisfy alignment</a:t>
            </a:r>
          </a:p>
        </p:txBody>
      </p:sp>
    </p:spTree>
    <p:extLst>
      <p:ext uri="{BB962C8B-B14F-4D97-AF65-F5344CB8AC3E}">
        <p14:creationId xmlns:p14="http://schemas.microsoft.com/office/powerpoint/2010/main" val="252279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467600" cy="573088"/>
          </a:xfrm>
          <a:noFill/>
          <a:ln/>
        </p:spPr>
        <p:txBody>
          <a:bodyPr/>
          <a:lstStyle/>
          <a:p>
            <a:r>
              <a:rPr lang="en-US"/>
              <a:t>Register Saving Conventions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81987" cy="5224462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" pitchFamily="49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" pitchFamily="49" charset="0"/>
              </a:rPr>
              <a:t>who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 </a:t>
            </a:r>
            <a:r>
              <a:rPr lang="en-US" dirty="0" err="1">
                <a:latin typeface="Courier New" pitchFamily="49" charset="0"/>
              </a:rPr>
              <a:t>yoo</a:t>
            </a:r>
            <a:r>
              <a:rPr lang="en-US" dirty="0"/>
              <a:t> is the </a:t>
            </a:r>
            <a:r>
              <a:rPr lang="en-US" i="1" dirty="0"/>
              <a:t>caller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who</a:t>
            </a:r>
            <a:r>
              <a:rPr lang="en-US" dirty="0"/>
              <a:t> is the </a:t>
            </a:r>
            <a:r>
              <a:rPr lang="en-US" i="1" dirty="0" err="1"/>
              <a:t>callee</a:t>
            </a:r>
            <a:endParaRPr lang="en-US" dirty="0"/>
          </a:p>
          <a:p>
            <a:r>
              <a:rPr lang="en-US" dirty="0"/>
              <a:t>Can Register 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381000" y="2840038"/>
            <a:ext cx="3781425" cy="2036762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yoo: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• • •</a:t>
            </a:r>
          </a:p>
          <a:p>
            <a:pPr lvl="1"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movl $15213, %edx</a:t>
            </a:r>
          </a:p>
          <a:p>
            <a:pPr lvl="1"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call who</a:t>
            </a:r>
          </a:p>
          <a:p>
            <a:pPr lvl="1"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addl %edx, %eax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• • •</a:t>
            </a:r>
          </a:p>
          <a:p>
            <a:pPr lvl="1"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ret</a:t>
            </a:r>
          </a:p>
        </p:txBody>
      </p:sp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4572000" y="2840038"/>
            <a:ext cx="3781425" cy="176212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who: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• • •</a:t>
            </a:r>
          </a:p>
          <a:p>
            <a:pPr lvl="1"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movl 8(%ebp), %edx</a:t>
            </a:r>
          </a:p>
          <a:p>
            <a:pPr lvl="1"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addl $91125, %edx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• • •</a:t>
            </a:r>
          </a:p>
          <a:p>
            <a:pPr lvl="1"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4521624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467600" cy="573088"/>
          </a:xfrm>
          <a:noFill/>
          <a:ln/>
        </p:spPr>
        <p:txBody>
          <a:bodyPr/>
          <a:lstStyle/>
          <a:p>
            <a:r>
              <a:rPr lang="en-US"/>
              <a:t>Register Saving Conventions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81987" cy="5224462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When procedure </a:t>
            </a:r>
            <a:r>
              <a:rPr lang="en-US">
                <a:latin typeface="Courier New" pitchFamily="49" charset="0"/>
              </a:rPr>
              <a:t>yoo</a:t>
            </a:r>
            <a:r>
              <a:rPr lang="en-US"/>
              <a:t> calls </a:t>
            </a:r>
            <a:r>
              <a:rPr lang="en-US">
                <a:latin typeface="Courier New" pitchFamily="49" charset="0"/>
              </a:rPr>
              <a:t>who</a:t>
            </a:r>
            <a:r>
              <a:rPr lang="en-US"/>
              <a:t>:</a:t>
            </a:r>
          </a:p>
          <a:p>
            <a:pPr lvl="1"/>
            <a:r>
              <a:rPr lang="en-US"/>
              <a:t> </a:t>
            </a:r>
            <a:r>
              <a:rPr lang="en-US">
                <a:latin typeface="Courier New" pitchFamily="49" charset="0"/>
              </a:rPr>
              <a:t>yoo</a:t>
            </a:r>
            <a:r>
              <a:rPr lang="en-US"/>
              <a:t> is the </a:t>
            </a:r>
            <a:r>
              <a:rPr lang="en-US" i="1"/>
              <a:t>caller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who</a:t>
            </a:r>
            <a:r>
              <a:rPr lang="en-US"/>
              <a:t> is the </a:t>
            </a:r>
            <a:r>
              <a:rPr lang="en-US" i="1"/>
              <a:t>callee</a:t>
            </a:r>
            <a:endParaRPr lang="en-US"/>
          </a:p>
          <a:p>
            <a:r>
              <a:rPr lang="en-US"/>
              <a:t>Can Register be Used for Temporary Storage?</a:t>
            </a:r>
          </a:p>
          <a:p>
            <a:r>
              <a:rPr lang="en-US"/>
              <a:t>Conventions</a:t>
            </a:r>
          </a:p>
          <a:p>
            <a:pPr lvl="1"/>
            <a:r>
              <a:rPr lang="en-US"/>
              <a:t>“Caller Save”</a:t>
            </a:r>
          </a:p>
          <a:p>
            <a:pPr lvl="2"/>
            <a:r>
              <a:rPr lang="en-US"/>
              <a:t>Caller saves temporary in its frame before calling</a:t>
            </a:r>
          </a:p>
          <a:p>
            <a:pPr lvl="1"/>
            <a:r>
              <a:rPr lang="en-US"/>
              <a:t>“Callee Save”</a:t>
            </a:r>
          </a:p>
          <a:p>
            <a:pPr lvl="2"/>
            <a:r>
              <a:rPr lang="en-US"/>
              <a:t>Callee saves temporary in its frame before using</a:t>
            </a:r>
          </a:p>
        </p:txBody>
      </p:sp>
    </p:spTree>
    <p:extLst>
      <p:ext uri="{BB962C8B-B14F-4D97-AF65-F5344CB8AC3E}">
        <p14:creationId xmlns:p14="http://schemas.microsoft.com/office/powerpoint/2010/main" val="26705432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061200" cy="573088"/>
          </a:xfrm>
        </p:spPr>
        <p:txBody>
          <a:bodyPr/>
          <a:lstStyle/>
          <a:p>
            <a:r>
              <a:rPr lang="en-US"/>
              <a:t>IA32/Linux Register Usage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694112" cy="5224462"/>
          </a:xfrm>
        </p:spPr>
        <p:txBody>
          <a:bodyPr/>
          <a:lstStyle/>
          <a:p>
            <a:r>
              <a:rPr lang="en-US" sz="1800" dirty="0"/>
              <a:t>Integer Registers</a:t>
            </a:r>
          </a:p>
          <a:p>
            <a:pPr lvl="1"/>
            <a:r>
              <a:rPr lang="en-US" sz="1800" dirty="0"/>
              <a:t>Two have special uses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/>
              <a:t>,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esp</a:t>
            </a:r>
            <a:endParaRPr lang="en-US" sz="1800" dirty="0"/>
          </a:p>
          <a:p>
            <a:pPr lvl="1"/>
            <a:r>
              <a:rPr lang="en-US" sz="1800" dirty="0"/>
              <a:t>Three managed as </a:t>
            </a:r>
            <a:r>
              <a:rPr lang="en-US" sz="1800" dirty="0" err="1"/>
              <a:t>callee</a:t>
            </a:r>
            <a:r>
              <a:rPr lang="en-US" sz="1800" dirty="0"/>
              <a:t>-save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ebx</a:t>
            </a:r>
            <a:r>
              <a:rPr lang="en-US" sz="1800" dirty="0"/>
              <a:t>,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esi</a:t>
            </a:r>
            <a:r>
              <a:rPr lang="en-US" sz="1800" dirty="0"/>
              <a:t>,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edi</a:t>
            </a:r>
            <a:endParaRPr lang="en-US" sz="1800" dirty="0"/>
          </a:p>
          <a:p>
            <a:pPr lvl="2"/>
            <a:r>
              <a:rPr lang="en-US" sz="1800" dirty="0"/>
              <a:t>Old values saved on stack prior to using</a:t>
            </a:r>
          </a:p>
          <a:p>
            <a:pPr lvl="1"/>
            <a:r>
              <a:rPr lang="en-US" sz="1800" dirty="0"/>
              <a:t>Three managed as caller-save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/>
              <a:t>,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edx</a:t>
            </a:r>
            <a:r>
              <a:rPr lang="en-US" sz="1800" dirty="0"/>
              <a:t>,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ecx</a:t>
            </a:r>
            <a:endParaRPr lang="en-US" sz="1800" dirty="0"/>
          </a:p>
          <a:p>
            <a:pPr lvl="2"/>
            <a:r>
              <a:rPr lang="en-US" sz="1800" dirty="0"/>
              <a:t>Do what you please, but expect any </a:t>
            </a:r>
            <a:r>
              <a:rPr lang="en-US" sz="1800" dirty="0" err="1"/>
              <a:t>callee</a:t>
            </a:r>
            <a:r>
              <a:rPr lang="en-US" sz="1800" dirty="0"/>
              <a:t> to do so, as well</a:t>
            </a:r>
          </a:p>
          <a:p>
            <a:pPr lvl="1"/>
            <a:r>
              <a:rPr lang="en-US" sz="1800" dirty="0"/>
              <a:t>Register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/>
              <a:t>also stores returned value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6324600" y="1600200"/>
            <a:ext cx="2514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%eax</a:t>
            </a: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6324600" y="2057400"/>
            <a:ext cx="2514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%edx</a:t>
            </a:r>
          </a:p>
        </p:txBody>
      </p: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6324600" y="2514600"/>
            <a:ext cx="2514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%ecx</a:t>
            </a:r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6324600" y="2971800"/>
            <a:ext cx="25146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%ebx</a:t>
            </a:r>
          </a:p>
        </p:txBody>
      </p:sp>
      <p:sp>
        <p:nvSpPr>
          <p:cNvPr id="248840" name="Rectangle 8"/>
          <p:cNvSpPr>
            <a:spLocks noChangeArrowheads="1"/>
          </p:cNvSpPr>
          <p:nvPr/>
        </p:nvSpPr>
        <p:spPr bwMode="auto">
          <a:xfrm>
            <a:off x="6324600" y="3429000"/>
            <a:ext cx="25146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%esi</a:t>
            </a:r>
          </a:p>
        </p:txBody>
      </p:sp>
      <p:sp>
        <p:nvSpPr>
          <p:cNvPr id="248841" name="Rectangle 9"/>
          <p:cNvSpPr>
            <a:spLocks noChangeArrowheads="1"/>
          </p:cNvSpPr>
          <p:nvPr/>
        </p:nvSpPr>
        <p:spPr bwMode="auto">
          <a:xfrm>
            <a:off x="6324600" y="3886200"/>
            <a:ext cx="25146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%edi</a:t>
            </a:r>
          </a:p>
        </p:txBody>
      </p:sp>
      <p:sp>
        <p:nvSpPr>
          <p:cNvPr id="248842" name="Rectangle 10"/>
          <p:cNvSpPr>
            <a:spLocks noChangeArrowheads="1"/>
          </p:cNvSpPr>
          <p:nvPr/>
        </p:nvSpPr>
        <p:spPr bwMode="auto">
          <a:xfrm>
            <a:off x="6324600" y="4343400"/>
            <a:ext cx="2514600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48843" name="Rectangle 11"/>
          <p:cNvSpPr>
            <a:spLocks noChangeArrowheads="1"/>
          </p:cNvSpPr>
          <p:nvPr/>
        </p:nvSpPr>
        <p:spPr bwMode="auto">
          <a:xfrm>
            <a:off x="6324600" y="4800600"/>
            <a:ext cx="2514600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48844" name="AutoShape 12"/>
          <p:cNvSpPr>
            <a:spLocks/>
          </p:cNvSpPr>
          <p:nvPr/>
        </p:nvSpPr>
        <p:spPr bwMode="auto">
          <a:xfrm>
            <a:off x="5638800" y="1600200"/>
            <a:ext cx="533400" cy="1295400"/>
          </a:xfrm>
          <a:prstGeom prst="leftBrace">
            <a:avLst>
              <a:gd name="adj1" fmla="val 2023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45" name="AutoShape 13"/>
          <p:cNvSpPr>
            <a:spLocks/>
          </p:cNvSpPr>
          <p:nvPr/>
        </p:nvSpPr>
        <p:spPr bwMode="auto">
          <a:xfrm>
            <a:off x="5638800" y="2971800"/>
            <a:ext cx="533400" cy="1295400"/>
          </a:xfrm>
          <a:prstGeom prst="leftBrace">
            <a:avLst>
              <a:gd name="adj1" fmla="val 2023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46" name="AutoShape 14"/>
          <p:cNvSpPr>
            <a:spLocks/>
          </p:cNvSpPr>
          <p:nvPr/>
        </p:nvSpPr>
        <p:spPr bwMode="auto">
          <a:xfrm>
            <a:off x="5638800" y="4343400"/>
            <a:ext cx="533400" cy="838200"/>
          </a:xfrm>
          <a:prstGeom prst="leftBrace">
            <a:avLst>
              <a:gd name="adj1" fmla="val 1309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3987800" y="1905000"/>
            <a:ext cx="15557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/>
              <a:t>Caller-Save</a:t>
            </a:r>
          </a:p>
          <a:p>
            <a:pPr algn="r">
              <a:lnSpc>
                <a:spcPct val="100000"/>
              </a:lnSpc>
            </a:pPr>
            <a:r>
              <a:rPr lang="en-US"/>
              <a:t>Temporaries</a:t>
            </a:r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4038600" y="3276600"/>
            <a:ext cx="15557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/>
              <a:t>Callee-Save</a:t>
            </a:r>
          </a:p>
          <a:p>
            <a:pPr algn="r">
              <a:lnSpc>
                <a:spcPct val="100000"/>
              </a:lnSpc>
            </a:pPr>
            <a:r>
              <a:rPr lang="en-US"/>
              <a:t>Temporaries</a:t>
            </a:r>
          </a:p>
        </p:txBody>
      </p:sp>
      <p:sp>
        <p:nvSpPr>
          <p:cNvPr id="248849" name="Text Box 17"/>
          <p:cNvSpPr txBox="1">
            <a:spLocks noChangeArrowheads="1"/>
          </p:cNvSpPr>
          <p:nvPr/>
        </p:nvSpPr>
        <p:spPr bwMode="auto">
          <a:xfrm>
            <a:off x="4572000" y="4572000"/>
            <a:ext cx="984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/>
              <a:t>Special</a:t>
            </a:r>
          </a:p>
        </p:txBody>
      </p:sp>
    </p:spTree>
    <p:extLst>
      <p:ext uri="{BB962C8B-B14F-4D97-AF65-F5344CB8AC3E}">
        <p14:creationId xmlns:p14="http://schemas.microsoft.com/office/powerpoint/2010/main" val="18957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72" name="Rectangle 16"/>
          <p:cNvSpPr>
            <a:spLocks noChangeArrowheads="1"/>
          </p:cNvSpPr>
          <p:nvPr/>
        </p:nvSpPr>
        <p:spPr bwMode="auto">
          <a:xfrm>
            <a:off x="7772400" y="2971800"/>
            <a:ext cx="609600" cy="30480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49873" name="Rectangle 17"/>
          <p:cNvSpPr>
            <a:spLocks noChangeArrowheads="1"/>
          </p:cNvSpPr>
          <p:nvPr/>
        </p:nvSpPr>
        <p:spPr bwMode="auto">
          <a:xfrm>
            <a:off x="7391400" y="3733800"/>
            <a:ext cx="609600" cy="30480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49874" name="Rectangle 18"/>
          <p:cNvSpPr>
            <a:spLocks noChangeArrowheads="1"/>
          </p:cNvSpPr>
          <p:nvPr/>
        </p:nvSpPr>
        <p:spPr bwMode="auto">
          <a:xfrm>
            <a:off x="6934200" y="4800600"/>
            <a:ext cx="609600" cy="30480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49868" name="Rectangle 12"/>
          <p:cNvSpPr>
            <a:spLocks noChangeArrowheads="1"/>
          </p:cNvSpPr>
          <p:nvPr/>
        </p:nvSpPr>
        <p:spPr bwMode="auto">
          <a:xfrm>
            <a:off x="7620000" y="2133600"/>
            <a:ext cx="6096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49865" name="Group 9"/>
          <p:cNvGrpSpPr>
            <a:grpSpLocks/>
          </p:cNvGrpSpPr>
          <p:nvPr/>
        </p:nvGrpSpPr>
        <p:grpSpPr bwMode="auto">
          <a:xfrm>
            <a:off x="5486400" y="1828800"/>
            <a:ext cx="2971800" cy="3886200"/>
            <a:chOff x="3456" y="1152"/>
            <a:chExt cx="1872" cy="2448"/>
          </a:xfrm>
        </p:grpSpPr>
        <p:sp>
          <p:nvSpPr>
            <p:cNvPr id="249863" name="Rectangle 7"/>
            <p:cNvSpPr>
              <a:spLocks noChangeArrowheads="1"/>
            </p:cNvSpPr>
            <p:nvPr/>
          </p:nvSpPr>
          <p:spPr bwMode="auto">
            <a:xfrm>
              <a:off x="3456" y="3408"/>
              <a:ext cx="1872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49864" name="Rectangle 8"/>
            <p:cNvSpPr>
              <a:spLocks noChangeArrowheads="1"/>
            </p:cNvSpPr>
            <p:nvPr/>
          </p:nvSpPr>
          <p:spPr bwMode="auto">
            <a:xfrm>
              <a:off x="3456" y="1152"/>
              <a:ext cx="1872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838200" y="914400"/>
            <a:ext cx="3400425" cy="22987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rfact(int x)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rval;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if (x &lt;= 1)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return 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rval = rfact(x-1);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rval * x;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49859" name="Rectangle 3"/>
          <p:cNvSpPr>
            <a:spLocks noChangeArrowheads="1"/>
          </p:cNvSpPr>
          <p:nvPr/>
        </p:nvSpPr>
        <p:spPr bwMode="auto">
          <a:xfrm>
            <a:off x="5257800" y="152400"/>
            <a:ext cx="3505200" cy="6418263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</a:rPr>
              <a:t>globl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rfact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.type	 </a:t>
            </a:r>
            <a:r>
              <a:rPr lang="en-US" dirty="0" err="1">
                <a:latin typeface="Courier New" pitchFamily="49" charset="0"/>
              </a:rPr>
              <a:t>rfact,@function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 err="1">
                <a:latin typeface="Courier New" pitchFamily="49" charset="0"/>
              </a:rPr>
              <a:t>rfact</a:t>
            </a:r>
            <a:r>
              <a:rPr lang="en-US" dirty="0">
                <a:latin typeface="Courier New" pitchFamily="49" charset="0"/>
              </a:rPr>
              <a:t>: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pushl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esp,%ebp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pushl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8(%</a:t>
            </a:r>
            <a:r>
              <a:rPr lang="en-US" dirty="0" err="1">
                <a:latin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cmpl</a:t>
            </a:r>
            <a:r>
              <a:rPr lang="en-US" dirty="0">
                <a:latin typeface="Courier New" pitchFamily="49" charset="0"/>
              </a:rPr>
              <a:t> $1,%ebx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jle</a:t>
            </a:r>
            <a:r>
              <a:rPr lang="en-US" dirty="0">
                <a:latin typeface="Courier New" pitchFamily="49" charset="0"/>
              </a:rPr>
              <a:t> .L78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leal</a:t>
            </a:r>
            <a:r>
              <a:rPr lang="en-US" dirty="0">
                <a:latin typeface="Courier New" pitchFamily="49" charset="0"/>
              </a:rPr>
              <a:t> -1(%</a:t>
            </a:r>
            <a:r>
              <a:rPr lang="en-US" dirty="0" err="1">
                <a:latin typeface="Courier New" pitchFamily="49" charset="0"/>
              </a:rPr>
              <a:t>ebx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eax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pushl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eax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call </a:t>
            </a:r>
            <a:r>
              <a:rPr lang="en-US" dirty="0" err="1">
                <a:latin typeface="Courier New" pitchFamily="49" charset="0"/>
              </a:rPr>
              <a:t>rfact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imull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ebx,%eax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jmp</a:t>
            </a:r>
            <a:r>
              <a:rPr lang="en-US" dirty="0">
                <a:latin typeface="Courier New" pitchFamily="49" charset="0"/>
              </a:rPr>
              <a:t> .L79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.align 4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.L78: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$1,%eax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.L79:</a:t>
            </a: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-4(%</a:t>
            </a:r>
            <a:r>
              <a:rPr lang="en-US" dirty="0" err="1">
                <a:latin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ebp,%esp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popl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520700" algn="l"/>
                <a:tab pos="1085850" algn="l"/>
              </a:tabLst>
            </a:pPr>
            <a:r>
              <a:rPr lang="en-US" dirty="0">
                <a:latin typeface="Courier New" pitchFamily="49" charset="0"/>
              </a:rPr>
              <a:t>	ret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334000" cy="573088"/>
          </a:xfrm>
          <a:noFill/>
          <a:ln/>
        </p:spPr>
        <p:txBody>
          <a:bodyPr/>
          <a:lstStyle/>
          <a:p>
            <a:r>
              <a:rPr lang="en-US"/>
              <a:t>Recursive Factorial</a:t>
            </a:r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4191000" cy="1371600"/>
          </a:xfrm>
        </p:spPr>
        <p:txBody>
          <a:bodyPr/>
          <a:lstStyle/>
          <a:p>
            <a:r>
              <a:rPr lang="en-US"/>
              <a:t>Registers</a:t>
            </a:r>
          </a:p>
          <a:p>
            <a:pPr lvl="1"/>
            <a:r>
              <a:rPr lang="en-US"/>
              <a:t> </a:t>
            </a:r>
            <a:r>
              <a:rPr lang="en-US">
                <a:latin typeface="Courier New" pitchFamily="49" charset="0"/>
              </a:rPr>
              <a:t>%eax</a:t>
            </a:r>
            <a:r>
              <a:rPr lang="en-US"/>
              <a:t> used without first saving</a:t>
            </a:r>
          </a:p>
          <a:p>
            <a:pPr lvl="1"/>
            <a:r>
              <a:rPr lang="en-US"/>
              <a:t> </a:t>
            </a:r>
            <a:r>
              <a:rPr lang="en-US">
                <a:latin typeface="Courier New" pitchFamily="49" charset="0"/>
              </a:rPr>
              <a:t>%ebx</a:t>
            </a:r>
            <a:r>
              <a:rPr lang="en-US"/>
              <a:t> used, but save at beginning &amp; restore at end</a:t>
            </a:r>
          </a:p>
        </p:txBody>
      </p:sp>
    </p:spTree>
    <p:extLst>
      <p:ext uri="{BB962C8B-B14F-4D97-AF65-F5344CB8AC3E}">
        <p14:creationId xmlns:p14="http://schemas.microsoft.com/office/powerpoint/2010/main" val="206789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5334000" y="25146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rfact: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pushl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pushl %ebx</a:t>
            </a:r>
          </a:p>
        </p:txBody>
      </p:sp>
      <p:sp>
        <p:nvSpPr>
          <p:cNvPr id="250930" name="Rectangle 50"/>
          <p:cNvSpPr>
            <a:spLocks noChangeArrowheads="1"/>
          </p:cNvSpPr>
          <p:nvPr/>
        </p:nvSpPr>
        <p:spPr bwMode="auto">
          <a:xfrm>
            <a:off x="5334000" y="25146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rfact: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movl %esp,%ebp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pushl %ebx</a:t>
            </a: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5588000" cy="573088"/>
          </a:xfrm>
        </p:spPr>
        <p:txBody>
          <a:bodyPr/>
          <a:lstStyle/>
          <a:p>
            <a:r>
              <a:rPr lang="en-US"/>
              <a:t>Rfact Stack Setup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3886200" y="1295400"/>
            <a:ext cx="23177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>
                <a:solidFill>
                  <a:schemeClr val="tx2"/>
                </a:solidFill>
              </a:rPr>
              <a:t>Entering Stack</a:t>
            </a:r>
          </a:p>
        </p:txBody>
      </p:sp>
      <p:sp>
        <p:nvSpPr>
          <p:cNvPr id="250886" name="Rectangle 6"/>
          <p:cNvSpPr>
            <a:spLocks noChangeArrowheads="1"/>
          </p:cNvSpPr>
          <p:nvPr/>
        </p:nvSpPr>
        <p:spPr bwMode="auto">
          <a:xfrm>
            <a:off x="2667000" y="44958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x</a:t>
            </a:r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2667000" y="48768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Rtn adr</a:t>
            </a:r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2133600" y="48768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4 </a:t>
            </a:r>
          </a:p>
        </p:txBody>
      </p:sp>
      <p:sp>
        <p:nvSpPr>
          <p:cNvPr id="250893" name="Text Box 13"/>
          <p:cNvSpPr txBox="1">
            <a:spLocks noChangeArrowheads="1"/>
          </p:cNvSpPr>
          <p:nvPr/>
        </p:nvSpPr>
        <p:spPr bwMode="auto">
          <a:xfrm>
            <a:off x="2133600" y="44958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8 </a:t>
            </a:r>
          </a:p>
        </p:txBody>
      </p:sp>
      <p:sp>
        <p:nvSpPr>
          <p:cNvPr id="250898" name="Line 18"/>
          <p:cNvSpPr>
            <a:spLocks noChangeShapeType="1"/>
          </p:cNvSpPr>
          <p:nvPr/>
        </p:nvSpPr>
        <p:spPr bwMode="auto">
          <a:xfrm flipH="1">
            <a:off x="1676400" y="52578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899" name="Line 19"/>
          <p:cNvSpPr>
            <a:spLocks noChangeShapeType="1"/>
          </p:cNvSpPr>
          <p:nvPr/>
        </p:nvSpPr>
        <p:spPr bwMode="auto">
          <a:xfrm flipV="1">
            <a:off x="1905000" y="48768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900" name="Line 20"/>
          <p:cNvSpPr>
            <a:spLocks noChangeShapeType="1"/>
          </p:cNvSpPr>
          <p:nvPr/>
        </p:nvSpPr>
        <p:spPr bwMode="auto">
          <a:xfrm>
            <a:off x="1905000" y="35814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901" name="Text Box 21"/>
          <p:cNvSpPr txBox="1">
            <a:spLocks noChangeArrowheads="1"/>
          </p:cNvSpPr>
          <p:nvPr/>
        </p:nvSpPr>
        <p:spPr bwMode="auto">
          <a:xfrm>
            <a:off x="1447800" y="3962400"/>
            <a:ext cx="819150" cy="3667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Caller</a:t>
            </a:r>
          </a:p>
        </p:txBody>
      </p:sp>
      <p:grpSp>
        <p:nvGrpSpPr>
          <p:cNvPr id="250928" name="Group 48"/>
          <p:cNvGrpSpPr>
            <a:grpSpLocks/>
          </p:cNvGrpSpPr>
          <p:nvPr/>
        </p:nvGrpSpPr>
        <p:grpSpPr bwMode="auto">
          <a:xfrm>
            <a:off x="3733800" y="5238750"/>
            <a:ext cx="1323975" cy="366713"/>
            <a:chOff x="2352" y="3300"/>
            <a:chExt cx="834" cy="231"/>
          </a:xfrm>
        </p:grpSpPr>
        <p:sp>
          <p:nvSpPr>
            <p:cNvPr id="250890" name="Text Box 10"/>
            <p:cNvSpPr txBox="1">
              <a:spLocks noChangeArrowheads="1"/>
            </p:cNvSpPr>
            <p:nvPr/>
          </p:nvSpPr>
          <p:spPr bwMode="auto">
            <a:xfrm>
              <a:off x="2726" y="3300"/>
              <a:ext cx="46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  <p:sp>
          <p:nvSpPr>
            <p:cNvPr id="250889" name="Line 9"/>
            <p:cNvSpPr>
              <a:spLocks noChangeShapeType="1"/>
            </p:cNvSpPr>
            <p:nvPr/>
          </p:nvSpPr>
          <p:spPr bwMode="auto">
            <a:xfrm flipH="1">
              <a:off x="2352" y="34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0891" name="Text Box 11"/>
          <p:cNvSpPr txBox="1">
            <a:spLocks noChangeArrowheads="1"/>
          </p:cNvSpPr>
          <p:nvPr/>
        </p:nvSpPr>
        <p:spPr bwMode="auto">
          <a:xfrm>
            <a:off x="2133600" y="52578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0 </a:t>
            </a:r>
          </a:p>
        </p:txBody>
      </p:sp>
      <p:grpSp>
        <p:nvGrpSpPr>
          <p:cNvPr id="250929" name="Group 49"/>
          <p:cNvGrpSpPr>
            <a:grpSpLocks/>
          </p:cNvGrpSpPr>
          <p:nvPr/>
        </p:nvGrpSpPr>
        <p:grpSpPr bwMode="auto">
          <a:xfrm>
            <a:off x="2667000" y="5638800"/>
            <a:ext cx="2406650" cy="381000"/>
            <a:chOff x="1680" y="3552"/>
            <a:chExt cx="1516" cy="240"/>
          </a:xfrm>
        </p:grpSpPr>
        <p:sp>
          <p:nvSpPr>
            <p:cNvPr id="250896" name="Text Box 16"/>
            <p:cNvSpPr txBox="1">
              <a:spLocks noChangeArrowheads="1"/>
            </p:cNvSpPr>
            <p:nvPr/>
          </p:nvSpPr>
          <p:spPr bwMode="auto">
            <a:xfrm>
              <a:off x="2736" y="3552"/>
              <a:ext cx="46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250894" name="Rectangle 14"/>
            <p:cNvSpPr>
              <a:spLocks noChangeArrowheads="1"/>
            </p:cNvSpPr>
            <p:nvPr/>
          </p:nvSpPr>
          <p:spPr bwMode="auto">
            <a:xfrm>
              <a:off x="1680" y="3552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Old </a:t>
              </a: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250895" name="Line 15"/>
            <p:cNvSpPr>
              <a:spLocks noChangeShapeType="1"/>
            </p:cNvSpPr>
            <p:nvPr/>
          </p:nvSpPr>
          <p:spPr bwMode="auto">
            <a:xfrm flipH="1">
              <a:off x="2362" y="366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0897" name="Text Box 17"/>
          <p:cNvSpPr txBox="1">
            <a:spLocks noChangeArrowheads="1"/>
          </p:cNvSpPr>
          <p:nvPr/>
        </p:nvSpPr>
        <p:spPr bwMode="auto">
          <a:xfrm>
            <a:off x="2133600" y="56388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-4 </a:t>
            </a:r>
          </a:p>
        </p:txBody>
      </p:sp>
      <p:sp>
        <p:nvSpPr>
          <p:cNvPr id="250902" name="Text Box 22"/>
          <p:cNvSpPr txBox="1">
            <a:spLocks noChangeArrowheads="1"/>
          </p:cNvSpPr>
          <p:nvPr/>
        </p:nvSpPr>
        <p:spPr bwMode="auto">
          <a:xfrm>
            <a:off x="1447800" y="5410200"/>
            <a:ext cx="857250" cy="366713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Callee</a:t>
            </a:r>
          </a:p>
        </p:txBody>
      </p:sp>
      <p:grpSp>
        <p:nvGrpSpPr>
          <p:cNvPr id="250911" name="Group 31"/>
          <p:cNvGrpSpPr>
            <a:grpSpLocks/>
          </p:cNvGrpSpPr>
          <p:nvPr/>
        </p:nvGrpSpPr>
        <p:grpSpPr bwMode="auto">
          <a:xfrm>
            <a:off x="990600" y="1066800"/>
            <a:ext cx="3625850" cy="1371600"/>
            <a:chOff x="624" y="672"/>
            <a:chExt cx="2284" cy="864"/>
          </a:xfrm>
        </p:grpSpPr>
        <p:sp>
          <p:nvSpPr>
            <p:cNvPr id="250904" name="Rectangle 24"/>
            <p:cNvSpPr>
              <a:spLocks noChangeArrowheads="1"/>
            </p:cNvSpPr>
            <p:nvPr/>
          </p:nvSpPr>
          <p:spPr bwMode="auto">
            <a:xfrm>
              <a:off x="1392" y="1056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x</a:t>
              </a:r>
            </a:p>
          </p:txBody>
        </p:sp>
        <p:sp>
          <p:nvSpPr>
            <p:cNvPr id="250905" name="Rectangle 25"/>
            <p:cNvSpPr>
              <a:spLocks noChangeArrowheads="1"/>
            </p:cNvSpPr>
            <p:nvPr/>
          </p:nvSpPr>
          <p:spPr bwMode="auto">
            <a:xfrm>
              <a:off x="1392" y="1296"/>
              <a:ext cx="672" cy="24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Rtn adr</a:t>
              </a:r>
            </a:p>
          </p:txBody>
        </p:sp>
        <p:sp>
          <p:nvSpPr>
            <p:cNvPr id="250906" name="Line 26"/>
            <p:cNvSpPr>
              <a:spLocks noChangeShapeType="1"/>
            </p:cNvSpPr>
            <p:nvPr/>
          </p:nvSpPr>
          <p:spPr bwMode="auto">
            <a:xfrm flipH="1">
              <a:off x="768" y="153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7" name="Line 27"/>
            <p:cNvSpPr>
              <a:spLocks noChangeShapeType="1"/>
            </p:cNvSpPr>
            <p:nvPr/>
          </p:nvSpPr>
          <p:spPr bwMode="auto">
            <a:xfrm>
              <a:off x="912" y="672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8" name="Text Box 28"/>
            <p:cNvSpPr txBox="1">
              <a:spLocks noChangeArrowheads="1"/>
            </p:cNvSpPr>
            <p:nvPr/>
          </p:nvSpPr>
          <p:spPr bwMode="auto">
            <a:xfrm>
              <a:off x="624" y="960"/>
              <a:ext cx="516" cy="23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/>
                <a:t>Caller</a:t>
              </a:r>
            </a:p>
          </p:txBody>
        </p:sp>
        <p:sp>
          <p:nvSpPr>
            <p:cNvPr id="250909" name="Line 29"/>
            <p:cNvSpPr>
              <a:spLocks noChangeShapeType="1"/>
            </p:cNvSpPr>
            <p:nvPr/>
          </p:nvSpPr>
          <p:spPr bwMode="auto">
            <a:xfrm flipH="1">
              <a:off x="2074" y="14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10" name="Text Box 30"/>
            <p:cNvSpPr txBox="1">
              <a:spLocks noChangeArrowheads="1"/>
            </p:cNvSpPr>
            <p:nvPr/>
          </p:nvSpPr>
          <p:spPr bwMode="auto">
            <a:xfrm>
              <a:off x="2448" y="1296"/>
              <a:ext cx="46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</p:grpSp>
      <p:sp>
        <p:nvSpPr>
          <p:cNvPr id="250915" name="Text Box 35"/>
          <p:cNvSpPr txBox="1">
            <a:spLocks noChangeArrowheads="1"/>
          </p:cNvSpPr>
          <p:nvPr/>
        </p:nvSpPr>
        <p:spPr bwMode="auto">
          <a:xfrm>
            <a:off x="3870325" y="928688"/>
            <a:ext cx="7302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50917" name="Rectangle 37"/>
          <p:cNvSpPr>
            <a:spLocks noChangeArrowheads="1"/>
          </p:cNvSpPr>
          <p:nvPr/>
        </p:nvSpPr>
        <p:spPr bwMode="auto">
          <a:xfrm>
            <a:off x="2209800" y="9144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pre </a:t>
            </a:r>
            <a:r>
              <a:rPr lang="en-US">
                <a:latin typeface="Courier New" pitchFamily="49" charset="0"/>
              </a:rPr>
              <a:t>%ebp</a:t>
            </a:r>
            <a:endParaRPr lang="en-US"/>
          </a:p>
        </p:txBody>
      </p:sp>
      <p:sp>
        <p:nvSpPr>
          <p:cNvPr id="250918" name="Line 38"/>
          <p:cNvSpPr>
            <a:spLocks noChangeShapeType="1"/>
          </p:cNvSpPr>
          <p:nvPr/>
        </p:nvSpPr>
        <p:spPr bwMode="auto">
          <a:xfrm flipH="1">
            <a:off x="3276600" y="1100138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920" name="Rectangle 40"/>
          <p:cNvSpPr>
            <a:spLocks noChangeArrowheads="1"/>
          </p:cNvSpPr>
          <p:nvPr/>
        </p:nvSpPr>
        <p:spPr bwMode="auto">
          <a:xfrm>
            <a:off x="2209800" y="12954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pre </a:t>
            </a:r>
            <a:r>
              <a:rPr lang="en-US">
                <a:latin typeface="Courier New" pitchFamily="49" charset="0"/>
              </a:rPr>
              <a:t>%ebx</a:t>
            </a:r>
          </a:p>
        </p:txBody>
      </p:sp>
      <p:sp>
        <p:nvSpPr>
          <p:cNvPr id="250924" name="Rectangle 44"/>
          <p:cNvSpPr>
            <a:spLocks noChangeArrowheads="1"/>
          </p:cNvSpPr>
          <p:nvPr/>
        </p:nvSpPr>
        <p:spPr bwMode="auto">
          <a:xfrm>
            <a:off x="2667000" y="37338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pre </a:t>
            </a:r>
            <a:r>
              <a:rPr lang="en-US">
                <a:latin typeface="Courier New" pitchFamily="49" charset="0"/>
              </a:rPr>
              <a:t>%ebp</a:t>
            </a:r>
            <a:endParaRPr lang="en-US"/>
          </a:p>
        </p:txBody>
      </p:sp>
      <p:sp>
        <p:nvSpPr>
          <p:cNvPr id="250925" name="Rectangle 45"/>
          <p:cNvSpPr>
            <a:spLocks noChangeArrowheads="1"/>
          </p:cNvSpPr>
          <p:nvPr/>
        </p:nvSpPr>
        <p:spPr bwMode="auto">
          <a:xfrm>
            <a:off x="2667000" y="4114800"/>
            <a:ext cx="10668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pre </a:t>
            </a:r>
            <a:r>
              <a:rPr lang="en-US">
                <a:latin typeface="Courier New" pitchFamily="49" charset="0"/>
              </a:rPr>
              <a:t>%ebx</a:t>
            </a:r>
          </a:p>
        </p:txBody>
      </p:sp>
      <p:grpSp>
        <p:nvGrpSpPr>
          <p:cNvPr id="250927" name="Group 47"/>
          <p:cNvGrpSpPr>
            <a:grpSpLocks/>
          </p:cNvGrpSpPr>
          <p:nvPr/>
        </p:nvGrpSpPr>
        <p:grpSpPr bwMode="auto">
          <a:xfrm>
            <a:off x="2667000" y="3886200"/>
            <a:ext cx="1917700" cy="1752600"/>
            <a:chOff x="1680" y="2448"/>
            <a:chExt cx="1208" cy="1104"/>
          </a:xfrm>
        </p:grpSpPr>
        <p:sp>
          <p:nvSpPr>
            <p:cNvPr id="250888" name="Rectangle 8"/>
            <p:cNvSpPr>
              <a:spLocks noChangeArrowheads="1"/>
            </p:cNvSpPr>
            <p:nvPr/>
          </p:nvSpPr>
          <p:spPr bwMode="auto">
            <a:xfrm>
              <a:off x="1680" y="3312"/>
              <a:ext cx="67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Old </a:t>
              </a:r>
              <a:r>
                <a:rPr lang="en-US">
                  <a:latin typeface="Courier New" pitchFamily="49" charset="0"/>
                </a:rPr>
                <a:t>%ebp</a:t>
              </a:r>
              <a:endParaRPr lang="en-US"/>
            </a:p>
          </p:txBody>
        </p:sp>
        <p:sp>
          <p:nvSpPr>
            <p:cNvPr id="250926" name="Freeform 46"/>
            <p:cNvSpPr>
              <a:spLocks/>
            </p:cNvSpPr>
            <p:nvPr/>
          </p:nvSpPr>
          <p:spPr bwMode="auto">
            <a:xfrm>
              <a:off x="2256" y="2448"/>
              <a:ext cx="632" cy="912"/>
            </a:xfrm>
            <a:custGeom>
              <a:avLst/>
              <a:gdLst/>
              <a:ahLst/>
              <a:cxnLst>
                <a:cxn ang="0">
                  <a:pos x="0" y="1584"/>
                </a:cxn>
                <a:cxn ang="0">
                  <a:pos x="288" y="1536"/>
                </a:cxn>
                <a:cxn ang="0">
                  <a:pos x="528" y="1296"/>
                </a:cxn>
                <a:cxn ang="0">
                  <a:pos x="624" y="864"/>
                </a:cxn>
                <a:cxn ang="0">
                  <a:pos x="576" y="432"/>
                </a:cxn>
                <a:cxn ang="0">
                  <a:pos x="336" y="96"/>
                </a:cxn>
                <a:cxn ang="0">
                  <a:pos x="96" y="0"/>
                </a:cxn>
              </a:cxnLst>
              <a:rect l="0" t="0" r="r" b="b"/>
              <a:pathLst>
                <a:path w="632" h="1584">
                  <a:moveTo>
                    <a:pt x="0" y="1584"/>
                  </a:moveTo>
                  <a:cubicBezTo>
                    <a:pt x="100" y="1584"/>
                    <a:pt x="200" y="1584"/>
                    <a:pt x="288" y="1536"/>
                  </a:cubicBezTo>
                  <a:cubicBezTo>
                    <a:pt x="376" y="1488"/>
                    <a:pt x="472" y="1408"/>
                    <a:pt x="528" y="1296"/>
                  </a:cubicBezTo>
                  <a:cubicBezTo>
                    <a:pt x="584" y="1184"/>
                    <a:pt x="616" y="1008"/>
                    <a:pt x="624" y="864"/>
                  </a:cubicBezTo>
                  <a:cubicBezTo>
                    <a:pt x="632" y="720"/>
                    <a:pt x="624" y="560"/>
                    <a:pt x="576" y="432"/>
                  </a:cubicBezTo>
                  <a:cubicBezTo>
                    <a:pt x="528" y="304"/>
                    <a:pt x="416" y="168"/>
                    <a:pt x="336" y="96"/>
                  </a:cubicBezTo>
                  <a:cubicBezTo>
                    <a:pt x="256" y="24"/>
                    <a:pt x="136" y="16"/>
                    <a:pt x="96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0931" name="Rectangle 51"/>
          <p:cNvSpPr>
            <a:spLocks noChangeArrowheads="1"/>
          </p:cNvSpPr>
          <p:nvPr/>
        </p:nvSpPr>
        <p:spPr bwMode="auto">
          <a:xfrm>
            <a:off x="5334000" y="2514600"/>
            <a:ext cx="3505200" cy="1244600"/>
          </a:xfrm>
          <a:prstGeom prst="rect">
            <a:avLst/>
          </a:prstGeom>
          <a:solidFill>
            <a:srgbClr val="CCECFF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rfact: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US" u="sng">
                <a:latin typeface="Courier New" pitchFamily="49" charset="0"/>
              </a:rPr>
              <a:t>pushl %ebx</a:t>
            </a:r>
          </a:p>
        </p:txBody>
      </p:sp>
    </p:spTree>
    <p:extLst>
      <p:ext uri="{BB962C8B-B14F-4D97-AF65-F5344CB8AC3E}">
        <p14:creationId xmlns:p14="http://schemas.microsoft.com/office/powerpoint/2010/main" val="23651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30" grpId="0" animBg="1" autoUpdateAnimBg="0"/>
      <p:bldP spid="25093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3124200" cy="573088"/>
          </a:xfrm>
        </p:spPr>
        <p:txBody>
          <a:bodyPr/>
          <a:lstStyle/>
          <a:p>
            <a:r>
              <a:rPr lang="en-US"/>
              <a:t>Rfact Body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4038600"/>
            <a:ext cx="4889500" cy="2209800"/>
          </a:xfrm>
        </p:spPr>
        <p:txBody>
          <a:bodyPr/>
          <a:lstStyle/>
          <a:p>
            <a:pPr marL="223838" indent="-223838" defTabSz="895350">
              <a:tabLst>
                <a:tab pos="1092200" algn="l"/>
              </a:tabLst>
            </a:pPr>
            <a:r>
              <a:rPr lang="en-US" sz="1800" dirty="0"/>
              <a:t>Registers</a:t>
            </a:r>
          </a:p>
          <a:p>
            <a:pPr marL="560388" lvl="1" indent="-222250" defTabSz="895350">
              <a:buFont typeface="Wingdings" pitchFamily="2" charset="2"/>
              <a:buNone/>
              <a:tabLst>
                <a:tab pos="10922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/>
              <a:t>Stored value of x</a:t>
            </a:r>
          </a:p>
          <a:p>
            <a:pPr marL="560388" lvl="1" indent="-222250" defTabSz="895350">
              <a:buFont typeface="Wingdings" pitchFamily="2" charset="2"/>
              <a:buNone/>
              <a:tabLst>
                <a:tab pos="10922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eax</a:t>
            </a:r>
            <a:endParaRPr lang="en-US" sz="1800" dirty="0">
              <a:latin typeface="Courier New" pitchFamily="49" charset="0"/>
            </a:endParaRPr>
          </a:p>
          <a:p>
            <a:pPr marL="839788" lvl="2" indent="-165100" defTabSz="895350">
              <a:tabLst>
                <a:tab pos="1092200" algn="l"/>
              </a:tabLst>
            </a:pPr>
            <a:r>
              <a:rPr lang="en-US" sz="1800" dirty="0"/>
              <a:t>Temporary value of</a:t>
            </a:r>
            <a:r>
              <a:rPr lang="en-US" sz="1800" dirty="0">
                <a:latin typeface="Courier New" pitchFamily="49" charset="0"/>
              </a:rPr>
              <a:t> x-1</a:t>
            </a:r>
          </a:p>
          <a:p>
            <a:pPr marL="839788" lvl="2" indent="-165100" defTabSz="895350">
              <a:tabLst>
                <a:tab pos="1092200" algn="l"/>
              </a:tabLst>
            </a:pPr>
            <a:r>
              <a:rPr lang="en-US" sz="1800" dirty="0"/>
              <a:t>Returned value from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rfact</a:t>
            </a:r>
            <a:r>
              <a:rPr lang="en-US" sz="1800" dirty="0">
                <a:latin typeface="Courier New" pitchFamily="49" charset="0"/>
              </a:rPr>
              <a:t>(x-1)</a:t>
            </a:r>
          </a:p>
          <a:p>
            <a:pPr marL="839788" lvl="2" indent="-165100" defTabSz="895350">
              <a:tabLst>
                <a:tab pos="1092200" algn="l"/>
              </a:tabLst>
            </a:pPr>
            <a:r>
              <a:rPr lang="en-US" sz="1800" dirty="0"/>
              <a:t>Returned value from this call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3048000" y="687387"/>
            <a:ext cx="5867400" cy="312261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movl 8(%ebp),%ebx	# ebx = x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cmpl $1,%ebx		# Compare x : 1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jle .L78		# If &lt;= goto Term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leal -1(%ebx),%eax	# eax = x-1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pushl %eax		# Push x-1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call rfact		# rfact(x-1)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imull %ebx,%eax		# rval * x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jmp .L79		# Goto done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.L78:	# Term: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movl $1,%eax		# return val = 1</a:t>
            </a:r>
          </a:p>
          <a:p>
            <a:pPr algn="l">
              <a:lnSpc>
                <a:spcPct val="100000"/>
              </a:lnSpc>
              <a:tabLst>
                <a:tab pos="228600" algn="l"/>
                <a:tab pos="25146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.L79:	# Done:</a:t>
            </a: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533400" y="3886200"/>
            <a:ext cx="3400425" cy="2298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rfact(int x)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rval;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if (x &lt;= 1)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return 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rval = </a:t>
            </a: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rfact(x-1)</a:t>
            </a:r>
            <a:r>
              <a:rPr lang="en-US">
                <a:latin typeface="Courier New" pitchFamily="49" charset="0"/>
              </a:rPr>
              <a:t> 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</a:t>
            </a: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rval * x</a:t>
            </a:r>
            <a:r>
              <a:rPr lang="en-US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51910" name="AutoShape 6"/>
          <p:cNvSpPr>
            <a:spLocks/>
          </p:cNvSpPr>
          <p:nvPr/>
        </p:nvSpPr>
        <p:spPr bwMode="auto">
          <a:xfrm>
            <a:off x="2641600" y="1550987"/>
            <a:ext cx="508000" cy="1028700"/>
          </a:xfrm>
          <a:prstGeom prst="leftBrace">
            <a:avLst>
              <a:gd name="adj1" fmla="val 1687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1127125" y="1816100"/>
            <a:ext cx="13017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8694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20700"/>
            <a:ext cx="6167438" cy="573088"/>
          </a:xfrm>
          <a:noFill/>
          <a:ln/>
        </p:spPr>
        <p:txBody>
          <a:bodyPr/>
          <a:lstStyle/>
          <a:p>
            <a:r>
              <a:rPr lang="en-US"/>
              <a:t>Basic Data Types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4860925"/>
          </a:xfrm>
          <a:noFill/>
          <a:ln/>
        </p:spPr>
        <p:txBody>
          <a:bodyPr lIns="90487" tIns="44450" rIns="90487" bIns="44450"/>
          <a:lstStyle/>
          <a:p>
            <a:pPr marL="223838" indent="-223838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2000" dirty="0"/>
              <a:t>Integral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2000" dirty="0"/>
              <a:t>Stored &amp; operated on in general registers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2000" dirty="0"/>
              <a:t>Signed vs. unsigned depends on instructions used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2000" dirty="0"/>
              <a:t>Intel	GAS	Bytes	C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2000" dirty="0"/>
              <a:t>byte	</a:t>
            </a:r>
            <a:r>
              <a:rPr lang="en-US" sz="2000" dirty="0">
                <a:latin typeface="Courier New" pitchFamily="49" charset="0"/>
              </a:rPr>
              <a:t>b</a:t>
            </a:r>
            <a:r>
              <a:rPr lang="en-US" sz="2000" dirty="0"/>
              <a:t>	1	[</a:t>
            </a:r>
            <a:r>
              <a:rPr lang="en-US" sz="2000" dirty="0">
                <a:latin typeface="Courier New" pitchFamily="49" charset="0"/>
              </a:rPr>
              <a:t>unsigned</a:t>
            </a:r>
            <a:r>
              <a:rPr lang="en-US" sz="2000" dirty="0"/>
              <a:t>]</a:t>
            </a:r>
            <a:r>
              <a:rPr lang="en-US" sz="2000" dirty="0">
                <a:latin typeface="Courier New" pitchFamily="49" charset="0"/>
              </a:rPr>
              <a:t> char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2000" dirty="0"/>
              <a:t>word	</a:t>
            </a:r>
            <a:r>
              <a:rPr lang="en-US" sz="2000" dirty="0">
                <a:latin typeface="Courier New" pitchFamily="49" charset="0"/>
              </a:rPr>
              <a:t>w</a:t>
            </a:r>
            <a:r>
              <a:rPr lang="en-US" sz="2000" dirty="0"/>
              <a:t>	2	[</a:t>
            </a:r>
            <a:r>
              <a:rPr lang="en-US" sz="2000" dirty="0">
                <a:latin typeface="Courier New" pitchFamily="49" charset="0"/>
              </a:rPr>
              <a:t>unsigned</a:t>
            </a:r>
            <a:r>
              <a:rPr lang="en-US" sz="2000" dirty="0"/>
              <a:t>]</a:t>
            </a:r>
            <a:r>
              <a:rPr lang="en-US" sz="2000" dirty="0">
                <a:latin typeface="Courier New" pitchFamily="49" charset="0"/>
              </a:rPr>
              <a:t> short</a:t>
            </a:r>
            <a:endParaRPr lang="en-US" sz="2000" dirty="0"/>
          </a:p>
          <a:p>
            <a:pPr marL="839788" lvl="2" indent="-165100" defTabSz="895350">
              <a:buFont typeface="Wingdings" pitchFamily="2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2000" dirty="0"/>
              <a:t>double word	</a:t>
            </a:r>
            <a:r>
              <a:rPr lang="en-US" sz="2000" dirty="0">
                <a:latin typeface="Courier New" pitchFamily="49" charset="0"/>
              </a:rPr>
              <a:t>l</a:t>
            </a:r>
            <a:r>
              <a:rPr lang="en-US" sz="2000" dirty="0"/>
              <a:t>	4	[</a:t>
            </a:r>
            <a:r>
              <a:rPr lang="en-US" sz="2000" dirty="0">
                <a:latin typeface="Courier New" pitchFamily="49" charset="0"/>
              </a:rPr>
              <a:t>unsigned</a:t>
            </a:r>
            <a:r>
              <a:rPr lang="en-US" sz="2000" dirty="0"/>
              <a:t>]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int</a:t>
            </a:r>
            <a:endParaRPr lang="en-US" sz="2000" dirty="0"/>
          </a:p>
          <a:p>
            <a:pPr marL="223838" indent="-223838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2000" dirty="0"/>
              <a:t>Floating Point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2000" dirty="0"/>
              <a:t>Stored &amp; operated on in floating point registers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2000" dirty="0"/>
              <a:t>Intel	GAS	Bytes	C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2000" dirty="0"/>
              <a:t>Single	</a:t>
            </a:r>
            <a:r>
              <a:rPr lang="en-US" sz="2000" dirty="0">
                <a:latin typeface="Courier New" pitchFamily="49" charset="0"/>
              </a:rPr>
              <a:t>s</a:t>
            </a:r>
            <a:r>
              <a:rPr lang="en-US" sz="2000" dirty="0"/>
              <a:t>	4	</a:t>
            </a:r>
            <a:r>
              <a:rPr lang="en-US" sz="2000" dirty="0">
                <a:latin typeface="Courier New" pitchFamily="49" charset="0"/>
              </a:rPr>
              <a:t>float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2000" dirty="0"/>
              <a:t>Double	</a:t>
            </a:r>
            <a:r>
              <a:rPr lang="en-US" sz="2000" dirty="0">
                <a:latin typeface="Courier New" pitchFamily="49" charset="0"/>
              </a:rPr>
              <a:t>l</a:t>
            </a:r>
            <a:r>
              <a:rPr lang="en-US" sz="2000" dirty="0"/>
              <a:t>	8	</a:t>
            </a:r>
            <a:r>
              <a:rPr lang="en-US" sz="2000" dirty="0">
                <a:latin typeface="Courier New" pitchFamily="49" charset="0"/>
              </a:rPr>
              <a:t>double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2000" dirty="0"/>
              <a:t>Extended	</a:t>
            </a:r>
            <a:r>
              <a:rPr lang="en-US" sz="2000" dirty="0">
                <a:latin typeface="Courier New" pitchFamily="49" charset="0"/>
              </a:rPr>
              <a:t>t</a:t>
            </a:r>
            <a:r>
              <a:rPr lang="en-US" sz="2000" dirty="0"/>
              <a:t>	10/12	</a:t>
            </a:r>
            <a:r>
              <a:rPr lang="en-US" sz="2000" dirty="0">
                <a:latin typeface="Courier New" pitchFamily="49" charset="0"/>
              </a:rPr>
              <a:t>long double</a:t>
            </a:r>
          </a:p>
        </p:txBody>
      </p:sp>
    </p:spTree>
    <p:extLst>
      <p:ext uri="{BB962C8B-B14F-4D97-AF65-F5344CB8AC3E}">
        <p14:creationId xmlns:p14="http://schemas.microsoft.com/office/powerpoint/2010/main" val="1470252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9319</TotalTime>
  <Pages>15</Pages>
  <Words>1974</Words>
  <Application>Microsoft Office PowerPoint</Application>
  <PresentationFormat>On-screen Show (4:3)</PresentationFormat>
  <Paragraphs>752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class6-wrapup</vt:lpstr>
      <vt:lpstr>Assembly Programming</vt:lpstr>
      <vt:lpstr>IA32/Linux Stack Frame</vt:lpstr>
      <vt:lpstr>Register Saving Conventions</vt:lpstr>
      <vt:lpstr>Register Saving Conventions</vt:lpstr>
      <vt:lpstr>IA32/Linux Register Usage</vt:lpstr>
      <vt:lpstr>Recursive Factorial</vt:lpstr>
      <vt:lpstr>Rfact Stack Setup</vt:lpstr>
      <vt:lpstr>Rfact Body</vt:lpstr>
      <vt:lpstr>Basic Data Types</vt:lpstr>
      <vt:lpstr>Array Allocation</vt:lpstr>
      <vt:lpstr>Array Example</vt:lpstr>
      <vt:lpstr>Array Accessing Example</vt:lpstr>
      <vt:lpstr>Referencing Examples</vt:lpstr>
      <vt:lpstr>Array Loop Example</vt:lpstr>
      <vt:lpstr>Array Loop Implementation</vt:lpstr>
      <vt:lpstr>Multi-Level Array Example</vt:lpstr>
      <vt:lpstr>Element Access in Multi-Level Array</vt:lpstr>
      <vt:lpstr>Structures</vt:lpstr>
      <vt:lpstr>Generating Pointer to Struct. Member</vt:lpstr>
      <vt:lpstr>Alignment</vt:lpstr>
      <vt:lpstr>Specific Cases of Alignment</vt:lpstr>
      <vt:lpstr>Satisfying Alignment with Structures</vt:lpstr>
      <vt:lpstr>Linux vs. Windows</vt:lpstr>
      <vt:lpstr>Arrays of Structures</vt:lpstr>
      <vt:lpstr>Satisfying Alignment within Structure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Randal E. Bryant and David R. O'Hallaron</dc:creator>
  <cp:lastModifiedBy>Abhishek</cp:lastModifiedBy>
  <cp:revision>388</cp:revision>
  <cp:lastPrinted>1999-01-11T23:34:46Z</cp:lastPrinted>
  <dcterms:created xsi:type="dcterms:W3CDTF">2010-02-15T16:36:28Z</dcterms:created>
  <dcterms:modified xsi:type="dcterms:W3CDTF">2011-02-24T20:57:12Z</dcterms:modified>
</cp:coreProperties>
</file>