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71" r:id="rId16"/>
    <p:sldId id="281" r:id="rId17"/>
    <p:sldId id="272" r:id="rId18"/>
    <p:sldId id="275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80" d="100"/>
          <a:sy n="80" d="100"/>
        </p:scale>
        <p:origin x="-798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3585C37A-FCEB-419D-B04B-4EE1CAFA0B03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F394FE65-8155-4222-998E-A7B161B150A9}" type="slidenum">
              <a:rPr lang="en-US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60130508-42B4-4EE6-8F1C-79774FC52EFF}" type="slidenum">
              <a:rPr lang="en-US"/>
              <a:pPr/>
              <a:t>12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47D220F-5EA7-4382-9EDD-8E26A85CC271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E7383BE9-9EF4-460D-B540-EA9CFA7B44E5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the use of the bubbles (NOT) in the input.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37FE111-FB1B-4C5B-B9ED-8D034FA74DFE}" type="slidenum">
              <a:rPr lang="en-US"/>
              <a:pPr/>
              <a:t>15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there's time, perhaps discuss how all gates can be implemented with NAND (or NOR).</a:t>
            </a:r>
          </a:p>
          <a:p>
            <a:r>
              <a:rPr lang="en-US"/>
              <a:t>Therefore, you can implement any truth table using only NAND (or NOR) gates.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3CBD569-C8E4-40CB-B758-3AB60B151C8A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A6B914D3-E71F-44E4-9B12-6CE5C6216A70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NAND and NOR are not associative.</a:t>
            </a:r>
          </a:p>
          <a:p>
            <a:endParaRPr lang="en-US"/>
          </a:p>
          <a:p>
            <a:r>
              <a:rPr lang="en-US"/>
              <a:t>Jim Conrad’s example:</a:t>
            </a:r>
          </a:p>
          <a:p>
            <a:r>
              <a:rPr lang="en-US"/>
              <a:t>NAND(NAND(0,0), 1) = NAND(1, 1) = 0</a:t>
            </a:r>
          </a:p>
          <a:p>
            <a:r>
              <a:rPr lang="en-US"/>
              <a:t>NAND(0, NAND(0,1)) = NAND(0, 0) = 1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43BF319-9775-4B50-BECE-55C00EA6444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7776"/>
            <a:ext cx="5128204" cy="417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/>
              <a:t>Uses of decoder: </a:t>
            </a:r>
          </a:p>
          <a:p>
            <a:pPr>
              <a:buFontTx/>
              <a:buChar char="•"/>
            </a:pPr>
            <a:r>
              <a:rPr lang="en-US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/>
              <a:t>convert an opcode to one of n control lines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5657010D-401D-4F3E-A92B-F81862DCD41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7776"/>
            <a:ext cx="5128204" cy="417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/>
              <a:t>Another view: decode S, and AND each output with one of the MUX inputs.</a:t>
            </a:r>
          </a:p>
          <a:p>
            <a:r>
              <a:rPr lang="en-US"/>
              <a:t>Also explain multi-bit inputs.</a:t>
            </a:r>
          </a:p>
          <a:p>
            <a:r>
              <a:rPr lang="en-US"/>
              <a:t>Uses of multiplexer:</a:t>
            </a:r>
          </a:p>
          <a:p>
            <a:pPr>
              <a:buFontTx/>
              <a:buChar char="•"/>
            </a:pPr>
            <a:r>
              <a:rPr lang="en-US"/>
              <a:t>select which input to use for function</a:t>
            </a:r>
          </a:p>
          <a:p>
            <a:pPr>
              <a:buFontTx/>
              <a:buChar char="•"/>
            </a:pPr>
            <a:r>
              <a:rPr lang="en-US"/>
              <a:t>select which computed value to pass to next stage (or to place on bus)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0125558A-4310-4D1A-A5FE-3C8200936766}" type="slidenum">
              <a:rPr lang="en-US"/>
              <a:pPr/>
              <a:t>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6F951A45-2CD6-4C2C-B153-F4DAF5B4B8C7}" type="slidenum">
              <a:rPr lang="en-US"/>
              <a:pPr/>
              <a:t>20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7776"/>
            <a:ext cx="5128204" cy="417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/>
              <a:t>A half-adder is one that doesn't take a carry-in.</a:t>
            </a:r>
          </a:p>
          <a:p>
            <a:r>
              <a:rPr lang="en-US"/>
              <a:t>Sum is one when 1 or 3 inputs are one.  Carry-out is one when 2 or 3 inputs are 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5651B390-9E77-46B6-A425-C1956A142FC3}" type="slidenum">
              <a:rPr lang="en-US"/>
              <a:pPr/>
              <a:t>21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7776"/>
            <a:ext cx="5128204" cy="417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/>
              <a:t>This is called a "ripple-carry" adder.  The sum becomes valid as the carry ripples its way from the low bit to the high bit.  How many gate delays until the output is settled?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38AB96F0-4A23-4FD5-8A84-08C6946AA36F}" type="slidenum">
              <a:rPr lang="en-US"/>
              <a:pPr/>
              <a:t>22</a:t>
            </a:fld>
            <a:endParaRPr lang="en-US"/>
          </a:p>
        </p:txBody>
      </p:sp>
      <p:sp>
        <p:nvSpPr>
          <p:cNvPr id="115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F2F09E3-C387-496E-9EB8-6050C38258DF}" type="slidenum">
              <a:rPr lang="en-US"/>
              <a:pPr/>
              <a:t>23</a:t>
            </a:fld>
            <a:endParaRPr lang="en-US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F59E0E4-A909-4931-96F4-FECEC0FDC9DE}" type="slidenum">
              <a:rPr lang="en-US"/>
              <a:pPr/>
              <a:t>24</a:t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E107F3C-90D6-4AB2-A73F-CB2193560D94}" type="slidenum">
              <a:rPr lang="en-US"/>
              <a:pPr/>
              <a:t>25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B85A322-98B5-4CB0-BD89-51E7C8B029E8}" type="slidenum">
              <a:rPr lang="en-US"/>
              <a:pPr/>
              <a:t>26</a:t>
            </a:fld>
            <a:endParaRPr lang="en-US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73FC56A4-479C-48F8-9C22-B72234D31038}" type="slidenum">
              <a:rPr lang="en-US"/>
              <a:pPr/>
              <a:t>27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BA59BDFE-6551-496F-8D15-9DC2068EEC09}" type="slidenum">
              <a:rPr lang="en-US"/>
              <a:pPr/>
              <a:t>28</a:t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5D62ABA-4F77-43C1-BFBE-D1D13DF74E2D}" type="slidenum">
              <a:rPr lang="en-US"/>
              <a:pPr/>
              <a:t>29</a:t>
            </a:fld>
            <a:endParaRPr 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1D4CCDC8-4F5D-48BE-AED3-CEAA9DBDFAF5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8B7DDDD-EADE-49B8-A6B6-67E743E0B0A3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367BB71C-FBE0-4600-A0AD-A29496B4231C}" type="slidenum">
              <a:rPr lang="en-US"/>
              <a:pPr/>
              <a:t>31</a:t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0BEA927B-69DC-4F8F-B24F-6F9194E8412D}" type="slidenum">
              <a:rPr lang="en-US"/>
              <a:pPr/>
              <a:t>32</a:t>
            </a:fld>
            <a:endParaRPr lang="en-US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7DD039E-5A1C-4947-B564-0759B80109C3}" type="slidenum">
              <a:rPr lang="en-US"/>
              <a:pPr/>
              <a:t>33</a:t>
            </a:fld>
            <a:endParaRPr 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E214DED-9CA0-4BAC-8238-0218A812B28E}" type="slidenum">
              <a:rPr lang="en-US"/>
              <a:pPr/>
              <a:t>34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B48C43E4-66A2-4F0D-B4F9-BC2C66C658DC}" type="slidenum">
              <a:rPr lang="en-US"/>
              <a:pPr/>
              <a:t>35</a:t>
            </a:fld>
            <a:endParaRPr lang="en-US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D61CBBA-5220-4EBE-8100-C4C6ADFF0B88}" type="slidenum">
              <a:rPr lang="en-US"/>
              <a:pPr/>
              <a:t>36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9D627C6-1D0C-4BF1-8DC1-5EADF55A4A55}" type="slidenum">
              <a:rPr lang="en-US"/>
              <a:pPr/>
              <a:t>37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7229B83D-07B6-40F0-8771-E4BB75DB6420}" type="slidenum">
              <a:rPr lang="en-US"/>
              <a:pPr/>
              <a:t>38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D969345-9AC4-4A6C-B2ED-554F9488D0FF}" type="slidenum">
              <a:rPr lang="en-US"/>
              <a:pPr/>
              <a:t>39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E0E1835A-B782-4D4B-B5EF-632C996A0632}" type="slidenum">
              <a:rPr lang="en-US"/>
              <a:pPr/>
              <a:t>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679C982C-F607-4CAA-B391-B0E5F3E6AAEE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0F1936DD-EB24-4733-9EA3-714BCAB8BF19}" type="slidenum">
              <a:rPr lang="en-US"/>
              <a:pPr/>
              <a:t>41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14C5FD9-40DC-4766-87CD-DB4083229B47}" type="slidenum">
              <a:rPr lang="en-US"/>
              <a:pPr/>
              <a:t>42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E71F732-452D-4DB0-980C-748AF1D2009C}" type="slidenum">
              <a:rPr lang="en-US"/>
              <a:pPr/>
              <a:t>43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C86ED54-1955-4414-B3FF-68DFD4C75D7C}" type="slidenum">
              <a:rPr lang="en-US"/>
              <a:pPr/>
              <a:t>44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5F09A0A-4505-4576-A24A-9C8179DE74B9}" type="slidenum">
              <a:rPr lang="en-US"/>
              <a:pPr/>
              <a:t>45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95D359C-AD37-46B3-A0FB-00696AF5E9BA}" type="slidenum">
              <a:rPr lang="en-US"/>
              <a:pPr/>
              <a:t>46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3E11A1C7-F33E-4C3C-A702-EFB248B96D5F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6338" y="695325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7776"/>
            <a:ext cx="5128204" cy="417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767AD05E-B524-406B-984C-B5EAC0E8A308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E731F691-0F2C-4298-9894-81ED5A7F3377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332E1F2-2FC1-4AF4-9A68-864F20E5E29A}" type="slidenum">
              <a:rPr lang="en-US"/>
              <a:pPr/>
              <a:t>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AF1FDFAF-CCDA-4D6B-AE65-E486BDA6DA08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12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Transistors</a:t>
            </a:r>
            <a:endParaRPr lang="en-US" dirty="0"/>
          </a:p>
          <a:p>
            <a:pPr lvl="1"/>
            <a:r>
              <a:rPr lang="en-US" dirty="0"/>
              <a:t>Logic Gates</a:t>
            </a:r>
          </a:p>
          <a:p>
            <a:pPr lvl="1"/>
            <a:r>
              <a:rPr lang="en-US" dirty="0"/>
              <a:t>Combinational </a:t>
            </a:r>
            <a:r>
              <a:rPr lang="en-US" dirty="0" smtClean="0"/>
              <a:t>Circuits</a:t>
            </a:r>
          </a:p>
          <a:p>
            <a:pPr lvl="1"/>
            <a:r>
              <a:rPr lang="en-US" dirty="0" err="1" smtClean="0"/>
              <a:t>Karnaugh</a:t>
            </a:r>
            <a:r>
              <a:rPr lang="en-US" dirty="0" smtClean="0"/>
              <a:t> Maps</a:t>
            </a:r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Gate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846763" y="4800600"/>
            <a:ext cx="302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Add inverter to NOR.</a:t>
            </a: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NAND Gate (AND-NOT)</a:t>
            </a: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59436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3810000" cy="4267200"/>
          </a:xfrm>
          <a:prstGeom prst="rect">
            <a:avLst/>
          </a:prstGeom>
          <a:noFill/>
        </p:spPr>
      </p:pic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381000" y="5791200"/>
            <a:ext cx="502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Note: Parallel structure on top, serial on bottom.</a:t>
            </a:r>
          </a:p>
        </p:txBody>
      </p:sp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914400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Gate</a:t>
            </a:r>
          </a:p>
        </p:txBody>
      </p:sp>
      <p:sp>
        <p:nvSpPr>
          <p:cNvPr id="104451" name="Text Box 2051"/>
          <p:cNvSpPr txBox="1">
            <a:spLocks noChangeArrowheads="1"/>
          </p:cNvSpPr>
          <p:nvPr/>
        </p:nvSpPr>
        <p:spPr bwMode="auto">
          <a:xfrm>
            <a:off x="5754688" y="4800600"/>
            <a:ext cx="3209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Add inverter to NAND.</a:t>
            </a:r>
          </a:p>
        </p:txBody>
      </p:sp>
      <p:graphicFrame>
        <p:nvGraphicFramePr>
          <p:cNvPr id="104453" name="Group 2053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485" name="Picture 2085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5230813" cy="42672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Logic Gates Symbols</a:t>
            </a:r>
          </a:p>
        </p:txBody>
      </p:sp>
      <p:pic>
        <p:nvPicPr>
          <p:cNvPr id="53269" name="Picture 21" descr="C:\Documents and Settings\Greg Byrd\My Documents\ece206\mh-slides\ch03\ch03-g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645275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Completeness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implement ANY truth table with AND, OR, NOT.</a:t>
            </a:r>
            <a:endParaRPr lang="en-US"/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/>
        </p:nvGraphicFramePr>
        <p:xfrm>
          <a:off x="914400" y="1828800"/>
          <a:ext cx="1981200" cy="4038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096000" y="2438400"/>
            <a:ext cx="27543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82575" indent="-282575" algn="l"/>
            <a:r>
              <a:rPr lang="en-US" sz="2000">
                <a:latin typeface="Franklin Gothic Book" pitchFamily="34" charset="0"/>
              </a:rPr>
              <a:t>1. AND combinations </a:t>
            </a:r>
            <a:br>
              <a:rPr lang="en-US" sz="2000">
                <a:latin typeface="Franklin Gothic Book" pitchFamily="34" charset="0"/>
              </a:rPr>
            </a:br>
            <a:r>
              <a:rPr lang="en-US" sz="2000">
                <a:latin typeface="Franklin Gothic Book" pitchFamily="34" charset="0"/>
              </a:rPr>
              <a:t>that yield a "1" in the </a:t>
            </a:r>
            <a:br>
              <a:rPr lang="en-US" sz="2000">
                <a:latin typeface="Franklin Gothic Book" pitchFamily="34" charset="0"/>
              </a:rPr>
            </a:br>
            <a:r>
              <a:rPr lang="en-US" sz="2000">
                <a:latin typeface="Franklin Gothic Book" pitchFamily="34" charset="0"/>
              </a:rPr>
              <a:t>truth table.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96000" y="4343400"/>
            <a:ext cx="2330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82575" indent="-282575" algn="l"/>
            <a:r>
              <a:rPr lang="en-US" sz="2000">
                <a:latin typeface="Franklin Gothic Book" pitchFamily="34" charset="0"/>
              </a:rPr>
              <a:t>2. OR the results</a:t>
            </a:r>
            <a:br>
              <a:rPr lang="en-US" sz="2000">
                <a:latin typeface="Franklin Gothic Book" pitchFamily="34" charset="0"/>
              </a:rPr>
            </a:br>
            <a:r>
              <a:rPr lang="en-US" sz="2000">
                <a:latin typeface="Franklin Gothic Book" pitchFamily="34" charset="0"/>
              </a:rPr>
              <a:t>of the AND gates.</a:t>
            </a:r>
          </a:p>
        </p:txBody>
      </p:sp>
      <p:pic>
        <p:nvPicPr>
          <p:cNvPr id="58436" name="Picture 68" descr="C:\Documents and Settings\Greg Byrd\My Documents\ece206\mh-slides\ch03\ch03-comple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828800"/>
            <a:ext cx="2073275" cy="4267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DeMorgan's Law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182688"/>
          </a:xfrm>
        </p:spPr>
        <p:txBody>
          <a:bodyPr/>
          <a:lstStyle/>
          <a:p>
            <a:r>
              <a:rPr lang="en-US"/>
              <a:t>Converting AND to OR (with some help from NOT)</a:t>
            </a:r>
          </a:p>
          <a:p>
            <a:r>
              <a:rPr lang="en-US"/>
              <a:t>Consider the following gate:</a:t>
            </a:r>
          </a:p>
        </p:txBody>
      </p:sp>
      <p:graphicFrame>
        <p:nvGraphicFramePr>
          <p:cNvPr id="64617" name="Group 1129"/>
          <p:cNvGraphicFramePr>
            <a:graphicFrameLocks noGrp="1"/>
          </p:cNvGraphicFramePr>
          <p:nvPr/>
        </p:nvGraphicFramePr>
        <p:xfrm>
          <a:off x="990600" y="3216275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8416" name="Object 2048"/>
          <p:cNvGraphicFramePr>
            <a:graphicFrameLocks noChangeAspect="1"/>
          </p:cNvGraphicFramePr>
          <p:nvPr/>
        </p:nvGraphicFramePr>
        <p:xfrm>
          <a:off x="2895600" y="3262313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Equation" r:id="rId4" imgW="558720" imgH="291960" progId="Equation.3">
                  <p:embed/>
                </p:oleObj>
              </mc:Choice>
              <mc:Fallback>
                <p:oleObj name="Equation" r:id="rId4" imgW="5587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2313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7" name="Object 2049"/>
          <p:cNvGraphicFramePr>
            <a:graphicFrameLocks noChangeAspect="1"/>
          </p:cNvGraphicFramePr>
          <p:nvPr/>
        </p:nvGraphicFramePr>
        <p:xfrm>
          <a:off x="2362200" y="3262313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name="Equation" r:id="rId6" imgW="190440" imgH="291960" progId="Equation.3">
                  <p:embed/>
                </p:oleObj>
              </mc:Choice>
              <mc:Fallback>
                <p:oleObj name="Equation" r:id="rId6" imgW="190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62313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8" name="Object 2050"/>
          <p:cNvGraphicFramePr>
            <a:graphicFrameLocks noChangeAspect="1"/>
          </p:cNvGraphicFramePr>
          <p:nvPr/>
        </p:nvGraphicFramePr>
        <p:xfrm>
          <a:off x="1905000" y="3262313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tion" r:id="rId8" imgW="228600" imgH="291960" progId="Equation.3">
                  <p:embed/>
                </p:oleObj>
              </mc:Choice>
              <mc:Fallback>
                <p:oleObj name="Equation" r:id="rId8" imgW="2286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62313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2051"/>
          <p:cNvGraphicFramePr>
            <a:graphicFrameLocks noChangeAspect="1"/>
          </p:cNvGraphicFramePr>
          <p:nvPr/>
        </p:nvGraphicFramePr>
        <p:xfrm>
          <a:off x="3733800" y="323215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tion" r:id="rId10" imgW="558720" imgH="317160" progId="Equation.3">
                  <p:embed/>
                </p:oleObj>
              </mc:Choice>
              <mc:Fallback>
                <p:oleObj name="Equation" r:id="rId10" imgW="55872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32150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9" name="Text Box 1131"/>
          <p:cNvSpPr txBox="1">
            <a:spLocks noChangeArrowheads="1"/>
          </p:cNvSpPr>
          <p:nvPr/>
        </p:nvSpPr>
        <p:spPr bwMode="auto">
          <a:xfrm>
            <a:off x="1601788" y="5638800"/>
            <a:ext cx="2149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Same as A+B!</a:t>
            </a:r>
          </a:p>
        </p:txBody>
      </p:sp>
      <p:sp>
        <p:nvSpPr>
          <p:cNvPr id="64623" name="Text Box 1135"/>
          <p:cNvSpPr txBox="1">
            <a:spLocks noChangeArrowheads="1"/>
          </p:cNvSpPr>
          <p:nvPr/>
        </p:nvSpPr>
        <p:spPr bwMode="auto">
          <a:xfrm>
            <a:off x="4978400" y="2057400"/>
            <a:ext cx="39576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i="1" dirty="0"/>
              <a:t>To convert AND to OR </a:t>
            </a:r>
          </a:p>
          <a:p>
            <a:pPr marL="342900" indent="-342900"/>
            <a:r>
              <a:rPr lang="en-US" sz="2800" i="1" dirty="0"/>
              <a:t>(or vice versa),</a:t>
            </a:r>
          </a:p>
          <a:p>
            <a:pPr marL="342900" indent="-342900"/>
            <a:r>
              <a:rPr lang="en-US" sz="2800" i="1" dirty="0"/>
              <a:t>invert inputs and output</a:t>
            </a:r>
            <a:r>
              <a:rPr lang="en-US" sz="2000" i="1" dirty="0"/>
              <a:t>.</a:t>
            </a:r>
          </a:p>
        </p:txBody>
      </p:sp>
      <p:pic>
        <p:nvPicPr>
          <p:cNvPr id="64627" name="Picture 1139" descr="C:\Documents and Settings\Greg Byrd\My Documents\ece206\mh-slides\ch03\ch03-demorga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2209800"/>
            <a:ext cx="2895600" cy="752475"/>
          </a:xfrm>
          <a:prstGeom prst="rect">
            <a:avLst/>
          </a:prstGeom>
          <a:noFill/>
        </p:spPr>
      </p:pic>
      <p:sp>
        <p:nvSpPr>
          <p:cNvPr id="12" name="Text Box 1135"/>
          <p:cNvSpPr txBox="1">
            <a:spLocks noChangeArrowheads="1"/>
          </p:cNvSpPr>
          <p:nvPr/>
        </p:nvSpPr>
        <p:spPr bwMode="auto">
          <a:xfrm>
            <a:off x="4706871" y="3960812"/>
            <a:ext cx="414510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200" i="1" dirty="0" smtClean="0"/>
              <a:t>Generally, </a:t>
            </a:r>
            <a:r>
              <a:rPr lang="en-US" sz="2200" i="1" dirty="0" err="1" smtClean="0"/>
              <a:t>DeMorgan’s</a:t>
            </a:r>
            <a:r>
              <a:rPr lang="en-US" sz="2200" i="1" dirty="0" smtClean="0"/>
              <a:t> Laws:</a:t>
            </a:r>
          </a:p>
          <a:p>
            <a:pPr marL="342900" indent="-342900"/>
            <a:endParaRPr lang="en-US" sz="2200" i="1" dirty="0" smtClean="0"/>
          </a:p>
          <a:p>
            <a:pPr marL="457200" indent="-457200" algn="l">
              <a:buAutoNum type="arabicPeriod"/>
            </a:pPr>
            <a:r>
              <a:rPr lang="en-US" sz="2200" i="1" dirty="0" smtClean="0"/>
              <a:t>PQ	=   P + Q </a:t>
            </a:r>
          </a:p>
          <a:p>
            <a:pPr marL="457200" indent="-457200" algn="l">
              <a:buAutoNum type="arabicPeriod"/>
            </a:pPr>
            <a:endParaRPr lang="en-US" sz="2200" i="1" dirty="0" smtClean="0"/>
          </a:p>
          <a:p>
            <a:pPr marL="457200" indent="-457200" algn="l">
              <a:buAutoNum type="arabicPeriod"/>
            </a:pPr>
            <a:r>
              <a:rPr lang="en-US" sz="2200" i="1" dirty="0" smtClean="0"/>
              <a:t>P + Q = P  Q</a:t>
            </a:r>
            <a:endParaRPr lang="en-US" sz="2200" i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257800" y="4572000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096000" y="457200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257800" y="5181600"/>
            <a:ext cx="762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24600" y="5181600"/>
            <a:ext cx="1905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667500" y="5181600"/>
            <a:ext cx="1905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NAND and NOR Functional Completeness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gate can be implemented using either NOR or NAND gates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Why is this important? </a:t>
            </a:r>
          </a:p>
          <a:p>
            <a:pPr lvl="1"/>
            <a:r>
              <a:rPr lang="en-US" dirty="0"/>
              <a:t>When building a chip, easier to build one with all of the same gates.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than 2 Inputs?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r>
              <a:rPr lang="en-US" dirty="0"/>
              <a:t>AND/OR can take any number of inputs.</a:t>
            </a:r>
          </a:p>
          <a:p>
            <a:pPr lvl="1"/>
            <a:r>
              <a:rPr lang="en-US" dirty="0"/>
              <a:t>AND = 1 if all inputs are 1.</a:t>
            </a:r>
          </a:p>
          <a:p>
            <a:pPr lvl="1"/>
            <a:r>
              <a:rPr lang="en-US" dirty="0"/>
              <a:t>OR = 1 if any input is 1.</a:t>
            </a:r>
          </a:p>
          <a:p>
            <a:pPr lvl="1"/>
            <a:r>
              <a:rPr lang="en-US" dirty="0"/>
              <a:t>Similar for NAND/NOR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implement with multiple two-input </a:t>
            </a:r>
            <a:r>
              <a:rPr lang="en-US" dirty="0" smtClean="0"/>
              <a:t>gates or </a:t>
            </a:r>
            <a:r>
              <a:rPr lang="en-US" dirty="0"/>
              <a:t>with single CMOS circuit.</a:t>
            </a:r>
          </a:p>
        </p:txBody>
      </p:sp>
      <p:pic>
        <p:nvPicPr>
          <p:cNvPr id="59402" name="Picture 1034" descr="C:\Documents and Settings\Greg Byrd\My Documents\ece206\mh-slides\ch03\ch03-3inp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33800"/>
            <a:ext cx="7315200" cy="23955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</a:t>
            </a:r>
            <a:r>
              <a:rPr lang="en-US"/>
              <a:t> inputs, </a:t>
            </a:r>
            <a:r>
              <a:rPr lang="en-US" i="1"/>
              <a:t>2</a:t>
            </a:r>
            <a:r>
              <a:rPr lang="en-US" i="1" baseline="30000"/>
              <a:t>n</a:t>
            </a:r>
            <a:r>
              <a:rPr lang="en-US"/>
              <a:t> outputs</a:t>
            </a:r>
          </a:p>
          <a:p>
            <a:pPr lvl="1"/>
            <a:r>
              <a:rPr lang="en-US"/>
              <a:t>exactly one output is 1 for each possible input pattern</a:t>
            </a:r>
          </a:p>
        </p:txBody>
      </p:sp>
      <p:pic>
        <p:nvPicPr>
          <p:cNvPr id="71686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133600"/>
            <a:ext cx="5394325" cy="4572000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39850" y="4114800"/>
            <a:ext cx="1473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2-bit</a:t>
            </a:r>
          </a:p>
          <a:p>
            <a:r>
              <a:rPr lang="en-US" sz="2800" i="1"/>
              <a:t>decoder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7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 (MUX)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</a:t>
            </a:r>
            <a:r>
              <a:rPr lang="en-US"/>
              <a:t>-bit selector and </a:t>
            </a:r>
            <a:r>
              <a:rPr lang="en-US" i="1"/>
              <a:t>2</a:t>
            </a:r>
            <a:r>
              <a:rPr lang="en-US" i="1" baseline="30000"/>
              <a:t>n</a:t>
            </a:r>
            <a:r>
              <a:rPr lang="en-US"/>
              <a:t> inputs, one output</a:t>
            </a:r>
          </a:p>
          <a:p>
            <a:pPr lvl="1"/>
            <a:r>
              <a:rPr lang="en-US"/>
              <a:t>output equals one of the inputs, depending on selector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4-to-1 MUX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Transistor: Building Block of Computers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Microprocessors contain millions </a:t>
            </a:r>
            <a:r>
              <a:rPr lang="en-US" dirty="0" smtClean="0"/>
              <a:t>(billions) of </a:t>
            </a:r>
            <a:r>
              <a:rPr lang="en-US" dirty="0"/>
              <a:t>transistors</a:t>
            </a:r>
          </a:p>
          <a:p>
            <a:pPr lvl="1"/>
            <a:r>
              <a:rPr lang="en-US" b="0" dirty="0"/>
              <a:t>Intel Pentium 4 (2000):</a:t>
            </a:r>
            <a:r>
              <a:rPr lang="en-US" dirty="0"/>
              <a:t> 48 million</a:t>
            </a:r>
          </a:p>
          <a:p>
            <a:pPr lvl="1"/>
            <a:r>
              <a:rPr lang="en-US" b="0" dirty="0"/>
              <a:t>IBM PowerPC 750FX (2002):</a:t>
            </a:r>
            <a:r>
              <a:rPr lang="en-US" dirty="0"/>
              <a:t> 38 million</a:t>
            </a:r>
          </a:p>
          <a:p>
            <a:pPr lvl="1"/>
            <a:r>
              <a:rPr lang="en-US" b="0" dirty="0"/>
              <a:t>IBM/Apple PowerPC G5 (2003): </a:t>
            </a:r>
            <a:r>
              <a:rPr lang="en-US" dirty="0"/>
              <a:t>58 </a:t>
            </a:r>
            <a:r>
              <a:rPr lang="en-US" dirty="0" smtClean="0"/>
              <a:t>million</a:t>
            </a:r>
            <a:endParaRPr lang="en-US" dirty="0"/>
          </a:p>
          <a:p>
            <a:r>
              <a:rPr lang="en-US" dirty="0"/>
              <a:t>Logically, each transistor acts as a switch</a:t>
            </a:r>
          </a:p>
          <a:p>
            <a:r>
              <a:rPr lang="en-US" dirty="0"/>
              <a:t>Combined to implement logic functions </a:t>
            </a:r>
          </a:p>
          <a:p>
            <a:pPr lvl="1"/>
            <a:r>
              <a:rPr lang="en-US" dirty="0"/>
              <a:t>AND, OR, NOT</a:t>
            </a:r>
          </a:p>
          <a:p>
            <a:r>
              <a:rPr lang="en-US" dirty="0"/>
              <a:t>Combined to build higher-level structures</a:t>
            </a:r>
          </a:p>
          <a:p>
            <a:pPr lvl="1"/>
            <a:r>
              <a:rPr lang="en-US" dirty="0"/>
              <a:t>Adder, multiplexer, decoder, register, …</a:t>
            </a:r>
          </a:p>
          <a:p>
            <a:r>
              <a:rPr lang="en-US" dirty="0"/>
              <a:t>Combined to build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Adder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two bits and carry-in,</a:t>
            </a:r>
            <a:br>
              <a:rPr lang="en-US"/>
            </a:br>
            <a:r>
              <a:rPr lang="en-US"/>
              <a:t>produce one-bit sum and carry-out.</a:t>
            </a: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7010400" y="1709738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out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847" name="Picture 71" descr="C:\Documents and Settings\Greg Byrd\My Documents\ece206\mh-slides\ch03\ch03-full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6145213" cy="36576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Four-bit Adder</a:t>
            </a:r>
          </a:p>
        </p:txBody>
      </p:sp>
      <p:pic>
        <p:nvPicPr>
          <p:cNvPr id="77830" name="Picture 6" descr="C:\Documents and Settings\Greg Byrd\My Documents\ece206\mh-slides\ch03\ch03-4bit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Design</a:t>
            </a:r>
            <a:endParaRPr lang="en-US"/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good idea. What kind of circuit might be useful?</a:t>
            </a:r>
          </a:p>
          <a:p>
            <a:r>
              <a:rPr lang="en-US" dirty="0" smtClean="0"/>
              <a:t>Derive a truth table for this circuit</a:t>
            </a:r>
          </a:p>
          <a:p>
            <a:r>
              <a:rPr lang="en-US" dirty="0" smtClean="0"/>
              <a:t>Derive a Boolean expression for the truth table</a:t>
            </a:r>
          </a:p>
          <a:p>
            <a:r>
              <a:rPr lang="en-US" dirty="0" smtClean="0"/>
              <a:t>Build a circuit given the Boolean expression</a:t>
            </a:r>
          </a:p>
          <a:p>
            <a:pPr lvl="1"/>
            <a:r>
              <a:rPr lang="en-US" dirty="0" smtClean="0"/>
              <a:t>Building the circuit involves mapping the Boolean expression to actual gates. This part is easy.</a:t>
            </a:r>
          </a:p>
          <a:p>
            <a:pPr lvl="1"/>
            <a:r>
              <a:rPr lang="en-US" dirty="0" smtClean="0"/>
              <a:t>Deriving the Boolean expression is easy. Deriving a good one is tricky.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20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34950" y="4979988"/>
            <a:ext cx="8686800" cy="1435100"/>
          </a:xfrm>
        </p:spPr>
        <p:txBody>
          <a:bodyPr/>
          <a:lstStyle/>
          <a:p>
            <a:pPr marL="0" indent="0"/>
            <a:r>
              <a:rPr lang="en-US" dirty="0"/>
              <a:t>Given a circuit, isolate </a:t>
            </a:r>
            <a:r>
              <a:rPr lang="en-US" dirty="0" smtClean="0"/>
              <a:t>the </a:t>
            </a:r>
            <a:r>
              <a:rPr lang="en-US" dirty="0"/>
              <a:t>rows in which the output of the circuit should be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pic>
        <p:nvPicPr>
          <p:cNvPr id="1152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1577975"/>
            <a:ext cx="2838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2005" name="Rectangle 5"/>
          <p:cNvSpPr>
            <a:spLocks noChangeArrowheads="1"/>
          </p:cNvSpPr>
          <p:nvPr/>
        </p:nvSpPr>
        <p:spPr bwMode="auto">
          <a:xfrm>
            <a:off x="2219325" y="2282825"/>
            <a:ext cx="1470025" cy="2227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405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34950" y="4724400"/>
            <a:ext cx="8686800" cy="1435100"/>
          </a:xfrm>
        </p:spPr>
        <p:txBody>
          <a:bodyPr/>
          <a:lstStyle/>
          <a:p>
            <a:pPr marL="0" indent="0"/>
            <a:r>
              <a:rPr lang="en-US" sz="2000" dirty="0"/>
              <a:t>Given a circuit, isolate that rows in which the output of the circuit should be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/>
            <a:r>
              <a:rPr lang="en-US" sz="2000" dirty="0"/>
              <a:t>A product term that contains exactly one instance of every variable is called a </a:t>
            </a:r>
            <a:r>
              <a:rPr lang="en-US" sz="2000" dirty="0" err="1" smtClean="0">
                <a:solidFill>
                  <a:srgbClr val="FF0000"/>
                </a:solidFill>
              </a:rPr>
              <a:t>minterm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54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1577975"/>
            <a:ext cx="2838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4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7213" y="1593850"/>
            <a:ext cx="2457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4054" name="Rectangle 6"/>
          <p:cNvSpPr>
            <a:spLocks noChangeArrowheads="1"/>
          </p:cNvSpPr>
          <p:nvPr/>
        </p:nvSpPr>
        <p:spPr bwMode="auto">
          <a:xfrm>
            <a:off x="2219325" y="2282825"/>
            <a:ext cx="1470025" cy="2227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24413"/>
            <a:ext cx="8229600" cy="1306512"/>
          </a:xfrm>
        </p:spPr>
        <p:txBody>
          <a:bodyPr/>
          <a:lstStyle/>
          <a:p>
            <a:pPr marL="0" indent="0"/>
            <a:r>
              <a:rPr lang="en-US" dirty="0"/>
              <a:t>Given the expressions for each row, build a larger Boolean expression for the entire table.</a:t>
            </a:r>
          </a:p>
          <a:p>
            <a:pPr marL="576263" lvl="1" indent="-234950"/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sum-of-products (SOP) </a:t>
            </a:r>
            <a:r>
              <a:rPr lang="en-US" dirty="0"/>
              <a:t>form.</a:t>
            </a:r>
          </a:p>
        </p:txBody>
      </p:sp>
      <p:pic>
        <p:nvPicPr>
          <p:cNvPr id="1156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333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4894263"/>
            <a:ext cx="8686800" cy="1412875"/>
          </a:xfrm>
        </p:spPr>
        <p:txBody>
          <a:bodyPr/>
          <a:lstStyle/>
          <a:p>
            <a:pPr marL="0" indent="0"/>
            <a:r>
              <a:rPr lang="en-US"/>
              <a:t>Finally build the circuit.</a:t>
            </a:r>
          </a:p>
          <a:p>
            <a:pPr marL="576263" lvl="1" indent="-234950"/>
            <a:r>
              <a:rPr lang="en-US"/>
              <a:t>Problem: SOP forms are often not minimal.</a:t>
            </a:r>
          </a:p>
          <a:p>
            <a:pPr marL="576263" lvl="1" indent="-234950"/>
            <a:r>
              <a:rPr lang="en-US"/>
              <a:t>Solution: Make it minimal. We’ll go over two ways.</a:t>
            </a:r>
          </a:p>
        </p:txBody>
      </p:sp>
      <p:pic>
        <p:nvPicPr>
          <p:cNvPr id="1158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1295400"/>
            <a:ext cx="4849813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8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75" y="1371600"/>
            <a:ext cx="3333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337661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4114800" y="609600"/>
            <a:ext cx="4360863" cy="2071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86275" y="-1189038"/>
            <a:ext cx="4657725" cy="5608638"/>
            <a:chOff x="2826" y="1058"/>
            <a:chExt cx="2934" cy="3533"/>
          </a:xfrm>
        </p:grpSpPr>
        <p:pic>
          <p:nvPicPr>
            <p:cNvPr id="1160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4" y="1117"/>
              <a:ext cx="2683" cy="3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0198" name="Rectangle 6"/>
            <p:cNvSpPr>
              <a:spLocks noChangeArrowheads="1"/>
            </p:cNvSpPr>
            <p:nvPr/>
          </p:nvSpPr>
          <p:spPr bwMode="auto">
            <a:xfrm>
              <a:off x="2826" y="1058"/>
              <a:ext cx="2934" cy="20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0199" name="Rectangle 7"/>
          <p:cNvSpPr>
            <a:spLocks noChangeArrowheads="1"/>
          </p:cNvSpPr>
          <p:nvPr/>
        </p:nvSpPr>
        <p:spPr bwMode="auto">
          <a:xfrm>
            <a:off x="5526088" y="1703388"/>
            <a:ext cx="312737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0200" name="Line 8"/>
          <p:cNvSpPr>
            <a:spLocks noChangeShapeType="1"/>
          </p:cNvSpPr>
          <p:nvPr/>
        </p:nvSpPr>
        <p:spPr bwMode="auto">
          <a:xfrm>
            <a:off x="4572000" y="1600200"/>
            <a:ext cx="23813" cy="4511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02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Simply use the rules of Boolean logic</a:t>
            </a:r>
          </a:p>
        </p:txBody>
      </p:sp>
      <p:sp>
        <p:nvSpPr>
          <p:cNvPr id="11602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Approach: Algebraic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Result</a:t>
            </a:r>
          </a:p>
        </p:txBody>
      </p:sp>
      <p:pic>
        <p:nvPicPr>
          <p:cNvPr id="1162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52800"/>
            <a:ext cx="43862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2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48037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Karnaugh Maps or K-Maps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/>
              <a:t>K-maps are a graphical technique to view </a:t>
            </a:r>
            <a:r>
              <a:rPr lang="en-US" dirty="0" err="1"/>
              <a:t>minterms</a:t>
            </a:r>
            <a:r>
              <a:rPr lang="en-US" dirty="0"/>
              <a:t> and how they relate</a:t>
            </a:r>
            <a:r>
              <a:rPr lang="en-US" dirty="0" smtClean="0"/>
              <a:t>.</a:t>
            </a:r>
            <a:endParaRPr lang="en-US" dirty="0"/>
          </a:p>
          <a:p>
            <a:pPr marL="0" indent="0"/>
            <a:r>
              <a:rPr lang="en-US" dirty="0"/>
              <a:t>The “map” is a diagram made up of squares, with each square representing a single </a:t>
            </a:r>
            <a:r>
              <a:rPr lang="en-US" dirty="0" err="1"/>
              <a:t>minterm</a:t>
            </a:r>
            <a:r>
              <a:rPr lang="en-US" dirty="0" smtClean="0"/>
              <a:t>.</a:t>
            </a:r>
            <a:endParaRPr lang="en-US" dirty="0"/>
          </a:p>
          <a:p>
            <a:pPr marL="0" indent="0"/>
            <a:r>
              <a:rPr lang="en-US" dirty="0" err="1"/>
              <a:t>Minterms</a:t>
            </a:r>
            <a:r>
              <a:rPr lang="en-US" dirty="0"/>
              <a:t> resulting in a “1” are marked as “1”, all others are marked “0”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Switch Circuit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76800" y="990600"/>
            <a:ext cx="4038600" cy="4419600"/>
          </a:xfrm>
        </p:spPr>
        <p:txBody>
          <a:bodyPr/>
          <a:lstStyle/>
          <a:p>
            <a:r>
              <a:rPr lang="en-US" dirty="0"/>
              <a:t>Switch </a:t>
            </a:r>
            <a:r>
              <a:rPr lang="en-US" dirty="0">
                <a:solidFill>
                  <a:srgbClr val="CE0000"/>
                </a:solidFill>
              </a:rPr>
              <a:t>open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current through circuit</a:t>
            </a:r>
          </a:p>
          <a:p>
            <a:pPr lvl="1"/>
            <a:r>
              <a:rPr lang="en-US" dirty="0"/>
              <a:t>Light is </a:t>
            </a:r>
            <a:r>
              <a:rPr lang="en-US" dirty="0">
                <a:solidFill>
                  <a:srgbClr val="CE0000"/>
                </a:solidFill>
              </a:rPr>
              <a:t>off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is </a:t>
            </a:r>
            <a:r>
              <a:rPr lang="en-US" dirty="0">
                <a:solidFill>
                  <a:srgbClr val="CE0000"/>
                </a:solidFill>
              </a:rPr>
              <a:t>+</a:t>
            </a:r>
            <a:r>
              <a:rPr lang="en-US" dirty="0" smtClean="0">
                <a:solidFill>
                  <a:srgbClr val="CE0000"/>
                </a:solidFill>
              </a:rPr>
              <a:t>2.9V</a:t>
            </a:r>
            <a:endParaRPr lang="en-US" dirty="0"/>
          </a:p>
          <a:p>
            <a:r>
              <a:rPr lang="en-US" dirty="0"/>
              <a:t>Switch </a:t>
            </a:r>
            <a:r>
              <a:rPr lang="en-US" dirty="0">
                <a:solidFill>
                  <a:srgbClr val="009900"/>
                </a:solidFill>
              </a:rPr>
              <a:t>closed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flows</a:t>
            </a:r>
          </a:p>
          <a:p>
            <a:pPr lvl="1"/>
            <a:r>
              <a:rPr lang="en-US" dirty="0"/>
              <a:t>Light is </a:t>
            </a:r>
            <a:r>
              <a:rPr lang="en-US" dirty="0">
                <a:solidFill>
                  <a:srgbClr val="009900"/>
                </a:solidFill>
              </a:rPr>
              <a:t>on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is </a:t>
            </a:r>
            <a:r>
              <a:rPr lang="en-US" dirty="0">
                <a:solidFill>
                  <a:srgbClr val="009900"/>
                </a:solidFill>
              </a:rPr>
              <a:t>0V</a:t>
            </a:r>
          </a:p>
        </p:txBody>
      </p:sp>
      <p:pic>
        <p:nvPicPr>
          <p:cNvPr id="37899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4343400" cy="3228975"/>
          </a:xfrm>
          <a:prstGeom prst="rect">
            <a:avLst/>
          </a:prstGeom>
          <a:noFill/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85800" y="5257800"/>
            <a:ext cx="7404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Switch-based circuits</a:t>
            </a:r>
            <a:r>
              <a:rPr lang="en-US" i="1" dirty="0"/>
              <a:t> </a:t>
            </a:r>
            <a:r>
              <a:rPr lang="en-US" dirty="0"/>
              <a:t>can easily represent two states:</a:t>
            </a:r>
          </a:p>
          <a:p>
            <a:r>
              <a:rPr lang="en-US" dirty="0"/>
              <a:t>on/off, open/closed, voltage/no voltage. </a:t>
            </a:r>
            <a:endParaRPr lang="en-US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DAAF832B-4302-430E-82FF-90A898E1B98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66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6341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86A23F8-200E-45C3-997C-3BCCFD518E2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683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8389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68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375" y="4086225"/>
            <a:ext cx="3552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9BF92AC-5A01-45E2-8C01-46D1AE7D23D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70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0437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70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375" y="4086225"/>
            <a:ext cx="3552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5224463" y="4491038"/>
            <a:ext cx="344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0</a:t>
            </a:r>
          </a:p>
        </p:txBody>
      </p:sp>
      <p:sp>
        <p:nvSpPr>
          <p:cNvPr id="1170440" name="Text Box 8"/>
          <p:cNvSpPr txBox="1">
            <a:spLocks noChangeArrowheads="1"/>
          </p:cNvSpPr>
          <p:nvPr/>
        </p:nvSpPr>
        <p:spPr bwMode="auto">
          <a:xfrm>
            <a:off x="5208588" y="4795838"/>
            <a:ext cx="344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0</a:t>
            </a:r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5530850" y="4497388"/>
            <a:ext cx="34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1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5518150" y="4799013"/>
            <a:ext cx="34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2D79DC1-03A4-448E-9D6B-5AF4573EBE6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Commonality</a:t>
            </a:r>
          </a:p>
        </p:txBody>
      </p:sp>
      <p:pic>
        <p:nvPicPr>
          <p:cNvPr id="1172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2062163"/>
            <a:ext cx="39243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2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7613" y="4300538"/>
            <a:ext cx="3746500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741272D-3BF7-48F4-B47E-ED10B65C87C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“best” solution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812800"/>
          </a:xfrm>
        </p:spPr>
        <p:txBody>
          <a:bodyPr/>
          <a:lstStyle/>
          <a:p>
            <a:pPr marL="0" indent="0"/>
            <a:r>
              <a:rPr lang="en-US" dirty="0"/>
              <a:t>Grouping become simplified products.</a:t>
            </a:r>
          </a:p>
          <a:p>
            <a:pPr marL="0" indent="0"/>
            <a:r>
              <a:rPr lang="en-US" dirty="0"/>
              <a:t>Both are “correct”. “A+B” is preferred.</a:t>
            </a:r>
          </a:p>
        </p:txBody>
      </p:sp>
      <p:pic>
        <p:nvPicPr>
          <p:cNvPr id="1174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2643188"/>
            <a:ext cx="4686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3008F81-C919-445A-838B-B467FB01878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 Example</a:t>
            </a:r>
          </a:p>
        </p:txBody>
      </p:sp>
      <p:pic>
        <p:nvPicPr>
          <p:cNvPr id="1176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1847850"/>
            <a:ext cx="355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58737F5-F0EA-4AB6-BD81-93834ACBB9A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 Example</a:t>
            </a:r>
          </a:p>
        </p:txBody>
      </p:sp>
      <p:pic>
        <p:nvPicPr>
          <p:cNvPr id="1178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1847850"/>
            <a:ext cx="355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8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4450" y="3581400"/>
            <a:ext cx="4114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24238"/>
            <a:ext cx="8763000" cy="2900362"/>
          </a:xfrm>
          <a:noFill/>
          <a:ln/>
        </p:spPr>
        <p:txBody>
          <a:bodyPr/>
          <a:lstStyle/>
          <a:p>
            <a:pPr marL="576263" lvl="1" indent="-234950"/>
            <a:r>
              <a:rPr lang="en-US"/>
              <a:t>Note in higher maps, several variables occupy a given axis</a:t>
            </a:r>
          </a:p>
          <a:p>
            <a:pPr marL="576263" lvl="1" indent="-234950"/>
            <a:r>
              <a:rPr lang="en-US"/>
              <a:t>The sequence of 1s and 0s follow a </a:t>
            </a:r>
            <a:r>
              <a:rPr lang="en-US">
                <a:solidFill>
                  <a:srgbClr val="009900"/>
                </a:solidFill>
              </a:rPr>
              <a:t>Gray Code Sequence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295400"/>
            <a:ext cx="4013200" cy="2232025"/>
            <a:chOff x="1458" y="585"/>
            <a:chExt cx="2528" cy="1406"/>
          </a:xfrm>
        </p:grpSpPr>
        <p:pic>
          <p:nvPicPr>
            <p:cNvPr id="11806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8" y="878"/>
              <a:ext cx="2520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0678" name="AutoShape 6"/>
            <p:cNvSpPr>
              <a:spLocks/>
            </p:cNvSpPr>
            <p:nvPr/>
          </p:nvSpPr>
          <p:spPr bwMode="auto">
            <a:xfrm rot="5400000">
              <a:off x="3457" y="558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679" name="Text Box 7"/>
            <p:cNvSpPr txBox="1">
              <a:spLocks noChangeArrowheads="1"/>
            </p:cNvSpPr>
            <p:nvPr/>
          </p:nvSpPr>
          <p:spPr bwMode="auto">
            <a:xfrm>
              <a:off x="3369" y="585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1180680" name="AutoShape 8"/>
            <p:cNvSpPr>
              <a:spLocks/>
            </p:cNvSpPr>
            <p:nvPr/>
          </p:nvSpPr>
          <p:spPr bwMode="auto">
            <a:xfrm rot="16200000">
              <a:off x="3701" y="1483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681" name="Text Box 9"/>
            <p:cNvSpPr txBox="1">
              <a:spLocks noChangeArrowheads="1"/>
            </p:cNvSpPr>
            <p:nvPr/>
          </p:nvSpPr>
          <p:spPr bwMode="auto">
            <a:xfrm>
              <a:off x="3604" y="177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2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4478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2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5921375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4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393825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4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9388" y="3352800"/>
            <a:ext cx="5876925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14575" y="928688"/>
            <a:ext cx="4013200" cy="2232025"/>
            <a:chOff x="1458" y="585"/>
            <a:chExt cx="2528" cy="1406"/>
          </a:xfrm>
        </p:grpSpPr>
        <p:pic>
          <p:nvPicPr>
            <p:cNvPr id="118477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8" y="878"/>
              <a:ext cx="2520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4775" name="AutoShape 7"/>
            <p:cNvSpPr>
              <a:spLocks/>
            </p:cNvSpPr>
            <p:nvPr/>
          </p:nvSpPr>
          <p:spPr bwMode="auto">
            <a:xfrm rot="5400000">
              <a:off x="3457" y="558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3369" y="585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1184777" name="AutoShape 9"/>
            <p:cNvSpPr>
              <a:spLocks/>
            </p:cNvSpPr>
            <p:nvPr/>
          </p:nvSpPr>
          <p:spPr bwMode="auto">
            <a:xfrm rot="16200000">
              <a:off x="3701" y="1483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8" name="Text Box 10"/>
            <p:cNvSpPr txBox="1">
              <a:spLocks noChangeArrowheads="1"/>
            </p:cNvSpPr>
            <p:nvPr/>
          </p:nvSpPr>
          <p:spPr bwMode="auto">
            <a:xfrm>
              <a:off x="3604" y="177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n-type MOS Transistor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 = Metal Oxide Semiconductor</a:t>
            </a:r>
          </a:p>
          <a:p>
            <a:pPr lvl="1"/>
            <a:r>
              <a:rPr lang="en-US" dirty="0" smtClean="0"/>
              <a:t>two types: n-type and p-type</a:t>
            </a:r>
          </a:p>
          <a:p>
            <a:r>
              <a:rPr lang="en-US" dirty="0" smtClean="0"/>
              <a:t>n-type</a:t>
            </a:r>
          </a:p>
          <a:p>
            <a:pPr lvl="1"/>
            <a:r>
              <a:rPr lang="en-US" dirty="0" smtClean="0"/>
              <a:t>when Gate has positive voltage,</a:t>
            </a:r>
            <a:br>
              <a:rPr lang="en-US" dirty="0" smtClean="0"/>
            </a:br>
            <a:r>
              <a:rPr lang="en-US" dirty="0" smtClean="0"/>
              <a:t>short circuit between #1 and #2</a:t>
            </a:r>
          </a:p>
          <a:p>
            <a:pPr lvl="1"/>
            <a:r>
              <a:rPr lang="en-US" dirty="0" smtClean="0"/>
              <a:t>when Gate has zero voltage,</a:t>
            </a:r>
            <a:br>
              <a:rPr lang="en-US" dirty="0" smtClean="0"/>
            </a:br>
            <a:r>
              <a:rPr lang="en-US" dirty="0" smtClean="0"/>
              <a:t>open circuit between #1 and #2</a:t>
            </a:r>
            <a:endParaRPr lang="en-US" dirty="0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696200" y="19050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7696200" y="41910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5638800" y="31242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861050" y="36576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Franklin Gothic Book" pitchFamily="34" charset="0"/>
              </a:rPr>
              <a:t>Gate = 1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943600" y="49530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172200" y="5257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Franklin Gothic Book" pitchFamily="34" charset="0"/>
              </a:rPr>
              <a:t>Gate = 0</a:t>
            </a:r>
          </a:p>
        </p:txBody>
      </p:sp>
      <p:pic>
        <p:nvPicPr>
          <p:cNvPr id="36884" name="Picture 20" descr="C:\Documents and Settings\Greg Byrd\My Documents\ece206\mh-slides\ch03\ch03-nm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419600"/>
            <a:ext cx="1987550" cy="1582738"/>
          </a:xfrm>
          <a:prstGeom prst="rect">
            <a:avLst/>
          </a:prstGeom>
          <a:noFill/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048000" y="41910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886" name="Picture 2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4267200"/>
            <a:ext cx="338138" cy="1525588"/>
          </a:xfrm>
          <a:prstGeom prst="rect">
            <a:avLst/>
          </a:prstGeom>
          <a:noFill/>
        </p:spPr>
      </p:pic>
      <p:pic>
        <p:nvPicPr>
          <p:cNvPr id="36887" name="Picture 2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981200"/>
            <a:ext cx="219075" cy="156368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6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3716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6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6575" y="3254375"/>
            <a:ext cx="574992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8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8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4775" y="3209925"/>
            <a:ext cx="590391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90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2954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0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606800"/>
            <a:ext cx="49212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BF9249A-F9A2-4F38-B6B5-CF54D899A54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our earlier example…..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229600" cy="763588"/>
          </a:xfrm>
        </p:spPr>
        <p:txBody>
          <a:bodyPr/>
          <a:lstStyle/>
          <a:p>
            <a:pPr marL="0" indent="0"/>
            <a:r>
              <a:rPr lang="en-US" dirty="0"/>
              <a:t>The K-map and the algebraic produce the same result.</a:t>
            </a:r>
          </a:p>
        </p:txBody>
      </p:sp>
      <p:pic>
        <p:nvPicPr>
          <p:cNvPr id="1192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288" y="1219200"/>
            <a:ext cx="6154737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Up… up… and let’s keep going</a:t>
            </a:r>
          </a:p>
        </p:txBody>
      </p:sp>
      <p:pic>
        <p:nvPicPr>
          <p:cNvPr id="1197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75" y="3352800"/>
            <a:ext cx="7096125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35300" y="914400"/>
            <a:ext cx="5137150" cy="2471738"/>
            <a:chOff x="1912" y="632"/>
            <a:chExt cx="3236" cy="1557"/>
          </a:xfrm>
        </p:grpSpPr>
        <p:pic>
          <p:nvPicPr>
            <p:cNvPr id="11970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7062" name="AutoShape 6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3" name="Text Box 7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197064" name="AutoShape 8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5" name="Text Box 9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197066" name="AutoShape 10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7" name="Text Box 11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197068" name="AutoShape 12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9" name="Text Box 13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more examples</a:t>
            </a:r>
          </a:p>
        </p:txBody>
      </p:sp>
      <p:pic>
        <p:nvPicPr>
          <p:cNvPr id="1199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76600"/>
            <a:ext cx="6889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838200"/>
            <a:ext cx="5562600" cy="2840038"/>
            <a:chOff x="1912" y="632"/>
            <a:chExt cx="3236" cy="1525"/>
          </a:xfrm>
        </p:grpSpPr>
        <p:pic>
          <p:nvPicPr>
            <p:cNvPr id="119910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9110" name="AutoShape 6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1" name="Text Box 7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199112" name="AutoShape 8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3" name="Text Box 9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199114" name="AutoShape 10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5" name="Text Box 11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199116" name="AutoShape 12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7" name="Text Box 13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more examples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81400" y="838200"/>
            <a:ext cx="5137150" cy="2471738"/>
            <a:chOff x="1912" y="632"/>
            <a:chExt cx="3236" cy="1557"/>
          </a:xfrm>
        </p:grpSpPr>
        <p:pic>
          <p:nvPicPr>
            <p:cNvPr id="12011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01157" name="AutoShape 5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58" name="Text Box 6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201159" name="AutoShape 7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0" name="Text Box 8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201161" name="AutoShape 9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2" name="Text Box 10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201163" name="AutoShape 11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4" name="Text Box 12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  <p:pic>
        <p:nvPicPr>
          <p:cNvPr id="120116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50" y="3200400"/>
            <a:ext cx="6502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p-type MOS Transistor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p-type is complementary to n-type</a:t>
            </a:r>
          </a:p>
          <a:p>
            <a:pPr lvl="1"/>
            <a:r>
              <a:rPr lang="en-US" dirty="0" smtClean="0"/>
              <a:t>when Gate has positive voltage,</a:t>
            </a:r>
            <a:br>
              <a:rPr lang="en-US" dirty="0" smtClean="0"/>
            </a:br>
            <a:r>
              <a:rPr lang="en-US" dirty="0" smtClean="0"/>
              <a:t>open circuit between #1 and #2</a:t>
            </a:r>
          </a:p>
          <a:p>
            <a:pPr lvl="1"/>
            <a:r>
              <a:rPr lang="en-US" dirty="0" smtClean="0"/>
              <a:t>when Gate has zero voltage,</a:t>
            </a:r>
            <a:br>
              <a:rPr lang="en-US" dirty="0" smtClean="0"/>
            </a:br>
            <a:r>
              <a:rPr lang="en-US" dirty="0" smtClean="0"/>
              <a:t>short circuit between #1 and #2</a:t>
            </a:r>
            <a:endParaRPr lang="en-US" dirty="0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7391400" y="15240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5334000" y="27432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556250" y="32766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Franklin Gothic Book" pitchFamily="34" charset="0"/>
              </a:rPr>
              <a:t>Gate = 1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5638800" y="45720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867400" y="4876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Franklin Gothic Book" pitchFamily="34" charset="0"/>
              </a:rPr>
              <a:t>Gate = 0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7391400" y="38100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1388" name="Picture 1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600200"/>
            <a:ext cx="338138" cy="1525588"/>
          </a:xfrm>
          <a:prstGeom prst="rect">
            <a:avLst/>
          </a:prstGeom>
          <a:noFill/>
        </p:spPr>
      </p:pic>
      <p:pic>
        <p:nvPicPr>
          <p:cNvPr id="101389" name="Picture 1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886200"/>
            <a:ext cx="219075" cy="1563688"/>
          </a:xfrm>
          <a:prstGeom prst="rect">
            <a:avLst/>
          </a:prstGeom>
          <a:noFill/>
        </p:spPr>
      </p:pic>
      <p:pic>
        <p:nvPicPr>
          <p:cNvPr id="101392" name="Picture 16" descr="C:\Documents and Settings\Greg Byrd\My Documents\ece206\mh-slides\ch03\ch03-pm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3962400"/>
            <a:ext cx="1884363" cy="1692275"/>
          </a:xfrm>
          <a:prstGeom prst="rect">
            <a:avLst/>
          </a:prstGeom>
          <a:noFill/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2743200" y="38100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Gates</a:t>
            </a: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transistors to implement logical functions: AND, OR, NOT</a:t>
            </a:r>
          </a:p>
          <a:p>
            <a:r>
              <a:rPr lang="en-US" dirty="0" smtClean="0"/>
              <a:t>Digital symbols:</a:t>
            </a:r>
          </a:p>
          <a:p>
            <a:pPr lvl="1"/>
            <a:r>
              <a:rPr lang="en-US" dirty="0" smtClean="0"/>
              <a:t>recall that we assign a range of analog voltages to each</a:t>
            </a:r>
            <a:br>
              <a:rPr lang="en-US" dirty="0" smtClean="0"/>
            </a:br>
            <a:r>
              <a:rPr lang="en-US" dirty="0" smtClean="0"/>
              <a:t>digital (logic) symbol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assignment of voltage ranges depends on electrical properties of transistors being used</a:t>
            </a:r>
          </a:p>
          <a:p>
            <a:pPr lvl="2"/>
            <a:r>
              <a:rPr lang="en-US" dirty="0" smtClean="0"/>
              <a:t>typical values for "1": +5V, +3.3V, +2.9V</a:t>
            </a:r>
          </a:p>
          <a:p>
            <a:pPr lvl="2"/>
            <a:r>
              <a:rPr lang="en-US" dirty="0" smtClean="0"/>
              <a:t>from now on we'll use +2.9V</a:t>
            </a:r>
            <a:endParaRPr lang="en-US" dirty="0"/>
          </a:p>
        </p:txBody>
      </p:sp>
      <p:pic>
        <p:nvPicPr>
          <p:cNvPr id="45061" name="Picture 5" descr="C:\Documents and Settings\Greg Byrd\My Documents\ece206\mh-slides\ch03\ch03-digit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2" y="3124200"/>
            <a:ext cx="8662988" cy="974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CMOS Circuit</a:t>
            </a:r>
            <a:endParaRPr lang="en-US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Complementary MOS</a:t>
            </a:r>
          </a:p>
          <a:p>
            <a:r>
              <a:rPr lang="en-US" dirty="0" smtClean="0"/>
              <a:t>Uses both n-type and p-type MOS transistors</a:t>
            </a:r>
          </a:p>
          <a:p>
            <a:pPr lvl="1"/>
            <a:r>
              <a:rPr lang="en-US" dirty="0" smtClean="0"/>
              <a:t>p-type</a:t>
            </a:r>
          </a:p>
          <a:p>
            <a:pPr lvl="2"/>
            <a:r>
              <a:rPr lang="en-US" dirty="0" smtClean="0"/>
              <a:t>Attached to + voltage</a:t>
            </a:r>
          </a:p>
          <a:p>
            <a:pPr lvl="2"/>
            <a:r>
              <a:rPr lang="en-US" dirty="0" smtClean="0"/>
              <a:t>Pulls output voltage UP when input is zero</a:t>
            </a:r>
          </a:p>
          <a:p>
            <a:pPr lvl="1"/>
            <a:r>
              <a:rPr lang="en-US" dirty="0" smtClean="0"/>
              <a:t>n-type</a:t>
            </a:r>
          </a:p>
          <a:p>
            <a:pPr lvl="2"/>
            <a:r>
              <a:rPr lang="en-US" dirty="0" smtClean="0"/>
              <a:t>Attached to GND</a:t>
            </a:r>
          </a:p>
          <a:p>
            <a:pPr lvl="2"/>
            <a:r>
              <a:rPr lang="en-US" dirty="0" smtClean="0"/>
              <a:t>Pulls output voltage DOWN when input is one</a:t>
            </a:r>
          </a:p>
          <a:p>
            <a:r>
              <a:rPr lang="en-US" dirty="0" smtClean="0"/>
              <a:t>MOS transistors are combined to form Logic Gates</a:t>
            </a:r>
          </a:p>
          <a:p>
            <a:r>
              <a:rPr lang="en-US" dirty="0" smtClean="0"/>
              <a:t>For all inputs, make sure that output is either connected to GND or to +, but not both!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Inverter (NOT Gate)</a:t>
            </a: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533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2667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962400"/>
            <a:ext cx="2714625" cy="2389188"/>
          </a:xfrm>
          <a:prstGeom prst="rect">
            <a:avLst/>
          </a:prstGeom>
          <a:noFill/>
        </p:spPr>
      </p:pic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3886200" y="37338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Truth table</a:t>
            </a:r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 flipH="1">
            <a:off x="3886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 Gate</a:t>
            </a:r>
            <a:endParaRPr lang="en-US"/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60960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909637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990600"/>
            <a:ext cx="3887788" cy="4419600"/>
          </a:xfrm>
          <a:prstGeom prst="rect">
            <a:avLst/>
          </a:prstGeom>
          <a:noFill/>
        </p:spPr>
      </p:pic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381000" y="5867400"/>
            <a:ext cx="503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Note: Serial structure on top, parallel on bottom.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8503</TotalTime>
  <Pages>15</Pages>
  <Words>1418</Words>
  <Application>Microsoft Office PowerPoint</Application>
  <PresentationFormat>On-screen Show (4:3)</PresentationFormat>
  <Paragraphs>437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class6-wrapup</vt:lpstr>
      <vt:lpstr>Equation</vt:lpstr>
      <vt:lpstr>CS 211: Computer Architecture Digital Logic </vt:lpstr>
      <vt:lpstr>Transistor: Building Block of Computers</vt:lpstr>
      <vt:lpstr>Simple Switch Circuit</vt:lpstr>
      <vt:lpstr>n-type MOS Transistor</vt:lpstr>
      <vt:lpstr>p-type MOS Transistor</vt:lpstr>
      <vt:lpstr>Logic Gates</vt:lpstr>
      <vt:lpstr>CMOS Circuit</vt:lpstr>
      <vt:lpstr>Inverter (NOT Gate)</vt:lpstr>
      <vt:lpstr>NOR Gate</vt:lpstr>
      <vt:lpstr>OR Gate</vt:lpstr>
      <vt:lpstr>NAND Gate (AND-NOT)</vt:lpstr>
      <vt:lpstr>AND Gate</vt:lpstr>
      <vt:lpstr>Basic Logic Gates Symbols</vt:lpstr>
      <vt:lpstr>Logical Completeness</vt:lpstr>
      <vt:lpstr>DeMorgan's Law</vt:lpstr>
      <vt:lpstr>NAND and NOR Functional Completeness</vt:lpstr>
      <vt:lpstr>More than 2 Inputs?</vt:lpstr>
      <vt:lpstr>Decoder</vt:lpstr>
      <vt:lpstr>Multiplexer (MUX)</vt:lpstr>
      <vt:lpstr>Full Adder</vt:lpstr>
      <vt:lpstr>Four-bit Adder</vt:lpstr>
      <vt:lpstr>Circuit Design</vt:lpstr>
      <vt:lpstr>Converting Truth Table to Boolean Expression</vt:lpstr>
      <vt:lpstr>Converting Truth Table to Boolean Expression</vt:lpstr>
      <vt:lpstr>Converting Truth Table to Boolean Expression</vt:lpstr>
      <vt:lpstr>Converting Truth Table to Boolean Expression</vt:lpstr>
      <vt:lpstr>First Approach: Algebraic</vt:lpstr>
      <vt:lpstr>The Result</vt:lpstr>
      <vt:lpstr>Karnaugh Maps or K-Maps</vt:lpstr>
      <vt:lpstr>2 Variable K-Map</vt:lpstr>
      <vt:lpstr>2 Variable K-Map</vt:lpstr>
      <vt:lpstr>2 Variable K-Map</vt:lpstr>
      <vt:lpstr>Finding Commonality</vt:lpstr>
      <vt:lpstr>Finding the “best” solution</vt:lpstr>
      <vt:lpstr>Simplify Example</vt:lpstr>
      <vt:lpstr>Simplify Example</vt:lpstr>
      <vt:lpstr>3 Variable K-Maps</vt:lpstr>
      <vt:lpstr>3 Variable K-Maps</vt:lpstr>
      <vt:lpstr>3 Variable K-Maps</vt:lpstr>
      <vt:lpstr>3 Variable K-Maps</vt:lpstr>
      <vt:lpstr>3 Variable K-Maps</vt:lpstr>
      <vt:lpstr>3 Variable K-Maps</vt:lpstr>
      <vt:lpstr>Back to our earlier example…..</vt:lpstr>
      <vt:lpstr>Up… up… and let’s keep going</vt:lpstr>
      <vt:lpstr>Few more examples</vt:lpstr>
      <vt:lpstr>Few more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288</cp:revision>
  <cp:lastPrinted>1999-01-11T23:34:46Z</cp:lastPrinted>
  <dcterms:created xsi:type="dcterms:W3CDTF">2010-02-04T16:54:31Z</dcterms:created>
  <dcterms:modified xsi:type="dcterms:W3CDTF">2011-03-03T20:08:14Z</dcterms:modified>
</cp:coreProperties>
</file>