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7"/>
  </p:notesMasterIdLst>
  <p:handoutMasterIdLst>
    <p:handoutMasterId r:id="rId38"/>
  </p:handout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302" r:id="rId16"/>
    <p:sldId id="293" r:id="rId17"/>
    <p:sldId id="294" r:id="rId18"/>
    <p:sldId id="295" r:id="rId19"/>
    <p:sldId id="296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297" r:id="rId28"/>
    <p:sldId id="303" r:id="rId29"/>
    <p:sldId id="304" r:id="rId30"/>
    <p:sldId id="305" r:id="rId31"/>
    <p:sldId id="307" r:id="rId32"/>
    <p:sldId id="309" r:id="rId33"/>
    <p:sldId id="310" r:id="rId34"/>
    <p:sldId id="311" r:id="rId35"/>
    <p:sldId id="320" r:id="rId36"/>
  </p:sldIdLst>
  <p:sldSz cx="9144000" cy="6858000" type="screen4x3"/>
  <p:notesSz cx="6991350" cy="92821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FF99"/>
    <a:srgbClr val="FF99CC"/>
    <a:srgbClr val="CCFFFF"/>
    <a:srgbClr val="FFFF99"/>
    <a:srgbClr val="CC0000"/>
    <a:srgbClr val="00001E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94" autoAdjust="0"/>
    <p:restoredTop sz="86387" autoAdjust="0"/>
  </p:normalViewPr>
  <p:slideViewPr>
    <p:cSldViewPr>
      <p:cViewPr>
        <p:scale>
          <a:sx n="80" d="100"/>
          <a:sy n="80" d="100"/>
        </p:scale>
        <p:origin x="-810" y="-72"/>
      </p:cViewPr>
      <p:guideLst>
        <p:guide orient="horz" pos="2304"/>
        <p:guide pos="2880"/>
      </p:guideLst>
    </p:cSldViewPr>
  </p:slideViewPr>
  <p:outlineViewPr>
    <p:cViewPr>
      <p:scale>
        <a:sx n="33" d="100"/>
        <a:sy n="33" d="100"/>
      </p:scale>
      <p:origin x="48" y="455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44" y="-96"/>
      </p:cViewPr>
      <p:guideLst>
        <p:guide orient="horz" pos="2924"/>
        <p:guide pos="220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6647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463" y="4409215"/>
            <a:ext cx="5128424" cy="41773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790" tIns="45090" rIns="91790" bIns="450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87338" y="8841614"/>
            <a:ext cx="816674" cy="2613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569" tIns="45090" rIns="88569" bIns="45090">
            <a:spAutoFit/>
          </a:bodyPr>
          <a:lstStyle/>
          <a:p>
            <a:pPr defTabSz="881063"/>
            <a:r>
              <a:rPr lang="en-US" sz="1200" b="0">
                <a:latin typeface="Century Gothic" pitchFamily="34" charset="0"/>
              </a:rPr>
              <a:t>Page </a:t>
            </a:r>
            <a:fld id="{5DC85E0A-D1C1-40D4-92BC-19060C4762CF}" type="slidenum">
              <a:rPr lang="en-US" sz="1200" b="0">
                <a:latin typeface="Century Gothic" pitchFamily="34" charset="0"/>
              </a:rPr>
              <a:pPr defTabSz="881063"/>
              <a:t>‹#›</a:t>
            </a:fld>
            <a:endParaRPr lang="en-US" sz="1200" b="0">
              <a:latin typeface="Century Gothic" pitchFamily="34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701675"/>
            <a:ext cx="4624388" cy="3468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40558762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8FC74969-03A9-400F-B868-791676E4932A}" type="slidenum">
              <a:rPr lang="en-US"/>
              <a:pPr/>
              <a:t>1</a:t>
            </a:fld>
            <a:endParaRPr 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5863" y="701675"/>
            <a:ext cx="4624387" cy="3468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573" y="4409311"/>
            <a:ext cx="5128204" cy="41775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7"/>
            <a:ext cx="3029889" cy="4634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956" tIns="43978" rIns="87956" bIns="43978"/>
          <a:lstStyle>
            <a:lvl1pPr defTabSz="92995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14644" indent="-274863" defTabSz="92995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99452" indent="-219890" defTabSz="92995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39232" indent="-219890" defTabSz="92995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79013" indent="-219890" defTabSz="92995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18794" indent="-219890" defTabSz="92995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58574" indent="-219890" defTabSz="92995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98355" indent="-219890" defTabSz="92995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38136" indent="-219890" defTabSz="92995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3432953-0C10-498E-9756-DC3143295749}" type="slidenum">
              <a:rPr lang="en-US" sz="1300"/>
              <a:pPr eaLnBrk="1" hangingPunct="1"/>
              <a:t>35</a:t>
            </a:fld>
            <a:endParaRPr lang="en-US" sz="130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7"/>
            <a:ext cx="3029889" cy="4634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956" tIns="43978" rIns="87956" bIns="43978"/>
          <a:lstStyle>
            <a:lvl1pPr defTabSz="92995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14644" indent="-274863" defTabSz="92995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99452" indent="-219890" defTabSz="92995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39232" indent="-219890" defTabSz="92995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79013" indent="-219890" defTabSz="92995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18794" indent="-219890" defTabSz="92995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58574" indent="-219890" defTabSz="92995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98355" indent="-219890" defTabSz="92995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38136" indent="-219890" defTabSz="92995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3C4ADE0-49FC-477E-A2B3-7A66EF48C8D4}" type="slidenum">
              <a:rPr lang="en-US" sz="1300"/>
              <a:pPr eaLnBrk="1" hangingPunct="1"/>
              <a:t>15</a:t>
            </a:fld>
            <a:endParaRPr lang="en-US" sz="13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7"/>
            <a:ext cx="3029889" cy="4634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956" tIns="43978" rIns="87956" bIns="43978"/>
          <a:lstStyle>
            <a:lvl1pPr defTabSz="92995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14644" indent="-274863" defTabSz="92995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99452" indent="-219890" defTabSz="92995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39232" indent="-219890" defTabSz="92995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79013" indent="-219890" defTabSz="92995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18794" indent="-219890" defTabSz="92995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58574" indent="-219890" defTabSz="92995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98355" indent="-219890" defTabSz="92995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38136" indent="-219890" defTabSz="92995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8DE17C0-3FE5-4A17-944E-50B77CCFE275}" type="slidenum">
              <a:rPr lang="en-US" sz="1300"/>
              <a:pPr eaLnBrk="1" hangingPunct="1"/>
              <a:t>28</a:t>
            </a:fld>
            <a:endParaRPr lang="en-US" sz="13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7"/>
            <a:ext cx="3029889" cy="4634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956" tIns="43978" rIns="87956" bIns="43978"/>
          <a:lstStyle>
            <a:lvl1pPr defTabSz="92995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14644" indent="-274863" defTabSz="92995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99452" indent="-219890" defTabSz="92995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39232" indent="-219890" defTabSz="92995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79013" indent="-219890" defTabSz="92995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18794" indent="-219890" defTabSz="92995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58574" indent="-219890" defTabSz="92995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98355" indent="-219890" defTabSz="92995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38136" indent="-219890" defTabSz="92995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18EA6FE-8406-41A6-B24D-23ED535AC7DD}" type="slidenum">
              <a:rPr lang="en-US" sz="1300"/>
              <a:pPr eaLnBrk="1" hangingPunct="1"/>
              <a:t>29</a:t>
            </a:fld>
            <a:endParaRPr lang="en-US" sz="13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7"/>
            <a:ext cx="3029889" cy="4634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956" tIns="43978" rIns="87956" bIns="43978"/>
          <a:lstStyle>
            <a:lvl1pPr defTabSz="92995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14644" indent="-274863" defTabSz="92995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99452" indent="-219890" defTabSz="92995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39232" indent="-219890" defTabSz="92995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79013" indent="-219890" defTabSz="92995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18794" indent="-219890" defTabSz="92995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58574" indent="-219890" defTabSz="92995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98355" indent="-219890" defTabSz="92995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38136" indent="-219890" defTabSz="92995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D7F141E-C86E-4FB4-92F6-C3E479CBE152}" type="slidenum">
              <a:rPr lang="en-US" sz="1300"/>
              <a:pPr eaLnBrk="1" hangingPunct="1"/>
              <a:t>30</a:t>
            </a:fld>
            <a:endParaRPr lang="en-US" sz="13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7"/>
            <a:ext cx="3029889" cy="4634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956" tIns="43978" rIns="87956" bIns="43978"/>
          <a:lstStyle>
            <a:lvl1pPr defTabSz="92995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14644" indent="-274863" defTabSz="92995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99452" indent="-219890" defTabSz="92995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39232" indent="-219890" defTabSz="92995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79013" indent="-219890" defTabSz="92995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18794" indent="-219890" defTabSz="92995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58574" indent="-219890" defTabSz="92995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98355" indent="-219890" defTabSz="92995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38136" indent="-219890" defTabSz="92995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0313326-F6B5-4FD1-BE2C-32A6A551F377}" type="slidenum">
              <a:rPr lang="en-US" sz="1300"/>
              <a:pPr eaLnBrk="1" hangingPunct="1"/>
              <a:t>31</a:t>
            </a:fld>
            <a:endParaRPr lang="en-US" sz="130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7"/>
            <a:ext cx="3029889" cy="4634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956" tIns="43978" rIns="87956" bIns="43978"/>
          <a:lstStyle>
            <a:lvl1pPr defTabSz="92995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14644" indent="-274863" defTabSz="92995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99452" indent="-219890" defTabSz="92995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39232" indent="-219890" defTabSz="92995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79013" indent="-219890" defTabSz="92995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18794" indent="-219890" defTabSz="92995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58574" indent="-219890" defTabSz="92995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98355" indent="-219890" defTabSz="92995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38136" indent="-219890" defTabSz="92995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769B1CF-7665-4BC2-AC60-AA9BBA07F0ED}" type="slidenum">
              <a:rPr lang="en-US" sz="1300"/>
              <a:pPr eaLnBrk="1" hangingPunct="1"/>
              <a:t>32</a:t>
            </a:fld>
            <a:endParaRPr lang="en-US" sz="130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7"/>
            <a:ext cx="3029889" cy="4634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956" tIns="43978" rIns="87956" bIns="43978"/>
          <a:lstStyle>
            <a:lvl1pPr defTabSz="92995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14644" indent="-274863" defTabSz="92995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99452" indent="-219890" defTabSz="92995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39232" indent="-219890" defTabSz="92995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79013" indent="-219890" defTabSz="92995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18794" indent="-219890" defTabSz="92995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58574" indent="-219890" defTabSz="92995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98355" indent="-219890" defTabSz="92995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38136" indent="-219890" defTabSz="92995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1AAAD7E-0F17-493D-84D8-5222BE4BA3AE}" type="slidenum">
              <a:rPr lang="en-US" sz="1300"/>
              <a:pPr eaLnBrk="1" hangingPunct="1"/>
              <a:t>33</a:t>
            </a:fld>
            <a:endParaRPr lang="en-US" sz="130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7"/>
            <a:ext cx="3029889" cy="4634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956" tIns="43978" rIns="87956" bIns="43978"/>
          <a:lstStyle>
            <a:lvl1pPr defTabSz="92995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14644" indent="-274863" defTabSz="92995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99452" indent="-219890" defTabSz="92995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39232" indent="-219890" defTabSz="92995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79013" indent="-219890" defTabSz="92995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18794" indent="-219890" defTabSz="92995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58574" indent="-219890" defTabSz="92995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98355" indent="-219890" defTabSz="92995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38136" indent="-219890" defTabSz="92995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71616AD-9F5A-4022-A9E9-BC229A868CF1}" type="slidenum">
              <a:rPr lang="en-US" sz="1300"/>
              <a:pPr eaLnBrk="1" hangingPunct="1"/>
              <a:t>34</a:t>
            </a:fld>
            <a:endParaRPr lang="en-US" sz="130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90800"/>
            <a:ext cx="6400800" cy="1752600"/>
          </a:xfrm>
        </p:spPr>
        <p:txBody>
          <a:bodyPr/>
          <a:lstStyle>
            <a:lvl1pPr marL="0" indent="0" algn="l"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143000"/>
          </a:xfrm>
          <a:effectLst/>
        </p:spPr>
        <p:txBody>
          <a:bodyPr lIns="92066" tIns="46033" rIns="92066" bIns="46033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733800" y="6400800"/>
            <a:ext cx="20574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235450" cy="5027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220788"/>
            <a:ext cx="4237037" cy="5027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581400" y="6400800"/>
            <a:ext cx="19812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stylec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581400" y="6400800"/>
            <a:ext cx="20574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505200" y="6400800"/>
            <a:ext cx="20574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624887" cy="502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247650"/>
            <a:ext cx="8586788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5" r:id="rId4"/>
    <p:sldLayoutId id="2147483656" r:id="rId5"/>
  </p:sldLayoutIdLst>
  <p:transition spd="med"/>
  <p:txStyles>
    <p:titleStyle>
      <a:lvl1pPr algn="ctr" rtl="0" fontAlgn="base">
        <a:lnSpc>
          <a:spcPct val="87000"/>
        </a:lnSpc>
        <a:spcBef>
          <a:spcPct val="0"/>
        </a:spcBef>
        <a:spcAft>
          <a:spcPct val="0"/>
        </a:spcAft>
        <a:defRPr sz="3400" b="1" baseline="0">
          <a:solidFill>
            <a:schemeClr val="hlink"/>
          </a:solidFill>
          <a:effectLst/>
          <a:latin typeface="+mj-lt"/>
          <a:ea typeface="+mj-ea"/>
          <a:cs typeface="+mj-cs"/>
        </a:defRPr>
      </a:lvl1pPr>
      <a:lvl2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2pPr>
      <a:lvl3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3pPr>
      <a:lvl4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4pPr>
      <a:lvl5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5pPr>
      <a:lvl6pPr marL="4572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6pPr>
      <a:lvl7pPr marL="9144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7pPr>
      <a:lvl8pPr marL="13716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8pPr>
      <a:lvl9pPr marL="18288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9pPr>
    </p:titleStyle>
    <p:bodyStyle>
      <a:lvl1pPr marL="0" indent="0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pitchFamily="2" charset="2"/>
        <a:defRPr sz="2400" b="0" i="0" baseline="0">
          <a:solidFill>
            <a:schemeClr val="accent4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1pPr>
      <a:lvl2pPr marL="744538" indent="-246063" algn="l" rtl="0" fontAlgn="base">
        <a:spcBef>
          <a:spcPct val="25000"/>
        </a:spcBef>
        <a:spcAft>
          <a:spcPct val="0"/>
        </a:spcAft>
        <a:buClrTx/>
        <a:buSzPct val="75000"/>
        <a:buFont typeface="Wingdings" pitchFamily="2" charset="2"/>
        <a:buChar char="n"/>
        <a:defRPr sz="2200" b="0" i="0" baseline="0">
          <a:solidFill>
            <a:schemeClr val="tx1"/>
          </a:solidFill>
          <a:latin typeface="+mn-lt"/>
        </a:defRPr>
      </a:lvl2pPr>
      <a:lvl3pPr marL="1146175" indent="-238125" algn="l" rtl="0" fontAlgn="base">
        <a:lnSpc>
          <a:spcPct val="107000"/>
        </a:lnSpc>
        <a:spcBef>
          <a:spcPct val="10000"/>
        </a:spcBef>
        <a:spcAft>
          <a:spcPct val="0"/>
        </a:spcAft>
        <a:buClrTx/>
        <a:buSzPct val="90000"/>
        <a:buFont typeface="Wingdings" pitchFamily="2" charset="2"/>
        <a:buChar char="l"/>
        <a:defRPr sz="2200" b="0" i="0" baseline="0">
          <a:solidFill>
            <a:srgbClr val="0000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4pPr>
      <a:lvl5pPr marL="24511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gif"/><Relationship Id="rId4" Type="http://schemas.openxmlformats.org/officeDocument/2006/relationships/image" Target="../media/image28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gif"/><Relationship Id="rId4" Type="http://schemas.openxmlformats.org/officeDocument/2006/relationships/image" Target="../media/image32.g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Grp="1" noChangeArrowheads="1"/>
          </p:cNvSpPr>
          <p:nvPr>
            <p:ph type="subTitle" sz="quarter" idx="1"/>
          </p:nvPr>
        </p:nvSpPr>
        <p:spPr>
          <a:noFill/>
          <a:ln/>
        </p:spPr>
        <p:txBody>
          <a:bodyPr lIns="90487" tIns="44450" rIns="90487" bIns="44450"/>
          <a:lstStyle/>
          <a:p>
            <a:pPr algn="ctr"/>
            <a:r>
              <a:rPr lang="en-US" dirty="0" err="1" smtClean="0"/>
              <a:t>Abhishek</a:t>
            </a:r>
            <a:r>
              <a:rPr lang="en-US" dirty="0" smtClean="0"/>
              <a:t> </a:t>
            </a:r>
            <a:r>
              <a:rPr lang="en-US" dirty="0" err="1" smtClean="0"/>
              <a:t>Bhattacharjee</a:t>
            </a:r>
            <a:endParaRPr lang="en-US" dirty="0" smtClean="0"/>
          </a:p>
          <a:p>
            <a:r>
              <a:rPr lang="en-US" dirty="0" smtClean="0"/>
              <a:t>Reading: </a:t>
            </a:r>
          </a:p>
          <a:p>
            <a:pPr lvl="1"/>
            <a:r>
              <a:rPr lang="en-US" dirty="0" smtClean="0"/>
              <a:t>Chapter 4: Section 4.2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>
          <a:xfrm>
            <a:off x="685800" y="914400"/>
            <a:ext cx="7924800" cy="1143000"/>
          </a:xfrm>
        </p:spPr>
        <p:txBody>
          <a:bodyPr/>
          <a:lstStyle/>
          <a:p>
            <a:r>
              <a:rPr lang="en-US" dirty="0" smtClean="0"/>
              <a:t>CS 211: Computer Architecture</a:t>
            </a:r>
            <a:br>
              <a:rPr lang="en-US" dirty="0" smtClean="0"/>
            </a:br>
            <a:r>
              <a:rPr lang="en-US" dirty="0" smtClean="0"/>
              <a:t>Digital Logic: Sequential Circuits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Flip-Flop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676400"/>
            <a:ext cx="691515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7523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Flip-Flop Activation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543050"/>
            <a:ext cx="7029450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03281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Flip-Flop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Two inputs: </a:t>
            </a:r>
            <a:r>
              <a:rPr lang="en-US" sz="2000" dirty="0" err="1" smtClean="0"/>
              <a:t>Clk</a:t>
            </a:r>
            <a:r>
              <a:rPr lang="en-US" sz="2000" dirty="0" smtClean="0"/>
              <a:t>, D</a:t>
            </a:r>
          </a:p>
          <a:p>
            <a:r>
              <a:rPr lang="en-US" sz="2000" dirty="0" smtClean="0"/>
              <a:t>Function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The flip-flop samples D on rising clock edge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When clock goes from 0 to 1, D passes through Q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Otherwise, Q holds its value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Q only changes on rising clock edge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Flip-flop is called “edge-triggered” because it is activated only on the clock edge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38" y="4267200"/>
            <a:ext cx="260032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92167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Edge-Triggered D Flip-Flop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Two functions: </a:t>
            </a:r>
            <a:r>
              <a:rPr lang="en-US" sz="2000" dirty="0" err="1" smtClean="0"/>
              <a:t>Clk</a:t>
            </a:r>
            <a:r>
              <a:rPr lang="en-US" sz="2000" dirty="0" smtClean="0"/>
              <a:t>, D</a:t>
            </a:r>
          </a:p>
          <a:p>
            <a:r>
              <a:rPr lang="en-US" sz="2000" dirty="0" smtClean="0"/>
              <a:t>Function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The flip-flop samples D on the falling edge of </a:t>
            </a:r>
            <a:r>
              <a:rPr lang="en-US" sz="2000" dirty="0" err="1" smtClean="0"/>
              <a:t>Clk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When </a:t>
            </a:r>
            <a:r>
              <a:rPr lang="en-US" sz="2000" dirty="0" err="1" smtClean="0"/>
              <a:t>Clk</a:t>
            </a:r>
            <a:r>
              <a:rPr lang="en-US" sz="2000" dirty="0" smtClean="0"/>
              <a:t> falls from 1 to 0, D passes through to Q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Otherwise, Q holds its previous values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Q changes only on the falling edge of </a:t>
            </a:r>
            <a:r>
              <a:rPr lang="en-US" sz="2000" dirty="0" err="1" smtClean="0"/>
              <a:t>Clk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A flip-flop is called an edge-triggered device because it is activated on a clock cycle</a:t>
            </a: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4343400"/>
            <a:ext cx="24003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82366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Flip-Flop versus Latch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238250"/>
            <a:ext cx="842010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69936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BBD01F8-1A1D-4EC0-AEE3-534B439BEBB0}" type="slidenum">
              <a:rPr lang="en-US" sz="1400" smtClean="0"/>
              <a:pPr eaLnBrk="1" hangingPunct="1"/>
              <a:t>15</a:t>
            </a:fld>
            <a:endParaRPr lang="en-US" sz="140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Bit Storage Summary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5486400"/>
            <a:ext cx="8610600" cy="68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We considered increasingly better bit storage until we arrived at the robust D flip-flop bit storage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800" smtClean="0"/>
          </a:p>
        </p:txBody>
      </p:sp>
      <p:pic>
        <p:nvPicPr>
          <p:cNvPr id="21509" name="Picture 2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08100"/>
            <a:ext cx="87630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1917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1219200"/>
            <a:ext cx="68865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39224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Enabled Flip-Flops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Inputs: </a:t>
            </a:r>
            <a:r>
              <a:rPr lang="en-US" dirty="0" err="1" smtClean="0"/>
              <a:t>Clk</a:t>
            </a:r>
            <a:r>
              <a:rPr lang="en-US" dirty="0" smtClean="0"/>
              <a:t>, D, En</a:t>
            </a:r>
          </a:p>
          <a:p>
            <a:pPr marL="1087438" lvl="1" indent="-342900">
              <a:buFont typeface="Arial" pitchFamily="34" charset="0"/>
              <a:buChar char="•"/>
            </a:pPr>
            <a:r>
              <a:rPr lang="en-US" dirty="0" smtClean="0"/>
              <a:t>The enable input (EN) controls when new data (D) is stored</a:t>
            </a:r>
          </a:p>
          <a:p>
            <a:pPr marL="1087438" lvl="1" indent="-342900">
              <a:buFont typeface="Arial" pitchFamily="34" charset="0"/>
              <a:buChar char="•"/>
            </a:pPr>
            <a:endParaRPr lang="en-US" dirty="0"/>
          </a:p>
          <a:p>
            <a:r>
              <a:rPr lang="en-US" dirty="0" smtClean="0"/>
              <a:t>Function</a:t>
            </a:r>
          </a:p>
          <a:p>
            <a:pPr marL="1087438" lvl="1" indent="-342900">
              <a:buFont typeface="Arial" pitchFamily="34" charset="0"/>
              <a:buChar char="•"/>
            </a:pPr>
            <a:r>
              <a:rPr lang="en-US" dirty="0" smtClean="0"/>
              <a:t>EN = 1: D passes through to Q on clock edge</a:t>
            </a:r>
          </a:p>
          <a:p>
            <a:pPr marL="1087438" lvl="1" indent="-342900">
              <a:buFont typeface="Arial" pitchFamily="34" charset="0"/>
              <a:buChar char="•"/>
            </a:pPr>
            <a:r>
              <a:rPr lang="en-US" dirty="0" smtClean="0"/>
              <a:t>EN = 0: the flip-flop retains its previous state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4019550"/>
            <a:ext cx="390525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98836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Resettable Flip-Flops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Inputs: </a:t>
            </a:r>
            <a:r>
              <a:rPr lang="en-US" dirty="0" err="1" smtClean="0"/>
              <a:t>Clk</a:t>
            </a:r>
            <a:r>
              <a:rPr lang="en-US" dirty="0" smtClean="0"/>
              <a:t>, D, Reset</a:t>
            </a:r>
          </a:p>
          <a:p>
            <a:endParaRPr lang="en-US" dirty="0"/>
          </a:p>
          <a:p>
            <a:r>
              <a:rPr lang="en-US" dirty="0" smtClean="0"/>
              <a:t>Function</a:t>
            </a:r>
          </a:p>
          <a:p>
            <a:pPr marL="1087438" lvl="1" indent="-342900">
              <a:buFont typeface="Arial" pitchFamily="34" charset="0"/>
              <a:buChar char="•"/>
            </a:pPr>
            <a:r>
              <a:rPr lang="en-US" dirty="0" smtClean="0"/>
              <a:t>Reset = 1: Q is forced to 0</a:t>
            </a:r>
          </a:p>
          <a:p>
            <a:pPr marL="1087438" lvl="1" indent="-342900">
              <a:buFont typeface="Arial" pitchFamily="34" charset="0"/>
              <a:buChar char="•"/>
            </a:pPr>
            <a:r>
              <a:rPr lang="en-US" dirty="0" smtClean="0"/>
              <a:t>Reset = 0: the flip-flop behaves like an ordinary D flip-flop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3581400"/>
            <a:ext cx="4314825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41933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Resettable Flip-Flops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types</a:t>
            </a:r>
          </a:p>
          <a:p>
            <a:pPr marL="1087438" lvl="1" indent="-342900">
              <a:buFont typeface="Arial" pitchFamily="34" charset="0"/>
              <a:buChar char="•"/>
            </a:pPr>
            <a:r>
              <a:rPr lang="en-US" dirty="0" smtClean="0"/>
              <a:t>Synchronous: resets at clock edge only</a:t>
            </a:r>
          </a:p>
          <a:p>
            <a:pPr marL="1087438" lvl="1" indent="-342900">
              <a:buFont typeface="Arial" pitchFamily="34" charset="0"/>
              <a:buChar char="•"/>
            </a:pPr>
            <a:r>
              <a:rPr lang="en-US" dirty="0" smtClean="0"/>
              <a:t>Asynchronous: resets immediately when Reset = 1</a:t>
            </a:r>
          </a:p>
          <a:p>
            <a:pPr marL="1087438" lvl="1" indent="-342900">
              <a:buFont typeface="Arial" pitchFamily="34" charset="0"/>
              <a:buChar char="•"/>
            </a:pPr>
            <a:endParaRPr lang="en-US" dirty="0"/>
          </a:p>
          <a:p>
            <a:r>
              <a:rPr lang="en-US" dirty="0" smtClean="0"/>
              <a:t>Asynchronously resettable flip-flop requires changing the internal circuitry of the flip-flop</a:t>
            </a:r>
          </a:p>
          <a:p>
            <a:endParaRPr lang="en-US" dirty="0"/>
          </a:p>
          <a:p>
            <a:r>
              <a:rPr lang="en-US" dirty="0" smtClean="0"/>
              <a:t>What about synchronous design?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829050"/>
            <a:ext cx="3457575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08617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Set/Reset Latch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8" y="2114550"/>
            <a:ext cx="507682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62282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 Flip-Flop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This is a toggle flip-flop – when input T is 1, toggle output Q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Can be realized with a D flip-flop</a:t>
            </a:r>
            <a:endParaRPr 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962400"/>
            <a:ext cx="335280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828800"/>
            <a:ext cx="15906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343400"/>
            <a:ext cx="7905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02730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JK Flip-Flop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JK Flip-Flop can also be derived from the basic D Flip-Flop</a:t>
            </a:r>
          </a:p>
          <a:p>
            <a:r>
              <a:rPr lang="en-US" sz="2000" dirty="0" smtClean="0"/>
              <a:t>Its purpose it to combine aspects of the SR Flip-Flop and the T Flip-Flop</a:t>
            </a:r>
          </a:p>
          <a:p>
            <a:pPr marL="1087438" lvl="1" indent="-342900">
              <a:buFont typeface="Arial" pitchFamily="34" charset="0"/>
              <a:buChar char="•"/>
            </a:pPr>
            <a:r>
              <a:rPr lang="en-US" sz="1800" dirty="0" smtClean="0"/>
              <a:t>Behaves like an SR flip-flop for all values except J=K=1 (in these cases J = S, and K = R)</a:t>
            </a:r>
          </a:p>
          <a:p>
            <a:pPr marL="1087438" lvl="1" indent="-342900">
              <a:buFont typeface="Arial" pitchFamily="34" charset="0"/>
              <a:buChar char="•"/>
            </a:pPr>
            <a:r>
              <a:rPr lang="en-US" sz="1800" dirty="0" smtClean="0"/>
              <a:t>For J = K = 1, it toggles like a T flip flop</a:t>
            </a:r>
          </a:p>
          <a:p>
            <a:pPr marL="1087438" lvl="1" indent="-342900">
              <a:buFont typeface="Arial" pitchFamily="34" charset="0"/>
              <a:buChar char="•"/>
            </a:pPr>
            <a:r>
              <a:rPr lang="en-US" sz="1800" dirty="0" smtClean="0"/>
              <a:t>It can be built from a D flip flop</a:t>
            </a:r>
            <a:endParaRPr lang="en-US" sz="1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429000"/>
            <a:ext cx="447675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28715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Flip-Flop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purpose is to convert a given type A flip-flop to a desired type B flip-flop using conversion logic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The key is to use excitation tables, which show the necessary triggering signal (S, R, J, K, D, and T) for the desired flip-flop transition</a:t>
            </a:r>
            <a:endParaRPr lang="en-US" sz="2000" dirty="0"/>
          </a:p>
        </p:txBody>
      </p:sp>
      <p:pic>
        <p:nvPicPr>
          <p:cNvPr id="12290" name="Picture 2" descr="FF_convers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286000"/>
            <a:ext cx="3124200" cy="163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047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Excitation Tables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900299"/>
              </p:ext>
            </p:extLst>
          </p:nvPr>
        </p:nvGraphicFramePr>
        <p:xfrm>
          <a:off x="290513" y="1220788"/>
          <a:ext cx="86248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111"/>
                <a:gridCol w="1078111"/>
                <a:gridCol w="1078111"/>
                <a:gridCol w="1078111"/>
                <a:gridCol w="1078111"/>
                <a:gridCol w="1078111"/>
                <a:gridCol w="1078111"/>
                <a:gridCol w="10781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Q(t)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Q(t+1)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90513" y="3276600"/>
            <a:ext cx="862488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0" i="0" baseline="0"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4538" indent="-246063" algn="l" rtl="0" fontAlgn="base">
              <a:spcBef>
                <a:spcPct val="25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n"/>
              <a:defRPr sz="2200" b="0" i="0" baseline="0">
                <a:solidFill>
                  <a:schemeClr val="tx1"/>
                </a:solidFill>
                <a:latin typeface="+mn-lt"/>
              </a:defRPr>
            </a:lvl2pPr>
            <a:lvl3pPr marL="1146175" indent="-238125" algn="l" rtl="0" fontAlgn="base">
              <a:lnSpc>
                <a:spcPct val="107000"/>
              </a:lnSpc>
              <a:spcBef>
                <a:spcPct val="1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l"/>
              <a:defRPr sz="2200" b="0" i="0" baseline="0">
                <a:solidFill>
                  <a:srgbClr val="0000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4pPr>
            <a:lvl5pPr marL="24511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9083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3655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8227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2799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 smtClean="0"/>
              <a:t>This is the combination of input assignments (S, R, J, K, D, and T) required to realize state transitions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1444383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a D-FF to a T-FF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We need to design the circuit to generate the triggering signal D as a function of T and Q </a:t>
            </a:r>
            <a:r>
              <a:rPr lang="en-US" sz="2000" dirty="0" smtClean="0">
                <a:sym typeface="Wingdings" pitchFamily="2" charset="2"/>
              </a:rPr>
              <a:t> D = f(T, Q)</a:t>
            </a:r>
          </a:p>
          <a:p>
            <a:endParaRPr lang="en-US" sz="2000" dirty="0">
              <a:sym typeface="Wingdings" pitchFamily="2" charset="2"/>
            </a:endParaRPr>
          </a:p>
          <a:p>
            <a:endParaRPr lang="en-US" sz="2000" dirty="0" smtClean="0">
              <a:sym typeface="Wingdings" pitchFamily="2" charset="2"/>
            </a:endParaRPr>
          </a:p>
          <a:p>
            <a:endParaRPr lang="en-US" sz="2000" dirty="0">
              <a:sym typeface="Wingdings" pitchFamily="2" charset="2"/>
            </a:endParaRPr>
          </a:p>
          <a:p>
            <a:endParaRPr lang="en-US" sz="2000" dirty="0" smtClean="0">
              <a:sym typeface="Wingdings" pitchFamily="2" charset="2"/>
            </a:endParaRPr>
          </a:p>
          <a:p>
            <a:r>
              <a:rPr lang="en-US" sz="2000" dirty="0" smtClean="0">
                <a:sym typeface="Wingdings" pitchFamily="2" charset="2"/>
              </a:rPr>
              <a:t>Consider the excitation tables of T and D</a:t>
            </a:r>
          </a:p>
          <a:p>
            <a:r>
              <a:rPr lang="en-US" sz="2000" dirty="0" smtClean="0">
                <a:sym typeface="Wingdings" pitchFamily="2" charset="2"/>
              </a:rPr>
              <a:t>Make a k-map </a:t>
            </a:r>
            <a:endParaRPr lang="en-US" sz="2000" dirty="0"/>
          </a:p>
        </p:txBody>
      </p:sp>
      <p:pic>
        <p:nvPicPr>
          <p:cNvPr id="13314" name="Picture 2" descr="D_T_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57400"/>
            <a:ext cx="3162300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\begin{displaymath}&#10;\begin{tabular}{cc\vert c\vert c} \hline&#10;$Q_t$ &amp; $Q_{t+1}$\...&#10;...&amp; 1 \\&#10;1 &amp; 0 &amp; 1 &amp; 0 \\&#10;1 &amp; 1 &amp; 0 &amp; 1  \hline&#10;\end{tabular}\end{displaymath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2133600"/>
            <a:ext cx="344805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213831"/>
              </p:ext>
            </p:extLst>
          </p:nvPr>
        </p:nvGraphicFramePr>
        <p:xfrm>
          <a:off x="2286000" y="4267200"/>
          <a:ext cx="2971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990600"/>
                <a:gridCol w="99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Q(t)/T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lowchart: Process 5"/>
          <p:cNvSpPr/>
          <p:nvPr/>
        </p:nvSpPr>
        <p:spPr bwMode="auto">
          <a:xfrm>
            <a:off x="5562600" y="4267200"/>
            <a:ext cx="2612318" cy="341632"/>
          </a:xfrm>
          <a:prstGeom prst="flowChartProcess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D = T’Q + TQ’ = T </a:t>
            </a:r>
            <a:r>
              <a:rPr lang="en-US" b="0" dirty="0" err="1" smtClean="0"/>
              <a:t>xor</a:t>
            </a:r>
            <a:r>
              <a:rPr lang="en-US" b="0" dirty="0" smtClean="0"/>
              <a:t> Q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3320" name="Picture 8" descr="D_T_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769" y="4876800"/>
            <a:ext cx="22098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67035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an RS-FF to a D-FF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With above excitation tables, draw K-maps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So S = D, R = D’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14338" name="Picture 2" descr="SR_D_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1600"/>
            <a:ext cx="3114675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\begin{displaymath}&#10;\begin{tabular}{cc\vert c\vert cc} \hline&#10;$Q_t$ &amp; $Q_{t+1}$...&#10;...&#10;1 &amp; 0 &amp; 0 &amp; 0 &amp; 1 \\&#10;1 &amp; 1 &amp; 1 &amp; x &amp; 0 \hline&#10;\end{tabular}\end{displaymath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476373"/>
            <a:ext cx="35814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SR_D_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469" y="2784827"/>
            <a:ext cx="2714625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SR_D_1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37" y="4828599"/>
            <a:ext cx="3009900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48319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an RS-FF to JK-FF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15362" name="Picture 2" descr="SR_JK_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375" y="1326078"/>
            <a:ext cx="316230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\begin{displaymath}&#10;\begin{tabular}{cc\vert cc\vert cc} \hline&#10;$Q_t$ &amp; $Q_{t+1}...&#10;...x &amp; 1 &amp; 0 &amp; 1 \\&#10;1 &amp; 1 &amp; x &amp; 0 &amp; x &amp; 0  \hline&#10;\end{tabular}\end{displaymath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435614"/>
            <a:ext cx="3724275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SR_JK_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936484"/>
            <a:ext cx="4295775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SR_JK_1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737" y="4546210"/>
            <a:ext cx="2809875" cy="1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31228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Sequential Logic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Registers contain the state of the system</a:t>
            </a:r>
          </a:p>
          <a:p>
            <a:r>
              <a:rPr lang="en-US" sz="2000" dirty="0" smtClean="0"/>
              <a:t>The state changes at the clock edge, so the system is synchronized to the clock</a:t>
            </a:r>
          </a:p>
          <a:p>
            <a:endParaRPr lang="en-US" sz="2000" dirty="0"/>
          </a:p>
          <a:p>
            <a:r>
              <a:rPr lang="en-US" sz="2000" dirty="0" smtClean="0"/>
              <a:t>Rules of synchronous sequential circuit composition:</a:t>
            </a:r>
          </a:p>
          <a:p>
            <a:pPr marL="1087438" lvl="1" indent="-342900">
              <a:buFont typeface="Arial" pitchFamily="34" charset="0"/>
              <a:buChar char="•"/>
            </a:pPr>
            <a:r>
              <a:rPr lang="en-US" sz="1800" dirty="0" smtClean="0"/>
              <a:t>Every circuit is either a register or a combinational circuit</a:t>
            </a:r>
          </a:p>
          <a:p>
            <a:pPr marL="1087438" lvl="1" indent="-342900">
              <a:buFont typeface="Arial" pitchFamily="34" charset="0"/>
              <a:buChar char="•"/>
            </a:pPr>
            <a:r>
              <a:rPr lang="en-US" sz="1800" dirty="0" smtClean="0"/>
              <a:t>At least one circuit element is a register</a:t>
            </a:r>
          </a:p>
          <a:p>
            <a:pPr marL="1087438" lvl="1" indent="-342900">
              <a:buFont typeface="Arial" pitchFamily="34" charset="0"/>
              <a:buChar char="•"/>
            </a:pPr>
            <a:r>
              <a:rPr lang="en-US" sz="1800" dirty="0" smtClean="0"/>
              <a:t>All registers receive the same clock signal</a:t>
            </a:r>
          </a:p>
          <a:p>
            <a:pPr marL="1087438" lvl="1" indent="-342900">
              <a:buFont typeface="Arial" pitchFamily="34" charset="0"/>
              <a:buChar char="•"/>
            </a:pPr>
            <a:r>
              <a:rPr lang="en-US" sz="1800" dirty="0" smtClean="0"/>
              <a:t>Every cyclic path contains one register</a:t>
            </a:r>
          </a:p>
          <a:p>
            <a:pPr marL="1087438" lvl="1" indent="-342900">
              <a:buFont typeface="Arial" pitchFamily="34" charset="0"/>
              <a:buChar char="•"/>
            </a:pPr>
            <a:endParaRPr lang="en-US" sz="1800" dirty="0"/>
          </a:p>
          <a:p>
            <a:r>
              <a:rPr lang="en-US" sz="2000" dirty="0" smtClean="0"/>
              <a:t>Two common synchronous sequential circuits</a:t>
            </a:r>
          </a:p>
          <a:p>
            <a:pPr marL="1087438" lvl="1" indent="-342900">
              <a:buFont typeface="Arial" pitchFamily="34" charset="0"/>
              <a:buChar char="•"/>
            </a:pPr>
            <a:r>
              <a:rPr lang="en-US" sz="1800" dirty="0" smtClean="0"/>
              <a:t>Finite state machines (FSMs)</a:t>
            </a:r>
          </a:p>
          <a:p>
            <a:pPr marL="1087438" lvl="1" indent="-342900">
              <a:buFont typeface="Arial" pitchFamily="34" charset="0"/>
              <a:buChar char="•"/>
            </a:pPr>
            <a:r>
              <a:rPr lang="en-US" sz="1800" dirty="0" smtClean="0"/>
              <a:t>Pipelines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7410639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ED6AD15-BC6B-4767-B10D-583BF659BBFB}" type="slidenum">
              <a:rPr lang="en-US" sz="1400" smtClean="0"/>
              <a:pPr eaLnBrk="1" hangingPunct="1"/>
              <a:t>28</a:t>
            </a:fld>
            <a:endParaRPr lang="en-US" sz="140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 Register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4572000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Shift right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Move each bit one position right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Rightmost bit is “dropped”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Assume 0 shifted into leftmost bit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</p:txBody>
      </p:sp>
      <p:sp>
        <p:nvSpPr>
          <p:cNvPr id="11269" name="Rectangle 32"/>
          <p:cNvSpPr>
            <a:spLocks noChangeArrowheads="1"/>
          </p:cNvSpPr>
          <p:nvPr/>
        </p:nvSpPr>
        <p:spPr bwMode="auto">
          <a:xfrm>
            <a:off x="5976938" y="1066800"/>
            <a:ext cx="952500" cy="376238"/>
          </a:xfrm>
          <a:prstGeom prst="rect">
            <a:avLst/>
          </a:prstGeom>
          <a:solidFill>
            <a:srgbClr val="FFFFFF"/>
          </a:solidFill>
          <a:ln w="15875">
            <a:solidFill>
              <a:srgbClr val="0078C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0" name="Rectangle 47"/>
          <p:cNvSpPr>
            <a:spLocks noChangeArrowheads="1"/>
          </p:cNvSpPr>
          <p:nvPr/>
        </p:nvSpPr>
        <p:spPr bwMode="auto">
          <a:xfrm>
            <a:off x="6191250" y="1165225"/>
            <a:ext cx="5778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Myriad Roman" charset="0"/>
              </a:rPr>
              <a:t>1  1  0  1</a:t>
            </a:r>
            <a:endParaRPr lang="en-US"/>
          </a:p>
        </p:txBody>
      </p:sp>
      <p:sp>
        <p:nvSpPr>
          <p:cNvPr id="11271" name="Rectangle 59"/>
          <p:cNvSpPr>
            <a:spLocks noChangeArrowheads="1"/>
          </p:cNvSpPr>
          <p:nvPr/>
        </p:nvSpPr>
        <p:spPr bwMode="auto">
          <a:xfrm>
            <a:off x="7023100" y="1081088"/>
            <a:ext cx="12874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Myriad Roman" charset="0"/>
              </a:rPr>
              <a:t>Register contents</a:t>
            </a:r>
            <a:endParaRPr lang="en-US"/>
          </a:p>
        </p:txBody>
      </p:sp>
      <p:sp>
        <p:nvSpPr>
          <p:cNvPr id="11272" name="Rectangle 72"/>
          <p:cNvSpPr>
            <a:spLocks noChangeArrowheads="1"/>
          </p:cNvSpPr>
          <p:nvPr/>
        </p:nvSpPr>
        <p:spPr bwMode="auto">
          <a:xfrm>
            <a:off x="7023100" y="1257300"/>
            <a:ext cx="11874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Myriad Roman" charset="0"/>
              </a:rPr>
              <a:t>before shift right</a:t>
            </a:r>
            <a:endParaRPr lang="en-US"/>
          </a:p>
        </p:txBody>
      </p:sp>
      <p:grpSp>
        <p:nvGrpSpPr>
          <p:cNvPr id="2" name="Group 269"/>
          <p:cNvGrpSpPr>
            <a:grpSpLocks/>
          </p:cNvGrpSpPr>
          <p:nvPr/>
        </p:nvGrpSpPr>
        <p:grpSpPr bwMode="auto">
          <a:xfrm>
            <a:off x="5638800" y="1344613"/>
            <a:ext cx="2671763" cy="785812"/>
            <a:chOff x="3552" y="847"/>
            <a:chExt cx="1683" cy="495"/>
          </a:xfrm>
        </p:grpSpPr>
        <p:sp>
          <p:nvSpPr>
            <p:cNvPr id="11302" name="Rectangle 48"/>
            <p:cNvSpPr>
              <a:spLocks noChangeArrowheads="1"/>
            </p:cNvSpPr>
            <p:nvPr/>
          </p:nvSpPr>
          <p:spPr bwMode="auto">
            <a:xfrm>
              <a:off x="3765" y="1097"/>
              <a:ext cx="600" cy="237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3" name="Rectangle 49"/>
            <p:cNvSpPr>
              <a:spLocks noChangeArrowheads="1"/>
            </p:cNvSpPr>
            <p:nvPr/>
          </p:nvSpPr>
          <p:spPr bwMode="auto">
            <a:xfrm>
              <a:off x="3900" y="1159"/>
              <a:ext cx="40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0  1  1  0</a:t>
              </a:r>
              <a:endParaRPr lang="en-US"/>
            </a:p>
          </p:txBody>
        </p:sp>
        <p:sp>
          <p:nvSpPr>
            <p:cNvPr id="11304" name="Line 50"/>
            <p:cNvSpPr>
              <a:spLocks noChangeShapeType="1"/>
            </p:cNvSpPr>
            <p:nvPr/>
          </p:nvSpPr>
          <p:spPr bwMode="auto">
            <a:xfrm>
              <a:off x="4130" y="847"/>
              <a:ext cx="72" cy="23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5" name="Freeform 51"/>
            <p:cNvSpPr>
              <a:spLocks/>
            </p:cNvSpPr>
            <p:nvPr/>
          </p:nvSpPr>
          <p:spPr bwMode="auto">
            <a:xfrm>
              <a:off x="4171" y="1059"/>
              <a:ext cx="50" cy="103"/>
            </a:xfrm>
            <a:custGeom>
              <a:avLst/>
              <a:gdLst>
                <a:gd name="T0" fmla="*/ 50 w 50"/>
                <a:gd name="T1" fmla="*/ 103 h 103"/>
                <a:gd name="T2" fmla="*/ 50 w 50"/>
                <a:gd name="T3" fmla="*/ 0 h 103"/>
                <a:gd name="T4" fmla="*/ 0 w 50"/>
                <a:gd name="T5" fmla="*/ 13 h 103"/>
                <a:gd name="T6" fmla="*/ 50 w 50"/>
                <a:gd name="T7" fmla="*/ 103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"/>
                <a:gd name="T13" fmla="*/ 0 h 103"/>
                <a:gd name="T14" fmla="*/ 50 w 50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" h="103">
                  <a:moveTo>
                    <a:pt x="50" y="103"/>
                  </a:moveTo>
                  <a:lnTo>
                    <a:pt x="50" y="0"/>
                  </a:lnTo>
                  <a:lnTo>
                    <a:pt x="0" y="13"/>
                  </a:lnTo>
                  <a:lnTo>
                    <a:pt x="50" y="1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6" name="Line 52"/>
            <p:cNvSpPr>
              <a:spLocks noChangeShapeType="1"/>
            </p:cNvSpPr>
            <p:nvPr/>
          </p:nvSpPr>
          <p:spPr bwMode="auto">
            <a:xfrm>
              <a:off x="4018" y="847"/>
              <a:ext cx="72" cy="23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7" name="Freeform 53"/>
            <p:cNvSpPr>
              <a:spLocks/>
            </p:cNvSpPr>
            <p:nvPr/>
          </p:nvSpPr>
          <p:spPr bwMode="auto">
            <a:xfrm>
              <a:off x="4058" y="1059"/>
              <a:ext cx="50" cy="103"/>
            </a:xfrm>
            <a:custGeom>
              <a:avLst/>
              <a:gdLst>
                <a:gd name="T0" fmla="*/ 50 w 50"/>
                <a:gd name="T1" fmla="*/ 103 h 103"/>
                <a:gd name="T2" fmla="*/ 50 w 50"/>
                <a:gd name="T3" fmla="*/ 0 h 103"/>
                <a:gd name="T4" fmla="*/ 0 w 50"/>
                <a:gd name="T5" fmla="*/ 13 h 103"/>
                <a:gd name="T6" fmla="*/ 50 w 50"/>
                <a:gd name="T7" fmla="*/ 103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"/>
                <a:gd name="T13" fmla="*/ 0 h 103"/>
                <a:gd name="T14" fmla="*/ 50 w 50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" h="103">
                  <a:moveTo>
                    <a:pt x="50" y="103"/>
                  </a:moveTo>
                  <a:lnTo>
                    <a:pt x="50" y="0"/>
                  </a:lnTo>
                  <a:lnTo>
                    <a:pt x="0" y="13"/>
                  </a:lnTo>
                  <a:lnTo>
                    <a:pt x="50" y="1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8" name="Line 54"/>
            <p:cNvSpPr>
              <a:spLocks noChangeShapeType="1"/>
            </p:cNvSpPr>
            <p:nvPr/>
          </p:nvSpPr>
          <p:spPr bwMode="auto">
            <a:xfrm>
              <a:off x="3908" y="847"/>
              <a:ext cx="72" cy="23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9" name="Freeform 55"/>
            <p:cNvSpPr>
              <a:spLocks/>
            </p:cNvSpPr>
            <p:nvPr/>
          </p:nvSpPr>
          <p:spPr bwMode="auto">
            <a:xfrm>
              <a:off x="3952" y="1059"/>
              <a:ext cx="50" cy="103"/>
            </a:xfrm>
            <a:custGeom>
              <a:avLst/>
              <a:gdLst>
                <a:gd name="T0" fmla="*/ 50 w 50"/>
                <a:gd name="T1" fmla="*/ 103 h 103"/>
                <a:gd name="T2" fmla="*/ 47 w 50"/>
                <a:gd name="T3" fmla="*/ 0 h 103"/>
                <a:gd name="T4" fmla="*/ 0 w 50"/>
                <a:gd name="T5" fmla="*/ 13 h 103"/>
                <a:gd name="T6" fmla="*/ 50 w 50"/>
                <a:gd name="T7" fmla="*/ 103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"/>
                <a:gd name="T13" fmla="*/ 0 h 103"/>
                <a:gd name="T14" fmla="*/ 50 w 50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" h="103">
                  <a:moveTo>
                    <a:pt x="50" y="103"/>
                  </a:moveTo>
                  <a:lnTo>
                    <a:pt x="47" y="0"/>
                  </a:lnTo>
                  <a:lnTo>
                    <a:pt x="0" y="13"/>
                  </a:lnTo>
                  <a:lnTo>
                    <a:pt x="50" y="1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0" name="Line 56"/>
            <p:cNvSpPr>
              <a:spLocks noChangeShapeType="1"/>
            </p:cNvSpPr>
            <p:nvPr/>
          </p:nvSpPr>
          <p:spPr bwMode="auto">
            <a:xfrm>
              <a:off x="3618" y="959"/>
              <a:ext cx="194" cy="153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1" name="Freeform 57"/>
            <p:cNvSpPr>
              <a:spLocks/>
            </p:cNvSpPr>
            <p:nvPr/>
          </p:nvSpPr>
          <p:spPr bwMode="auto">
            <a:xfrm>
              <a:off x="3783" y="1081"/>
              <a:ext cx="91" cy="85"/>
            </a:xfrm>
            <a:custGeom>
              <a:avLst/>
              <a:gdLst>
                <a:gd name="T0" fmla="*/ 91 w 91"/>
                <a:gd name="T1" fmla="*/ 85 h 85"/>
                <a:gd name="T2" fmla="*/ 32 w 91"/>
                <a:gd name="T3" fmla="*/ 0 h 85"/>
                <a:gd name="T4" fmla="*/ 0 w 91"/>
                <a:gd name="T5" fmla="*/ 38 h 85"/>
                <a:gd name="T6" fmla="*/ 91 w 91"/>
                <a:gd name="T7" fmla="*/ 85 h 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85"/>
                <a:gd name="T14" fmla="*/ 91 w 91"/>
                <a:gd name="T15" fmla="*/ 85 h 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85">
                  <a:moveTo>
                    <a:pt x="91" y="85"/>
                  </a:moveTo>
                  <a:lnTo>
                    <a:pt x="32" y="0"/>
                  </a:lnTo>
                  <a:lnTo>
                    <a:pt x="0" y="38"/>
                  </a:lnTo>
                  <a:lnTo>
                    <a:pt x="91" y="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2" name="Rectangle 58"/>
            <p:cNvSpPr>
              <a:spLocks noChangeArrowheads="1"/>
            </p:cNvSpPr>
            <p:nvPr/>
          </p:nvSpPr>
          <p:spPr bwMode="auto">
            <a:xfrm>
              <a:off x="3552" y="881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/>
            </a:p>
          </p:txBody>
        </p:sp>
        <p:sp>
          <p:nvSpPr>
            <p:cNvPr id="11313" name="Rectangle 83"/>
            <p:cNvSpPr>
              <a:spLocks noChangeArrowheads="1"/>
            </p:cNvSpPr>
            <p:nvPr/>
          </p:nvSpPr>
          <p:spPr bwMode="auto">
            <a:xfrm>
              <a:off x="4424" y="1106"/>
              <a:ext cx="81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Register contents</a:t>
              </a:r>
              <a:endParaRPr lang="en-US"/>
            </a:p>
          </p:txBody>
        </p:sp>
        <p:sp>
          <p:nvSpPr>
            <p:cNvPr id="11314" name="Rectangle 96"/>
            <p:cNvSpPr>
              <a:spLocks noChangeArrowheads="1"/>
            </p:cNvSpPr>
            <p:nvPr/>
          </p:nvSpPr>
          <p:spPr bwMode="auto">
            <a:xfrm>
              <a:off x="4424" y="1217"/>
              <a:ext cx="66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Myriad Roman" charset="0"/>
                </a:rPr>
                <a:t>after shift right</a:t>
              </a:r>
              <a:endParaRPr lang="en-US"/>
            </a:p>
          </p:txBody>
        </p:sp>
      </p:grpSp>
      <p:sp>
        <p:nvSpPr>
          <p:cNvPr id="11274" name="Text Box 255"/>
          <p:cNvSpPr txBox="1">
            <a:spLocks noChangeArrowheads="1"/>
          </p:cNvSpPr>
          <p:nvPr/>
        </p:nvSpPr>
        <p:spPr bwMode="auto">
          <a:xfrm>
            <a:off x="8458200" y="1524000"/>
            <a:ext cx="2413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900" i="1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291072" name="Text Box 256"/>
          <p:cNvSpPr txBox="1">
            <a:spLocks noChangeArrowheads="1"/>
          </p:cNvSpPr>
          <p:nvPr/>
        </p:nvSpPr>
        <p:spPr bwMode="auto">
          <a:xfrm>
            <a:off x="381000" y="2590800"/>
            <a:ext cx="7781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</a:rPr>
              <a:t>Q: Do four right shifts on 1001, showing value after each shift</a:t>
            </a:r>
          </a:p>
        </p:txBody>
      </p:sp>
      <p:sp>
        <p:nvSpPr>
          <p:cNvPr id="11276" name="Text Box 257"/>
          <p:cNvSpPr txBox="1">
            <a:spLocks noChangeArrowheads="1"/>
          </p:cNvSpPr>
          <p:nvPr/>
        </p:nvSpPr>
        <p:spPr bwMode="auto">
          <a:xfrm>
            <a:off x="8382000" y="3124200"/>
            <a:ext cx="2413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900" i="1">
                <a:solidFill>
                  <a:schemeClr val="accent2"/>
                </a:solidFill>
              </a:rPr>
              <a:t>a</a:t>
            </a:r>
          </a:p>
        </p:txBody>
      </p:sp>
      <p:grpSp>
        <p:nvGrpSpPr>
          <p:cNvPr id="3" name="Group 265"/>
          <p:cNvGrpSpPr>
            <a:grpSpLocks/>
          </p:cNvGrpSpPr>
          <p:nvPr/>
        </p:nvGrpSpPr>
        <p:grpSpPr bwMode="auto">
          <a:xfrm>
            <a:off x="1050925" y="3165475"/>
            <a:ext cx="2949575" cy="492125"/>
            <a:chOff x="662" y="1994"/>
            <a:chExt cx="1858" cy="310"/>
          </a:xfrm>
        </p:grpSpPr>
        <p:sp>
          <p:nvSpPr>
            <p:cNvPr id="11300" name="Text Box 258"/>
            <p:cNvSpPr txBox="1">
              <a:spLocks noChangeArrowheads="1"/>
            </p:cNvSpPr>
            <p:nvPr/>
          </p:nvSpPr>
          <p:spPr bwMode="auto">
            <a:xfrm>
              <a:off x="662" y="1994"/>
              <a:ext cx="3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/>
                <a:t>A: </a:t>
              </a:r>
            </a:p>
          </p:txBody>
        </p:sp>
        <p:sp>
          <p:nvSpPr>
            <p:cNvPr id="11301" name="Text Box 259"/>
            <p:cNvSpPr txBox="1">
              <a:spLocks noChangeArrowheads="1"/>
            </p:cNvSpPr>
            <p:nvPr/>
          </p:nvSpPr>
          <p:spPr bwMode="auto">
            <a:xfrm>
              <a:off x="1248" y="2016"/>
              <a:ext cx="1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/>
                <a:t>1001 (original)</a:t>
              </a:r>
            </a:p>
          </p:txBody>
        </p:sp>
      </p:grpSp>
      <p:sp>
        <p:nvSpPr>
          <p:cNvPr id="291076" name="Text Box 260"/>
          <p:cNvSpPr txBox="1">
            <a:spLocks noChangeArrowheads="1"/>
          </p:cNvSpPr>
          <p:nvPr/>
        </p:nvSpPr>
        <p:spPr bwMode="auto">
          <a:xfrm>
            <a:off x="1981200" y="3638550"/>
            <a:ext cx="86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0100 </a:t>
            </a:r>
          </a:p>
        </p:txBody>
      </p:sp>
      <p:sp>
        <p:nvSpPr>
          <p:cNvPr id="291077" name="Text Box 261"/>
          <p:cNvSpPr txBox="1">
            <a:spLocks noChangeArrowheads="1"/>
          </p:cNvSpPr>
          <p:nvPr/>
        </p:nvSpPr>
        <p:spPr bwMode="auto">
          <a:xfrm>
            <a:off x="1981200" y="4076700"/>
            <a:ext cx="86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0010 </a:t>
            </a:r>
          </a:p>
        </p:txBody>
      </p:sp>
      <p:sp>
        <p:nvSpPr>
          <p:cNvPr id="291078" name="Text Box 262"/>
          <p:cNvSpPr txBox="1">
            <a:spLocks noChangeArrowheads="1"/>
          </p:cNvSpPr>
          <p:nvPr/>
        </p:nvSpPr>
        <p:spPr bwMode="auto">
          <a:xfrm>
            <a:off x="1981200" y="4514850"/>
            <a:ext cx="86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0001 </a:t>
            </a:r>
          </a:p>
        </p:txBody>
      </p:sp>
      <p:sp>
        <p:nvSpPr>
          <p:cNvPr id="291079" name="Text Box 263"/>
          <p:cNvSpPr txBox="1">
            <a:spLocks noChangeArrowheads="1"/>
          </p:cNvSpPr>
          <p:nvPr/>
        </p:nvSpPr>
        <p:spPr bwMode="auto">
          <a:xfrm>
            <a:off x="1981200" y="4953000"/>
            <a:ext cx="86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0000 </a:t>
            </a:r>
          </a:p>
        </p:txBody>
      </p:sp>
      <p:sp>
        <p:nvSpPr>
          <p:cNvPr id="291080" name="Line 264"/>
          <p:cNvSpPr>
            <a:spLocks noChangeShapeType="1"/>
          </p:cNvSpPr>
          <p:nvPr/>
        </p:nvSpPr>
        <p:spPr bwMode="auto">
          <a:xfrm>
            <a:off x="2057400" y="3276600"/>
            <a:ext cx="685800" cy="1752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267"/>
          <p:cNvGrpSpPr>
            <a:grpSpLocks/>
          </p:cNvGrpSpPr>
          <p:nvPr/>
        </p:nvGrpSpPr>
        <p:grpSpPr bwMode="auto">
          <a:xfrm>
            <a:off x="4800600" y="3962400"/>
            <a:ext cx="4114800" cy="1485900"/>
            <a:chOff x="3024" y="2496"/>
            <a:chExt cx="2592" cy="936"/>
          </a:xfrm>
        </p:grpSpPr>
        <p:grpSp>
          <p:nvGrpSpPr>
            <p:cNvPr id="11285" name="Group 109"/>
            <p:cNvGrpSpPr>
              <a:grpSpLocks/>
            </p:cNvGrpSpPr>
            <p:nvPr/>
          </p:nvGrpSpPr>
          <p:grpSpPr bwMode="auto">
            <a:xfrm>
              <a:off x="3168" y="3072"/>
              <a:ext cx="2018" cy="360"/>
              <a:chOff x="2976" y="1680"/>
              <a:chExt cx="2018" cy="360"/>
            </a:xfrm>
          </p:grpSpPr>
          <p:sp>
            <p:nvSpPr>
              <p:cNvPr id="11287" name="Line 27"/>
              <p:cNvSpPr>
                <a:spLocks noChangeShapeType="1"/>
              </p:cNvSpPr>
              <p:nvPr/>
            </p:nvSpPr>
            <p:spPr bwMode="auto">
              <a:xfrm>
                <a:off x="3149" y="1818"/>
                <a:ext cx="94" cy="59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8" name="Freeform 28"/>
              <p:cNvSpPr>
                <a:spLocks/>
              </p:cNvSpPr>
              <p:nvPr/>
            </p:nvSpPr>
            <p:spPr bwMode="auto">
              <a:xfrm>
                <a:off x="3215" y="1846"/>
                <a:ext cx="97" cy="78"/>
              </a:xfrm>
              <a:custGeom>
                <a:avLst/>
                <a:gdLst>
                  <a:gd name="T0" fmla="*/ 97 w 97"/>
                  <a:gd name="T1" fmla="*/ 78 h 78"/>
                  <a:gd name="T2" fmla="*/ 28 w 97"/>
                  <a:gd name="T3" fmla="*/ 0 h 78"/>
                  <a:gd name="T4" fmla="*/ 0 w 97"/>
                  <a:gd name="T5" fmla="*/ 44 h 78"/>
                  <a:gd name="T6" fmla="*/ 97 w 97"/>
                  <a:gd name="T7" fmla="*/ 78 h 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7"/>
                  <a:gd name="T13" fmla="*/ 0 h 78"/>
                  <a:gd name="T14" fmla="*/ 97 w 97"/>
                  <a:gd name="T15" fmla="*/ 78 h 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7" h="78">
                    <a:moveTo>
                      <a:pt x="97" y="78"/>
                    </a:moveTo>
                    <a:lnTo>
                      <a:pt x="28" y="0"/>
                    </a:lnTo>
                    <a:lnTo>
                      <a:pt x="0" y="44"/>
                    </a:lnTo>
                    <a:lnTo>
                      <a:pt x="97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9" name="Line 29"/>
              <p:cNvSpPr>
                <a:spLocks noChangeShapeType="1"/>
              </p:cNvSpPr>
              <p:nvPr/>
            </p:nvSpPr>
            <p:spPr bwMode="auto">
              <a:xfrm>
                <a:off x="3553" y="1918"/>
                <a:ext cx="15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0" name="Freeform 30"/>
              <p:cNvSpPr>
                <a:spLocks/>
              </p:cNvSpPr>
              <p:nvPr/>
            </p:nvSpPr>
            <p:spPr bwMode="auto">
              <a:xfrm>
                <a:off x="3693" y="1893"/>
                <a:ext cx="100" cy="50"/>
              </a:xfrm>
              <a:custGeom>
                <a:avLst/>
                <a:gdLst>
                  <a:gd name="T0" fmla="*/ 100 w 100"/>
                  <a:gd name="T1" fmla="*/ 25 h 50"/>
                  <a:gd name="T2" fmla="*/ 0 w 100"/>
                  <a:gd name="T3" fmla="*/ 0 h 50"/>
                  <a:gd name="T4" fmla="*/ 0 w 100"/>
                  <a:gd name="T5" fmla="*/ 50 h 50"/>
                  <a:gd name="T6" fmla="*/ 100 w 100"/>
                  <a:gd name="T7" fmla="*/ 25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0"/>
                  <a:gd name="T13" fmla="*/ 0 h 50"/>
                  <a:gd name="T14" fmla="*/ 100 w 100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0" h="50">
                    <a:moveTo>
                      <a:pt x="100" y="25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10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1" name="Rectangle 31"/>
              <p:cNvSpPr>
                <a:spLocks noChangeArrowheads="1"/>
              </p:cNvSpPr>
              <p:nvPr/>
            </p:nvSpPr>
            <p:spPr bwMode="auto">
              <a:xfrm>
                <a:off x="3318" y="1802"/>
                <a:ext cx="235" cy="238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2" name="Line 33"/>
              <p:cNvSpPr>
                <a:spLocks noChangeShapeType="1"/>
              </p:cNvSpPr>
              <p:nvPr/>
            </p:nvSpPr>
            <p:spPr bwMode="auto">
              <a:xfrm>
                <a:off x="4031" y="1918"/>
                <a:ext cx="15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3" name="Freeform 34"/>
              <p:cNvSpPr>
                <a:spLocks/>
              </p:cNvSpPr>
              <p:nvPr/>
            </p:nvSpPr>
            <p:spPr bwMode="auto">
              <a:xfrm>
                <a:off x="4172" y="1893"/>
                <a:ext cx="100" cy="50"/>
              </a:xfrm>
              <a:custGeom>
                <a:avLst/>
                <a:gdLst>
                  <a:gd name="T0" fmla="*/ 100 w 100"/>
                  <a:gd name="T1" fmla="*/ 25 h 50"/>
                  <a:gd name="T2" fmla="*/ 0 w 100"/>
                  <a:gd name="T3" fmla="*/ 0 h 50"/>
                  <a:gd name="T4" fmla="*/ 0 w 100"/>
                  <a:gd name="T5" fmla="*/ 50 h 50"/>
                  <a:gd name="T6" fmla="*/ 100 w 100"/>
                  <a:gd name="T7" fmla="*/ 25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0"/>
                  <a:gd name="T13" fmla="*/ 0 h 50"/>
                  <a:gd name="T14" fmla="*/ 100 w 100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0" h="50">
                    <a:moveTo>
                      <a:pt x="100" y="25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10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4" name="Rectangle 35"/>
              <p:cNvSpPr>
                <a:spLocks noChangeArrowheads="1"/>
              </p:cNvSpPr>
              <p:nvPr/>
            </p:nvSpPr>
            <p:spPr bwMode="auto">
              <a:xfrm>
                <a:off x="3797" y="1802"/>
                <a:ext cx="234" cy="238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5" name="Line 36"/>
              <p:cNvSpPr>
                <a:spLocks noChangeShapeType="1"/>
              </p:cNvSpPr>
              <p:nvPr/>
            </p:nvSpPr>
            <p:spPr bwMode="auto">
              <a:xfrm>
                <a:off x="4512" y="1918"/>
                <a:ext cx="15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6" name="Freeform 37"/>
              <p:cNvSpPr>
                <a:spLocks/>
              </p:cNvSpPr>
              <p:nvPr/>
            </p:nvSpPr>
            <p:spPr bwMode="auto">
              <a:xfrm>
                <a:off x="4653" y="1893"/>
                <a:ext cx="100" cy="50"/>
              </a:xfrm>
              <a:custGeom>
                <a:avLst/>
                <a:gdLst>
                  <a:gd name="T0" fmla="*/ 100 w 100"/>
                  <a:gd name="T1" fmla="*/ 25 h 50"/>
                  <a:gd name="T2" fmla="*/ 0 w 100"/>
                  <a:gd name="T3" fmla="*/ 0 h 50"/>
                  <a:gd name="T4" fmla="*/ 0 w 100"/>
                  <a:gd name="T5" fmla="*/ 50 h 50"/>
                  <a:gd name="T6" fmla="*/ 100 w 100"/>
                  <a:gd name="T7" fmla="*/ 25 h 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0"/>
                  <a:gd name="T13" fmla="*/ 0 h 50"/>
                  <a:gd name="T14" fmla="*/ 100 w 100"/>
                  <a:gd name="T15" fmla="*/ 50 h 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0" h="50">
                    <a:moveTo>
                      <a:pt x="100" y="25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10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7" name="Rectangle 38"/>
              <p:cNvSpPr>
                <a:spLocks noChangeArrowheads="1"/>
              </p:cNvSpPr>
              <p:nvPr/>
            </p:nvSpPr>
            <p:spPr bwMode="auto">
              <a:xfrm>
                <a:off x="4278" y="1802"/>
                <a:ext cx="234" cy="238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8" name="Rectangle 39"/>
              <p:cNvSpPr>
                <a:spLocks noChangeArrowheads="1"/>
              </p:cNvSpPr>
              <p:nvPr/>
            </p:nvSpPr>
            <p:spPr bwMode="auto">
              <a:xfrm>
                <a:off x="4759" y="1802"/>
                <a:ext cx="235" cy="238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0078C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9" name="Rectangle 40"/>
              <p:cNvSpPr>
                <a:spLocks noChangeArrowheads="1"/>
              </p:cNvSpPr>
              <p:nvPr/>
            </p:nvSpPr>
            <p:spPr bwMode="auto">
              <a:xfrm>
                <a:off x="2976" y="1680"/>
                <a:ext cx="260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300">
                    <a:solidFill>
                      <a:srgbClr val="000000"/>
                    </a:solidFill>
                    <a:latin typeface="Myriad Roman" charset="0"/>
                  </a:rPr>
                  <a:t>shr_in</a:t>
                </a:r>
                <a:endParaRPr lang="en-US"/>
              </a:p>
            </p:txBody>
          </p:sp>
        </p:grpSp>
        <p:sp>
          <p:nvSpPr>
            <p:cNvPr id="11286" name="Rectangle 266"/>
            <p:cNvSpPr>
              <a:spLocks noChangeArrowheads="1"/>
            </p:cNvSpPr>
            <p:nvPr/>
          </p:nvSpPr>
          <p:spPr bwMode="auto">
            <a:xfrm>
              <a:off x="3024" y="2496"/>
              <a:ext cx="259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FontTx/>
                <a:buChar char="•"/>
              </a:pPr>
              <a:r>
                <a:rPr lang="en-US" sz="2000">
                  <a:latin typeface="Arial" pitchFamily="34" charset="0"/>
                </a:rPr>
                <a:t>Implementation: </a:t>
              </a:r>
              <a:r>
                <a:rPr lang="en-US" sz="1800">
                  <a:latin typeface="Arial" pitchFamily="34" charset="0"/>
                </a:rPr>
                <a:t>Connect flip-flop output to next flip-flop’s input</a:t>
              </a:r>
            </a:p>
            <a:p>
              <a:pPr marL="342900" indent="-342900">
                <a:spcBef>
                  <a:spcPct val="20000"/>
                </a:spcBef>
                <a:buFontTx/>
                <a:buChar char="•"/>
              </a:pPr>
              <a:endParaRPr lang="en-US" sz="2000">
                <a:latin typeface="Arial" pitchFamily="34" charset="0"/>
              </a:endParaRPr>
            </a:p>
          </p:txBody>
        </p:sp>
      </p:grpSp>
      <p:sp>
        <p:nvSpPr>
          <p:cNvPr id="11284" name="Text Box 268"/>
          <p:cNvSpPr txBox="1">
            <a:spLocks noChangeArrowheads="1"/>
          </p:cNvSpPr>
          <p:nvPr/>
        </p:nvSpPr>
        <p:spPr bwMode="auto">
          <a:xfrm>
            <a:off x="8458200" y="4800600"/>
            <a:ext cx="2413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900" i="1">
                <a:solidFill>
                  <a:schemeClr val="accent2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734094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072" grpId="0" autoUpdateAnimBg="0"/>
      <p:bldP spid="291076" grpId="0" autoUpdateAnimBg="0"/>
      <p:bldP spid="291077" grpId="0" autoUpdateAnimBg="0"/>
      <p:bldP spid="291078" grpId="0" autoUpdateAnimBg="0"/>
      <p:bldP spid="291079" grpId="0" autoUpdateAnimBg="0"/>
      <p:bldP spid="29108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EA34A89-274A-4865-8FAE-3E37B33EC931}" type="slidenum">
              <a:rPr lang="en-US" sz="1400" smtClean="0"/>
              <a:pPr eaLnBrk="1" hangingPunct="1"/>
              <a:t>29</a:t>
            </a:fld>
            <a:endParaRPr lang="en-US" sz="140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 Register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229600" cy="2133600"/>
          </a:xfrm>
        </p:spPr>
        <p:txBody>
          <a:bodyPr/>
          <a:lstStyle/>
          <a:p>
            <a:pPr eaLnBrk="1" hangingPunct="1"/>
            <a:r>
              <a:rPr lang="en-US" smtClean="0"/>
              <a:t>To allow register to either shift or retain, use 2x1 muxes</a:t>
            </a:r>
          </a:p>
          <a:p>
            <a:pPr lvl="1" eaLnBrk="1" hangingPunct="1"/>
            <a:r>
              <a:rPr lang="en-US" smtClean="0"/>
              <a:t>shr: “0” means retain, “1” shift</a:t>
            </a:r>
          </a:p>
          <a:p>
            <a:pPr lvl="1" eaLnBrk="1" hangingPunct="1"/>
            <a:r>
              <a:rPr lang="en-US" smtClean="0"/>
              <a:t>shr_in: value to shift in</a:t>
            </a:r>
          </a:p>
          <a:p>
            <a:pPr lvl="2" eaLnBrk="1" hangingPunct="1"/>
            <a:r>
              <a:rPr lang="en-US" sz="1800" smtClean="0"/>
              <a:t>May be 0, or 1</a:t>
            </a:r>
          </a:p>
        </p:txBody>
      </p:sp>
      <p:sp>
        <p:nvSpPr>
          <p:cNvPr id="12293" name="Line 371"/>
          <p:cNvSpPr>
            <a:spLocks noChangeShapeType="1"/>
          </p:cNvSpPr>
          <p:nvPr/>
        </p:nvSpPr>
        <p:spPr bwMode="auto">
          <a:xfrm>
            <a:off x="5918200" y="4579938"/>
            <a:ext cx="1588" cy="74612"/>
          </a:xfrm>
          <a:prstGeom prst="line">
            <a:avLst/>
          </a:prstGeom>
          <a:noFill/>
          <a:ln w="31750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4" name="Line 372"/>
          <p:cNvSpPr>
            <a:spLocks noChangeShapeType="1"/>
          </p:cNvSpPr>
          <p:nvPr/>
        </p:nvSpPr>
        <p:spPr bwMode="auto">
          <a:xfrm>
            <a:off x="6608763" y="4579938"/>
            <a:ext cx="1587" cy="79375"/>
          </a:xfrm>
          <a:prstGeom prst="line">
            <a:avLst/>
          </a:prstGeom>
          <a:noFill/>
          <a:ln w="31750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" name="Line 373"/>
          <p:cNvSpPr>
            <a:spLocks noChangeShapeType="1"/>
          </p:cNvSpPr>
          <p:nvPr/>
        </p:nvSpPr>
        <p:spPr bwMode="auto">
          <a:xfrm>
            <a:off x="7305675" y="4579938"/>
            <a:ext cx="1588" cy="79375"/>
          </a:xfrm>
          <a:prstGeom prst="line">
            <a:avLst/>
          </a:prstGeom>
          <a:noFill/>
          <a:ln w="31750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Line 374"/>
          <p:cNvSpPr>
            <a:spLocks noChangeShapeType="1"/>
          </p:cNvSpPr>
          <p:nvPr/>
        </p:nvSpPr>
        <p:spPr bwMode="auto">
          <a:xfrm>
            <a:off x="7989888" y="4579938"/>
            <a:ext cx="1587" cy="79375"/>
          </a:xfrm>
          <a:prstGeom prst="line">
            <a:avLst/>
          </a:prstGeom>
          <a:noFill/>
          <a:ln w="31750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Freeform 375"/>
          <p:cNvSpPr>
            <a:spLocks/>
          </p:cNvSpPr>
          <p:nvPr/>
        </p:nvSpPr>
        <p:spPr bwMode="auto">
          <a:xfrm>
            <a:off x="5675313" y="4240213"/>
            <a:ext cx="131762" cy="131762"/>
          </a:xfrm>
          <a:custGeom>
            <a:avLst/>
            <a:gdLst>
              <a:gd name="T0" fmla="*/ 0 w 83"/>
              <a:gd name="T1" fmla="*/ 131762 h 83"/>
              <a:gd name="T2" fmla="*/ 131762 w 83"/>
              <a:gd name="T3" fmla="*/ 63500 h 83"/>
              <a:gd name="T4" fmla="*/ 0 w 83"/>
              <a:gd name="T5" fmla="*/ 0 h 83"/>
              <a:gd name="T6" fmla="*/ 0 60000 65536"/>
              <a:gd name="T7" fmla="*/ 0 60000 65536"/>
              <a:gd name="T8" fmla="*/ 0 60000 65536"/>
              <a:gd name="T9" fmla="*/ 0 w 83"/>
              <a:gd name="T10" fmla="*/ 0 h 83"/>
              <a:gd name="T11" fmla="*/ 83 w 83"/>
              <a:gd name="T12" fmla="*/ 83 h 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" h="83">
                <a:moveTo>
                  <a:pt x="0" y="83"/>
                </a:moveTo>
                <a:lnTo>
                  <a:pt x="83" y="40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Freeform 376"/>
          <p:cNvSpPr>
            <a:spLocks/>
          </p:cNvSpPr>
          <p:nvPr/>
        </p:nvSpPr>
        <p:spPr bwMode="auto">
          <a:xfrm>
            <a:off x="5754688" y="5807075"/>
            <a:ext cx="174625" cy="176213"/>
          </a:xfrm>
          <a:custGeom>
            <a:avLst/>
            <a:gdLst>
              <a:gd name="T0" fmla="*/ 0 w 110"/>
              <a:gd name="T1" fmla="*/ 176213 h 111"/>
              <a:gd name="T2" fmla="*/ 174625 w 110"/>
              <a:gd name="T3" fmla="*/ 90488 h 111"/>
              <a:gd name="T4" fmla="*/ 0 w 110"/>
              <a:gd name="T5" fmla="*/ 0 h 111"/>
              <a:gd name="T6" fmla="*/ 0 60000 65536"/>
              <a:gd name="T7" fmla="*/ 0 60000 65536"/>
              <a:gd name="T8" fmla="*/ 0 60000 65536"/>
              <a:gd name="T9" fmla="*/ 0 w 110"/>
              <a:gd name="T10" fmla="*/ 0 h 111"/>
              <a:gd name="T11" fmla="*/ 110 w 110"/>
              <a:gd name="T12" fmla="*/ 111 h 1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" h="111">
                <a:moveTo>
                  <a:pt x="0" y="111"/>
                </a:moveTo>
                <a:lnTo>
                  <a:pt x="110" y="57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Rectangle 377"/>
          <p:cNvSpPr>
            <a:spLocks noChangeArrowheads="1"/>
          </p:cNvSpPr>
          <p:nvPr/>
        </p:nvSpPr>
        <p:spPr bwMode="auto">
          <a:xfrm>
            <a:off x="5784850" y="35401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1</a:t>
            </a:r>
            <a:endParaRPr lang="en-US"/>
          </a:p>
        </p:txBody>
      </p:sp>
      <p:sp>
        <p:nvSpPr>
          <p:cNvPr id="12300" name="Rectangle 378"/>
          <p:cNvSpPr>
            <a:spLocks noChangeArrowheads="1"/>
          </p:cNvSpPr>
          <p:nvPr/>
        </p:nvSpPr>
        <p:spPr bwMode="auto">
          <a:xfrm>
            <a:off x="5948363" y="35401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0</a:t>
            </a:r>
            <a:endParaRPr lang="en-US"/>
          </a:p>
        </p:txBody>
      </p:sp>
      <p:sp>
        <p:nvSpPr>
          <p:cNvPr id="12301" name="Rectangle 379"/>
          <p:cNvSpPr>
            <a:spLocks noChangeArrowheads="1"/>
          </p:cNvSpPr>
          <p:nvPr/>
        </p:nvSpPr>
        <p:spPr bwMode="auto">
          <a:xfrm>
            <a:off x="5797550" y="3738563"/>
            <a:ext cx="2857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Helvetica" pitchFamily="34" charset="0"/>
              </a:rPr>
              <a:t>2x1</a:t>
            </a:r>
            <a:endParaRPr lang="en-US"/>
          </a:p>
        </p:txBody>
      </p:sp>
      <p:sp>
        <p:nvSpPr>
          <p:cNvPr id="12302" name="Line 382"/>
          <p:cNvSpPr>
            <a:spLocks noChangeShapeType="1"/>
          </p:cNvSpPr>
          <p:nvPr/>
        </p:nvSpPr>
        <p:spPr bwMode="auto">
          <a:xfrm>
            <a:off x="5918200" y="3921125"/>
            <a:ext cx="1588" cy="111125"/>
          </a:xfrm>
          <a:prstGeom prst="line">
            <a:avLst/>
          </a:prstGeom>
          <a:noFill/>
          <a:ln w="31750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Freeform 383"/>
          <p:cNvSpPr>
            <a:spLocks/>
          </p:cNvSpPr>
          <p:nvPr/>
        </p:nvSpPr>
        <p:spPr bwMode="auto">
          <a:xfrm>
            <a:off x="5503863" y="3432175"/>
            <a:ext cx="330200" cy="111125"/>
          </a:xfrm>
          <a:custGeom>
            <a:avLst/>
            <a:gdLst>
              <a:gd name="T0" fmla="*/ 330200 w 208"/>
              <a:gd name="T1" fmla="*/ 111125 h 70"/>
              <a:gd name="T2" fmla="*/ 330200 w 208"/>
              <a:gd name="T3" fmla="*/ 0 h 70"/>
              <a:gd name="T4" fmla="*/ 0 w 208"/>
              <a:gd name="T5" fmla="*/ 0 h 70"/>
              <a:gd name="T6" fmla="*/ 0 60000 65536"/>
              <a:gd name="T7" fmla="*/ 0 60000 65536"/>
              <a:gd name="T8" fmla="*/ 0 60000 65536"/>
              <a:gd name="T9" fmla="*/ 0 w 208"/>
              <a:gd name="T10" fmla="*/ 0 h 70"/>
              <a:gd name="T11" fmla="*/ 208 w 208"/>
              <a:gd name="T12" fmla="*/ 70 h 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" h="70">
                <a:moveTo>
                  <a:pt x="208" y="70"/>
                </a:moveTo>
                <a:lnTo>
                  <a:pt x="208" y="0"/>
                </a:lnTo>
                <a:lnTo>
                  <a:pt x="0" y="0"/>
                </a:lnTo>
              </a:path>
            </a:pathLst>
          </a:custGeom>
          <a:noFill/>
          <a:ln w="31750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384"/>
          <p:cNvSpPr>
            <a:spLocks noChangeShapeType="1"/>
          </p:cNvSpPr>
          <p:nvPr/>
        </p:nvSpPr>
        <p:spPr bwMode="auto">
          <a:xfrm>
            <a:off x="5918200" y="4654550"/>
            <a:ext cx="1588" cy="131763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Freeform 385"/>
          <p:cNvSpPr>
            <a:spLocks/>
          </p:cNvSpPr>
          <p:nvPr/>
        </p:nvSpPr>
        <p:spPr bwMode="auto">
          <a:xfrm>
            <a:off x="5918200" y="3436938"/>
            <a:ext cx="325438" cy="1222375"/>
          </a:xfrm>
          <a:custGeom>
            <a:avLst/>
            <a:gdLst>
              <a:gd name="T0" fmla="*/ 0 w 205"/>
              <a:gd name="T1" fmla="*/ 1222375 h 770"/>
              <a:gd name="T2" fmla="*/ 325438 w 205"/>
              <a:gd name="T3" fmla="*/ 1222375 h 770"/>
              <a:gd name="T4" fmla="*/ 325438 w 205"/>
              <a:gd name="T5" fmla="*/ 0 h 770"/>
              <a:gd name="T6" fmla="*/ 0 60000 65536"/>
              <a:gd name="T7" fmla="*/ 0 60000 65536"/>
              <a:gd name="T8" fmla="*/ 0 60000 65536"/>
              <a:gd name="T9" fmla="*/ 0 w 205"/>
              <a:gd name="T10" fmla="*/ 0 h 770"/>
              <a:gd name="T11" fmla="*/ 205 w 205"/>
              <a:gd name="T12" fmla="*/ 770 h 7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5" h="770">
                <a:moveTo>
                  <a:pt x="0" y="770"/>
                </a:moveTo>
                <a:lnTo>
                  <a:pt x="205" y="770"/>
                </a:lnTo>
                <a:lnTo>
                  <a:pt x="205" y="0"/>
                </a:lnTo>
              </a:path>
            </a:pathLst>
          </a:custGeom>
          <a:noFill/>
          <a:ln w="31750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Rectangle 386"/>
          <p:cNvSpPr>
            <a:spLocks noChangeArrowheads="1"/>
          </p:cNvSpPr>
          <p:nvPr/>
        </p:nvSpPr>
        <p:spPr bwMode="auto">
          <a:xfrm>
            <a:off x="5854700" y="4033838"/>
            <a:ext cx="1190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D</a:t>
            </a:r>
            <a:endParaRPr lang="en-US"/>
          </a:p>
        </p:txBody>
      </p:sp>
      <p:sp>
        <p:nvSpPr>
          <p:cNvPr id="12307" name="Rectangle 387"/>
          <p:cNvSpPr>
            <a:spLocks noChangeArrowheads="1"/>
          </p:cNvSpPr>
          <p:nvPr/>
        </p:nvSpPr>
        <p:spPr bwMode="auto">
          <a:xfrm>
            <a:off x="5849938" y="4381500"/>
            <a:ext cx="12858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Q</a:t>
            </a:r>
            <a:endParaRPr lang="en-US"/>
          </a:p>
        </p:txBody>
      </p:sp>
      <p:sp>
        <p:nvSpPr>
          <p:cNvPr id="12308" name="Rectangle 388"/>
          <p:cNvSpPr>
            <a:spLocks noChangeArrowheads="1"/>
          </p:cNvSpPr>
          <p:nvPr/>
        </p:nvSpPr>
        <p:spPr bwMode="auto">
          <a:xfrm>
            <a:off x="5961063" y="4676775"/>
            <a:ext cx="22066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Q3</a:t>
            </a:r>
            <a:endParaRPr lang="en-US"/>
          </a:p>
        </p:txBody>
      </p:sp>
      <p:sp>
        <p:nvSpPr>
          <p:cNvPr id="12309" name="Freeform 389"/>
          <p:cNvSpPr>
            <a:spLocks/>
          </p:cNvSpPr>
          <p:nvPr/>
        </p:nvSpPr>
        <p:spPr bwMode="auto">
          <a:xfrm>
            <a:off x="6365875" y="4240213"/>
            <a:ext cx="131763" cy="131762"/>
          </a:xfrm>
          <a:custGeom>
            <a:avLst/>
            <a:gdLst>
              <a:gd name="T0" fmla="*/ 0 w 83"/>
              <a:gd name="T1" fmla="*/ 131762 h 83"/>
              <a:gd name="T2" fmla="*/ 131763 w 83"/>
              <a:gd name="T3" fmla="*/ 63500 h 83"/>
              <a:gd name="T4" fmla="*/ 0 w 83"/>
              <a:gd name="T5" fmla="*/ 0 h 83"/>
              <a:gd name="T6" fmla="*/ 0 60000 65536"/>
              <a:gd name="T7" fmla="*/ 0 60000 65536"/>
              <a:gd name="T8" fmla="*/ 0 60000 65536"/>
              <a:gd name="T9" fmla="*/ 0 w 83"/>
              <a:gd name="T10" fmla="*/ 0 h 83"/>
              <a:gd name="T11" fmla="*/ 83 w 83"/>
              <a:gd name="T12" fmla="*/ 83 h 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" h="83">
                <a:moveTo>
                  <a:pt x="0" y="83"/>
                </a:moveTo>
                <a:lnTo>
                  <a:pt x="83" y="40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0" name="Rectangle 390"/>
          <p:cNvSpPr>
            <a:spLocks noChangeArrowheads="1"/>
          </p:cNvSpPr>
          <p:nvPr/>
        </p:nvSpPr>
        <p:spPr bwMode="auto">
          <a:xfrm>
            <a:off x="6475413" y="35401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1</a:t>
            </a:r>
            <a:endParaRPr lang="en-US"/>
          </a:p>
        </p:txBody>
      </p:sp>
      <p:sp>
        <p:nvSpPr>
          <p:cNvPr id="12311" name="Rectangle 391"/>
          <p:cNvSpPr>
            <a:spLocks noChangeArrowheads="1"/>
          </p:cNvSpPr>
          <p:nvPr/>
        </p:nvSpPr>
        <p:spPr bwMode="auto">
          <a:xfrm>
            <a:off x="6638925" y="35401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0</a:t>
            </a:r>
            <a:endParaRPr lang="en-US"/>
          </a:p>
        </p:txBody>
      </p:sp>
      <p:sp>
        <p:nvSpPr>
          <p:cNvPr id="12312" name="Line 392"/>
          <p:cNvSpPr>
            <a:spLocks noChangeShapeType="1"/>
          </p:cNvSpPr>
          <p:nvPr/>
        </p:nvSpPr>
        <p:spPr bwMode="auto">
          <a:xfrm>
            <a:off x="6608763" y="3921125"/>
            <a:ext cx="1587" cy="111125"/>
          </a:xfrm>
          <a:prstGeom prst="line">
            <a:avLst/>
          </a:prstGeom>
          <a:noFill/>
          <a:ln w="31750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3" name="Freeform 393"/>
          <p:cNvSpPr>
            <a:spLocks/>
          </p:cNvSpPr>
          <p:nvPr/>
        </p:nvSpPr>
        <p:spPr bwMode="auto">
          <a:xfrm>
            <a:off x="5999163" y="3432175"/>
            <a:ext cx="244475" cy="111125"/>
          </a:xfrm>
          <a:custGeom>
            <a:avLst/>
            <a:gdLst>
              <a:gd name="T0" fmla="*/ 244475 w 154"/>
              <a:gd name="T1" fmla="*/ 0 h 70"/>
              <a:gd name="T2" fmla="*/ 0 w 154"/>
              <a:gd name="T3" fmla="*/ 0 h 70"/>
              <a:gd name="T4" fmla="*/ 0 w 154"/>
              <a:gd name="T5" fmla="*/ 111125 h 70"/>
              <a:gd name="T6" fmla="*/ 0 60000 65536"/>
              <a:gd name="T7" fmla="*/ 0 60000 65536"/>
              <a:gd name="T8" fmla="*/ 0 60000 65536"/>
              <a:gd name="T9" fmla="*/ 0 w 154"/>
              <a:gd name="T10" fmla="*/ 0 h 70"/>
              <a:gd name="T11" fmla="*/ 154 w 154"/>
              <a:gd name="T12" fmla="*/ 70 h 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4" h="70">
                <a:moveTo>
                  <a:pt x="154" y="0"/>
                </a:moveTo>
                <a:lnTo>
                  <a:pt x="0" y="0"/>
                </a:lnTo>
                <a:lnTo>
                  <a:pt x="0" y="70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4" name="Freeform 394"/>
          <p:cNvSpPr>
            <a:spLocks/>
          </p:cNvSpPr>
          <p:nvPr/>
        </p:nvSpPr>
        <p:spPr bwMode="auto">
          <a:xfrm>
            <a:off x="6243638" y="3432175"/>
            <a:ext cx="280987" cy="111125"/>
          </a:xfrm>
          <a:custGeom>
            <a:avLst/>
            <a:gdLst>
              <a:gd name="T0" fmla="*/ 280987 w 177"/>
              <a:gd name="T1" fmla="*/ 111125 h 70"/>
              <a:gd name="T2" fmla="*/ 280987 w 177"/>
              <a:gd name="T3" fmla="*/ 0 h 70"/>
              <a:gd name="T4" fmla="*/ 0 w 177"/>
              <a:gd name="T5" fmla="*/ 0 h 70"/>
              <a:gd name="T6" fmla="*/ 0 60000 65536"/>
              <a:gd name="T7" fmla="*/ 0 60000 65536"/>
              <a:gd name="T8" fmla="*/ 0 60000 65536"/>
              <a:gd name="T9" fmla="*/ 0 w 177"/>
              <a:gd name="T10" fmla="*/ 0 h 70"/>
              <a:gd name="T11" fmla="*/ 177 w 177"/>
              <a:gd name="T12" fmla="*/ 70 h 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" h="70">
                <a:moveTo>
                  <a:pt x="177" y="70"/>
                </a:moveTo>
                <a:lnTo>
                  <a:pt x="177" y="0"/>
                </a:lnTo>
                <a:lnTo>
                  <a:pt x="0" y="0"/>
                </a:lnTo>
              </a:path>
            </a:pathLst>
          </a:custGeom>
          <a:noFill/>
          <a:ln w="31750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5" name="Line 395"/>
          <p:cNvSpPr>
            <a:spLocks noChangeShapeType="1"/>
          </p:cNvSpPr>
          <p:nvPr/>
        </p:nvSpPr>
        <p:spPr bwMode="auto">
          <a:xfrm>
            <a:off x="6608763" y="4659313"/>
            <a:ext cx="1587" cy="12700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6" name="Freeform 396"/>
          <p:cNvSpPr>
            <a:spLocks/>
          </p:cNvSpPr>
          <p:nvPr/>
        </p:nvSpPr>
        <p:spPr bwMode="auto">
          <a:xfrm>
            <a:off x="6608763" y="3436938"/>
            <a:ext cx="325437" cy="1222375"/>
          </a:xfrm>
          <a:custGeom>
            <a:avLst/>
            <a:gdLst>
              <a:gd name="T0" fmla="*/ 0 w 205"/>
              <a:gd name="T1" fmla="*/ 1222375 h 770"/>
              <a:gd name="T2" fmla="*/ 325437 w 205"/>
              <a:gd name="T3" fmla="*/ 1222375 h 770"/>
              <a:gd name="T4" fmla="*/ 325437 w 205"/>
              <a:gd name="T5" fmla="*/ 0 h 770"/>
              <a:gd name="T6" fmla="*/ 0 60000 65536"/>
              <a:gd name="T7" fmla="*/ 0 60000 65536"/>
              <a:gd name="T8" fmla="*/ 0 60000 65536"/>
              <a:gd name="T9" fmla="*/ 0 w 205"/>
              <a:gd name="T10" fmla="*/ 0 h 770"/>
              <a:gd name="T11" fmla="*/ 205 w 205"/>
              <a:gd name="T12" fmla="*/ 770 h 7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5" h="770">
                <a:moveTo>
                  <a:pt x="0" y="770"/>
                </a:moveTo>
                <a:lnTo>
                  <a:pt x="205" y="770"/>
                </a:lnTo>
                <a:lnTo>
                  <a:pt x="205" y="0"/>
                </a:lnTo>
              </a:path>
            </a:pathLst>
          </a:custGeom>
          <a:noFill/>
          <a:ln w="31750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7" name="Rectangle 397"/>
          <p:cNvSpPr>
            <a:spLocks noChangeArrowheads="1"/>
          </p:cNvSpPr>
          <p:nvPr/>
        </p:nvSpPr>
        <p:spPr bwMode="auto">
          <a:xfrm>
            <a:off x="6545263" y="4033838"/>
            <a:ext cx="11906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D</a:t>
            </a:r>
            <a:endParaRPr lang="en-US"/>
          </a:p>
        </p:txBody>
      </p:sp>
      <p:sp>
        <p:nvSpPr>
          <p:cNvPr id="12318" name="Rectangle 398"/>
          <p:cNvSpPr>
            <a:spLocks noChangeArrowheads="1"/>
          </p:cNvSpPr>
          <p:nvPr/>
        </p:nvSpPr>
        <p:spPr bwMode="auto">
          <a:xfrm>
            <a:off x="6540500" y="4381500"/>
            <a:ext cx="12858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Q</a:t>
            </a:r>
            <a:endParaRPr lang="en-US"/>
          </a:p>
        </p:txBody>
      </p:sp>
      <p:sp>
        <p:nvSpPr>
          <p:cNvPr id="12319" name="Rectangle 399"/>
          <p:cNvSpPr>
            <a:spLocks noChangeArrowheads="1"/>
          </p:cNvSpPr>
          <p:nvPr/>
        </p:nvSpPr>
        <p:spPr bwMode="auto">
          <a:xfrm>
            <a:off x="6651625" y="4676775"/>
            <a:ext cx="2206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Q2</a:t>
            </a:r>
            <a:endParaRPr lang="en-US"/>
          </a:p>
        </p:txBody>
      </p:sp>
      <p:sp>
        <p:nvSpPr>
          <p:cNvPr id="12320" name="Freeform 400"/>
          <p:cNvSpPr>
            <a:spLocks/>
          </p:cNvSpPr>
          <p:nvPr/>
        </p:nvSpPr>
        <p:spPr bwMode="auto">
          <a:xfrm>
            <a:off x="7061200" y="4240213"/>
            <a:ext cx="133350" cy="131762"/>
          </a:xfrm>
          <a:custGeom>
            <a:avLst/>
            <a:gdLst>
              <a:gd name="T0" fmla="*/ 0 w 84"/>
              <a:gd name="T1" fmla="*/ 131762 h 83"/>
              <a:gd name="T2" fmla="*/ 133350 w 84"/>
              <a:gd name="T3" fmla="*/ 63500 h 83"/>
              <a:gd name="T4" fmla="*/ 0 w 84"/>
              <a:gd name="T5" fmla="*/ 0 h 83"/>
              <a:gd name="T6" fmla="*/ 0 60000 65536"/>
              <a:gd name="T7" fmla="*/ 0 60000 65536"/>
              <a:gd name="T8" fmla="*/ 0 60000 65536"/>
              <a:gd name="T9" fmla="*/ 0 w 84"/>
              <a:gd name="T10" fmla="*/ 0 h 83"/>
              <a:gd name="T11" fmla="*/ 84 w 84"/>
              <a:gd name="T12" fmla="*/ 83 h 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" h="83">
                <a:moveTo>
                  <a:pt x="0" y="83"/>
                </a:moveTo>
                <a:lnTo>
                  <a:pt x="84" y="40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1" name="Rectangle 401"/>
          <p:cNvSpPr>
            <a:spLocks noChangeArrowheads="1"/>
          </p:cNvSpPr>
          <p:nvPr/>
        </p:nvSpPr>
        <p:spPr bwMode="auto">
          <a:xfrm>
            <a:off x="7170738" y="35401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1</a:t>
            </a:r>
            <a:endParaRPr lang="en-US"/>
          </a:p>
        </p:txBody>
      </p:sp>
      <p:sp>
        <p:nvSpPr>
          <p:cNvPr id="12322" name="Rectangle 402"/>
          <p:cNvSpPr>
            <a:spLocks noChangeArrowheads="1"/>
          </p:cNvSpPr>
          <p:nvPr/>
        </p:nvSpPr>
        <p:spPr bwMode="auto">
          <a:xfrm>
            <a:off x="7334250" y="35401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0</a:t>
            </a:r>
            <a:endParaRPr lang="en-US"/>
          </a:p>
        </p:txBody>
      </p:sp>
      <p:sp>
        <p:nvSpPr>
          <p:cNvPr id="12323" name="Line 403"/>
          <p:cNvSpPr>
            <a:spLocks noChangeShapeType="1"/>
          </p:cNvSpPr>
          <p:nvPr/>
        </p:nvSpPr>
        <p:spPr bwMode="auto">
          <a:xfrm>
            <a:off x="7305675" y="3921125"/>
            <a:ext cx="1588" cy="111125"/>
          </a:xfrm>
          <a:prstGeom prst="line">
            <a:avLst/>
          </a:prstGeom>
          <a:noFill/>
          <a:ln w="31750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4" name="Freeform 404"/>
          <p:cNvSpPr>
            <a:spLocks/>
          </p:cNvSpPr>
          <p:nvPr/>
        </p:nvSpPr>
        <p:spPr bwMode="auto">
          <a:xfrm>
            <a:off x="6689725" y="3432175"/>
            <a:ext cx="244475" cy="111125"/>
          </a:xfrm>
          <a:custGeom>
            <a:avLst/>
            <a:gdLst>
              <a:gd name="T0" fmla="*/ 244475 w 154"/>
              <a:gd name="T1" fmla="*/ 0 h 70"/>
              <a:gd name="T2" fmla="*/ 0 w 154"/>
              <a:gd name="T3" fmla="*/ 0 h 70"/>
              <a:gd name="T4" fmla="*/ 0 w 154"/>
              <a:gd name="T5" fmla="*/ 111125 h 70"/>
              <a:gd name="T6" fmla="*/ 0 60000 65536"/>
              <a:gd name="T7" fmla="*/ 0 60000 65536"/>
              <a:gd name="T8" fmla="*/ 0 60000 65536"/>
              <a:gd name="T9" fmla="*/ 0 w 154"/>
              <a:gd name="T10" fmla="*/ 0 h 70"/>
              <a:gd name="T11" fmla="*/ 154 w 154"/>
              <a:gd name="T12" fmla="*/ 70 h 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4" h="70">
                <a:moveTo>
                  <a:pt x="154" y="0"/>
                </a:moveTo>
                <a:lnTo>
                  <a:pt x="0" y="0"/>
                </a:lnTo>
                <a:lnTo>
                  <a:pt x="0" y="70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5" name="Freeform 405"/>
          <p:cNvSpPr>
            <a:spLocks/>
          </p:cNvSpPr>
          <p:nvPr/>
        </p:nvSpPr>
        <p:spPr bwMode="auto">
          <a:xfrm>
            <a:off x="6934200" y="3432175"/>
            <a:ext cx="285750" cy="111125"/>
          </a:xfrm>
          <a:custGeom>
            <a:avLst/>
            <a:gdLst>
              <a:gd name="T0" fmla="*/ 285750 w 180"/>
              <a:gd name="T1" fmla="*/ 111125 h 70"/>
              <a:gd name="T2" fmla="*/ 285750 w 180"/>
              <a:gd name="T3" fmla="*/ 0 h 70"/>
              <a:gd name="T4" fmla="*/ 0 w 180"/>
              <a:gd name="T5" fmla="*/ 0 h 70"/>
              <a:gd name="T6" fmla="*/ 0 60000 65536"/>
              <a:gd name="T7" fmla="*/ 0 60000 65536"/>
              <a:gd name="T8" fmla="*/ 0 60000 65536"/>
              <a:gd name="T9" fmla="*/ 0 w 180"/>
              <a:gd name="T10" fmla="*/ 0 h 70"/>
              <a:gd name="T11" fmla="*/ 180 w 180"/>
              <a:gd name="T12" fmla="*/ 70 h 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0" h="70">
                <a:moveTo>
                  <a:pt x="180" y="70"/>
                </a:moveTo>
                <a:lnTo>
                  <a:pt x="180" y="0"/>
                </a:lnTo>
                <a:lnTo>
                  <a:pt x="0" y="0"/>
                </a:lnTo>
              </a:path>
            </a:pathLst>
          </a:custGeom>
          <a:noFill/>
          <a:ln w="31750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6" name="Line 406"/>
          <p:cNvSpPr>
            <a:spLocks noChangeShapeType="1"/>
          </p:cNvSpPr>
          <p:nvPr/>
        </p:nvSpPr>
        <p:spPr bwMode="auto">
          <a:xfrm>
            <a:off x="7305675" y="4659313"/>
            <a:ext cx="1588" cy="12700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7" name="Freeform 407"/>
          <p:cNvSpPr>
            <a:spLocks/>
          </p:cNvSpPr>
          <p:nvPr/>
        </p:nvSpPr>
        <p:spPr bwMode="auto">
          <a:xfrm>
            <a:off x="7305675" y="3432175"/>
            <a:ext cx="323850" cy="1227138"/>
          </a:xfrm>
          <a:custGeom>
            <a:avLst/>
            <a:gdLst>
              <a:gd name="T0" fmla="*/ 0 w 204"/>
              <a:gd name="T1" fmla="*/ 1227138 h 773"/>
              <a:gd name="T2" fmla="*/ 323850 w 204"/>
              <a:gd name="T3" fmla="*/ 1227138 h 773"/>
              <a:gd name="T4" fmla="*/ 323850 w 204"/>
              <a:gd name="T5" fmla="*/ 0 h 773"/>
              <a:gd name="T6" fmla="*/ 0 60000 65536"/>
              <a:gd name="T7" fmla="*/ 0 60000 65536"/>
              <a:gd name="T8" fmla="*/ 0 60000 65536"/>
              <a:gd name="T9" fmla="*/ 0 w 204"/>
              <a:gd name="T10" fmla="*/ 0 h 773"/>
              <a:gd name="T11" fmla="*/ 204 w 204"/>
              <a:gd name="T12" fmla="*/ 773 h 7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" h="773">
                <a:moveTo>
                  <a:pt x="0" y="773"/>
                </a:moveTo>
                <a:lnTo>
                  <a:pt x="204" y="773"/>
                </a:lnTo>
                <a:lnTo>
                  <a:pt x="204" y="0"/>
                </a:lnTo>
              </a:path>
            </a:pathLst>
          </a:custGeom>
          <a:noFill/>
          <a:ln w="31750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8" name="Rectangle 408"/>
          <p:cNvSpPr>
            <a:spLocks noChangeArrowheads="1"/>
          </p:cNvSpPr>
          <p:nvPr/>
        </p:nvSpPr>
        <p:spPr bwMode="auto">
          <a:xfrm>
            <a:off x="7242175" y="4033838"/>
            <a:ext cx="1190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D</a:t>
            </a:r>
            <a:endParaRPr lang="en-US"/>
          </a:p>
        </p:txBody>
      </p:sp>
      <p:sp>
        <p:nvSpPr>
          <p:cNvPr id="12329" name="Rectangle 409"/>
          <p:cNvSpPr>
            <a:spLocks noChangeArrowheads="1"/>
          </p:cNvSpPr>
          <p:nvPr/>
        </p:nvSpPr>
        <p:spPr bwMode="auto">
          <a:xfrm>
            <a:off x="7237413" y="4381500"/>
            <a:ext cx="12858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Q</a:t>
            </a:r>
            <a:endParaRPr lang="en-US"/>
          </a:p>
        </p:txBody>
      </p:sp>
      <p:sp>
        <p:nvSpPr>
          <p:cNvPr id="12330" name="Rectangle 410"/>
          <p:cNvSpPr>
            <a:spLocks noChangeArrowheads="1"/>
          </p:cNvSpPr>
          <p:nvPr/>
        </p:nvSpPr>
        <p:spPr bwMode="auto">
          <a:xfrm>
            <a:off x="7348538" y="4676775"/>
            <a:ext cx="22066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Q1</a:t>
            </a:r>
            <a:endParaRPr lang="en-US"/>
          </a:p>
        </p:txBody>
      </p:sp>
      <p:sp>
        <p:nvSpPr>
          <p:cNvPr id="12331" name="Oval 411"/>
          <p:cNvSpPr>
            <a:spLocks noChangeArrowheads="1"/>
          </p:cNvSpPr>
          <p:nvPr/>
        </p:nvSpPr>
        <p:spPr bwMode="auto">
          <a:xfrm>
            <a:off x="7948613" y="4622800"/>
            <a:ext cx="79375" cy="79375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32" name="Freeform 412"/>
          <p:cNvSpPr>
            <a:spLocks/>
          </p:cNvSpPr>
          <p:nvPr/>
        </p:nvSpPr>
        <p:spPr bwMode="auto">
          <a:xfrm>
            <a:off x="7747000" y="4240213"/>
            <a:ext cx="131763" cy="131762"/>
          </a:xfrm>
          <a:custGeom>
            <a:avLst/>
            <a:gdLst>
              <a:gd name="T0" fmla="*/ 0 w 83"/>
              <a:gd name="T1" fmla="*/ 131762 h 83"/>
              <a:gd name="T2" fmla="*/ 131763 w 83"/>
              <a:gd name="T3" fmla="*/ 63500 h 83"/>
              <a:gd name="T4" fmla="*/ 0 w 83"/>
              <a:gd name="T5" fmla="*/ 0 h 83"/>
              <a:gd name="T6" fmla="*/ 0 60000 65536"/>
              <a:gd name="T7" fmla="*/ 0 60000 65536"/>
              <a:gd name="T8" fmla="*/ 0 60000 65536"/>
              <a:gd name="T9" fmla="*/ 0 w 83"/>
              <a:gd name="T10" fmla="*/ 0 h 83"/>
              <a:gd name="T11" fmla="*/ 83 w 83"/>
              <a:gd name="T12" fmla="*/ 83 h 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" h="83">
                <a:moveTo>
                  <a:pt x="0" y="83"/>
                </a:moveTo>
                <a:lnTo>
                  <a:pt x="83" y="40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3" name="Rectangle 413"/>
          <p:cNvSpPr>
            <a:spLocks noChangeArrowheads="1"/>
          </p:cNvSpPr>
          <p:nvPr/>
        </p:nvSpPr>
        <p:spPr bwMode="auto">
          <a:xfrm>
            <a:off x="7856538" y="35401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1</a:t>
            </a:r>
            <a:endParaRPr lang="en-US"/>
          </a:p>
        </p:txBody>
      </p:sp>
      <p:sp>
        <p:nvSpPr>
          <p:cNvPr id="12334" name="Rectangle 414"/>
          <p:cNvSpPr>
            <a:spLocks noChangeArrowheads="1"/>
          </p:cNvSpPr>
          <p:nvPr/>
        </p:nvSpPr>
        <p:spPr bwMode="auto">
          <a:xfrm>
            <a:off x="8020050" y="35401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0</a:t>
            </a:r>
            <a:endParaRPr lang="en-US"/>
          </a:p>
        </p:txBody>
      </p:sp>
      <p:sp>
        <p:nvSpPr>
          <p:cNvPr id="12335" name="Line 415"/>
          <p:cNvSpPr>
            <a:spLocks noChangeShapeType="1"/>
          </p:cNvSpPr>
          <p:nvPr/>
        </p:nvSpPr>
        <p:spPr bwMode="auto">
          <a:xfrm>
            <a:off x="7989888" y="3921125"/>
            <a:ext cx="1587" cy="111125"/>
          </a:xfrm>
          <a:prstGeom prst="line">
            <a:avLst/>
          </a:prstGeom>
          <a:noFill/>
          <a:ln w="31750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6" name="Freeform 416"/>
          <p:cNvSpPr>
            <a:spLocks/>
          </p:cNvSpPr>
          <p:nvPr/>
        </p:nvSpPr>
        <p:spPr bwMode="auto">
          <a:xfrm>
            <a:off x="7385050" y="3432175"/>
            <a:ext cx="244475" cy="111125"/>
          </a:xfrm>
          <a:custGeom>
            <a:avLst/>
            <a:gdLst>
              <a:gd name="T0" fmla="*/ 244475 w 154"/>
              <a:gd name="T1" fmla="*/ 0 h 70"/>
              <a:gd name="T2" fmla="*/ 0 w 154"/>
              <a:gd name="T3" fmla="*/ 0 h 70"/>
              <a:gd name="T4" fmla="*/ 0 w 154"/>
              <a:gd name="T5" fmla="*/ 111125 h 70"/>
              <a:gd name="T6" fmla="*/ 0 60000 65536"/>
              <a:gd name="T7" fmla="*/ 0 60000 65536"/>
              <a:gd name="T8" fmla="*/ 0 60000 65536"/>
              <a:gd name="T9" fmla="*/ 0 w 154"/>
              <a:gd name="T10" fmla="*/ 0 h 70"/>
              <a:gd name="T11" fmla="*/ 154 w 154"/>
              <a:gd name="T12" fmla="*/ 70 h 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4" h="70">
                <a:moveTo>
                  <a:pt x="154" y="0"/>
                </a:moveTo>
                <a:lnTo>
                  <a:pt x="0" y="0"/>
                </a:lnTo>
                <a:lnTo>
                  <a:pt x="0" y="70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7" name="Freeform 417"/>
          <p:cNvSpPr>
            <a:spLocks/>
          </p:cNvSpPr>
          <p:nvPr/>
        </p:nvSpPr>
        <p:spPr bwMode="auto">
          <a:xfrm>
            <a:off x="7629525" y="3432175"/>
            <a:ext cx="276225" cy="111125"/>
          </a:xfrm>
          <a:custGeom>
            <a:avLst/>
            <a:gdLst>
              <a:gd name="T0" fmla="*/ 276225 w 174"/>
              <a:gd name="T1" fmla="*/ 111125 h 70"/>
              <a:gd name="T2" fmla="*/ 276225 w 174"/>
              <a:gd name="T3" fmla="*/ 0 h 70"/>
              <a:gd name="T4" fmla="*/ 0 w 174"/>
              <a:gd name="T5" fmla="*/ 0 h 70"/>
              <a:gd name="T6" fmla="*/ 0 60000 65536"/>
              <a:gd name="T7" fmla="*/ 0 60000 65536"/>
              <a:gd name="T8" fmla="*/ 0 60000 65536"/>
              <a:gd name="T9" fmla="*/ 0 w 174"/>
              <a:gd name="T10" fmla="*/ 0 h 70"/>
              <a:gd name="T11" fmla="*/ 174 w 174"/>
              <a:gd name="T12" fmla="*/ 70 h 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4" h="70">
                <a:moveTo>
                  <a:pt x="174" y="70"/>
                </a:moveTo>
                <a:lnTo>
                  <a:pt x="174" y="0"/>
                </a:lnTo>
                <a:lnTo>
                  <a:pt x="0" y="0"/>
                </a:lnTo>
              </a:path>
            </a:pathLst>
          </a:custGeom>
          <a:noFill/>
          <a:ln w="31750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8" name="Freeform 418"/>
          <p:cNvSpPr>
            <a:spLocks/>
          </p:cNvSpPr>
          <p:nvPr/>
        </p:nvSpPr>
        <p:spPr bwMode="auto">
          <a:xfrm>
            <a:off x="7989888" y="3432175"/>
            <a:ext cx="325437" cy="1227138"/>
          </a:xfrm>
          <a:custGeom>
            <a:avLst/>
            <a:gdLst>
              <a:gd name="T0" fmla="*/ 0 w 205"/>
              <a:gd name="T1" fmla="*/ 1227138 h 773"/>
              <a:gd name="T2" fmla="*/ 325437 w 205"/>
              <a:gd name="T3" fmla="*/ 1227138 h 773"/>
              <a:gd name="T4" fmla="*/ 325437 w 205"/>
              <a:gd name="T5" fmla="*/ 0 h 773"/>
              <a:gd name="T6" fmla="*/ 80962 w 205"/>
              <a:gd name="T7" fmla="*/ 0 h 773"/>
              <a:gd name="T8" fmla="*/ 80962 w 205"/>
              <a:gd name="T9" fmla="*/ 111125 h 7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5"/>
              <a:gd name="T16" fmla="*/ 0 h 773"/>
              <a:gd name="T17" fmla="*/ 205 w 205"/>
              <a:gd name="T18" fmla="*/ 773 h 7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5" h="773">
                <a:moveTo>
                  <a:pt x="0" y="773"/>
                </a:moveTo>
                <a:lnTo>
                  <a:pt x="205" y="773"/>
                </a:lnTo>
                <a:lnTo>
                  <a:pt x="205" y="0"/>
                </a:lnTo>
                <a:lnTo>
                  <a:pt x="51" y="0"/>
                </a:lnTo>
                <a:lnTo>
                  <a:pt x="51" y="70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9" name="Rectangle 419"/>
          <p:cNvSpPr>
            <a:spLocks noChangeArrowheads="1"/>
          </p:cNvSpPr>
          <p:nvPr/>
        </p:nvSpPr>
        <p:spPr bwMode="auto">
          <a:xfrm>
            <a:off x="7926388" y="4033838"/>
            <a:ext cx="11906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D</a:t>
            </a:r>
            <a:endParaRPr lang="en-US"/>
          </a:p>
        </p:txBody>
      </p:sp>
      <p:sp>
        <p:nvSpPr>
          <p:cNvPr id="12340" name="Rectangle 420"/>
          <p:cNvSpPr>
            <a:spLocks noChangeArrowheads="1"/>
          </p:cNvSpPr>
          <p:nvPr/>
        </p:nvSpPr>
        <p:spPr bwMode="auto">
          <a:xfrm>
            <a:off x="7921625" y="4381500"/>
            <a:ext cx="12858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Q</a:t>
            </a:r>
            <a:endParaRPr lang="en-US"/>
          </a:p>
        </p:txBody>
      </p:sp>
      <p:sp>
        <p:nvSpPr>
          <p:cNvPr id="12341" name="Rectangle 421"/>
          <p:cNvSpPr>
            <a:spLocks noChangeArrowheads="1"/>
          </p:cNvSpPr>
          <p:nvPr/>
        </p:nvSpPr>
        <p:spPr bwMode="auto">
          <a:xfrm>
            <a:off x="8032750" y="4676775"/>
            <a:ext cx="2206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Q0</a:t>
            </a:r>
            <a:endParaRPr lang="en-US"/>
          </a:p>
        </p:txBody>
      </p:sp>
      <p:sp>
        <p:nvSpPr>
          <p:cNvPr id="12342" name="Oval 423"/>
          <p:cNvSpPr>
            <a:spLocks noChangeArrowheads="1"/>
          </p:cNvSpPr>
          <p:nvPr/>
        </p:nvSpPr>
        <p:spPr bwMode="auto">
          <a:xfrm>
            <a:off x="1601788" y="4829175"/>
            <a:ext cx="95250" cy="96838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43" name="Oval 424"/>
          <p:cNvSpPr>
            <a:spLocks noChangeArrowheads="1"/>
          </p:cNvSpPr>
          <p:nvPr/>
        </p:nvSpPr>
        <p:spPr bwMode="auto">
          <a:xfrm>
            <a:off x="1989138" y="3357563"/>
            <a:ext cx="96837" cy="95250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44" name="Freeform 425"/>
          <p:cNvSpPr>
            <a:spLocks/>
          </p:cNvSpPr>
          <p:nvPr/>
        </p:nvSpPr>
        <p:spPr bwMode="auto">
          <a:xfrm>
            <a:off x="1357313" y="4367213"/>
            <a:ext cx="158750" cy="158750"/>
          </a:xfrm>
          <a:custGeom>
            <a:avLst/>
            <a:gdLst>
              <a:gd name="T0" fmla="*/ 0 w 100"/>
              <a:gd name="T1" fmla="*/ 158750 h 100"/>
              <a:gd name="T2" fmla="*/ 158750 w 100"/>
              <a:gd name="T3" fmla="*/ 79375 h 100"/>
              <a:gd name="T4" fmla="*/ 0 w 100"/>
              <a:gd name="T5" fmla="*/ 0 h 100"/>
              <a:gd name="T6" fmla="*/ 0 60000 65536"/>
              <a:gd name="T7" fmla="*/ 0 60000 65536"/>
              <a:gd name="T8" fmla="*/ 0 60000 65536"/>
              <a:gd name="T9" fmla="*/ 0 w 100"/>
              <a:gd name="T10" fmla="*/ 0 h 100"/>
              <a:gd name="T11" fmla="*/ 100 w 100"/>
              <a:gd name="T12" fmla="*/ 100 h 1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" h="100">
                <a:moveTo>
                  <a:pt x="0" y="100"/>
                </a:moveTo>
                <a:lnTo>
                  <a:pt x="100" y="50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5" name="Rectangle 426"/>
          <p:cNvSpPr>
            <a:spLocks noChangeArrowheads="1"/>
          </p:cNvSpPr>
          <p:nvPr/>
        </p:nvSpPr>
        <p:spPr bwMode="auto">
          <a:xfrm>
            <a:off x="1500188" y="353853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1</a:t>
            </a:r>
            <a:endParaRPr lang="en-US"/>
          </a:p>
        </p:txBody>
      </p:sp>
      <p:sp>
        <p:nvSpPr>
          <p:cNvPr id="12346" name="Rectangle 427"/>
          <p:cNvSpPr>
            <a:spLocks noChangeArrowheads="1"/>
          </p:cNvSpPr>
          <p:nvPr/>
        </p:nvSpPr>
        <p:spPr bwMode="auto">
          <a:xfrm>
            <a:off x="1695450" y="353853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0</a:t>
            </a:r>
            <a:endParaRPr lang="en-US"/>
          </a:p>
        </p:txBody>
      </p:sp>
      <p:sp>
        <p:nvSpPr>
          <p:cNvPr id="12347" name="Rectangle 428"/>
          <p:cNvSpPr>
            <a:spLocks noChangeArrowheads="1"/>
          </p:cNvSpPr>
          <p:nvPr/>
        </p:nvSpPr>
        <p:spPr bwMode="auto">
          <a:xfrm>
            <a:off x="1543050" y="3784600"/>
            <a:ext cx="2667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2x1</a:t>
            </a:r>
            <a:endParaRPr lang="en-US"/>
          </a:p>
        </p:txBody>
      </p:sp>
      <p:sp>
        <p:nvSpPr>
          <p:cNvPr id="12348" name="Rectangle 431"/>
          <p:cNvSpPr>
            <a:spLocks noChangeArrowheads="1"/>
          </p:cNvSpPr>
          <p:nvPr/>
        </p:nvSpPr>
        <p:spPr bwMode="auto">
          <a:xfrm>
            <a:off x="1362075" y="3538538"/>
            <a:ext cx="574675" cy="450850"/>
          </a:xfrm>
          <a:prstGeom prst="rect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9" name="Line 432"/>
          <p:cNvSpPr>
            <a:spLocks noChangeShapeType="1"/>
          </p:cNvSpPr>
          <p:nvPr/>
        </p:nvSpPr>
        <p:spPr bwMode="auto">
          <a:xfrm>
            <a:off x="1649413" y="3989388"/>
            <a:ext cx="1587" cy="128587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50" name="Freeform 433"/>
          <p:cNvSpPr>
            <a:spLocks/>
          </p:cNvSpPr>
          <p:nvPr/>
        </p:nvSpPr>
        <p:spPr bwMode="auto">
          <a:xfrm>
            <a:off x="1192213" y="3405188"/>
            <a:ext cx="357187" cy="133350"/>
          </a:xfrm>
          <a:custGeom>
            <a:avLst/>
            <a:gdLst>
              <a:gd name="T0" fmla="*/ 357187 w 225"/>
              <a:gd name="T1" fmla="*/ 133350 h 84"/>
              <a:gd name="T2" fmla="*/ 357187 w 225"/>
              <a:gd name="T3" fmla="*/ 0 h 84"/>
              <a:gd name="T4" fmla="*/ 0 w 225"/>
              <a:gd name="T5" fmla="*/ 0 h 84"/>
              <a:gd name="T6" fmla="*/ 0 60000 65536"/>
              <a:gd name="T7" fmla="*/ 0 60000 65536"/>
              <a:gd name="T8" fmla="*/ 0 60000 65536"/>
              <a:gd name="T9" fmla="*/ 0 w 225"/>
              <a:gd name="T10" fmla="*/ 0 h 84"/>
              <a:gd name="T11" fmla="*/ 225 w 225"/>
              <a:gd name="T12" fmla="*/ 84 h 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" h="84">
                <a:moveTo>
                  <a:pt x="225" y="84"/>
                </a:moveTo>
                <a:lnTo>
                  <a:pt x="225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51" name="Line 434"/>
          <p:cNvSpPr>
            <a:spLocks noChangeShapeType="1"/>
          </p:cNvSpPr>
          <p:nvPr/>
        </p:nvSpPr>
        <p:spPr bwMode="auto">
          <a:xfrm>
            <a:off x="1649413" y="4776788"/>
            <a:ext cx="1587" cy="249237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52" name="Rectangle 435"/>
          <p:cNvSpPr>
            <a:spLocks noChangeArrowheads="1"/>
          </p:cNvSpPr>
          <p:nvPr/>
        </p:nvSpPr>
        <p:spPr bwMode="auto">
          <a:xfrm>
            <a:off x="1357313" y="4122738"/>
            <a:ext cx="579437" cy="654050"/>
          </a:xfrm>
          <a:prstGeom prst="rect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53" name="Freeform 436"/>
          <p:cNvSpPr>
            <a:spLocks/>
          </p:cNvSpPr>
          <p:nvPr/>
        </p:nvSpPr>
        <p:spPr bwMode="auto">
          <a:xfrm>
            <a:off x="1649413" y="3405188"/>
            <a:ext cx="387350" cy="1466850"/>
          </a:xfrm>
          <a:custGeom>
            <a:avLst/>
            <a:gdLst>
              <a:gd name="T0" fmla="*/ 0 w 244"/>
              <a:gd name="T1" fmla="*/ 1466850 h 924"/>
              <a:gd name="T2" fmla="*/ 387350 w 244"/>
              <a:gd name="T3" fmla="*/ 1466850 h 924"/>
              <a:gd name="T4" fmla="*/ 387350 w 244"/>
              <a:gd name="T5" fmla="*/ 0 h 924"/>
              <a:gd name="T6" fmla="*/ 0 60000 65536"/>
              <a:gd name="T7" fmla="*/ 0 60000 65536"/>
              <a:gd name="T8" fmla="*/ 0 60000 65536"/>
              <a:gd name="T9" fmla="*/ 0 w 244"/>
              <a:gd name="T10" fmla="*/ 0 h 924"/>
              <a:gd name="T11" fmla="*/ 244 w 244"/>
              <a:gd name="T12" fmla="*/ 924 h 9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4" h="924">
                <a:moveTo>
                  <a:pt x="0" y="924"/>
                </a:moveTo>
                <a:lnTo>
                  <a:pt x="244" y="924"/>
                </a:lnTo>
                <a:lnTo>
                  <a:pt x="244" y="0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54" name="Rectangle 437"/>
          <p:cNvSpPr>
            <a:spLocks noChangeArrowheads="1"/>
          </p:cNvSpPr>
          <p:nvPr/>
        </p:nvSpPr>
        <p:spPr bwMode="auto">
          <a:xfrm>
            <a:off x="1587500" y="4157663"/>
            <a:ext cx="1190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D</a:t>
            </a:r>
            <a:endParaRPr lang="en-US"/>
          </a:p>
        </p:txBody>
      </p:sp>
      <p:sp>
        <p:nvSpPr>
          <p:cNvPr id="12355" name="Rectangle 438"/>
          <p:cNvSpPr>
            <a:spLocks noChangeArrowheads="1"/>
          </p:cNvSpPr>
          <p:nvPr/>
        </p:nvSpPr>
        <p:spPr bwMode="auto">
          <a:xfrm>
            <a:off x="1582738" y="4572000"/>
            <a:ext cx="12858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Q</a:t>
            </a:r>
            <a:endParaRPr lang="en-US"/>
          </a:p>
        </p:txBody>
      </p:sp>
      <p:sp>
        <p:nvSpPr>
          <p:cNvPr id="12356" name="Rectangle 439"/>
          <p:cNvSpPr>
            <a:spLocks noChangeArrowheads="1"/>
          </p:cNvSpPr>
          <p:nvPr/>
        </p:nvSpPr>
        <p:spPr bwMode="auto">
          <a:xfrm>
            <a:off x="1703388" y="4926013"/>
            <a:ext cx="22066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Q3</a:t>
            </a:r>
            <a:endParaRPr lang="en-US"/>
          </a:p>
        </p:txBody>
      </p:sp>
      <p:sp>
        <p:nvSpPr>
          <p:cNvPr id="12357" name="Rectangle 440"/>
          <p:cNvSpPr>
            <a:spLocks noChangeArrowheads="1"/>
          </p:cNvSpPr>
          <p:nvPr/>
        </p:nvSpPr>
        <p:spPr bwMode="auto">
          <a:xfrm>
            <a:off x="1095375" y="3563938"/>
            <a:ext cx="23018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shr</a:t>
            </a:r>
            <a:endParaRPr lang="en-US"/>
          </a:p>
        </p:txBody>
      </p:sp>
      <p:sp>
        <p:nvSpPr>
          <p:cNvPr id="12358" name="Rectangle 441"/>
          <p:cNvSpPr>
            <a:spLocks noChangeArrowheads="1"/>
          </p:cNvSpPr>
          <p:nvPr/>
        </p:nvSpPr>
        <p:spPr bwMode="auto">
          <a:xfrm>
            <a:off x="868363" y="3170238"/>
            <a:ext cx="4508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shr_in</a:t>
            </a:r>
            <a:endParaRPr lang="en-US"/>
          </a:p>
        </p:txBody>
      </p:sp>
      <p:sp>
        <p:nvSpPr>
          <p:cNvPr id="12359" name="Rectangle 442"/>
          <p:cNvSpPr>
            <a:spLocks noChangeArrowheads="1"/>
          </p:cNvSpPr>
          <p:nvPr/>
        </p:nvSpPr>
        <p:spPr bwMode="auto">
          <a:xfrm>
            <a:off x="5810250" y="5491163"/>
            <a:ext cx="23018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shr</a:t>
            </a:r>
            <a:endParaRPr lang="en-US"/>
          </a:p>
        </p:txBody>
      </p:sp>
      <p:sp>
        <p:nvSpPr>
          <p:cNvPr id="12360" name="Rectangle 443"/>
          <p:cNvSpPr>
            <a:spLocks noChangeArrowheads="1"/>
          </p:cNvSpPr>
          <p:nvPr/>
        </p:nvSpPr>
        <p:spPr bwMode="auto">
          <a:xfrm>
            <a:off x="5810250" y="5283200"/>
            <a:ext cx="4508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shr_in</a:t>
            </a:r>
            <a:endParaRPr lang="en-US"/>
          </a:p>
        </p:txBody>
      </p:sp>
      <p:sp>
        <p:nvSpPr>
          <p:cNvPr id="12361" name="Oval 444"/>
          <p:cNvSpPr>
            <a:spLocks noChangeArrowheads="1"/>
          </p:cNvSpPr>
          <p:nvPr/>
        </p:nvSpPr>
        <p:spPr bwMode="auto">
          <a:xfrm>
            <a:off x="2532063" y="4829175"/>
            <a:ext cx="95250" cy="96838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62" name="Freeform 445"/>
          <p:cNvSpPr>
            <a:spLocks/>
          </p:cNvSpPr>
          <p:nvPr/>
        </p:nvSpPr>
        <p:spPr bwMode="auto">
          <a:xfrm>
            <a:off x="2287588" y="4367213"/>
            <a:ext cx="158750" cy="158750"/>
          </a:xfrm>
          <a:custGeom>
            <a:avLst/>
            <a:gdLst>
              <a:gd name="T0" fmla="*/ 0 w 100"/>
              <a:gd name="T1" fmla="*/ 158750 h 100"/>
              <a:gd name="T2" fmla="*/ 158750 w 100"/>
              <a:gd name="T3" fmla="*/ 79375 h 100"/>
              <a:gd name="T4" fmla="*/ 0 w 100"/>
              <a:gd name="T5" fmla="*/ 0 h 100"/>
              <a:gd name="T6" fmla="*/ 0 60000 65536"/>
              <a:gd name="T7" fmla="*/ 0 60000 65536"/>
              <a:gd name="T8" fmla="*/ 0 60000 65536"/>
              <a:gd name="T9" fmla="*/ 0 w 100"/>
              <a:gd name="T10" fmla="*/ 0 h 100"/>
              <a:gd name="T11" fmla="*/ 100 w 100"/>
              <a:gd name="T12" fmla="*/ 100 h 1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" h="100">
                <a:moveTo>
                  <a:pt x="0" y="100"/>
                </a:moveTo>
                <a:lnTo>
                  <a:pt x="100" y="50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63" name="Rectangle 446"/>
          <p:cNvSpPr>
            <a:spLocks noChangeArrowheads="1"/>
          </p:cNvSpPr>
          <p:nvPr/>
        </p:nvSpPr>
        <p:spPr bwMode="auto">
          <a:xfrm>
            <a:off x="2428875" y="353695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1</a:t>
            </a:r>
            <a:endParaRPr lang="en-US"/>
          </a:p>
        </p:txBody>
      </p:sp>
      <p:sp>
        <p:nvSpPr>
          <p:cNvPr id="12364" name="Rectangle 447"/>
          <p:cNvSpPr>
            <a:spLocks noChangeArrowheads="1"/>
          </p:cNvSpPr>
          <p:nvPr/>
        </p:nvSpPr>
        <p:spPr bwMode="auto">
          <a:xfrm>
            <a:off x="2624138" y="353695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0</a:t>
            </a:r>
            <a:endParaRPr lang="en-US"/>
          </a:p>
        </p:txBody>
      </p:sp>
      <p:sp>
        <p:nvSpPr>
          <p:cNvPr id="12365" name="Line 448"/>
          <p:cNvSpPr>
            <a:spLocks noChangeShapeType="1"/>
          </p:cNvSpPr>
          <p:nvPr/>
        </p:nvSpPr>
        <p:spPr bwMode="auto">
          <a:xfrm>
            <a:off x="2579688" y="3989388"/>
            <a:ext cx="1587" cy="128587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66" name="Freeform 449"/>
          <p:cNvSpPr>
            <a:spLocks/>
          </p:cNvSpPr>
          <p:nvPr/>
        </p:nvSpPr>
        <p:spPr bwMode="auto">
          <a:xfrm>
            <a:off x="1744663" y="3405188"/>
            <a:ext cx="733425" cy="133350"/>
          </a:xfrm>
          <a:custGeom>
            <a:avLst/>
            <a:gdLst>
              <a:gd name="T0" fmla="*/ 733425 w 462"/>
              <a:gd name="T1" fmla="*/ 133350 h 84"/>
              <a:gd name="T2" fmla="*/ 733425 w 462"/>
              <a:gd name="T3" fmla="*/ 0 h 84"/>
              <a:gd name="T4" fmla="*/ 292100 w 462"/>
              <a:gd name="T5" fmla="*/ 0 h 84"/>
              <a:gd name="T6" fmla="*/ 0 w 462"/>
              <a:gd name="T7" fmla="*/ 0 h 84"/>
              <a:gd name="T8" fmla="*/ 0 w 462"/>
              <a:gd name="T9" fmla="*/ 133350 h 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2"/>
              <a:gd name="T16" fmla="*/ 0 h 84"/>
              <a:gd name="T17" fmla="*/ 462 w 462"/>
              <a:gd name="T18" fmla="*/ 84 h 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2" h="84">
                <a:moveTo>
                  <a:pt x="462" y="84"/>
                </a:moveTo>
                <a:lnTo>
                  <a:pt x="462" y="0"/>
                </a:lnTo>
                <a:lnTo>
                  <a:pt x="184" y="0"/>
                </a:lnTo>
                <a:lnTo>
                  <a:pt x="0" y="0"/>
                </a:lnTo>
                <a:lnTo>
                  <a:pt x="0" y="84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67" name="Line 450"/>
          <p:cNvSpPr>
            <a:spLocks noChangeShapeType="1"/>
          </p:cNvSpPr>
          <p:nvPr/>
        </p:nvSpPr>
        <p:spPr bwMode="auto">
          <a:xfrm>
            <a:off x="2579688" y="4776788"/>
            <a:ext cx="1587" cy="249237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68" name="Rectangle 451"/>
          <p:cNvSpPr>
            <a:spLocks noChangeArrowheads="1"/>
          </p:cNvSpPr>
          <p:nvPr/>
        </p:nvSpPr>
        <p:spPr bwMode="auto">
          <a:xfrm>
            <a:off x="2281238" y="4122738"/>
            <a:ext cx="584200" cy="654050"/>
          </a:xfrm>
          <a:prstGeom prst="rect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69" name="Freeform 452"/>
          <p:cNvSpPr>
            <a:spLocks/>
          </p:cNvSpPr>
          <p:nvPr/>
        </p:nvSpPr>
        <p:spPr bwMode="auto">
          <a:xfrm>
            <a:off x="2573338" y="3405188"/>
            <a:ext cx="393700" cy="1466850"/>
          </a:xfrm>
          <a:custGeom>
            <a:avLst/>
            <a:gdLst>
              <a:gd name="T0" fmla="*/ 0 w 248"/>
              <a:gd name="T1" fmla="*/ 1466850 h 924"/>
              <a:gd name="T2" fmla="*/ 393700 w 248"/>
              <a:gd name="T3" fmla="*/ 1466850 h 924"/>
              <a:gd name="T4" fmla="*/ 393700 w 248"/>
              <a:gd name="T5" fmla="*/ 0 h 924"/>
              <a:gd name="T6" fmla="*/ 0 60000 65536"/>
              <a:gd name="T7" fmla="*/ 0 60000 65536"/>
              <a:gd name="T8" fmla="*/ 0 60000 65536"/>
              <a:gd name="T9" fmla="*/ 0 w 248"/>
              <a:gd name="T10" fmla="*/ 0 h 924"/>
              <a:gd name="T11" fmla="*/ 248 w 248"/>
              <a:gd name="T12" fmla="*/ 924 h 9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8" h="924">
                <a:moveTo>
                  <a:pt x="0" y="924"/>
                </a:moveTo>
                <a:lnTo>
                  <a:pt x="248" y="924"/>
                </a:lnTo>
                <a:lnTo>
                  <a:pt x="248" y="0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70" name="Rectangle 453"/>
          <p:cNvSpPr>
            <a:spLocks noChangeArrowheads="1"/>
          </p:cNvSpPr>
          <p:nvPr/>
        </p:nvSpPr>
        <p:spPr bwMode="auto">
          <a:xfrm>
            <a:off x="2514600" y="4157663"/>
            <a:ext cx="1190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D</a:t>
            </a:r>
            <a:endParaRPr lang="en-US"/>
          </a:p>
        </p:txBody>
      </p:sp>
      <p:sp>
        <p:nvSpPr>
          <p:cNvPr id="12371" name="Rectangle 454"/>
          <p:cNvSpPr>
            <a:spLocks noChangeArrowheads="1"/>
          </p:cNvSpPr>
          <p:nvPr/>
        </p:nvSpPr>
        <p:spPr bwMode="auto">
          <a:xfrm>
            <a:off x="2509838" y="4572000"/>
            <a:ext cx="12858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Q</a:t>
            </a:r>
            <a:endParaRPr lang="en-US"/>
          </a:p>
        </p:txBody>
      </p:sp>
      <p:sp>
        <p:nvSpPr>
          <p:cNvPr id="12372" name="Rectangle 455"/>
          <p:cNvSpPr>
            <a:spLocks noChangeArrowheads="1"/>
          </p:cNvSpPr>
          <p:nvPr/>
        </p:nvSpPr>
        <p:spPr bwMode="auto">
          <a:xfrm>
            <a:off x="2630488" y="4926013"/>
            <a:ext cx="22066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Q2</a:t>
            </a:r>
            <a:endParaRPr lang="en-US"/>
          </a:p>
        </p:txBody>
      </p:sp>
      <p:sp>
        <p:nvSpPr>
          <p:cNvPr id="12373" name="Oval 456"/>
          <p:cNvSpPr>
            <a:spLocks noChangeArrowheads="1"/>
          </p:cNvSpPr>
          <p:nvPr/>
        </p:nvSpPr>
        <p:spPr bwMode="auto">
          <a:xfrm>
            <a:off x="3455988" y="4829175"/>
            <a:ext cx="100012" cy="96838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74" name="Oval 457"/>
          <p:cNvSpPr>
            <a:spLocks noChangeArrowheads="1"/>
          </p:cNvSpPr>
          <p:nvPr/>
        </p:nvSpPr>
        <p:spPr bwMode="auto">
          <a:xfrm>
            <a:off x="2914650" y="3357563"/>
            <a:ext cx="100013" cy="95250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75" name="Oval 458"/>
          <p:cNvSpPr>
            <a:spLocks noChangeArrowheads="1"/>
          </p:cNvSpPr>
          <p:nvPr/>
        </p:nvSpPr>
        <p:spPr bwMode="auto">
          <a:xfrm>
            <a:off x="3843338" y="3357563"/>
            <a:ext cx="95250" cy="95250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76" name="Freeform 459"/>
          <p:cNvSpPr>
            <a:spLocks/>
          </p:cNvSpPr>
          <p:nvPr/>
        </p:nvSpPr>
        <p:spPr bwMode="auto">
          <a:xfrm>
            <a:off x="3216275" y="4367213"/>
            <a:ext cx="153988" cy="158750"/>
          </a:xfrm>
          <a:custGeom>
            <a:avLst/>
            <a:gdLst>
              <a:gd name="T0" fmla="*/ 0 w 97"/>
              <a:gd name="T1" fmla="*/ 158750 h 100"/>
              <a:gd name="T2" fmla="*/ 153988 w 97"/>
              <a:gd name="T3" fmla="*/ 79375 h 100"/>
              <a:gd name="T4" fmla="*/ 0 w 97"/>
              <a:gd name="T5" fmla="*/ 0 h 100"/>
              <a:gd name="T6" fmla="*/ 0 60000 65536"/>
              <a:gd name="T7" fmla="*/ 0 60000 65536"/>
              <a:gd name="T8" fmla="*/ 0 60000 65536"/>
              <a:gd name="T9" fmla="*/ 0 w 97"/>
              <a:gd name="T10" fmla="*/ 0 h 100"/>
              <a:gd name="T11" fmla="*/ 97 w 97"/>
              <a:gd name="T12" fmla="*/ 100 h 1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" h="100">
                <a:moveTo>
                  <a:pt x="0" y="100"/>
                </a:moveTo>
                <a:lnTo>
                  <a:pt x="97" y="50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77" name="Rectangle 460"/>
          <p:cNvSpPr>
            <a:spLocks noChangeArrowheads="1"/>
          </p:cNvSpPr>
          <p:nvPr/>
        </p:nvSpPr>
        <p:spPr bwMode="auto">
          <a:xfrm>
            <a:off x="3355975" y="3541713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Helvetica" pitchFamily="34" charset="0"/>
              </a:rPr>
              <a:t>1</a:t>
            </a:r>
            <a:endParaRPr lang="en-US"/>
          </a:p>
        </p:txBody>
      </p:sp>
      <p:sp>
        <p:nvSpPr>
          <p:cNvPr id="12378" name="Rectangle 461"/>
          <p:cNvSpPr>
            <a:spLocks noChangeArrowheads="1"/>
          </p:cNvSpPr>
          <p:nvPr/>
        </p:nvSpPr>
        <p:spPr bwMode="auto">
          <a:xfrm>
            <a:off x="3551238" y="3541713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Helvetica" pitchFamily="34" charset="0"/>
              </a:rPr>
              <a:t>0</a:t>
            </a:r>
            <a:endParaRPr lang="en-US"/>
          </a:p>
        </p:txBody>
      </p:sp>
      <p:sp>
        <p:nvSpPr>
          <p:cNvPr id="12379" name="Line 462"/>
          <p:cNvSpPr>
            <a:spLocks noChangeShapeType="1"/>
          </p:cNvSpPr>
          <p:nvPr/>
        </p:nvSpPr>
        <p:spPr bwMode="auto">
          <a:xfrm>
            <a:off x="3503613" y="3989388"/>
            <a:ext cx="1587" cy="128587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80" name="Freeform 463"/>
          <p:cNvSpPr>
            <a:spLocks/>
          </p:cNvSpPr>
          <p:nvPr/>
        </p:nvSpPr>
        <p:spPr bwMode="auto">
          <a:xfrm>
            <a:off x="2674938" y="3405188"/>
            <a:ext cx="733425" cy="133350"/>
          </a:xfrm>
          <a:custGeom>
            <a:avLst/>
            <a:gdLst>
              <a:gd name="T0" fmla="*/ 733425 w 462"/>
              <a:gd name="T1" fmla="*/ 133350 h 84"/>
              <a:gd name="T2" fmla="*/ 733425 w 462"/>
              <a:gd name="T3" fmla="*/ 0 h 84"/>
              <a:gd name="T4" fmla="*/ 292100 w 462"/>
              <a:gd name="T5" fmla="*/ 0 h 84"/>
              <a:gd name="T6" fmla="*/ 0 w 462"/>
              <a:gd name="T7" fmla="*/ 0 h 84"/>
              <a:gd name="T8" fmla="*/ 0 w 462"/>
              <a:gd name="T9" fmla="*/ 133350 h 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2"/>
              <a:gd name="T16" fmla="*/ 0 h 84"/>
              <a:gd name="T17" fmla="*/ 462 w 462"/>
              <a:gd name="T18" fmla="*/ 84 h 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2" h="84">
                <a:moveTo>
                  <a:pt x="462" y="84"/>
                </a:moveTo>
                <a:lnTo>
                  <a:pt x="462" y="0"/>
                </a:lnTo>
                <a:lnTo>
                  <a:pt x="184" y="0"/>
                </a:lnTo>
                <a:lnTo>
                  <a:pt x="0" y="0"/>
                </a:lnTo>
                <a:lnTo>
                  <a:pt x="0" y="84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81" name="Line 464"/>
          <p:cNvSpPr>
            <a:spLocks noChangeShapeType="1"/>
          </p:cNvSpPr>
          <p:nvPr/>
        </p:nvSpPr>
        <p:spPr bwMode="auto">
          <a:xfrm>
            <a:off x="3503613" y="4776788"/>
            <a:ext cx="1587" cy="249237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82" name="Rectangle 465"/>
          <p:cNvSpPr>
            <a:spLocks noChangeArrowheads="1"/>
          </p:cNvSpPr>
          <p:nvPr/>
        </p:nvSpPr>
        <p:spPr bwMode="auto">
          <a:xfrm>
            <a:off x="3211513" y="4122738"/>
            <a:ext cx="584200" cy="654050"/>
          </a:xfrm>
          <a:prstGeom prst="rect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83" name="Freeform 466"/>
          <p:cNvSpPr>
            <a:spLocks/>
          </p:cNvSpPr>
          <p:nvPr/>
        </p:nvSpPr>
        <p:spPr bwMode="auto">
          <a:xfrm>
            <a:off x="3503613" y="3405188"/>
            <a:ext cx="387350" cy="1466850"/>
          </a:xfrm>
          <a:custGeom>
            <a:avLst/>
            <a:gdLst>
              <a:gd name="T0" fmla="*/ 0 w 244"/>
              <a:gd name="T1" fmla="*/ 1466850 h 924"/>
              <a:gd name="T2" fmla="*/ 387350 w 244"/>
              <a:gd name="T3" fmla="*/ 1466850 h 924"/>
              <a:gd name="T4" fmla="*/ 387350 w 244"/>
              <a:gd name="T5" fmla="*/ 0 h 924"/>
              <a:gd name="T6" fmla="*/ 0 60000 65536"/>
              <a:gd name="T7" fmla="*/ 0 60000 65536"/>
              <a:gd name="T8" fmla="*/ 0 60000 65536"/>
              <a:gd name="T9" fmla="*/ 0 w 244"/>
              <a:gd name="T10" fmla="*/ 0 h 924"/>
              <a:gd name="T11" fmla="*/ 244 w 244"/>
              <a:gd name="T12" fmla="*/ 924 h 9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4" h="924">
                <a:moveTo>
                  <a:pt x="0" y="924"/>
                </a:moveTo>
                <a:lnTo>
                  <a:pt x="244" y="924"/>
                </a:lnTo>
                <a:lnTo>
                  <a:pt x="244" y="0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84" name="Rectangle 467"/>
          <p:cNvSpPr>
            <a:spLocks noChangeArrowheads="1"/>
          </p:cNvSpPr>
          <p:nvPr/>
        </p:nvSpPr>
        <p:spPr bwMode="auto">
          <a:xfrm>
            <a:off x="3443288" y="4157663"/>
            <a:ext cx="11906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D</a:t>
            </a:r>
            <a:endParaRPr lang="en-US"/>
          </a:p>
        </p:txBody>
      </p:sp>
      <p:sp>
        <p:nvSpPr>
          <p:cNvPr id="12385" name="Rectangle 468"/>
          <p:cNvSpPr>
            <a:spLocks noChangeArrowheads="1"/>
          </p:cNvSpPr>
          <p:nvPr/>
        </p:nvSpPr>
        <p:spPr bwMode="auto">
          <a:xfrm>
            <a:off x="3438525" y="4572000"/>
            <a:ext cx="12858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Q</a:t>
            </a:r>
            <a:endParaRPr lang="en-US"/>
          </a:p>
        </p:txBody>
      </p:sp>
      <p:sp>
        <p:nvSpPr>
          <p:cNvPr id="12386" name="Rectangle 469"/>
          <p:cNvSpPr>
            <a:spLocks noChangeArrowheads="1"/>
          </p:cNvSpPr>
          <p:nvPr/>
        </p:nvSpPr>
        <p:spPr bwMode="auto">
          <a:xfrm>
            <a:off x="3559175" y="4926013"/>
            <a:ext cx="2206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Q1</a:t>
            </a:r>
            <a:endParaRPr lang="en-US"/>
          </a:p>
        </p:txBody>
      </p:sp>
      <p:sp>
        <p:nvSpPr>
          <p:cNvPr id="12387" name="Rectangle 470"/>
          <p:cNvSpPr>
            <a:spLocks noChangeArrowheads="1"/>
          </p:cNvSpPr>
          <p:nvPr/>
        </p:nvSpPr>
        <p:spPr bwMode="auto">
          <a:xfrm>
            <a:off x="6835775" y="4889500"/>
            <a:ext cx="555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(</a:t>
            </a:r>
            <a:endParaRPr lang="en-US"/>
          </a:p>
        </p:txBody>
      </p:sp>
      <p:sp>
        <p:nvSpPr>
          <p:cNvPr id="12388" name="Rectangle 471"/>
          <p:cNvSpPr>
            <a:spLocks noChangeArrowheads="1"/>
          </p:cNvSpPr>
          <p:nvPr/>
        </p:nvSpPr>
        <p:spPr bwMode="auto">
          <a:xfrm>
            <a:off x="6892925" y="4884738"/>
            <a:ext cx="1016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Helvetica" pitchFamily="34" charset="0"/>
              </a:rPr>
              <a:t>b</a:t>
            </a:r>
            <a:endParaRPr lang="en-US"/>
          </a:p>
        </p:txBody>
      </p:sp>
      <p:sp>
        <p:nvSpPr>
          <p:cNvPr id="12389" name="Rectangle 472"/>
          <p:cNvSpPr>
            <a:spLocks noChangeArrowheads="1"/>
          </p:cNvSpPr>
          <p:nvPr/>
        </p:nvSpPr>
        <p:spPr bwMode="auto">
          <a:xfrm>
            <a:off x="6996113" y="4889500"/>
            <a:ext cx="5556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)</a:t>
            </a:r>
            <a:endParaRPr lang="en-US"/>
          </a:p>
        </p:txBody>
      </p:sp>
      <p:sp>
        <p:nvSpPr>
          <p:cNvPr id="12390" name="Rectangle 473"/>
          <p:cNvSpPr>
            <a:spLocks noChangeArrowheads="1"/>
          </p:cNvSpPr>
          <p:nvPr/>
        </p:nvSpPr>
        <p:spPr bwMode="auto">
          <a:xfrm>
            <a:off x="6838950" y="6254750"/>
            <a:ext cx="555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(</a:t>
            </a:r>
            <a:endParaRPr lang="en-US"/>
          </a:p>
        </p:txBody>
      </p:sp>
      <p:sp>
        <p:nvSpPr>
          <p:cNvPr id="12391" name="Rectangle 474"/>
          <p:cNvSpPr>
            <a:spLocks noChangeArrowheads="1"/>
          </p:cNvSpPr>
          <p:nvPr/>
        </p:nvSpPr>
        <p:spPr bwMode="auto">
          <a:xfrm>
            <a:off x="6894513" y="624998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Helvetica" pitchFamily="34" charset="0"/>
              </a:rPr>
              <a:t>c</a:t>
            </a:r>
            <a:endParaRPr lang="en-US"/>
          </a:p>
        </p:txBody>
      </p:sp>
      <p:sp>
        <p:nvSpPr>
          <p:cNvPr id="12392" name="Rectangle 475"/>
          <p:cNvSpPr>
            <a:spLocks noChangeArrowheads="1"/>
          </p:cNvSpPr>
          <p:nvPr/>
        </p:nvSpPr>
        <p:spPr bwMode="auto">
          <a:xfrm>
            <a:off x="6989763" y="6254750"/>
            <a:ext cx="5556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)</a:t>
            </a:r>
            <a:endParaRPr lang="en-US"/>
          </a:p>
        </p:txBody>
      </p:sp>
      <p:sp>
        <p:nvSpPr>
          <p:cNvPr id="12393" name="Rectangle 476"/>
          <p:cNvSpPr>
            <a:spLocks noChangeArrowheads="1"/>
          </p:cNvSpPr>
          <p:nvPr/>
        </p:nvSpPr>
        <p:spPr bwMode="auto">
          <a:xfrm>
            <a:off x="2998788" y="5118100"/>
            <a:ext cx="5556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(</a:t>
            </a:r>
            <a:endParaRPr lang="en-US"/>
          </a:p>
        </p:txBody>
      </p:sp>
      <p:sp>
        <p:nvSpPr>
          <p:cNvPr id="12394" name="Rectangle 477"/>
          <p:cNvSpPr>
            <a:spLocks noChangeArrowheads="1"/>
          </p:cNvSpPr>
          <p:nvPr/>
        </p:nvSpPr>
        <p:spPr bwMode="auto">
          <a:xfrm>
            <a:off x="3055938" y="511333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Helvetica" pitchFamily="34" charset="0"/>
              </a:rPr>
              <a:t>a</a:t>
            </a:r>
            <a:endParaRPr lang="en-US"/>
          </a:p>
        </p:txBody>
      </p:sp>
      <p:sp>
        <p:nvSpPr>
          <p:cNvPr id="12395" name="Rectangle 478"/>
          <p:cNvSpPr>
            <a:spLocks noChangeArrowheads="1"/>
          </p:cNvSpPr>
          <p:nvPr/>
        </p:nvSpPr>
        <p:spPr bwMode="auto">
          <a:xfrm>
            <a:off x="3151188" y="5118100"/>
            <a:ext cx="5556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)</a:t>
            </a:r>
            <a:endParaRPr lang="en-US"/>
          </a:p>
        </p:txBody>
      </p:sp>
      <p:sp>
        <p:nvSpPr>
          <p:cNvPr id="12396" name="Oval 479"/>
          <p:cNvSpPr>
            <a:spLocks noChangeArrowheads="1"/>
          </p:cNvSpPr>
          <p:nvPr/>
        </p:nvSpPr>
        <p:spPr bwMode="auto">
          <a:xfrm>
            <a:off x="4391025" y="4829175"/>
            <a:ext cx="100013" cy="96838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97" name="Freeform 480"/>
          <p:cNvSpPr>
            <a:spLocks/>
          </p:cNvSpPr>
          <p:nvPr/>
        </p:nvSpPr>
        <p:spPr bwMode="auto">
          <a:xfrm>
            <a:off x="4151313" y="4367213"/>
            <a:ext cx="153987" cy="158750"/>
          </a:xfrm>
          <a:custGeom>
            <a:avLst/>
            <a:gdLst>
              <a:gd name="T0" fmla="*/ 0 w 97"/>
              <a:gd name="T1" fmla="*/ 158750 h 100"/>
              <a:gd name="T2" fmla="*/ 153987 w 97"/>
              <a:gd name="T3" fmla="*/ 79375 h 100"/>
              <a:gd name="T4" fmla="*/ 0 w 97"/>
              <a:gd name="T5" fmla="*/ 0 h 100"/>
              <a:gd name="T6" fmla="*/ 0 60000 65536"/>
              <a:gd name="T7" fmla="*/ 0 60000 65536"/>
              <a:gd name="T8" fmla="*/ 0 60000 65536"/>
              <a:gd name="T9" fmla="*/ 0 w 97"/>
              <a:gd name="T10" fmla="*/ 0 h 100"/>
              <a:gd name="T11" fmla="*/ 97 w 97"/>
              <a:gd name="T12" fmla="*/ 100 h 1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" h="100">
                <a:moveTo>
                  <a:pt x="0" y="100"/>
                </a:moveTo>
                <a:lnTo>
                  <a:pt x="97" y="50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8" name="Rectangle 481"/>
          <p:cNvSpPr>
            <a:spLocks noChangeArrowheads="1"/>
          </p:cNvSpPr>
          <p:nvPr/>
        </p:nvSpPr>
        <p:spPr bwMode="auto">
          <a:xfrm>
            <a:off x="4291013" y="35655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1</a:t>
            </a:r>
            <a:endParaRPr lang="en-US"/>
          </a:p>
        </p:txBody>
      </p:sp>
      <p:sp>
        <p:nvSpPr>
          <p:cNvPr id="12399" name="Rectangle 482"/>
          <p:cNvSpPr>
            <a:spLocks noChangeArrowheads="1"/>
          </p:cNvSpPr>
          <p:nvPr/>
        </p:nvSpPr>
        <p:spPr bwMode="auto">
          <a:xfrm>
            <a:off x="4486275" y="35655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0</a:t>
            </a:r>
            <a:endParaRPr lang="en-US"/>
          </a:p>
        </p:txBody>
      </p:sp>
      <p:sp>
        <p:nvSpPr>
          <p:cNvPr id="12400" name="Line 483"/>
          <p:cNvSpPr>
            <a:spLocks noChangeShapeType="1"/>
          </p:cNvSpPr>
          <p:nvPr/>
        </p:nvSpPr>
        <p:spPr bwMode="auto">
          <a:xfrm>
            <a:off x="4438650" y="3989388"/>
            <a:ext cx="1588" cy="128587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1" name="Freeform 484"/>
          <p:cNvSpPr>
            <a:spLocks/>
          </p:cNvSpPr>
          <p:nvPr/>
        </p:nvSpPr>
        <p:spPr bwMode="auto">
          <a:xfrm>
            <a:off x="3598863" y="3405188"/>
            <a:ext cx="744537" cy="133350"/>
          </a:xfrm>
          <a:custGeom>
            <a:avLst/>
            <a:gdLst>
              <a:gd name="T0" fmla="*/ 744537 w 469"/>
              <a:gd name="T1" fmla="*/ 133350 h 84"/>
              <a:gd name="T2" fmla="*/ 744537 w 469"/>
              <a:gd name="T3" fmla="*/ 0 h 84"/>
              <a:gd name="T4" fmla="*/ 292100 w 469"/>
              <a:gd name="T5" fmla="*/ 0 h 84"/>
              <a:gd name="T6" fmla="*/ 0 w 469"/>
              <a:gd name="T7" fmla="*/ 0 h 84"/>
              <a:gd name="T8" fmla="*/ 0 w 469"/>
              <a:gd name="T9" fmla="*/ 133350 h 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9"/>
              <a:gd name="T16" fmla="*/ 0 h 84"/>
              <a:gd name="T17" fmla="*/ 469 w 469"/>
              <a:gd name="T18" fmla="*/ 84 h 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9" h="84">
                <a:moveTo>
                  <a:pt x="469" y="84"/>
                </a:moveTo>
                <a:lnTo>
                  <a:pt x="469" y="0"/>
                </a:lnTo>
                <a:lnTo>
                  <a:pt x="184" y="0"/>
                </a:lnTo>
                <a:lnTo>
                  <a:pt x="0" y="0"/>
                </a:lnTo>
                <a:lnTo>
                  <a:pt x="0" y="84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2" name="Line 485"/>
          <p:cNvSpPr>
            <a:spLocks noChangeShapeType="1"/>
          </p:cNvSpPr>
          <p:nvPr/>
        </p:nvSpPr>
        <p:spPr bwMode="auto">
          <a:xfrm>
            <a:off x="4438650" y="4776788"/>
            <a:ext cx="1588" cy="249237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3" name="Rectangle 486"/>
          <p:cNvSpPr>
            <a:spLocks noChangeArrowheads="1"/>
          </p:cNvSpPr>
          <p:nvPr/>
        </p:nvSpPr>
        <p:spPr bwMode="auto">
          <a:xfrm>
            <a:off x="4146550" y="4122738"/>
            <a:ext cx="584200" cy="654050"/>
          </a:xfrm>
          <a:prstGeom prst="rect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4" name="Freeform 487"/>
          <p:cNvSpPr>
            <a:spLocks/>
          </p:cNvSpPr>
          <p:nvPr/>
        </p:nvSpPr>
        <p:spPr bwMode="auto">
          <a:xfrm>
            <a:off x="4438650" y="3405188"/>
            <a:ext cx="387350" cy="1466850"/>
          </a:xfrm>
          <a:custGeom>
            <a:avLst/>
            <a:gdLst>
              <a:gd name="T0" fmla="*/ 0 w 244"/>
              <a:gd name="T1" fmla="*/ 1466850 h 924"/>
              <a:gd name="T2" fmla="*/ 387350 w 244"/>
              <a:gd name="T3" fmla="*/ 1466850 h 924"/>
              <a:gd name="T4" fmla="*/ 387350 w 244"/>
              <a:gd name="T5" fmla="*/ 0 h 924"/>
              <a:gd name="T6" fmla="*/ 95250 w 244"/>
              <a:gd name="T7" fmla="*/ 0 h 924"/>
              <a:gd name="T8" fmla="*/ 95250 w 244"/>
              <a:gd name="T9" fmla="*/ 133350 h 9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4"/>
              <a:gd name="T16" fmla="*/ 0 h 924"/>
              <a:gd name="T17" fmla="*/ 244 w 244"/>
              <a:gd name="T18" fmla="*/ 924 h 9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4" h="924">
                <a:moveTo>
                  <a:pt x="0" y="924"/>
                </a:moveTo>
                <a:lnTo>
                  <a:pt x="244" y="924"/>
                </a:lnTo>
                <a:lnTo>
                  <a:pt x="244" y="0"/>
                </a:lnTo>
                <a:lnTo>
                  <a:pt x="60" y="0"/>
                </a:lnTo>
                <a:lnTo>
                  <a:pt x="60" y="84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05" name="Rectangle 488"/>
          <p:cNvSpPr>
            <a:spLocks noChangeArrowheads="1"/>
          </p:cNvSpPr>
          <p:nvPr/>
        </p:nvSpPr>
        <p:spPr bwMode="auto">
          <a:xfrm>
            <a:off x="4378325" y="4157663"/>
            <a:ext cx="1190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D</a:t>
            </a:r>
            <a:endParaRPr lang="en-US"/>
          </a:p>
        </p:txBody>
      </p:sp>
      <p:sp>
        <p:nvSpPr>
          <p:cNvPr id="12406" name="Rectangle 489"/>
          <p:cNvSpPr>
            <a:spLocks noChangeArrowheads="1"/>
          </p:cNvSpPr>
          <p:nvPr/>
        </p:nvSpPr>
        <p:spPr bwMode="auto">
          <a:xfrm>
            <a:off x="4373563" y="4572000"/>
            <a:ext cx="12858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Q</a:t>
            </a:r>
            <a:endParaRPr lang="en-US"/>
          </a:p>
        </p:txBody>
      </p:sp>
      <p:sp>
        <p:nvSpPr>
          <p:cNvPr id="12407" name="Rectangle 490"/>
          <p:cNvSpPr>
            <a:spLocks noChangeArrowheads="1"/>
          </p:cNvSpPr>
          <p:nvPr/>
        </p:nvSpPr>
        <p:spPr bwMode="auto">
          <a:xfrm>
            <a:off x="4492625" y="4926013"/>
            <a:ext cx="2206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Q0</a:t>
            </a:r>
            <a:endParaRPr lang="en-US"/>
          </a:p>
        </p:txBody>
      </p:sp>
      <p:sp>
        <p:nvSpPr>
          <p:cNvPr id="12408" name="Rectangle 491"/>
          <p:cNvSpPr>
            <a:spLocks noChangeArrowheads="1"/>
          </p:cNvSpPr>
          <p:nvPr/>
        </p:nvSpPr>
        <p:spPr bwMode="auto">
          <a:xfrm>
            <a:off x="6113463" y="5897563"/>
            <a:ext cx="22066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Q3</a:t>
            </a:r>
            <a:endParaRPr lang="en-US"/>
          </a:p>
        </p:txBody>
      </p:sp>
      <p:sp>
        <p:nvSpPr>
          <p:cNvPr id="12409" name="Rectangle 492"/>
          <p:cNvSpPr>
            <a:spLocks noChangeArrowheads="1"/>
          </p:cNvSpPr>
          <p:nvPr/>
        </p:nvSpPr>
        <p:spPr bwMode="auto">
          <a:xfrm>
            <a:off x="6586538" y="5897563"/>
            <a:ext cx="22066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Q2</a:t>
            </a:r>
            <a:endParaRPr lang="en-US"/>
          </a:p>
        </p:txBody>
      </p:sp>
      <p:sp>
        <p:nvSpPr>
          <p:cNvPr id="12410" name="Rectangle 493"/>
          <p:cNvSpPr>
            <a:spLocks noChangeArrowheads="1"/>
          </p:cNvSpPr>
          <p:nvPr/>
        </p:nvSpPr>
        <p:spPr bwMode="auto">
          <a:xfrm>
            <a:off x="7064375" y="5897563"/>
            <a:ext cx="2206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Q1</a:t>
            </a:r>
            <a:endParaRPr lang="en-US"/>
          </a:p>
        </p:txBody>
      </p:sp>
      <p:sp>
        <p:nvSpPr>
          <p:cNvPr id="12411" name="Rectangle 494"/>
          <p:cNvSpPr>
            <a:spLocks noChangeArrowheads="1"/>
          </p:cNvSpPr>
          <p:nvPr/>
        </p:nvSpPr>
        <p:spPr bwMode="auto">
          <a:xfrm>
            <a:off x="7553325" y="5897563"/>
            <a:ext cx="2206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Q0</a:t>
            </a:r>
            <a:endParaRPr lang="en-US"/>
          </a:p>
        </p:txBody>
      </p:sp>
      <p:sp>
        <p:nvSpPr>
          <p:cNvPr id="12412" name="Rectangle 495"/>
          <p:cNvSpPr>
            <a:spLocks noChangeArrowheads="1"/>
          </p:cNvSpPr>
          <p:nvPr/>
        </p:nvSpPr>
        <p:spPr bwMode="auto">
          <a:xfrm>
            <a:off x="5748338" y="5275263"/>
            <a:ext cx="2390775" cy="835025"/>
          </a:xfrm>
          <a:prstGeom prst="rect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13" name="Line 496"/>
          <p:cNvSpPr>
            <a:spLocks noChangeShapeType="1"/>
          </p:cNvSpPr>
          <p:nvPr/>
        </p:nvSpPr>
        <p:spPr bwMode="auto">
          <a:xfrm>
            <a:off x="6221413" y="6110288"/>
            <a:ext cx="1587" cy="144462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14" name="Line 497"/>
          <p:cNvSpPr>
            <a:spLocks noChangeShapeType="1"/>
          </p:cNvSpPr>
          <p:nvPr/>
        </p:nvSpPr>
        <p:spPr bwMode="auto">
          <a:xfrm flipH="1">
            <a:off x="5526088" y="5594350"/>
            <a:ext cx="217487" cy="1588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15" name="Line 498"/>
          <p:cNvSpPr>
            <a:spLocks noChangeShapeType="1"/>
          </p:cNvSpPr>
          <p:nvPr/>
        </p:nvSpPr>
        <p:spPr bwMode="auto">
          <a:xfrm flipH="1">
            <a:off x="5526088" y="5387975"/>
            <a:ext cx="217487" cy="1588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16" name="Line 499"/>
          <p:cNvSpPr>
            <a:spLocks noChangeShapeType="1"/>
          </p:cNvSpPr>
          <p:nvPr/>
        </p:nvSpPr>
        <p:spPr bwMode="auto">
          <a:xfrm>
            <a:off x="6699250" y="6110288"/>
            <a:ext cx="1588" cy="144462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17" name="Line 500"/>
          <p:cNvSpPr>
            <a:spLocks noChangeShapeType="1"/>
          </p:cNvSpPr>
          <p:nvPr/>
        </p:nvSpPr>
        <p:spPr bwMode="auto">
          <a:xfrm>
            <a:off x="7178675" y="6110288"/>
            <a:ext cx="1588" cy="144462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18" name="Line 501"/>
          <p:cNvSpPr>
            <a:spLocks noChangeShapeType="1"/>
          </p:cNvSpPr>
          <p:nvPr/>
        </p:nvSpPr>
        <p:spPr bwMode="auto">
          <a:xfrm>
            <a:off x="7661275" y="6110288"/>
            <a:ext cx="1588" cy="144462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19" name="Rectangle 502"/>
          <p:cNvSpPr>
            <a:spLocks noChangeArrowheads="1"/>
          </p:cNvSpPr>
          <p:nvPr/>
        </p:nvSpPr>
        <p:spPr bwMode="auto">
          <a:xfrm>
            <a:off x="2292350" y="3538538"/>
            <a:ext cx="568325" cy="450850"/>
          </a:xfrm>
          <a:prstGeom prst="rect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20" name="Rectangle 503"/>
          <p:cNvSpPr>
            <a:spLocks noChangeArrowheads="1"/>
          </p:cNvSpPr>
          <p:nvPr/>
        </p:nvSpPr>
        <p:spPr bwMode="auto">
          <a:xfrm>
            <a:off x="3222625" y="3538538"/>
            <a:ext cx="568325" cy="450850"/>
          </a:xfrm>
          <a:prstGeom prst="rect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21" name="Rectangle 504"/>
          <p:cNvSpPr>
            <a:spLocks noChangeArrowheads="1"/>
          </p:cNvSpPr>
          <p:nvPr/>
        </p:nvSpPr>
        <p:spPr bwMode="auto">
          <a:xfrm>
            <a:off x="4156075" y="3538538"/>
            <a:ext cx="569913" cy="450850"/>
          </a:xfrm>
          <a:prstGeom prst="rect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22" name="Rectangle 505"/>
          <p:cNvSpPr>
            <a:spLocks noChangeArrowheads="1"/>
          </p:cNvSpPr>
          <p:nvPr/>
        </p:nvSpPr>
        <p:spPr bwMode="auto">
          <a:xfrm>
            <a:off x="5680075" y="3543300"/>
            <a:ext cx="473075" cy="377825"/>
          </a:xfrm>
          <a:prstGeom prst="rect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23" name="Rectangle 506"/>
          <p:cNvSpPr>
            <a:spLocks noChangeArrowheads="1"/>
          </p:cNvSpPr>
          <p:nvPr/>
        </p:nvSpPr>
        <p:spPr bwMode="auto">
          <a:xfrm>
            <a:off x="5675313" y="4032250"/>
            <a:ext cx="482600" cy="542925"/>
          </a:xfrm>
          <a:prstGeom prst="rect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24" name="Rectangle 507"/>
          <p:cNvSpPr>
            <a:spLocks noChangeArrowheads="1"/>
          </p:cNvSpPr>
          <p:nvPr/>
        </p:nvSpPr>
        <p:spPr bwMode="auto">
          <a:xfrm>
            <a:off x="6370638" y="3543300"/>
            <a:ext cx="473075" cy="377825"/>
          </a:xfrm>
          <a:prstGeom prst="rect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25" name="Rectangle 508"/>
          <p:cNvSpPr>
            <a:spLocks noChangeArrowheads="1"/>
          </p:cNvSpPr>
          <p:nvPr/>
        </p:nvSpPr>
        <p:spPr bwMode="auto">
          <a:xfrm>
            <a:off x="6365875" y="4032250"/>
            <a:ext cx="482600" cy="542925"/>
          </a:xfrm>
          <a:prstGeom prst="rect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26" name="Rectangle 509"/>
          <p:cNvSpPr>
            <a:spLocks noChangeArrowheads="1"/>
          </p:cNvSpPr>
          <p:nvPr/>
        </p:nvSpPr>
        <p:spPr bwMode="auto">
          <a:xfrm>
            <a:off x="7065963" y="3543300"/>
            <a:ext cx="473075" cy="377825"/>
          </a:xfrm>
          <a:prstGeom prst="rect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27" name="Rectangle 510"/>
          <p:cNvSpPr>
            <a:spLocks noChangeArrowheads="1"/>
          </p:cNvSpPr>
          <p:nvPr/>
        </p:nvSpPr>
        <p:spPr bwMode="auto">
          <a:xfrm>
            <a:off x="7061200" y="4032250"/>
            <a:ext cx="482600" cy="542925"/>
          </a:xfrm>
          <a:prstGeom prst="rect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28" name="Rectangle 511"/>
          <p:cNvSpPr>
            <a:spLocks noChangeArrowheads="1"/>
          </p:cNvSpPr>
          <p:nvPr/>
        </p:nvSpPr>
        <p:spPr bwMode="auto">
          <a:xfrm>
            <a:off x="7751763" y="3543300"/>
            <a:ext cx="473075" cy="377825"/>
          </a:xfrm>
          <a:prstGeom prst="rect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29" name="Rectangle 512"/>
          <p:cNvSpPr>
            <a:spLocks noChangeArrowheads="1"/>
          </p:cNvSpPr>
          <p:nvPr/>
        </p:nvSpPr>
        <p:spPr bwMode="auto">
          <a:xfrm>
            <a:off x="7747000" y="4032250"/>
            <a:ext cx="482600" cy="542925"/>
          </a:xfrm>
          <a:prstGeom prst="rect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30" name="Oval 513"/>
          <p:cNvSpPr>
            <a:spLocks noChangeArrowheads="1"/>
          </p:cNvSpPr>
          <p:nvPr/>
        </p:nvSpPr>
        <p:spPr bwMode="auto">
          <a:xfrm>
            <a:off x="6200775" y="3394075"/>
            <a:ext cx="79375" cy="79375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31" name="Line 514"/>
          <p:cNvSpPr>
            <a:spLocks noChangeShapeType="1"/>
          </p:cNvSpPr>
          <p:nvPr/>
        </p:nvSpPr>
        <p:spPr bwMode="auto">
          <a:xfrm>
            <a:off x="1362075" y="3760788"/>
            <a:ext cx="568325" cy="1587"/>
          </a:xfrm>
          <a:prstGeom prst="line">
            <a:avLst/>
          </a:prstGeom>
          <a:noFill/>
          <a:ln w="11113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32" name="Line 515"/>
          <p:cNvSpPr>
            <a:spLocks noChangeShapeType="1"/>
          </p:cNvSpPr>
          <p:nvPr/>
        </p:nvSpPr>
        <p:spPr bwMode="auto">
          <a:xfrm>
            <a:off x="2287588" y="3760788"/>
            <a:ext cx="568325" cy="1587"/>
          </a:xfrm>
          <a:prstGeom prst="line">
            <a:avLst/>
          </a:prstGeom>
          <a:noFill/>
          <a:ln w="11113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33" name="Line 516"/>
          <p:cNvSpPr>
            <a:spLocks noChangeShapeType="1"/>
          </p:cNvSpPr>
          <p:nvPr/>
        </p:nvSpPr>
        <p:spPr bwMode="auto">
          <a:xfrm>
            <a:off x="3216275" y="3760788"/>
            <a:ext cx="568325" cy="1587"/>
          </a:xfrm>
          <a:prstGeom prst="line">
            <a:avLst/>
          </a:prstGeom>
          <a:noFill/>
          <a:ln w="11113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34" name="Line 517"/>
          <p:cNvSpPr>
            <a:spLocks noChangeShapeType="1"/>
          </p:cNvSpPr>
          <p:nvPr/>
        </p:nvSpPr>
        <p:spPr bwMode="auto">
          <a:xfrm>
            <a:off x="7065963" y="3751263"/>
            <a:ext cx="473075" cy="1587"/>
          </a:xfrm>
          <a:prstGeom prst="line">
            <a:avLst/>
          </a:prstGeom>
          <a:noFill/>
          <a:ln w="11113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35" name="Line 518"/>
          <p:cNvSpPr>
            <a:spLocks noChangeShapeType="1"/>
          </p:cNvSpPr>
          <p:nvPr/>
        </p:nvSpPr>
        <p:spPr bwMode="auto">
          <a:xfrm>
            <a:off x="6365875" y="3751263"/>
            <a:ext cx="482600" cy="1587"/>
          </a:xfrm>
          <a:prstGeom prst="line">
            <a:avLst/>
          </a:prstGeom>
          <a:noFill/>
          <a:ln w="11113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36" name="Line 519"/>
          <p:cNvSpPr>
            <a:spLocks noChangeShapeType="1"/>
          </p:cNvSpPr>
          <p:nvPr/>
        </p:nvSpPr>
        <p:spPr bwMode="auto">
          <a:xfrm>
            <a:off x="5675313" y="3751263"/>
            <a:ext cx="482600" cy="1587"/>
          </a:xfrm>
          <a:prstGeom prst="line">
            <a:avLst/>
          </a:prstGeom>
          <a:noFill/>
          <a:ln w="11113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37" name="Line 520"/>
          <p:cNvSpPr>
            <a:spLocks noChangeShapeType="1"/>
          </p:cNvSpPr>
          <p:nvPr/>
        </p:nvSpPr>
        <p:spPr bwMode="auto">
          <a:xfrm>
            <a:off x="3784600" y="3760788"/>
            <a:ext cx="371475" cy="15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38" name="Line 521"/>
          <p:cNvSpPr>
            <a:spLocks noChangeShapeType="1"/>
          </p:cNvSpPr>
          <p:nvPr/>
        </p:nvSpPr>
        <p:spPr bwMode="auto">
          <a:xfrm>
            <a:off x="7539038" y="3751263"/>
            <a:ext cx="217487" cy="15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39" name="Line 522"/>
          <p:cNvSpPr>
            <a:spLocks noChangeShapeType="1"/>
          </p:cNvSpPr>
          <p:nvPr/>
        </p:nvSpPr>
        <p:spPr bwMode="auto">
          <a:xfrm>
            <a:off x="6848475" y="3751263"/>
            <a:ext cx="217488" cy="15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40" name="Line 523"/>
          <p:cNvSpPr>
            <a:spLocks noChangeShapeType="1"/>
          </p:cNvSpPr>
          <p:nvPr/>
        </p:nvSpPr>
        <p:spPr bwMode="auto">
          <a:xfrm>
            <a:off x="6146800" y="3751263"/>
            <a:ext cx="219075" cy="15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41" name="Line 524"/>
          <p:cNvSpPr>
            <a:spLocks noChangeShapeType="1"/>
          </p:cNvSpPr>
          <p:nvPr/>
        </p:nvSpPr>
        <p:spPr bwMode="auto">
          <a:xfrm>
            <a:off x="5483225" y="3751263"/>
            <a:ext cx="196850" cy="15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42" name="Line 525"/>
          <p:cNvSpPr>
            <a:spLocks noChangeShapeType="1"/>
          </p:cNvSpPr>
          <p:nvPr/>
        </p:nvSpPr>
        <p:spPr bwMode="auto">
          <a:xfrm>
            <a:off x="2860675" y="3760788"/>
            <a:ext cx="371475" cy="15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43" name="Line 526"/>
          <p:cNvSpPr>
            <a:spLocks noChangeShapeType="1"/>
          </p:cNvSpPr>
          <p:nvPr/>
        </p:nvSpPr>
        <p:spPr bwMode="auto">
          <a:xfrm>
            <a:off x="1925638" y="3760788"/>
            <a:ext cx="371475" cy="15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44" name="Line 527"/>
          <p:cNvSpPr>
            <a:spLocks noChangeShapeType="1"/>
          </p:cNvSpPr>
          <p:nvPr/>
        </p:nvSpPr>
        <p:spPr bwMode="auto">
          <a:xfrm>
            <a:off x="1155700" y="3760788"/>
            <a:ext cx="201613" cy="15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45" name="Line 528"/>
          <p:cNvSpPr>
            <a:spLocks noChangeShapeType="1"/>
          </p:cNvSpPr>
          <p:nvPr/>
        </p:nvSpPr>
        <p:spPr bwMode="auto">
          <a:xfrm>
            <a:off x="7989888" y="4659313"/>
            <a:ext cx="1587" cy="12700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46" name="Oval 529"/>
          <p:cNvSpPr>
            <a:spLocks noChangeArrowheads="1"/>
          </p:cNvSpPr>
          <p:nvPr/>
        </p:nvSpPr>
        <p:spPr bwMode="auto">
          <a:xfrm>
            <a:off x="5876925" y="4622800"/>
            <a:ext cx="79375" cy="79375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47" name="Oval 530"/>
          <p:cNvSpPr>
            <a:spLocks noChangeArrowheads="1"/>
          </p:cNvSpPr>
          <p:nvPr/>
        </p:nvSpPr>
        <p:spPr bwMode="auto">
          <a:xfrm>
            <a:off x="6567488" y="4622800"/>
            <a:ext cx="79375" cy="79375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48" name="Oval 531"/>
          <p:cNvSpPr>
            <a:spLocks noChangeArrowheads="1"/>
          </p:cNvSpPr>
          <p:nvPr/>
        </p:nvSpPr>
        <p:spPr bwMode="auto">
          <a:xfrm>
            <a:off x="7262813" y="4622800"/>
            <a:ext cx="79375" cy="79375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49" name="Oval 532"/>
          <p:cNvSpPr>
            <a:spLocks noChangeArrowheads="1"/>
          </p:cNvSpPr>
          <p:nvPr/>
        </p:nvSpPr>
        <p:spPr bwMode="auto">
          <a:xfrm>
            <a:off x="6891338" y="3394075"/>
            <a:ext cx="79375" cy="79375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50" name="Oval 533"/>
          <p:cNvSpPr>
            <a:spLocks noChangeArrowheads="1"/>
          </p:cNvSpPr>
          <p:nvPr/>
        </p:nvSpPr>
        <p:spPr bwMode="auto">
          <a:xfrm>
            <a:off x="7586663" y="3394075"/>
            <a:ext cx="79375" cy="79375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51" name="Text Box 534"/>
          <p:cNvSpPr txBox="1">
            <a:spLocks noChangeArrowheads="1"/>
          </p:cNvSpPr>
          <p:nvPr/>
        </p:nvSpPr>
        <p:spPr bwMode="auto">
          <a:xfrm>
            <a:off x="1601788" y="5584825"/>
            <a:ext cx="282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i="1"/>
              <a:t>Left-shift register also easy to design</a:t>
            </a:r>
          </a:p>
        </p:txBody>
      </p:sp>
      <p:sp>
        <p:nvSpPr>
          <p:cNvPr id="12452" name="Rectangle 535"/>
          <p:cNvSpPr>
            <a:spLocks noChangeArrowheads="1"/>
          </p:cNvSpPr>
          <p:nvPr/>
        </p:nvSpPr>
        <p:spPr bwMode="auto">
          <a:xfrm rot="-5400000">
            <a:off x="5179219" y="3685381"/>
            <a:ext cx="4191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shr=1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669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S/R Latch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1581150"/>
            <a:ext cx="6867525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50932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676DD55-FEDE-4FD2-8848-54F2BBFC4333}" type="slidenum">
              <a:rPr lang="en-US" sz="1400" smtClean="0"/>
              <a:pPr eaLnBrk="1" hangingPunct="1"/>
              <a:t>30</a:t>
            </a:fld>
            <a:endParaRPr lang="en-US" sz="140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Multifunction Registers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6019800" cy="2209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Many registers have multiple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Load, shift, clear (load all 0s)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And retain present value, of course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Easily designed using muxes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Just connect each mux input to achieve desired function</a:t>
            </a:r>
          </a:p>
        </p:txBody>
      </p:sp>
      <p:sp>
        <p:nvSpPr>
          <p:cNvPr id="15365" name="Text Box 68"/>
          <p:cNvSpPr txBox="1">
            <a:spLocks noChangeArrowheads="1"/>
          </p:cNvSpPr>
          <p:nvPr/>
        </p:nvSpPr>
        <p:spPr bwMode="auto">
          <a:xfrm>
            <a:off x="6781800" y="1358900"/>
            <a:ext cx="1470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Functions:</a:t>
            </a:r>
          </a:p>
        </p:txBody>
      </p:sp>
      <p:sp>
        <p:nvSpPr>
          <p:cNvPr id="15366" name="Freeform 71"/>
          <p:cNvSpPr>
            <a:spLocks/>
          </p:cNvSpPr>
          <p:nvPr/>
        </p:nvSpPr>
        <p:spPr bwMode="auto">
          <a:xfrm>
            <a:off x="6096000" y="1816100"/>
            <a:ext cx="2852738" cy="1279525"/>
          </a:xfrm>
          <a:custGeom>
            <a:avLst/>
            <a:gdLst>
              <a:gd name="T0" fmla="*/ 2852738 w 1797"/>
              <a:gd name="T1" fmla="*/ 1279525 h 806"/>
              <a:gd name="T2" fmla="*/ 0 w 1797"/>
              <a:gd name="T3" fmla="*/ 1279525 h 806"/>
              <a:gd name="T4" fmla="*/ 0 w 1797"/>
              <a:gd name="T5" fmla="*/ 287338 h 806"/>
              <a:gd name="T6" fmla="*/ 0 w 1797"/>
              <a:gd name="T7" fmla="*/ 0 h 806"/>
              <a:gd name="T8" fmla="*/ 2852738 w 1797"/>
              <a:gd name="T9" fmla="*/ 0 h 806"/>
              <a:gd name="T10" fmla="*/ 2852738 w 1797"/>
              <a:gd name="T11" fmla="*/ 1279525 h 8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97"/>
              <a:gd name="T19" fmla="*/ 0 h 806"/>
              <a:gd name="T20" fmla="*/ 1797 w 1797"/>
              <a:gd name="T21" fmla="*/ 806 h 80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97" h="806">
                <a:moveTo>
                  <a:pt x="1797" y="806"/>
                </a:moveTo>
                <a:lnTo>
                  <a:pt x="0" y="806"/>
                </a:lnTo>
                <a:lnTo>
                  <a:pt x="0" y="181"/>
                </a:lnTo>
                <a:lnTo>
                  <a:pt x="0" y="0"/>
                </a:lnTo>
                <a:lnTo>
                  <a:pt x="1797" y="0"/>
                </a:lnTo>
                <a:lnTo>
                  <a:pt x="1797" y="806"/>
                </a:lnTo>
                <a:close/>
              </a:path>
            </a:pathLst>
          </a:custGeom>
          <a:solidFill>
            <a:srgbClr val="D4E0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7" name="Rectangle 72"/>
          <p:cNvSpPr>
            <a:spLocks noChangeArrowheads="1"/>
          </p:cNvSpPr>
          <p:nvPr/>
        </p:nvSpPr>
        <p:spPr bwMode="auto">
          <a:xfrm>
            <a:off x="7173913" y="1870075"/>
            <a:ext cx="727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Myriad Roman" charset="0"/>
              </a:rPr>
              <a:t>Operation</a:t>
            </a:r>
            <a:endParaRPr lang="en-US"/>
          </a:p>
        </p:txBody>
      </p:sp>
      <p:sp>
        <p:nvSpPr>
          <p:cNvPr id="15368" name="Rectangle 76"/>
          <p:cNvSpPr>
            <a:spLocks noChangeArrowheads="1"/>
          </p:cNvSpPr>
          <p:nvPr/>
        </p:nvSpPr>
        <p:spPr bwMode="auto">
          <a:xfrm>
            <a:off x="7173913" y="2108200"/>
            <a:ext cx="166528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Myriad Roman" charset="0"/>
              </a:rPr>
              <a:t>Maintain present value</a:t>
            </a:r>
            <a:endParaRPr lang="en-US"/>
          </a:p>
        </p:txBody>
      </p:sp>
      <p:sp>
        <p:nvSpPr>
          <p:cNvPr id="15369" name="Rectangle 86"/>
          <p:cNvSpPr>
            <a:spLocks noChangeArrowheads="1"/>
          </p:cNvSpPr>
          <p:nvPr/>
        </p:nvSpPr>
        <p:spPr bwMode="auto">
          <a:xfrm>
            <a:off x="7173913" y="2346325"/>
            <a:ext cx="9096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Myriad Roman" charset="0"/>
              </a:rPr>
              <a:t>Parallel load</a:t>
            </a:r>
            <a:endParaRPr lang="en-US"/>
          </a:p>
        </p:txBody>
      </p:sp>
      <p:sp>
        <p:nvSpPr>
          <p:cNvPr id="15370" name="Rectangle 90"/>
          <p:cNvSpPr>
            <a:spLocks noChangeArrowheads="1"/>
          </p:cNvSpPr>
          <p:nvPr/>
        </p:nvSpPr>
        <p:spPr bwMode="auto">
          <a:xfrm>
            <a:off x="7173913" y="2584450"/>
            <a:ext cx="6985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Myriad Roman" charset="0"/>
              </a:rPr>
              <a:t>Shift right</a:t>
            </a:r>
            <a:endParaRPr lang="en-US"/>
          </a:p>
        </p:txBody>
      </p:sp>
      <p:sp>
        <p:nvSpPr>
          <p:cNvPr id="15371" name="Rectangle 97"/>
          <p:cNvSpPr>
            <a:spLocks noChangeArrowheads="1"/>
          </p:cNvSpPr>
          <p:nvPr/>
        </p:nvSpPr>
        <p:spPr bwMode="auto">
          <a:xfrm>
            <a:off x="7173913" y="2822575"/>
            <a:ext cx="16700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Myriad Roman" charset="0"/>
              </a:rPr>
              <a:t>(unused - let's load 0s)</a:t>
            </a:r>
            <a:endParaRPr lang="en-US"/>
          </a:p>
        </p:txBody>
      </p:sp>
      <p:sp>
        <p:nvSpPr>
          <p:cNvPr id="15372" name="Rectangle 98"/>
          <p:cNvSpPr>
            <a:spLocks noChangeArrowheads="1"/>
          </p:cNvSpPr>
          <p:nvPr/>
        </p:nvSpPr>
        <p:spPr bwMode="auto">
          <a:xfrm>
            <a:off x="6648450" y="1870075"/>
            <a:ext cx="1746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Myriad Roman" charset="0"/>
              </a:rPr>
              <a:t>s0</a:t>
            </a:r>
            <a:endParaRPr lang="en-US"/>
          </a:p>
        </p:txBody>
      </p:sp>
      <p:sp>
        <p:nvSpPr>
          <p:cNvPr id="15373" name="Rectangle 99"/>
          <p:cNvSpPr>
            <a:spLocks noChangeArrowheads="1"/>
          </p:cNvSpPr>
          <p:nvPr/>
        </p:nvSpPr>
        <p:spPr bwMode="auto">
          <a:xfrm>
            <a:off x="6648450" y="210820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Myriad Roman" charset="0"/>
              </a:rPr>
              <a:t>0</a:t>
            </a:r>
            <a:endParaRPr lang="en-US"/>
          </a:p>
        </p:txBody>
      </p:sp>
      <p:sp>
        <p:nvSpPr>
          <p:cNvPr id="15374" name="Rectangle 100"/>
          <p:cNvSpPr>
            <a:spLocks noChangeArrowheads="1"/>
          </p:cNvSpPr>
          <p:nvPr/>
        </p:nvSpPr>
        <p:spPr bwMode="auto">
          <a:xfrm>
            <a:off x="6648450" y="23463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Myriad Roman" charset="0"/>
              </a:rPr>
              <a:t>1</a:t>
            </a:r>
            <a:endParaRPr lang="en-US"/>
          </a:p>
        </p:txBody>
      </p:sp>
      <p:sp>
        <p:nvSpPr>
          <p:cNvPr id="15375" name="Rectangle 101"/>
          <p:cNvSpPr>
            <a:spLocks noChangeArrowheads="1"/>
          </p:cNvSpPr>
          <p:nvPr/>
        </p:nvSpPr>
        <p:spPr bwMode="auto">
          <a:xfrm>
            <a:off x="6648450" y="258445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Myriad Roman" charset="0"/>
              </a:rPr>
              <a:t>0</a:t>
            </a:r>
            <a:endParaRPr lang="en-US"/>
          </a:p>
        </p:txBody>
      </p:sp>
      <p:sp>
        <p:nvSpPr>
          <p:cNvPr id="15376" name="Rectangle 102"/>
          <p:cNvSpPr>
            <a:spLocks noChangeArrowheads="1"/>
          </p:cNvSpPr>
          <p:nvPr/>
        </p:nvSpPr>
        <p:spPr bwMode="auto">
          <a:xfrm>
            <a:off x="6648450" y="282257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Myriad Roman" charset="0"/>
              </a:rPr>
              <a:t>1</a:t>
            </a:r>
            <a:endParaRPr lang="en-US"/>
          </a:p>
        </p:txBody>
      </p:sp>
      <p:sp>
        <p:nvSpPr>
          <p:cNvPr id="15377" name="Rectangle 103"/>
          <p:cNvSpPr>
            <a:spLocks noChangeArrowheads="1"/>
          </p:cNvSpPr>
          <p:nvPr/>
        </p:nvSpPr>
        <p:spPr bwMode="auto">
          <a:xfrm>
            <a:off x="6269038" y="1870075"/>
            <a:ext cx="1746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Myriad Roman" charset="0"/>
              </a:rPr>
              <a:t>s1</a:t>
            </a:r>
            <a:endParaRPr lang="en-US"/>
          </a:p>
        </p:txBody>
      </p:sp>
      <p:sp>
        <p:nvSpPr>
          <p:cNvPr id="15378" name="Rectangle 104"/>
          <p:cNvSpPr>
            <a:spLocks noChangeArrowheads="1"/>
          </p:cNvSpPr>
          <p:nvPr/>
        </p:nvSpPr>
        <p:spPr bwMode="auto">
          <a:xfrm>
            <a:off x="6269038" y="210820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Myriad Roman" charset="0"/>
              </a:rPr>
              <a:t>0</a:t>
            </a:r>
            <a:endParaRPr lang="en-US"/>
          </a:p>
        </p:txBody>
      </p:sp>
      <p:sp>
        <p:nvSpPr>
          <p:cNvPr id="15379" name="Rectangle 105"/>
          <p:cNvSpPr>
            <a:spLocks noChangeArrowheads="1"/>
          </p:cNvSpPr>
          <p:nvPr/>
        </p:nvSpPr>
        <p:spPr bwMode="auto">
          <a:xfrm>
            <a:off x="6269038" y="23463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Myriad Roman" charset="0"/>
              </a:rPr>
              <a:t>0</a:t>
            </a:r>
            <a:endParaRPr lang="en-US"/>
          </a:p>
        </p:txBody>
      </p:sp>
      <p:sp>
        <p:nvSpPr>
          <p:cNvPr id="15380" name="Rectangle 106"/>
          <p:cNvSpPr>
            <a:spLocks noChangeArrowheads="1"/>
          </p:cNvSpPr>
          <p:nvPr/>
        </p:nvSpPr>
        <p:spPr bwMode="auto">
          <a:xfrm>
            <a:off x="6269038" y="258445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Myriad Roman" charset="0"/>
              </a:rPr>
              <a:t>1</a:t>
            </a:r>
            <a:endParaRPr lang="en-US"/>
          </a:p>
        </p:txBody>
      </p:sp>
      <p:sp>
        <p:nvSpPr>
          <p:cNvPr id="15381" name="Rectangle 107"/>
          <p:cNvSpPr>
            <a:spLocks noChangeArrowheads="1"/>
          </p:cNvSpPr>
          <p:nvPr/>
        </p:nvSpPr>
        <p:spPr bwMode="auto">
          <a:xfrm>
            <a:off x="6269038" y="282257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Myriad Roman" charset="0"/>
              </a:rPr>
              <a:t>1</a:t>
            </a:r>
            <a:endParaRPr lang="en-US"/>
          </a:p>
        </p:txBody>
      </p:sp>
      <p:sp>
        <p:nvSpPr>
          <p:cNvPr id="15382" name="Line 108"/>
          <p:cNvSpPr>
            <a:spLocks noChangeShapeType="1"/>
          </p:cNvSpPr>
          <p:nvPr/>
        </p:nvSpPr>
        <p:spPr bwMode="auto">
          <a:xfrm>
            <a:off x="6096000" y="2078038"/>
            <a:ext cx="2852738" cy="1587"/>
          </a:xfrm>
          <a:prstGeom prst="line">
            <a:avLst/>
          </a:prstGeom>
          <a:noFill/>
          <a:ln w="20638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3" name="Line 109"/>
          <p:cNvSpPr>
            <a:spLocks noChangeShapeType="1"/>
          </p:cNvSpPr>
          <p:nvPr/>
        </p:nvSpPr>
        <p:spPr bwMode="auto">
          <a:xfrm>
            <a:off x="7004050" y="1816100"/>
            <a:ext cx="1588" cy="1284288"/>
          </a:xfrm>
          <a:prstGeom prst="line">
            <a:avLst/>
          </a:prstGeom>
          <a:noFill/>
          <a:ln w="20638">
            <a:solidFill>
              <a:srgbClr val="0078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4" name="AutoShape 306"/>
          <p:cNvSpPr>
            <a:spLocks noChangeAspect="1" noChangeArrowheads="1" noTextEdit="1"/>
          </p:cNvSpPr>
          <p:nvPr/>
        </p:nvSpPr>
        <p:spPr bwMode="auto">
          <a:xfrm>
            <a:off x="1592263" y="3779838"/>
            <a:ext cx="6958012" cy="249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5" name="Oval 308"/>
          <p:cNvSpPr>
            <a:spLocks noChangeArrowheads="1"/>
          </p:cNvSpPr>
          <p:nvPr/>
        </p:nvSpPr>
        <p:spPr bwMode="auto">
          <a:xfrm>
            <a:off x="2559050" y="3983038"/>
            <a:ext cx="76200" cy="746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6" name="Oval 309"/>
          <p:cNvSpPr>
            <a:spLocks noChangeArrowheads="1"/>
          </p:cNvSpPr>
          <p:nvPr/>
        </p:nvSpPr>
        <p:spPr bwMode="auto">
          <a:xfrm>
            <a:off x="3627438" y="3983038"/>
            <a:ext cx="80962" cy="746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7" name="Oval 310"/>
          <p:cNvSpPr>
            <a:spLocks noChangeArrowheads="1"/>
          </p:cNvSpPr>
          <p:nvPr/>
        </p:nvSpPr>
        <p:spPr bwMode="auto">
          <a:xfrm>
            <a:off x="2112963" y="574357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8" name="Oval 311"/>
          <p:cNvSpPr>
            <a:spLocks noChangeArrowheads="1"/>
          </p:cNvSpPr>
          <p:nvPr/>
        </p:nvSpPr>
        <p:spPr bwMode="auto">
          <a:xfrm>
            <a:off x="3187700" y="5743575"/>
            <a:ext cx="80963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9" name="Oval 312"/>
          <p:cNvSpPr>
            <a:spLocks noChangeArrowheads="1"/>
          </p:cNvSpPr>
          <p:nvPr/>
        </p:nvSpPr>
        <p:spPr bwMode="auto">
          <a:xfrm>
            <a:off x="4260850" y="5743575"/>
            <a:ext cx="80963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" name="Oval 313"/>
          <p:cNvSpPr>
            <a:spLocks noChangeArrowheads="1"/>
          </p:cNvSpPr>
          <p:nvPr/>
        </p:nvSpPr>
        <p:spPr bwMode="auto">
          <a:xfrm>
            <a:off x="5334000" y="5743575"/>
            <a:ext cx="80963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1" name="Oval 314"/>
          <p:cNvSpPr>
            <a:spLocks noChangeArrowheads="1"/>
          </p:cNvSpPr>
          <p:nvPr/>
        </p:nvSpPr>
        <p:spPr bwMode="auto">
          <a:xfrm>
            <a:off x="4702175" y="3983038"/>
            <a:ext cx="80963" cy="746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2" name="Freeform 315"/>
          <p:cNvSpPr>
            <a:spLocks/>
          </p:cNvSpPr>
          <p:nvPr/>
        </p:nvSpPr>
        <p:spPr bwMode="auto">
          <a:xfrm>
            <a:off x="1804988" y="5167313"/>
            <a:ext cx="166687" cy="171450"/>
          </a:xfrm>
          <a:custGeom>
            <a:avLst/>
            <a:gdLst>
              <a:gd name="T0" fmla="*/ 0 w 105"/>
              <a:gd name="T1" fmla="*/ 171450 h 108"/>
              <a:gd name="T2" fmla="*/ 166687 w 105"/>
              <a:gd name="T3" fmla="*/ 85725 h 108"/>
              <a:gd name="T4" fmla="*/ 0 w 105"/>
              <a:gd name="T5" fmla="*/ 0 h 108"/>
              <a:gd name="T6" fmla="*/ 0 60000 65536"/>
              <a:gd name="T7" fmla="*/ 0 60000 65536"/>
              <a:gd name="T8" fmla="*/ 0 60000 65536"/>
              <a:gd name="T9" fmla="*/ 0 w 105"/>
              <a:gd name="T10" fmla="*/ 0 h 108"/>
              <a:gd name="T11" fmla="*/ 105 w 105"/>
              <a:gd name="T12" fmla="*/ 108 h 1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" h="108">
                <a:moveTo>
                  <a:pt x="0" y="108"/>
                </a:moveTo>
                <a:lnTo>
                  <a:pt x="105" y="54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3" name="Rectangle 316"/>
          <p:cNvSpPr>
            <a:spLocks noChangeArrowheads="1"/>
          </p:cNvSpPr>
          <p:nvPr/>
        </p:nvSpPr>
        <p:spPr bwMode="auto">
          <a:xfrm>
            <a:off x="1800225" y="4894263"/>
            <a:ext cx="703263" cy="712787"/>
          </a:xfrm>
          <a:prstGeom prst="rect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4" name="Rectangle 317"/>
          <p:cNvSpPr>
            <a:spLocks noChangeArrowheads="1"/>
          </p:cNvSpPr>
          <p:nvPr/>
        </p:nvSpPr>
        <p:spPr bwMode="auto">
          <a:xfrm>
            <a:off x="1800225" y="4332288"/>
            <a:ext cx="703263" cy="434975"/>
          </a:xfrm>
          <a:prstGeom prst="rect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5" name="Line 318"/>
          <p:cNvSpPr>
            <a:spLocks noChangeShapeType="1"/>
          </p:cNvSpPr>
          <p:nvPr/>
        </p:nvSpPr>
        <p:spPr bwMode="auto">
          <a:xfrm>
            <a:off x="7359650" y="4311650"/>
            <a:ext cx="1588" cy="207963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6" name="Line 319"/>
          <p:cNvSpPr>
            <a:spLocks noChangeShapeType="1"/>
          </p:cNvSpPr>
          <p:nvPr/>
        </p:nvSpPr>
        <p:spPr bwMode="auto">
          <a:xfrm flipH="1">
            <a:off x="6296025" y="4716463"/>
            <a:ext cx="207963" cy="1587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7" name="Line 320"/>
          <p:cNvSpPr>
            <a:spLocks noChangeShapeType="1"/>
          </p:cNvSpPr>
          <p:nvPr/>
        </p:nvSpPr>
        <p:spPr bwMode="auto">
          <a:xfrm flipH="1">
            <a:off x="6296025" y="4887913"/>
            <a:ext cx="207963" cy="1587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8" name="Line 321"/>
          <p:cNvSpPr>
            <a:spLocks noChangeShapeType="1"/>
          </p:cNvSpPr>
          <p:nvPr/>
        </p:nvSpPr>
        <p:spPr bwMode="auto">
          <a:xfrm flipH="1">
            <a:off x="6296025" y="5056188"/>
            <a:ext cx="207963" cy="1587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9" name="Line 322"/>
          <p:cNvSpPr>
            <a:spLocks noChangeShapeType="1"/>
          </p:cNvSpPr>
          <p:nvPr/>
        </p:nvSpPr>
        <p:spPr bwMode="auto">
          <a:xfrm>
            <a:off x="7678738" y="4311650"/>
            <a:ext cx="1587" cy="207963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0" name="Line 323"/>
          <p:cNvSpPr>
            <a:spLocks noChangeShapeType="1"/>
          </p:cNvSpPr>
          <p:nvPr/>
        </p:nvSpPr>
        <p:spPr bwMode="auto">
          <a:xfrm>
            <a:off x="7997825" y="4311650"/>
            <a:ext cx="1588" cy="207963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1" name="Line 324"/>
          <p:cNvSpPr>
            <a:spLocks noChangeShapeType="1"/>
          </p:cNvSpPr>
          <p:nvPr/>
        </p:nvSpPr>
        <p:spPr bwMode="auto">
          <a:xfrm>
            <a:off x="8312150" y="4311650"/>
            <a:ext cx="1588" cy="207963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2" name="Line 325"/>
          <p:cNvSpPr>
            <a:spLocks noChangeShapeType="1"/>
          </p:cNvSpPr>
          <p:nvPr/>
        </p:nvSpPr>
        <p:spPr bwMode="auto">
          <a:xfrm>
            <a:off x="7359650" y="5380038"/>
            <a:ext cx="1588" cy="206375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3" name="Line 326"/>
          <p:cNvSpPr>
            <a:spLocks noChangeShapeType="1"/>
          </p:cNvSpPr>
          <p:nvPr/>
        </p:nvSpPr>
        <p:spPr bwMode="auto">
          <a:xfrm>
            <a:off x="7678738" y="5380038"/>
            <a:ext cx="1587" cy="206375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4" name="Line 327"/>
          <p:cNvSpPr>
            <a:spLocks noChangeShapeType="1"/>
          </p:cNvSpPr>
          <p:nvPr/>
        </p:nvSpPr>
        <p:spPr bwMode="auto">
          <a:xfrm>
            <a:off x="7997825" y="5380038"/>
            <a:ext cx="1588" cy="206375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5" name="Line 328"/>
          <p:cNvSpPr>
            <a:spLocks noChangeShapeType="1"/>
          </p:cNvSpPr>
          <p:nvPr/>
        </p:nvSpPr>
        <p:spPr bwMode="auto">
          <a:xfrm>
            <a:off x="8312150" y="5380038"/>
            <a:ext cx="1588" cy="206375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6" name="Line 329"/>
          <p:cNvSpPr>
            <a:spLocks noChangeShapeType="1"/>
          </p:cNvSpPr>
          <p:nvPr/>
        </p:nvSpPr>
        <p:spPr bwMode="auto">
          <a:xfrm>
            <a:off x="2149475" y="4767263"/>
            <a:ext cx="1588" cy="12700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7" name="Line 330"/>
          <p:cNvSpPr>
            <a:spLocks noChangeShapeType="1"/>
          </p:cNvSpPr>
          <p:nvPr/>
        </p:nvSpPr>
        <p:spPr bwMode="auto">
          <a:xfrm>
            <a:off x="2149475" y="5607050"/>
            <a:ext cx="1588" cy="37465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8" name="Line 331"/>
          <p:cNvSpPr>
            <a:spLocks noChangeShapeType="1"/>
          </p:cNvSpPr>
          <p:nvPr/>
        </p:nvSpPr>
        <p:spPr bwMode="auto">
          <a:xfrm>
            <a:off x="1941513" y="4184650"/>
            <a:ext cx="1587" cy="147638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9" name="Line 332"/>
          <p:cNvSpPr>
            <a:spLocks noChangeShapeType="1"/>
          </p:cNvSpPr>
          <p:nvPr/>
        </p:nvSpPr>
        <p:spPr bwMode="auto">
          <a:xfrm>
            <a:off x="2219325" y="4017963"/>
            <a:ext cx="1588" cy="314325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10" name="Freeform 333"/>
          <p:cNvSpPr>
            <a:spLocks/>
          </p:cNvSpPr>
          <p:nvPr/>
        </p:nvSpPr>
        <p:spPr bwMode="auto">
          <a:xfrm>
            <a:off x="1617663" y="4017963"/>
            <a:ext cx="465137" cy="314325"/>
          </a:xfrm>
          <a:custGeom>
            <a:avLst/>
            <a:gdLst>
              <a:gd name="T0" fmla="*/ 465137 w 293"/>
              <a:gd name="T1" fmla="*/ 314325 h 198"/>
              <a:gd name="T2" fmla="*/ 465137 w 293"/>
              <a:gd name="T3" fmla="*/ 0 h 198"/>
              <a:gd name="T4" fmla="*/ 0 w 293"/>
              <a:gd name="T5" fmla="*/ 0 h 198"/>
              <a:gd name="T6" fmla="*/ 0 60000 65536"/>
              <a:gd name="T7" fmla="*/ 0 60000 65536"/>
              <a:gd name="T8" fmla="*/ 0 60000 65536"/>
              <a:gd name="T9" fmla="*/ 0 w 293"/>
              <a:gd name="T10" fmla="*/ 0 h 198"/>
              <a:gd name="T11" fmla="*/ 293 w 293"/>
              <a:gd name="T12" fmla="*/ 198 h 1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3" h="198">
                <a:moveTo>
                  <a:pt x="293" y="198"/>
                </a:moveTo>
                <a:lnTo>
                  <a:pt x="293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11" name="Freeform 334"/>
          <p:cNvSpPr>
            <a:spLocks/>
          </p:cNvSpPr>
          <p:nvPr/>
        </p:nvSpPr>
        <p:spPr bwMode="auto">
          <a:xfrm>
            <a:off x="2154238" y="4022725"/>
            <a:ext cx="439737" cy="1757363"/>
          </a:xfrm>
          <a:custGeom>
            <a:avLst/>
            <a:gdLst>
              <a:gd name="T0" fmla="*/ 0 w 277"/>
              <a:gd name="T1" fmla="*/ 1757363 h 1107"/>
              <a:gd name="T2" fmla="*/ 439737 w 277"/>
              <a:gd name="T3" fmla="*/ 1757363 h 1107"/>
              <a:gd name="T4" fmla="*/ 439737 w 277"/>
              <a:gd name="T5" fmla="*/ 0 h 1107"/>
              <a:gd name="T6" fmla="*/ 0 60000 65536"/>
              <a:gd name="T7" fmla="*/ 0 60000 65536"/>
              <a:gd name="T8" fmla="*/ 0 60000 65536"/>
              <a:gd name="T9" fmla="*/ 0 w 277"/>
              <a:gd name="T10" fmla="*/ 0 h 1107"/>
              <a:gd name="T11" fmla="*/ 277 w 277"/>
              <a:gd name="T12" fmla="*/ 1107 h 11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7" h="1107">
                <a:moveTo>
                  <a:pt x="0" y="1107"/>
                </a:moveTo>
                <a:lnTo>
                  <a:pt x="277" y="1107"/>
                </a:lnTo>
                <a:lnTo>
                  <a:pt x="277" y="0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12" name="Freeform 335"/>
          <p:cNvSpPr>
            <a:spLocks/>
          </p:cNvSpPr>
          <p:nvPr/>
        </p:nvSpPr>
        <p:spPr bwMode="auto">
          <a:xfrm>
            <a:off x="5026025" y="5167313"/>
            <a:ext cx="166688" cy="171450"/>
          </a:xfrm>
          <a:custGeom>
            <a:avLst/>
            <a:gdLst>
              <a:gd name="T0" fmla="*/ 0 w 105"/>
              <a:gd name="T1" fmla="*/ 171450 h 108"/>
              <a:gd name="T2" fmla="*/ 166688 w 105"/>
              <a:gd name="T3" fmla="*/ 85725 h 108"/>
              <a:gd name="T4" fmla="*/ 0 w 105"/>
              <a:gd name="T5" fmla="*/ 0 h 108"/>
              <a:gd name="T6" fmla="*/ 0 60000 65536"/>
              <a:gd name="T7" fmla="*/ 0 60000 65536"/>
              <a:gd name="T8" fmla="*/ 0 60000 65536"/>
              <a:gd name="T9" fmla="*/ 0 w 105"/>
              <a:gd name="T10" fmla="*/ 0 h 108"/>
              <a:gd name="T11" fmla="*/ 105 w 105"/>
              <a:gd name="T12" fmla="*/ 108 h 1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" h="108">
                <a:moveTo>
                  <a:pt x="0" y="108"/>
                </a:moveTo>
                <a:lnTo>
                  <a:pt x="105" y="54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13" name="Rectangle 336"/>
          <p:cNvSpPr>
            <a:spLocks noChangeArrowheads="1"/>
          </p:cNvSpPr>
          <p:nvPr/>
        </p:nvSpPr>
        <p:spPr bwMode="auto">
          <a:xfrm>
            <a:off x="5021263" y="4894263"/>
            <a:ext cx="703262" cy="712787"/>
          </a:xfrm>
          <a:prstGeom prst="rect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14" name="Rectangle 337"/>
          <p:cNvSpPr>
            <a:spLocks noChangeArrowheads="1"/>
          </p:cNvSpPr>
          <p:nvPr/>
        </p:nvSpPr>
        <p:spPr bwMode="auto">
          <a:xfrm>
            <a:off x="5021263" y="4332288"/>
            <a:ext cx="703262" cy="434975"/>
          </a:xfrm>
          <a:prstGeom prst="rect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15" name="Line 338"/>
          <p:cNvSpPr>
            <a:spLocks noChangeShapeType="1"/>
          </p:cNvSpPr>
          <p:nvPr/>
        </p:nvSpPr>
        <p:spPr bwMode="auto">
          <a:xfrm>
            <a:off x="5370513" y="4767263"/>
            <a:ext cx="1587" cy="12700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16" name="Line 339"/>
          <p:cNvSpPr>
            <a:spLocks noChangeShapeType="1"/>
          </p:cNvSpPr>
          <p:nvPr/>
        </p:nvSpPr>
        <p:spPr bwMode="auto">
          <a:xfrm>
            <a:off x="5370513" y="5607050"/>
            <a:ext cx="1587" cy="37465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17" name="Line 340"/>
          <p:cNvSpPr>
            <a:spLocks noChangeShapeType="1"/>
          </p:cNvSpPr>
          <p:nvPr/>
        </p:nvSpPr>
        <p:spPr bwMode="auto">
          <a:xfrm>
            <a:off x="5162550" y="4184650"/>
            <a:ext cx="1588" cy="147638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18" name="Line 341"/>
          <p:cNvSpPr>
            <a:spLocks noChangeShapeType="1"/>
          </p:cNvSpPr>
          <p:nvPr/>
        </p:nvSpPr>
        <p:spPr bwMode="auto">
          <a:xfrm>
            <a:off x="5440363" y="4017963"/>
            <a:ext cx="1587" cy="314325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19" name="Freeform 342"/>
          <p:cNvSpPr>
            <a:spLocks/>
          </p:cNvSpPr>
          <p:nvPr/>
        </p:nvSpPr>
        <p:spPr bwMode="auto">
          <a:xfrm>
            <a:off x="5375275" y="4017963"/>
            <a:ext cx="439738" cy="1762125"/>
          </a:xfrm>
          <a:custGeom>
            <a:avLst/>
            <a:gdLst>
              <a:gd name="T0" fmla="*/ 0 w 277"/>
              <a:gd name="T1" fmla="*/ 1762125 h 1110"/>
              <a:gd name="T2" fmla="*/ 439738 w 277"/>
              <a:gd name="T3" fmla="*/ 1762125 h 1110"/>
              <a:gd name="T4" fmla="*/ 439738 w 277"/>
              <a:gd name="T5" fmla="*/ 50800 h 1110"/>
              <a:gd name="T6" fmla="*/ 439738 w 277"/>
              <a:gd name="T7" fmla="*/ 0 h 1110"/>
              <a:gd name="T8" fmla="*/ 207963 w 277"/>
              <a:gd name="T9" fmla="*/ 0 h 1110"/>
              <a:gd name="T10" fmla="*/ 207963 w 277"/>
              <a:gd name="T11" fmla="*/ 314325 h 11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7"/>
              <a:gd name="T19" fmla="*/ 0 h 1110"/>
              <a:gd name="T20" fmla="*/ 277 w 277"/>
              <a:gd name="T21" fmla="*/ 1110 h 111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7" h="1110">
                <a:moveTo>
                  <a:pt x="0" y="1110"/>
                </a:moveTo>
                <a:lnTo>
                  <a:pt x="277" y="1110"/>
                </a:lnTo>
                <a:lnTo>
                  <a:pt x="277" y="32"/>
                </a:lnTo>
                <a:lnTo>
                  <a:pt x="277" y="0"/>
                </a:lnTo>
                <a:lnTo>
                  <a:pt x="131" y="0"/>
                </a:lnTo>
                <a:lnTo>
                  <a:pt x="131" y="198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0" name="Freeform 343"/>
          <p:cNvSpPr>
            <a:spLocks/>
          </p:cNvSpPr>
          <p:nvPr/>
        </p:nvSpPr>
        <p:spPr bwMode="auto">
          <a:xfrm>
            <a:off x="3951288" y="5167313"/>
            <a:ext cx="168275" cy="171450"/>
          </a:xfrm>
          <a:custGeom>
            <a:avLst/>
            <a:gdLst>
              <a:gd name="T0" fmla="*/ 0 w 106"/>
              <a:gd name="T1" fmla="*/ 171450 h 108"/>
              <a:gd name="T2" fmla="*/ 168275 w 106"/>
              <a:gd name="T3" fmla="*/ 85725 h 108"/>
              <a:gd name="T4" fmla="*/ 0 w 106"/>
              <a:gd name="T5" fmla="*/ 0 h 108"/>
              <a:gd name="T6" fmla="*/ 0 60000 65536"/>
              <a:gd name="T7" fmla="*/ 0 60000 65536"/>
              <a:gd name="T8" fmla="*/ 0 60000 65536"/>
              <a:gd name="T9" fmla="*/ 0 w 106"/>
              <a:gd name="T10" fmla="*/ 0 h 108"/>
              <a:gd name="T11" fmla="*/ 106 w 106"/>
              <a:gd name="T12" fmla="*/ 108 h 1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108">
                <a:moveTo>
                  <a:pt x="0" y="108"/>
                </a:moveTo>
                <a:lnTo>
                  <a:pt x="106" y="54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1" name="Rectangle 344"/>
          <p:cNvSpPr>
            <a:spLocks noChangeArrowheads="1"/>
          </p:cNvSpPr>
          <p:nvPr/>
        </p:nvSpPr>
        <p:spPr bwMode="auto">
          <a:xfrm>
            <a:off x="3946525" y="4894263"/>
            <a:ext cx="704850" cy="712787"/>
          </a:xfrm>
          <a:prstGeom prst="rect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2" name="Rectangle 345"/>
          <p:cNvSpPr>
            <a:spLocks noChangeArrowheads="1"/>
          </p:cNvSpPr>
          <p:nvPr/>
        </p:nvSpPr>
        <p:spPr bwMode="auto">
          <a:xfrm>
            <a:off x="3946525" y="4332288"/>
            <a:ext cx="704850" cy="434975"/>
          </a:xfrm>
          <a:prstGeom prst="rect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3" name="Line 346"/>
          <p:cNvSpPr>
            <a:spLocks noChangeShapeType="1"/>
          </p:cNvSpPr>
          <p:nvPr/>
        </p:nvSpPr>
        <p:spPr bwMode="auto">
          <a:xfrm>
            <a:off x="4295775" y="4767263"/>
            <a:ext cx="1588" cy="12700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4" name="Line 347"/>
          <p:cNvSpPr>
            <a:spLocks noChangeShapeType="1"/>
          </p:cNvSpPr>
          <p:nvPr/>
        </p:nvSpPr>
        <p:spPr bwMode="auto">
          <a:xfrm>
            <a:off x="4295775" y="5607050"/>
            <a:ext cx="1588" cy="37465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5" name="Line 348"/>
          <p:cNvSpPr>
            <a:spLocks noChangeShapeType="1"/>
          </p:cNvSpPr>
          <p:nvPr/>
        </p:nvSpPr>
        <p:spPr bwMode="auto">
          <a:xfrm>
            <a:off x="4089400" y="4184650"/>
            <a:ext cx="1588" cy="147638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6" name="Line 349"/>
          <p:cNvSpPr>
            <a:spLocks noChangeShapeType="1"/>
          </p:cNvSpPr>
          <p:nvPr/>
        </p:nvSpPr>
        <p:spPr bwMode="auto">
          <a:xfrm>
            <a:off x="4367213" y="4017963"/>
            <a:ext cx="1587" cy="314325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7" name="Freeform 350"/>
          <p:cNvSpPr>
            <a:spLocks/>
          </p:cNvSpPr>
          <p:nvPr/>
        </p:nvSpPr>
        <p:spPr bwMode="auto">
          <a:xfrm>
            <a:off x="4508500" y="4017963"/>
            <a:ext cx="795338" cy="314325"/>
          </a:xfrm>
          <a:custGeom>
            <a:avLst/>
            <a:gdLst>
              <a:gd name="T0" fmla="*/ 0 w 501"/>
              <a:gd name="T1" fmla="*/ 314325 h 198"/>
              <a:gd name="T2" fmla="*/ 0 w 501"/>
              <a:gd name="T3" fmla="*/ 0 h 198"/>
              <a:gd name="T4" fmla="*/ 304800 w 501"/>
              <a:gd name="T5" fmla="*/ 0 h 198"/>
              <a:gd name="T6" fmla="*/ 638175 w 501"/>
              <a:gd name="T7" fmla="*/ 0 h 198"/>
              <a:gd name="T8" fmla="*/ 795338 w 501"/>
              <a:gd name="T9" fmla="*/ 0 h 198"/>
              <a:gd name="T10" fmla="*/ 795338 w 501"/>
              <a:gd name="T11" fmla="*/ 314325 h 19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1"/>
              <a:gd name="T19" fmla="*/ 0 h 198"/>
              <a:gd name="T20" fmla="*/ 501 w 501"/>
              <a:gd name="T21" fmla="*/ 198 h 19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1" h="198">
                <a:moveTo>
                  <a:pt x="0" y="198"/>
                </a:moveTo>
                <a:lnTo>
                  <a:pt x="0" y="0"/>
                </a:lnTo>
                <a:lnTo>
                  <a:pt x="192" y="0"/>
                </a:lnTo>
                <a:lnTo>
                  <a:pt x="402" y="0"/>
                </a:lnTo>
                <a:lnTo>
                  <a:pt x="501" y="0"/>
                </a:lnTo>
                <a:lnTo>
                  <a:pt x="501" y="198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8" name="Freeform 351"/>
          <p:cNvSpPr>
            <a:spLocks/>
          </p:cNvSpPr>
          <p:nvPr/>
        </p:nvSpPr>
        <p:spPr bwMode="auto">
          <a:xfrm>
            <a:off x="4302125" y="4022725"/>
            <a:ext cx="439738" cy="1757363"/>
          </a:xfrm>
          <a:custGeom>
            <a:avLst/>
            <a:gdLst>
              <a:gd name="T0" fmla="*/ 0 w 277"/>
              <a:gd name="T1" fmla="*/ 1757363 h 1107"/>
              <a:gd name="T2" fmla="*/ 439738 w 277"/>
              <a:gd name="T3" fmla="*/ 1757363 h 1107"/>
              <a:gd name="T4" fmla="*/ 439738 w 277"/>
              <a:gd name="T5" fmla="*/ 0 h 1107"/>
              <a:gd name="T6" fmla="*/ 0 60000 65536"/>
              <a:gd name="T7" fmla="*/ 0 60000 65536"/>
              <a:gd name="T8" fmla="*/ 0 60000 65536"/>
              <a:gd name="T9" fmla="*/ 0 w 277"/>
              <a:gd name="T10" fmla="*/ 0 h 1107"/>
              <a:gd name="T11" fmla="*/ 277 w 277"/>
              <a:gd name="T12" fmla="*/ 1107 h 11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7" h="1107">
                <a:moveTo>
                  <a:pt x="0" y="1107"/>
                </a:moveTo>
                <a:lnTo>
                  <a:pt x="277" y="1107"/>
                </a:lnTo>
                <a:lnTo>
                  <a:pt x="277" y="0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9" name="Freeform 352"/>
          <p:cNvSpPr>
            <a:spLocks/>
          </p:cNvSpPr>
          <p:nvPr/>
        </p:nvSpPr>
        <p:spPr bwMode="auto">
          <a:xfrm>
            <a:off x="2878138" y="5167313"/>
            <a:ext cx="166687" cy="171450"/>
          </a:xfrm>
          <a:custGeom>
            <a:avLst/>
            <a:gdLst>
              <a:gd name="T0" fmla="*/ 0 w 105"/>
              <a:gd name="T1" fmla="*/ 171450 h 108"/>
              <a:gd name="T2" fmla="*/ 166687 w 105"/>
              <a:gd name="T3" fmla="*/ 85725 h 108"/>
              <a:gd name="T4" fmla="*/ 0 w 105"/>
              <a:gd name="T5" fmla="*/ 0 h 108"/>
              <a:gd name="T6" fmla="*/ 0 60000 65536"/>
              <a:gd name="T7" fmla="*/ 0 60000 65536"/>
              <a:gd name="T8" fmla="*/ 0 60000 65536"/>
              <a:gd name="T9" fmla="*/ 0 w 105"/>
              <a:gd name="T10" fmla="*/ 0 h 108"/>
              <a:gd name="T11" fmla="*/ 105 w 105"/>
              <a:gd name="T12" fmla="*/ 108 h 1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" h="108">
                <a:moveTo>
                  <a:pt x="0" y="108"/>
                </a:moveTo>
                <a:lnTo>
                  <a:pt x="105" y="54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30" name="Freeform 353"/>
          <p:cNvSpPr>
            <a:spLocks/>
          </p:cNvSpPr>
          <p:nvPr/>
        </p:nvSpPr>
        <p:spPr bwMode="auto">
          <a:xfrm>
            <a:off x="6515100" y="5172075"/>
            <a:ext cx="166688" cy="171450"/>
          </a:xfrm>
          <a:custGeom>
            <a:avLst/>
            <a:gdLst>
              <a:gd name="T0" fmla="*/ 0 w 105"/>
              <a:gd name="T1" fmla="*/ 171450 h 108"/>
              <a:gd name="T2" fmla="*/ 166688 w 105"/>
              <a:gd name="T3" fmla="*/ 85725 h 108"/>
              <a:gd name="T4" fmla="*/ 0 w 105"/>
              <a:gd name="T5" fmla="*/ 0 h 108"/>
              <a:gd name="T6" fmla="*/ 0 60000 65536"/>
              <a:gd name="T7" fmla="*/ 0 60000 65536"/>
              <a:gd name="T8" fmla="*/ 0 60000 65536"/>
              <a:gd name="T9" fmla="*/ 0 w 105"/>
              <a:gd name="T10" fmla="*/ 0 h 108"/>
              <a:gd name="T11" fmla="*/ 105 w 105"/>
              <a:gd name="T12" fmla="*/ 108 h 1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" h="108">
                <a:moveTo>
                  <a:pt x="0" y="108"/>
                </a:moveTo>
                <a:lnTo>
                  <a:pt x="105" y="54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31" name="Rectangle 354"/>
          <p:cNvSpPr>
            <a:spLocks noChangeArrowheads="1"/>
          </p:cNvSpPr>
          <p:nvPr/>
        </p:nvSpPr>
        <p:spPr bwMode="auto">
          <a:xfrm>
            <a:off x="2873375" y="4894263"/>
            <a:ext cx="703263" cy="712787"/>
          </a:xfrm>
          <a:prstGeom prst="rect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32" name="Rectangle 355"/>
          <p:cNvSpPr>
            <a:spLocks noChangeArrowheads="1"/>
          </p:cNvSpPr>
          <p:nvPr/>
        </p:nvSpPr>
        <p:spPr bwMode="auto">
          <a:xfrm>
            <a:off x="2873375" y="4332288"/>
            <a:ext cx="703263" cy="434975"/>
          </a:xfrm>
          <a:prstGeom prst="rect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33" name="Line 356"/>
          <p:cNvSpPr>
            <a:spLocks noChangeShapeType="1"/>
          </p:cNvSpPr>
          <p:nvPr/>
        </p:nvSpPr>
        <p:spPr bwMode="auto">
          <a:xfrm>
            <a:off x="3222625" y="4767263"/>
            <a:ext cx="1588" cy="12700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34" name="Line 357"/>
          <p:cNvSpPr>
            <a:spLocks noChangeShapeType="1"/>
          </p:cNvSpPr>
          <p:nvPr/>
        </p:nvSpPr>
        <p:spPr bwMode="auto">
          <a:xfrm>
            <a:off x="3222625" y="5607050"/>
            <a:ext cx="1588" cy="37465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35" name="Line 358"/>
          <p:cNvSpPr>
            <a:spLocks noChangeShapeType="1"/>
          </p:cNvSpPr>
          <p:nvPr/>
        </p:nvSpPr>
        <p:spPr bwMode="auto">
          <a:xfrm>
            <a:off x="3014663" y="4184650"/>
            <a:ext cx="1587" cy="147638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36" name="Line 359"/>
          <p:cNvSpPr>
            <a:spLocks noChangeShapeType="1"/>
          </p:cNvSpPr>
          <p:nvPr/>
        </p:nvSpPr>
        <p:spPr bwMode="auto">
          <a:xfrm>
            <a:off x="3294063" y="4017963"/>
            <a:ext cx="1587" cy="314325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37" name="Freeform 360"/>
          <p:cNvSpPr>
            <a:spLocks/>
          </p:cNvSpPr>
          <p:nvPr/>
        </p:nvSpPr>
        <p:spPr bwMode="auto">
          <a:xfrm>
            <a:off x="2362200" y="4017963"/>
            <a:ext cx="795338" cy="314325"/>
          </a:xfrm>
          <a:custGeom>
            <a:avLst/>
            <a:gdLst>
              <a:gd name="T0" fmla="*/ 795338 w 501"/>
              <a:gd name="T1" fmla="*/ 314325 h 198"/>
              <a:gd name="T2" fmla="*/ 795338 w 501"/>
              <a:gd name="T3" fmla="*/ 0 h 198"/>
              <a:gd name="T4" fmla="*/ 638175 w 501"/>
              <a:gd name="T5" fmla="*/ 0 h 198"/>
              <a:gd name="T6" fmla="*/ 303213 w 501"/>
              <a:gd name="T7" fmla="*/ 0 h 198"/>
              <a:gd name="T8" fmla="*/ 0 w 501"/>
              <a:gd name="T9" fmla="*/ 0 h 198"/>
              <a:gd name="T10" fmla="*/ 0 w 501"/>
              <a:gd name="T11" fmla="*/ 314325 h 19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1"/>
              <a:gd name="T19" fmla="*/ 0 h 198"/>
              <a:gd name="T20" fmla="*/ 501 w 501"/>
              <a:gd name="T21" fmla="*/ 198 h 19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1" h="198">
                <a:moveTo>
                  <a:pt x="501" y="198"/>
                </a:moveTo>
                <a:lnTo>
                  <a:pt x="501" y="0"/>
                </a:lnTo>
                <a:lnTo>
                  <a:pt x="402" y="0"/>
                </a:lnTo>
                <a:lnTo>
                  <a:pt x="191" y="0"/>
                </a:lnTo>
                <a:lnTo>
                  <a:pt x="0" y="0"/>
                </a:lnTo>
                <a:lnTo>
                  <a:pt x="0" y="198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38" name="Freeform 361"/>
          <p:cNvSpPr>
            <a:spLocks/>
          </p:cNvSpPr>
          <p:nvPr/>
        </p:nvSpPr>
        <p:spPr bwMode="auto">
          <a:xfrm>
            <a:off x="3435350" y="4017963"/>
            <a:ext cx="795338" cy="314325"/>
          </a:xfrm>
          <a:custGeom>
            <a:avLst/>
            <a:gdLst>
              <a:gd name="T0" fmla="*/ 0 w 501"/>
              <a:gd name="T1" fmla="*/ 314325 h 198"/>
              <a:gd name="T2" fmla="*/ 0 w 501"/>
              <a:gd name="T3" fmla="*/ 0 h 198"/>
              <a:gd name="T4" fmla="*/ 303213 w 501"/>
              <a:gd name="T5" fmla="*/ 0 h 198"/>
              <a:gd name="T6" fmla="*/ 638175 w 501"/>
              <a:gd name="T7" fmla="*/ 0 h 198"/>
              <a:gd name="T8" fmla="*/ 795338 w 501"/>
              <a:gd name="T9" fmla="*/ 0 h 198"/>
              <a:gd name="T10" fmla="*/ 795338 w 501"/>
              <a:gd name="T11" fmla="*/ 314325 h 19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1"/>
              <a:gd name="T19" fmla="*/ 0 h 198"/>
              <a:gd name="T20" fmla="*/ 501 w 501"/>
              <a:gd name="T21" fmla="*/ 198 h 19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1" h="198">
                <a:moveTo>
                  <a:pt x="0" y="198"/>
                </a:moveTo>
                <a:lnTo>
                  <a:pt x="0" y="0"/>
                </a:lnTo>
                <a:lnTo>
                  <a:pt x="191" y="0"/>
                </a:lnTo>
                <a:lnTo>
                  <a:pt x="402" y="0"/>
                </a:lnTo>
                <a:lnTo>
                  <a:pt x="501" y="0"/>
                </a:lnTo>
                <a:lnTo>
                  <a:pt x="501" y="198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39" name="Freeform 362"/>
          <p:cNvSpPr>
            <a:spLocks/>
          </p:cNvSpPr>
          <p:nvPr/>
        </p:nvSpPr>
        <p:spPr bwMode="auto">
          <a:xfrm>
            <a:off x="3227388" y="4022725"/>
            <a:ext cx="441325" cy="1757363"/>
          </a:xfrm>
          <a:custGeom>
            <a:avLst/>
            <a:gdLst>
              <a:gd name="T0" fmla="*/ 0 w 278"/>
              <a:gd name="T1" fmla="*/ 1757363 h 1107"/>
              <a:gd name="T2" fmla="*/ 441325 w 278"/>
              <a:gd name="T3" fmla="*/ 1757363 h 1107"/>
              <a:gd name="T4" fmla="*/ 441325 w 278"/>
              <a:gd name="T5" fmla="*/ 0 h 1107"/>
              <a:gd name="T6" fmla="*/ 0 60000 65536"/>
              <a:gd name="T7" fmla="*/ 0 60000 65536"/>
              <a:gd name="T8" fmla="*/ 0 60000 65536"/>
              <a:gd name="T9" fmla="*/ 0 w 278"/>
              <a:gd name="T10" fmla="*/ 0 h 1107"/>
              <a:gd name="T11" fmla="*/ 278 w 278"/>
              <a:gd name="T12" fmla="*/ 1107 h 11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8" h="1107">
                <a:moveTo>
                  <a:pt x="0" y="1107"/>
                </a:moveTo>
                <a:lnTo>
                  <a:pt x="278" y="1107"/>
                </a:lnTo>
                <a:lnTo>
                  <a:pt x="278" y="0"/>
                </a:lnTo>
              </a:path>
            </a:pathLst>
          </a:cu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40" name="Line 363"/>
          <p:cNvSpPr>
            <a:spLocks noChangeShapeType="1"/>
          </p:cNvSpPr>
          <p:nvPr/>
        </p:nvSpPr>
        <p:spPr bwMode="auto">
          <a:xfrm>
            <a:off x="1606550" y="4533900"/>
            <a:ext cx="193675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41" name="Line 364"/>
          <p:cNvSpPr>
            <a:spLocks noChangeShapeType="1"/>
          </p:cNvSpPr>
          <p:nvPr/>
        </p:nvSpPr>
        <p:spPr bwMode="auto">
          <a:xfrm>
            <a:off x="1606550" y="4610100"/>
            <a:ext cx="193675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42" name="Line 365"/>
          <p:cNvSpPr>
            <a:spLocks noChangeShapeType="1"/>
          </p:cNvSpPr>
          <p:nvPr/>
        </p:nvSpPr>
        <p:spPr bwMode="auto">
          <a:xfrm>
            <a:off x="4651375" y="4533900"/>
            <a:ext cx="369888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43" name="Line 366"/>
          <p:cNvSpPr>
            <a:spLocks noChangeShapeType="1"/>
          </p:cNvSpPr>
          <p:nvPr/>
        </p:nvSpPr>
        <p:spPr bwMode="auto">
          <a:xfrm>
            <a:off x="4651375" y="4610100"/>
            <a:ext cx="369888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44" name="Line 367"/>
          <p:cNvSpPr>
            <a:spLocks noChangeShapeType="1"/>
          </p:cNvSpPr>
          <p:nvPr/>
        </p:nvSpPr>
        <p:spPr bwMode="auto">
          <a:xfrm>
            <a:off x="3576638" y="4533900"/>
            <a:ext cx="369887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45" name="Line 368"/>
          <p:cNvSpPr>
            <a:spLocks noChangeShapeType="1"/>
          </p:cNvSpPr>
          <p:nvPr/>
        </p:nvSpPr>
        <p:spPr bwMode="auto">
          <a:xfrm>
            <a:off x="3576638" y="4610100"/>
            <a:ext cx="369887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46" name="Line 369"/>
          <p:cNvSpPr>
            <a:spLocks noChangeShapeType="1"/>
          </p:cNvSpPr>
          <p:nvPr/>
        </p:nvSpPr>
        <p:spPr bwMode="auto">
          <a:xfrm>
            <a:off x="2498725" y="4533900"/>
            <a:ext cx="37465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47" name="Line 370"/>
          <p:cNvSpPr>
            <a:spLocks noChangeShapeType="1"/>
          </p:cNvSpPr>
          <p:nvPr/>
        </p:nvSpPr>
        <p:spPr bwMode="auto">
          <a:xfrm>
            <a:off x="2498725" y="4610100"/>
            <a:ext cx="37465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48" name="Line 371"/>
          <p:cNvSpPr>
            <a:spLocks noChangeShapeType="1"/>
          </p:cNvSpPr>
          <p:nvPr/>
        </p:nvSpPr>
        <p:spPr bwMode="auto">
          <a:xfrm>
            <a:off x="3946525" y="4533900"/>
            <a:ext cx="704850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49" name="Line 372"/>
          <p:cNvSpPr>
            <a:spLocks noChangeShapeType="1"/>
          </p:cNvSpPr>
          <p:nvPr/>
        </p:nvSpPr>
        <p:spPr bwMode="auto">
          <a:xfrm>
            <a:off x="3946525" y="4610100"/>
            <a:ext cx="704850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50" name="Line 373"/>
          <p:cNvSpPr>
            <a:spLocks noChangeShapeType="1"/>
          </p:cNvSpPr>
          <p:nvPr/>
        </p:nvSpPr>
        <p:spPr bwMode="auto">
          <a:xfrm>
            <a:off x="2873375" y="4533900"/>
            <a:ext cx="703263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51" name="Line 374"/>
          <p:cNvSpPr>
            <a:spLocks noChangeShapeType="1"/>
          </p:cNvSpPr>
          <p:nvPr/>
        </p:nvSpPr>
        <p:spPr bwMode="auto">
          <a:xfrm>
            <a:off x="2873375" y="4610100"/>
            <a:ext cx="703263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52" name="Line 375"/>
          <p:cNvSpPr>
            <a:spLocks noChangeShapeType="1"/>
          </p:cNvSpPr>
          <p:nvPr/>
        </p:nvSpPr>
        <p:spPr bwMode="auto">
          <a:xfrm>
            <a:off x="1800225" y="4533900"/>
            <a:ext cx="703263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53" name="Line 376"/>
          <p:cNvSpPr>
            <a:spLocks noChangeShapeType="1"/>
          </p:cNvSpPr>
          <p:nvPr/>
        </p:nvSpPr>
        <p:spPr bwMode="auto">
          <a:xfrm>
            <a:off x="1800225" y="4610100"/>
            <a:ext cx="703263" cy="158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54" name="Rectangle 377"/>
          <p:cNvSpPr>
            <a:spLocks noChangeArrowheads="1"/>
          </p:cNvSpPr>
          <p:nvPr/>
        </p:nvSpPr>
        <p:spPr bwMode="auto">
          <a:xfrm>
            <a:off x="1603375" y="4343400"/>
            <a:ext cx="1746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s1</a:t>
            </a:r>
            <a:endParaRPr lang="en-US"/>
          </a:p>
        </p:txBody>
      </p:sp>
      <p:sp>
        <p:nvSpPr>
          <p:cNvPr id="15455" name="Rectangle 378"/>
          <p:cNvSpPr>
            <a:spLocks noChangeArrowheads="1"/>
          </p:cNvSpPr>
          <p:nvPr/>
        </p:nvSpPr>
        <p:spPr bwMode="auto">
          <a:xfrm>
            <a:off x="1597025" y="3784600"/>
            <a:ext cx="4508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shr_in</a:t>
            </a:r>
            <a:endParaRPr lang="en-US"/>
          </a:p>
        </p:txBody>
      </p:sp>
      <p:sp>
        <p:nvSpPr>
          <p:cNvPr id="15456" name="Rectangle 379"/>
          <p:cNvSpPr>
            <a:spLocks noChangeArrowheads="1"/>
          </p:cNvSpPr>
          <p:nvPr/>
        </p:nvSpPr>
        <p:spPr bwMode="auto">
          <a:xfrm>
            <a:off x="1603375" y="4614863"/>
            <a:ext cx="1746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s0</a:t>
            </a:r>
            <a:endParaRPr lang="en-US"/>
          </a:p>
        </p:txBody>
      </p:sp>
      <p:sp>
        <p:nvSpPr>
          <p:cNvPr id="15457" name="Rectangle 380"/>
          <p:cNvSpPr>
            <a:spLocks noChangeArrowheads="1"/>
          </p:cNvSpPr>
          <p:nvPr/>
        </p:nvSpPr>
        <p:spPr bwMode="auto">
          <a:xfrm>
            <a:off x="1890713" y="433070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3</a:t>
            </a:r>
            <a:endParaRPr lang="en-US"/>
          </a:p>
        </p:txBody>
      </p:sp>
      <p:sp>
        <p:nvSpPr>
          <p:cNvPr id="15458" name="Rectangle 381"/>
          <p:cNvSpPr>
            <a:spLocks noChangeArrowheads="1"/>
          </p:cNvSpPr>
          <p:nvPr/>
        </p:nvSpPr>
        <p:spPr bwMode="auto">
          <a:xfrm>
            <a:off x="2033588" y="433070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2</a:t>
            </a:r>
            <a:endParaRPr lang="en-US"/>
          </a:p>
        </p:txBody>
      </p:sp>
      <p:sp>
        <p:nvSpPr>
          <p:cNvPr id="15459" name="Rectangle 382"/>
          <p:cNvSpPr>
            <a:spLocks noChangeArrowheads="1"/>
          </p:cNvSpPr>
          <p:nvPr/>
        </p:nvSpPr>
        <p:spPr bwMode="auto">
          <a:xfrm>
            <a:off x="2174875" y="433070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1</a:t>
            </a:r>
            <a:endParaRPr lang="en-US"/>
          </a:p>
        </p:txBody>
      </p:sp>
      <p:sp>
        <p:nvSpPr>
          <p:cNvPr id="15460" name="Rectangle 383"/>
          <p:cNvSpPr>
            <a:spLocks noChangeArrowheads="1"/>
          </p:cNvSpPr>
          <p:nvPr/>
        </p:nvSpPr>
        <p:spPr bwMode="auto">
          <a:xfrm>
            <a:off x="2147888" y="3798888"/>
            <a:ext cx="13811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" pitchFamily="18" charset="0"/>
              </a:rPr>
              <a:t>I3</a:t>
            </a:r>
            <a:endParaRPr lang="en-US"/>
          </a:p>
        </p:txBody>
      </p:sp>
      <p:sp>
        <p:nvSpPr>
          <p:cNvPr id="15461" name="Rectangle 385"/>
          <p:cNvSpPr>
            <a:spLocks noChangeArrowheads="1"/>
          </p:cNvSpPr>
          <p:nvPr/>
        </p:nvSpPr>
        <p:spPr bwMode="auto">
          <a:xfrm>
            <a:off x="2322513" y="433070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0</a:t>
            </a:r>
            <a:endParaRPr lang="en-US"/>
          </a:p>
        </p:txBody>
      </p:sp>
      <p:sp>
        <p:nvSpPr>
          <p:cNvPr id="15462" name="Rectangle 386"/>
          <p:cNvSpPr>
            <a:spLocks noChangeArrowheads="1"/>
          </p:cNvSpPr>
          <p:nvPr/>
        </p:nvSpPr>
        <p:spPr bwMode="auto">
          <a:xfrm>
            <a:off x="2095500" y="4913313"/>
            <a:ext cx="1190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D</a:t>
            </a:r>
            <a:endParaRPr lang="en-US"/>
          </a:p>
        </p:txBody>
      </p:sp>
      <p:sp>
        <p:nvSpPr>
          <p:cNvPr id="15463" name="Rectangle 387"/>
          <p:cNvSpPr>
            <a:spLocks noChangeArrowheads="1"/>
          </p:cNvSpPr>
          <p:nvPr/>
        </p:nvSpPr>
        <p:spPr bwMode="auto">
          <a:xfrm>
            <a:off x="2090738" y="5399088"/>
            <a:ext cx="12858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Q</a:t>
            </a:r>
            <a:endParaRPr lang="en-US"/>
          </a:p>
        </p:txBody>
      </p:sp>
      <p:sp>
        <p:nvSpPr>
          <p:cNvPr id="15464" name="Rectangle 388"/>
          <p:cNvSpPr>
            <a:spLocks noChangeArrowheads="1"/>
          </p:cNvSpPr>
          <p:nvPr/>
        </p:nvSpPr>
        <p:spPr bwMode="auto">
          <a:xfrm>
            <a:off x="2200275" y="5816600"/>
            <a:ext cx="2206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Q3</a:t>
            </a:r>
            <a:endParaRPr lang="en-US"/>
          </a:p>
        </p:txBody>
      </p:sp>
      <p:sp>
        <p:nvSpPr>
          <p:cNvPr id="15465" name="Rectangle 389"/>
          <p:cNvSpPr>
            <a:spLocks noChangeArrowheads="1"/>
          </p:cNvSpPr>
          <p:nvPr/>
        </p:nvSpPr>
        <p:spPr bwMode="auto">
          <a:xfrm>
            <a:off x="7572375" y="5172075"/>
            <a:ext cx="2206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Q2</a:t>
            </a:r>
            <a:endParaRPr lang="en-US"/>
          </a:p>
        </p:txBody>
      </p:sp>
      <p:sp>
        <p:nvSpPr>
          <p:cNvPr id="15466" name="Rectangle 390"/>
          <p:cNvSpPr>
            <a:spLocks noChangeArrowheads="1"/>
          </p:cNvSpPr>
          <p:nvPr/>
        </p:nvSpPr>
        <p:spPr bwMode="auto">
          <a:xfrm>
            <a:off x="7888288" y="5172075"/>
            <a:ext cx="22066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Q1</a:t>
            </a:r>
            <a:endParaRPr lang="en-US"/>
          </a:p>
        </p:txBody>
      </p:sp>
      <p:sp>
        <p:nvSpPr>
          <p:cNvPr id="15467" name="Rectangle 391"/>
          <p:cNvSpPr>
            <a:spLocks noChangeArrowheads="1"/>
          </p:cNvSpPr>
          <p:nvPr/>
        </p:nvSpPr>
        <p:spPr bwMode="auto">
          <a:xfrm>
            <a:off x="8205788" y="5172075"/>
            <a:ext cx="22066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Q0</a:t>
            </a:r>
            <a:endParaRPr lang="en-US"/>
          </a:p>
        </p:txBody>
      </p:sp>
      <p:sp>
        <p:nvSpPr>
          <p:cNvPr id="15468" name="Rectangle 392"/>
          <p:cNvSpPr>
            <a:spLocks noChangeArrowheads="1"/>
          </p:cNvSpPr>
          <p:nvPr/>
        </p:nvSpPr>
        <p:spPr bwMode="auto">
          <a:xfrm>
            <a:off x="7254875" y="5172075"/>
            <a:ext cx="2206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Q3</a:t>
            </a:r>
            <a:endParaRPr lang="en-US"/>
          </a:p>
        </p:txBody>
      </p:sp>
      <p:sp>
        <p:nvSpPr>
          <p:cNvPr id="15469" name="Rectangle 393"/>
          <p:cNvSpPr>
            <a:spLocks noChangeArrowheads="1"/>
          </p:cNvSpPr>
          <p:nvPr/>
        </p:nvSpPr>
        <p:spPr bwMode="auto">
          <a:xfrm>
            <a:off x="7607300" y="4546600"/>
            <a:ext cx="555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" pitchFamily="18" charset="0"/>
              </a:rPr>
              <a:t>I</a:t>
            </a:r>
            <a:endParaRPr lang="en-US"/>
          </a:p>
        </p:txBody>
      </p:sp>
      <p:sp>
        <p:nvSpPr>
          <p:cNvPr id="15470" name="Rectangle 394"/>
          <p:cNvSpPr>
            <a:spLocks noChangeArrowheads="1"/>
          </p:cNvSpPr>
          <p:nvPr/>
        </p:nvSpPr>
        <p:spPr bwMode="auto">
          <a:xfrm>
            <a:off x="7661275" y="454183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2</a:t>
            </a:r>
            <a:endParaRPr lang="en-US"/>
          </a:p>
        </p:txBody>
      </p:sp>
      <p:sp>
        <p:nvSpPr>
          <p:cNvPr id="15471" name="Rectangle 395"/>
          <p:cNvSpPr>
            <a:spLocks noChangeArrowheads="1"/>
          </p:cNvSpPr>
          <p:nvPr/>
        </p:nvSpPr>
        <p:spPr bwMode="auto">
          <a:xfrm>
            <a:off x="7924800" y="4546600"/>
            <a:ext cx="555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" pitchFamily="18" charset="0"/>
              </a:rPr>
              <a:t>I</a:t>
            </a:r>
            <a:endParaRPr lang="en-US"/>
          </a:p>
        </p:txBody>
      </p:sp>
      <p:sp>
        <p:nvSpPr>
          <p:cNvPr id="15472" name="Rectangle 396"/>
          <p:cNvSpPr>
            <a:spLocks noChangeArrowheads="1"/>
          </p:cNvSpPr>
          <p:nvPr/>
        </p:nvSpPr>
        <p:spPr bwMode="auto">
          <a:xfrm>
            <a:off x="7978775" y="454183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1</a:t>
            </a:r>
            <a:endParaRPr lang="en-US"/>
          </a:p>
        </p:txBody>
      </p:sp>
      <p:sp>
        <p:nvSpPr>
          <p:cNvPr id="15473" name="Rectangle 397"/>
          <p:cNvSpPr>
            <a:spLocks noChangeArrowheads="1"/>
          </p:cNvSpPr>
          <p:nvPr/>
        </p:nvSpPr>
        <p:spPr bwMode="auto">
          <a:xfrm>
            <a:off x="8242300" y="4546600"/>
            <a:ext cx="555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" pitchFamily="18" charset="0"/>
              </a:rPr>
              <a:t>I</a:t>
            </a:r>
            <a:endParaRPr lang="en-US"/>
          </a:p>
        </p:txBody>
      </p:sp>
      <p:sp>
        <p:nvSpPr>
          <p:cNvPr id="15474" name="Rectangle 398"/>
          <p:cNvSpPr>
            <a:spLocks noChangeArrowheads="1"/>
          </p:cNvSpPr>
          <p:nvPr/>
        </p:nvSpPr>
        <p:spPr bwMode="auto">
          <a:xfrm>
            <a:off x="8296275" y="454183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0</a:t>
            </a:r>
            <a:endParaRPr lang="en-US"/>
          </a:p>
        </p:txBody>
      </p:sp>
      <p:sp>
        <p:nvSpPr>
          <p:cNvPr id="15475" name="Rectangle 399"/>
          <p:cNvSpPr>
            <a:spLocks noChangeArrowheads="1"/>
          </p:cNvSpPr>
          <p:nvPr/>
        </p:nvSpPr>
        <p:spPr bwMode="auto">
          <a:xfrm>
            <a:off x="7289800" y="4546600"/>
            <a:ext cx="555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" pitchFamily="18" charset="0"/>
              </a:rPr>
              <a:t>I</a:t>
            </a:r>
            <a:endParaRPr lang="en-US"/>
          </a:p>
        </p:txBody>
      </p:sp>
      <p:sp>
        <p:nvSpPr>
          <p:cNvPr id="15476" name="Rectangle 400"/>
          <p:cNvSpPr>
            <a:spLocks noChangeArrowheads="1"/>
          </p:cNvSpPr>
          <p:nvPr/>
        </p:nvSpPr>
        <p:spPr bwMode="auto">
          <a:xfrm>
            <a:off x="7343775" y="454183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3</a:t>
            </a:r>
            <a:endParaRPr lang="en-US"/>
          </a:p>
        </p:txBody>
      </p:sp>
      <p:sp>
        <p:nvSpPr>
          <p:cNvPr id="15477" name="Rectangle 401"/>
          <p:cNvSpPr>
            <a:spLocks noChangeArrowheads="1"/>
          </p:cNvSpPr>
          <p:nvPr/>
        </p:nvSpPr>
        <p:spPr bwMode="auto">
          <a:xfrm>
            <a:off x="3270250" y="5816600"/>
            <a:ext cx="2206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Q2</a:t>
            </a:r>
            <a:endParaRPr lang="en-US"/>
          </a:p>
        </p:txBody>
      </p:sp>
      <p:sp>
        <p:nvSpPr>
          <p:cNvPr id="15478" name="Rectangle 402"/>
          <p:cNvSpPr>
            <a:spLocks noChangeArrowheads="1"/>
          </p:cNvSpPr>
          <p:nvPr/>
        </p:nvSpPr>
        <p:spPr bwMode="auto">
          <a:xfrm>
            <a:off x="1804988" y="4100513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0</a:t>
            </a:r>
            <a:endParaRPr lang="en-US"/>
          </a:p>
        </p:txBody>
      </p:sp>
      <p:sp>
        <p:nvSpPr>
          <p:cNvPr id="15479" name="Rectangle 403"/>
          <p:cNvSpPr>
            <a:spLocks noChangeArrowheads="1"/>
          </p:cNvSpPr>
          <p:nvPr/>
        </p:nvSpPr>
        <p:spPr bwMode="auto">
          <a:xfrm>
            <a:off x="2962275" y="433070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3</a:t>
            </a:r>
            <a:endParaRPr lang="en-US"/>
          </a:p>
        </p:txBody>
      </p:sp>
      <p:sp>
        <p:nvSpPr>
          <p:cNvPr id="15480" name="Rectangle 404"/>
          <p:cNvSpPr>
            <a:spLocks noChangeArrowheads="1"/>
          </p:cNvSpPr>
          <p:nvPr/>
        </p:nvSpPr>
        <p:spPr bwMode="auto">
          <a:xfrm>
            <a:off x="3103563" y="433070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2</a:t>
            </a:r>
            <a:endParaRPr lang="en-US"/>
          </a:p>
        </p:txBody>
      </p:sp>
      <p:sp>
        <p:nvSpPr>
          <p:cNvPr id="15481" name="Rectangle 405"/>
          <p:cNvSpPr>
            <a:spLocks noChangeArrowheads="1"/>
          </p:cNvSpPr>
          <p:nvPr/>
        </p:nvSpPr>
        <p:spPr bwMode="auto">
          <a:xfrm>
            <a:off x="3244850" y="433070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1</a:t>
            </a:r>
            <a:endParaRPr lang="en-US"/>
          </a:p>
        </p:txBody>
      </p:sp>
      <p:sp>
        <p:nvSpPr>
          <p:cNvPr id="15482" name="Rectangle 406"/>
          <p:cNvSpPr>
            <a:spLocks noChangeArrowheads="1"/>
          </p:cNvSpPr>
          <p:nvPr/>
        </p:nvSpPr>
        <p:spPr bwMode="auto">
          <a:xfrm>
            <a:off x="3217863" y="3798888"/>
            <a:ext cx="13811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" pitchFamily="18" charset="0"/>
              </a:rPr>
              <a:t>I2</a:t>
            </a:r>
            <a:endParaRPr lang="en-US"/>
          </a:p>
        </p:txBody>
      </p:sp>
      <p:sp>
        <p:nvSpPr>
          <p:cNvPr id="15483" name="Rectangle 408"/>
          <p:cNvSpPr>
            <a:spLocks noChangeArrowheads="1"/>
          </p:cNvSpPr>
          <p:nvPr/>
        </p:nvSpPr>
        <p:spPr bwMode="auto">
          <a:xfrm>
            <a:off x="3392488" y="433070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0</a:t>
            </a:r>
            <a:endParaRPr lang="en-US"/>
          </a:p>
        </p:txBody>
      </p:sp>
      <p:sp>
        <p:nvSpPr>
          <p:cNvPr id="15484" name="Rectangle 409"/>
          <p:cNvSpPr>
            <a:spLocks noChangeArrowheads="1"/>
          </p:cNvSpPr>
          <p:nvPr/>
        </p:nvSpPr>
        <p:spPr bwMode="auto">
          <a:xfrm>
            <a:off x="3165475" y="4913313"/>
            <a:ext cx="1190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D</a:t>
            </a:r>
            <a:endParaRPr lang="en-US"/>
          </a:p>
        </p:txBody>
      </p:sp>
      <p:sp>
        <p:nvSpPr>
          <p:cNvPr id="15485" name="Rectangle 410"/>
          <p:cNvSpPr>
            <a:spLocks noChangeArrowheads="1"/>
          </p:cNvSpPr>
          <p:nvPr/>
        </p:nvSpPr>
        <p:spPr bwMode="auto">
          <a:xfrm>
            <a:off x="3160713" y="5399088"/>
            <a:ext cx="12858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Q</a:t>
            </a:r>
            <a:endParaRPr lang="en-US"/>
          </a:p>
        </p:txBody>
      </p:sp>
      <p:sp>
        <p:nvSpPr>
          <p:cNvPr id="15486" name="Rectangle 411"/>
          <p:cNvSpPr>
            <a:spLocks noChangeArrowheads="1"/>
          </p:cNvSpPr>
          <p:nvPr/>
        </p:nvSpPr>
        <p:spPr bwMode="auto">
          <a:xfrm>
            <a:off x="2874963" y="4100513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0</a:t>
            </a:r>
            <a:endParaRPr lang="en-US"/>
          </a:p>
        </p:txBody>
      </p:sp>
      <p:sp>
        <p:nvSpPr>
          <p:cNvPr id="15487" name="Rectangle 412"/>
          <p:cNvSpPr>
            <a:spLocks noChangeArrowheads="1"/>
          </p:cNvSpPr>
          <p:nvPr/>
        </p:nvSpPr>
        <p:spPr bwMode="auto">
          <a:xfrm>
            <a:off x="4343400" y="5816600"/>
            <a:ext cx="2206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Q1</a:t>
            </a:r>
            <a:endParaRPr lang="en-US"/>
          </a:p>
        </p:txBody>
      </p:sp>
      <p:sp>
        <p:nvSpPr>
          <p:cNvPr id="15488" name="Rectangle 413"/>
          <p:cNvSpPr>
            <a:spLocks noChangeArrowheads="1"/>
          </p:cNvSpPr>
          <p:nvPr/>
        </p:nvSpPr>
        <p:spPr bwMode="auto">
          <a:xfrm>
            <a:off x="4035425" y="433070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3</a:t>
            </a:r>
            <a:endParaRPr lang="en-US"/>
          </a:p>
        </p:txBody>
      </p:sp>
      <p:sp>
        <p:nvSpPr>
          <p:cNvPr id="15489" name="Rectangle 414"/>
          <p:cNvSpPr>
            <a:spLocks noChangeArrowheads="1"/>
          </p:cNvSpPr>
          <p:nvPr/>
        </p:nvSpPr>
        <p:spPr bwMode="auto">
          <a:xfrm>
            <a:off x="4176713" y="433070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2</a:t>
            </a:r>
            <a:endParaRPr lang="en-US"/>
          </a:p>
        </p:txBody>
      </p:sp>
      <p:sp>
        <p:nvSpPr>
          <p:cNvPr id="15490" name="Rectangle 415"/>
          <p:cNvSpPr>
            <a:spLocks noChangeArrowheads="1"/>
          </p:cNvSpPr>
          <p:nvPr/>
        </p:nvSpPr>
        <p:spPr bwMode="auto">
          <a:xfrm>
            <a:off x="4319588" y="433070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1</a:t>
            </a:r>
            <a:endParaRPr lang="en-US"/>
          </a:p>
        </p:txBody>
      </p:sp>
      <p:sp>
        <p:nvSpPr>
          <p:cNvPr id="15491" name="Rectangle 416"/>
          <p:cNvSpPr>
            <a:spLocks noChangeArrowheads="1"/>
          </p:cNvSpPr>
          <p:nvPr/>
        </p:nvSpPr>
        <p:spPr bwMode="auto">
          <a:xfrm>
            <a:off x="4292600" y="3798888"/>
            <a:ext cx="13811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" pitchFamily="18" charset="0"/>
              </a:rPr>
              <a:t>I1</a:t>
            </a:r>
            <a:endParaRPr lang="en-US"/>
          </a:p>
        </p:txBody>
      </p:sp>
      <p:sp>
        <p:nvSpPr>
          <p:cNvPr id="15492" name="Rectangle 418"/>
          <p:cNvSpPr>
            <a:spLocks noChangeArrowheads="1"/>
          </p:cNvSpPr>
          <p:nvPr/>
        </p:nvSpPr>
        <p:spPr bwMode="auto">
          <a:xfrm>
            <a:off x="4465638" y="433070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0</a:t>
            </a:r>
            <a:endParaRPr lang="en-US"/>
          </a:p>
        </p:txBody>
      </p:sp>
      <p:sp>
        <p:nvSpPr>
          <p:cNvPr id="15493" name="Rectangle 419"/>
          <p:cNvSpPr>
            <a:spLocks noChangeArrowheads="1"/>
          </p:cNvSpPr>
          <p:nvPr/>
        </p:nvSpPr>
        <p:spPr bwMode="auto">
          <a:xfrm>
            <a:off x="4240213" y="4913313"/>
            <a:ext cx="11906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D</a:t>
            </a:r>
            <a:endParaRPr lang="en-US"/>
          </a:p>
        </p:txBody>
      </p:sp>
      <p:sp>
        <p:nvSpPr>
          <p:cNvPr id="15494" name="Rectangle 420"/>
          <p:cNvSpPr>
            <a:spLocks noChangeArrowheads="1"/>
          </p:cNvSpPr>
          <p:nvPr/>
        </p:nvSpPr>
        <p:spPr bwMode="auto">
          <a:xfrm>
            <a:off x="4235450" y="5399088"/>
            <a:ext cx="12858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Q</a:t>
            </a:r>
            <a:endParaRPr lang="en-US"/>
          </a:p>
        </p:txBody>
      </p:sp>
      <p:sp>
        <p:nvSpPr>
          <p:cNvPr id="15495" name="Rectangle 421"/>
          <p:cNvSpPr>
            <a:spLocks noChangeArrowheads="1"/>
          </p:cNvSpPr>
          <p:nvPr/>
        </p:nvSpPr>
        <p:spPr bwMode="auto">
          <a:xfrm>
            <a:off x="3949700" y="4100513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0</a:t>
            </a:r>
            <a:endParaRPr lang="en-US"/>
          </a:p>
        </p:txBody>
      </p:sp>
      <p:sp>
        <p:nvSpPr>
          <p:cNvPr id="15496" name="Rectangle 422"/>
          <p:cNvSpPr>
            <a:spLocks noChangeArrowheads="1"/>
          </p:cNvSpPr>
          <p:nvPr/>
        </p:nvSpPr>
        <p:spPr bwMode="auto">
          <a:xfrm>
            <a:off x="5410200" y="5816600"/>
            <a:ext cx="2206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Q0</a:t>
            </a:r>
            <a:endParaRPr lang="en-US"/>
          </a:p>
        </p:txBody>
      </p:sp>
      <p:sp>
        <p:nvSpPr>
          <p:cNvPr id="15497" name="Rectangle 423"/>
          <p:cNvSpPr>
            <a:spLocks noChangeArrowheads="1"/>
          </p:cNvSpPr>
          <p:nvPr/>
        </p:nvSpPr>
        <p:spPr bwMode="auto">
          <a:xfrm>
            <a:off x="5102225" y="433070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3</a:t>
            </a:r>
            <a:endParaRPr lang="en-US"/>
          </a:p>
        </p:txBody>
      </p:sp>
      <p:sp>
        <p:nvSpPr>
          <p:cNvPr id="15498" name="Rectangle 424"/>
          <p:cNvSpPr>
            <a:spLocks noChangeArrowheads="1"/>
          </p:cNvSpPr>
          <p:nvPr/>
        </p:nvSpPr>
        <p:spPr bwMode="auto">
          <a:xfrm>
            <a:off x="5243513" y="433070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2</a:t>
            </a:r>
            <a:endParaRPr lang="en-US"/>
          </a:p>
        </p:txBody>
      </p:sp>
      <p:sp>
        <p:nvSpPr>
          <p:cNvPr id="15499" name="Rectangle 425"/>
          <p:cNvSpPr>
            <a:spLocks noChangeArrowheads="1"/>
          </p:cNvSpPr>
          <p:nvPr/>
        </p:nvSpPr>
        <p:spPr bwMode="auto">
          <a:xfrm>
            <a:off x="5386388" y="433070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1</a:t>
            </a:r>
            <a:endParaRPr lang="en-US"/>
          </a:p>
        </p:txBody>
      </p:sp>
      <p:sp>
        <p:nvSpPr>
          <p:cNvPr id="15500" name="Rectangle 426"/>
          <p:cNvSpPr>
            <a:spLocks noChangeArrowheads="1"/>
          </p:cNvSpPr>
          <p:nvPr/>
        </p:nvSpPr>
        <p:spPr bwMode="auto">
          <a:xfrm>
            <a:off x="5359400" y="3798888"/>
            <a:ext cx="13811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" pitchFamily="18" charset="0"/>
              </a:rPr>
              <a:t>I0</a:t>
            </a:r>
            <a:endParaRPr lang="en-US"/>
          </a:p>
        </p:txBody>
      </p:sp>
      <p:sp>
        <p:nvSpPr>
          <p:cNvPr id="15501" name="Rectangle 428"/>
          <p:cNvSpPr>
            <a:spLocks noChangeArrowheads="1"/>
          </p:cNvSpPr>
          <p:nvPr/>
        </p:nvSpPr>
        <p:spPr bwMode="auto">
          <a:xfrm>
            <a:off x="5532438" y="433070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0</a:t>
            </a:r>
            <a:endParaRPr lang="en-US"/>
          </a:p>
        </p:txBody>
      </p:sp>
      <p:sp>
        <p:nvSpPr>
          <p:cNvPr id="15502" name="Rectangle 429"/>
          <p:cNvSpPr>
            <a:spLocks noChangeArrowheads="1"/>
          </p:cNvSpPr>
          <p:nvPr/>
        </p:nvSpPr>
        <p:spPr bwMode="auto">
          <a:xfrm>
            <a:off x="5307013" y="4913313"/>
            <a:ext cx="11906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D</a:t>
            </a:r>
            <a:endParaRPr lang="en-US"/>
          </a:p>
        </p:txBody>
      </p:sp>
      <p:sp>
        <p:nvSpPr>
          <p:cNvPr id="15503" name="Rectangle 430"/>
          <p:cNvSpPr>
            <a:spLocks noChangeArrowheads="1"/>
          </p:cNvSpPr>
          <p:nvPr/>
        </p:nvSpPr>
        <p:spPr bwMode="auto">
          <a:xfrm>
            <a:off x="5302250" y="5399088"/>
            <a:ext cx="12858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Q</a:t>
            </a:r>
            <a:endParaRPr lang="en-US"/>
          </a:p>
        </p:txBody>
      </p:sp>
      <p:sp>
        <p:nvSpPr>
          <p:cNvPr id="15504" name="Rectangle 431"/>
          <p:cNvSpPr>
            <a:spLocks noChangeArrowheads="1"/>
          </p:cNvSpPr>
          <p:nvPr/>
        </p:nvSpPr>
        <p:spPr bwMode="auto">
          <a:xfrm>
            <a:off x="5016500" y="4100513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0</a:t>
            </a:r>
            <a:endParaRPr lang="en-US"/>
          </a:p>
        </p:txBody>
      </p:sp>
      <p:sp>
        <p:nvSpPr>
          <p:cNvPr id="15505" name="Rectangle 432"/>
          <p:cNvSpPr>
            <a:spLocks noChangeArrowheads="1"/>
          </p:cNvSpPr>
          <p:nvPr/>
        </p:nvSpPr>
        <p:spPr bwMode="auto">
          <a:xfrm>
            <a:off x="2033588" y="4586288"/>
            <a:ext cx="2667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4x1</a:t>
            </a:r>
            <a:endParaRPr lang="en-US"/>
          </a:p>
        </p:txBody>
      </p:sp>
      <p:sp>
        <p:nvSpPr>
          <p:cNvPr id="15506" name="Rectangle 435"/>
          <p:cNvSpPr>
            <a:spLocks noChangeArrowheads="1"/>
          </p:cNvSpPr>
          <p:nvPr/>
        </p:nvSpPr>
        <p:spPr bwMode="auto">
          <a:xfrm>
            <a:off x="6508750" y="4519613"/>
            <a:ext cx="2025650" cy="855662"/>
          </a:xfrm>
          <a:prstGeom prst="rect">
            <a:avLst/>
          </a:prstGeom>
          <a:noFill/>
          <a:ln w="15875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07" name="Rectangle 436"/>
          <p:cNvSpPr>
            <a:spLocks noChangeArrowheads="1"/>
          </p:cNvSpPr>
          <p:nvPr/>
        </p:nvSpPr>
        <p:spPr bwMode="auto">
          <a:xfrm>
            <a:off x="6551613" y="4608513"/>
            <a:ext cx="4508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shr_in</a:t>
            </a:r>
            <a:endParaRPr lang="en-US"/>
          </a:p>
        </p:txBody>
      </p:sp>
      <p:sp>
        <p:nvSpPr>
          <p:cNvPr id="15508" name="Rectangle 437"/>
          <p:cNvSpPr>
            <a:spLocks noChangeArrowheads="1"/>
          </p:cNvSpPr>
          <p:nvPr/>
        </p:nvSpPr>
        <p:spPr bwMode="auto">
          <a:xfrm>
            <a:off x="6551613" y="4775200"/>
            <a:ext cx="1746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s1</a:t>
            </a:r>
            <a:endParaRPr lang="en-US"/>
          </a:p>
        </p:txBody>
      </p:sp>
      <p:sp>
        <p:nvSpPr>
          <p:cNvPr id="15509" name="Rectangle 438"/>
          <p:cNvSpPr>
            <a:spLocks noChangeArrowheads="1"/>
          </p:cNvSpPr>
          <p:nvPr/>
        </p:nvSpPr>
        <p:spPr bwMode="auto">
          <a:xfrm>
            <a:off x="6551613" y="4940300"/>
            <a:ext cx="1746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s0</a:t>
            </a:r>
            <a:endParaRPr lang="en-US"/>
          </a:p>
        </p:txBody>
      </p:sp>
      <p:sp>
        <p:nvSpPr>
          <p:cNvPr id="15510" name="Rectangle 439"/>
          <p:cNvSpPr>
            <a:spLocks noChangeArrowheads="1"/>
          </p:cNvSpPr>
          <p:nvPr/>
        </p:nvSpPr>
        <p:spPr bwMode="auto">
          <a:xfrm>
            <a:off x="3643313" y="6083300"/>
            <a:ext cx="5556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(</a:t>
            </a:r>
            <a:endParaRPr lang="en-US"/>
          </a:p>
        </p:txBody>
      </p:sp>
      <p:sp>
        <p:nvSpPr>
          <p:cNvPr id="15511" name="Rectangle 440"/>
          <p:cNvSpPr>
            <a:spLocks noChangeArrowheads="1"/>
          </p:cNvSpPr>
          <p:nvPr/>
        </p:nvSpPr>
        <p:spPr bwMode="auto">
          <a:xfrm>
            <a:off x="3697288" y="607853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Helvetica" pitchFamily="34" charset="0"/>
              </a:rPr>
              <a:t>a</a:t>
            </a:r>
            <a:endParaRPr lang="en-US"/>
          </a:p>
        </p:txBody>
      </p:sp>
      <p:sp>
        <p:nvSpPr>
          <p:cNvPr id="15512" name="Rectangle 441"/>
          <p:cNvSpPr>
            <a:spLocks noChangeArrowheads="1"/>
          </p:cNvSpPr>
          <p:nvPr/>
        </p:nvSpPr>
        <p:spPr bwMode="auto">
          <a:xfrm>
            <a:off x="3787775" y="6083300"/>
            <a:ext cx="555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)</a:t>
            </a:r>
            <a:endParaRPr lang="en-US"/>
          </a:p>
        </p:txBody>
      </p:sp>
      <p:sp>
        <p:nvSpPr>
          <p:cNvPr id="15513" name="Rectangle 442"/>
          <p:cNvSpPr>
            <a:spLocks noChangeArrowheads="1"/>
          </p:cNvSpPr>
          <p:nvPr/>
        </p:nvSpPr>
        <p:spPr bwMode="auto">
          <a:xfrm>
            <a:off x="7296150" y="5732463"/>
            <a:ext cx="555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(</a:t>
            </a:r>
            <a:endParaRPr lang="en-US"/>
          </a:p>
        </p:txBody>
      </p:sp>
      <p:sp>
        <p:nvSpPr>
          <p:cNvPr id="15514" name="Rectangle 443"/>
          <p:cNvSpPr>
            <a:spLocks noChangeArrowheads="1"/>
          </p:cNvSpPr>
          <p:nvPr/>
        </p:nvSpPr>
        <p:spPr bwMode="auto">
          <a:xfrm>
            <a:off x="7350125" y="5727700"/>
            <a:ext cx="1016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000000"/>
                </a:solidFill>
                <a:latin typeface="Helvetica" pitchFamily="34" charset="0"/>
              </a:rPr>
              <a:t>b</a:t>
            </a:r>
            <a:endParaRPr lang="en-US"/>
          </a:p>
        </p:txBody>
      </p:sp>
      <p:sp>
        <p:nvSpPr>
          <p:cNvPr id="15515" name="Rectangle 444"/>
          <p:cNvSpPr>
            <a:spLocks noChangeArrowheads="1"/>
          </p:cNvSpPr>
          <p:nvPr/>
        </p:nvSpPr>
        <p:spPr bwMode="auto">
          <a:xfrm>
            <a:off x="7448550" y="5732463"/>
            <a:ext cx="555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072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29D27BD-1FFE-43EC-BEF4-F4178CB37DC3}" type="slidenum">
              <a:rPr lang="en-US" sz="1400" smtClean="0"/>
              <a:pPr eaLnBrk="1" hangingPunct="1"/>
              <a:t>31</a:t>
            </a:fld>
            <a:endParaRPr lang="en-US" sz="1400" smtClean="0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u="sng" smtClean="0"/>
              <a:t>Counters and Timers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5257800" cy="4876800"/>
          </a:xfrm>
        </p:spPr>
        <p:txBody>
          <a:bodyPr/>
          <a:lstStyle/>
          <a:p>
            <a:pPr eaLnBrk="1" hangingPunct="1"/>
            <a:r>
              <a:rPr lang="en-US" b="1" i="1" smtClean="0">
                <a:solidFill>
                  <a:schemeClr val="accent1"/>
                </a:solidFill>
              </a:rPr>
              <a:t>N-bit up-counter</a:t>
            </a:r>
            <a:r>
              <a:rPr lang="en-US" smtClean="0"/>
              <a:t>: N-bit register that can increment (add 1) to its own value on each clock cycle</a:t>
            </a:r>
          </a:p>
          <a:p>
            <a:pPr lvl="1" eaLnBrk="1" hangingPunct="1"/>
            <a:r>
              <a:rPr lang="en-US" smtClean="0"/>
              <a:t>0000, 0001, 0010, 0011, ...., 1110, 1111, 0000</a:t>
            </a:r>
          </a:p>
          <a:p>
            <a:pPr lvl="1" eaLnBrk="1" hangingPunct="1"/>
            <a:r>
              <a:rPr lang="en-US" smtClean="0"/>
              <a:t>Count “rolls over” from 1111 to 0000</a:t>
            </a:r>
          </a:p>
          <a:p>
            <a:pPr lvl="2" eaLnBrk="1" hangingPunct="1"/>
            <a:r>
              <a:rPr lang="en-US" sz="1800" smtClean="0"/>
              <a:t>Terminal (last) count, tc, equals1 during value just before rollover</a:t>
            </a:r>
          </a:p>
          <a:p>
            <a:pPr eaLnBrk="1" hangingPunct="1"/>
            <a:r>
              <a:rPr lang="en-US" smtClean="0"/>
              <a:t>Internal design</a:t>
            </a:r>
          </a:p>
          <a:p>
            <a:pPr lvl="1" eaLnBrk="1" hangingPunct="1"/>
            <a:r>
              <a:rPr lang="en-US" smtClean="0"/>
              <a:t>Register, incrementer, and N-input AND gate to detect terminal count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75781" name="Text Box 4"/>
          <p:cNvSpPr txBox="1">
            <a:spLocks noChangeArrowheads="1"/>
          </p:cNvSpPr>
          <p:nvPr/>
        </p:nvSpPr>
        <p:spPr bwMode="auto">
          <a:xfrm>
            <a:off x="8458200" y="152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4.9</a:t>
            </a:r>
          </a:p>
        </p:txBody>
      </p:sp>
      <p:sp>
        <p:nvSpPr>
          <p:cNvPr id="75782" name="Text Box 30"/>
          <p:cNvSpPr txBox="1">
            <a:spLocks noChangeArrowheads="1"/>
          </p:cNvSpPr>
          <p:nvPr/>
        </p:nvSpPr>
        <p:spPr bwMode="auto">
          <a:xfrm>
            <a:off x="7226300" y="2514600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0000</a:t>
            </a:r>
          </a:p>
        </p:txBody>
      </p:sp>
      <p:sp>
        <p:nvSpPr>
          <p:cNvPr id="75783" name="Text Box 32"/>
          <p:cNvSpPr txBox="1">
            <a:spLocks noChangeArrowheads="1"/>
          </p:cNvSpPr>
          <p:nvPr/>
        </p:nvSpPr>
        <p:spPr bwMode="auto">
          <a:xfrm>
            <a:off x="5715000" y="15240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330783" name="Text Box 31"/>
          <p:cNvSpPr txBox="1">
            <a:spLocks noChangeArrowheads="1"/>
          </p:cNvSpPr>
          <p:nvPr/>
        </p:nvSpPr>
        <p:spPr bwMode="auto">
          <a:xfrm>
            <a:off x="5715000" y="1524000"/>
            <a:ext cx="2984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b="1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30785" name="Text Box 33"/>
          <p:cNvSpPr txBox="1">
            <a:spLocks noChangeArrowheads="1"/>
          </p:cNvSpPr>
          <p:nvPr/>
        </p:nvSpPr>
        <p:spPr bwMode="auto">
          <a:xfrm>
            <a:off x="7226300" y="2514600"/>
            <a:ext cx="6413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0001</a:t>
            </a:r>
          </a:p>
        </p:txBody>
      </p:sp>
      <p:sp>
        <p:nvSpPr>
          <p:cNvPr id="330786" name="Text Box 34"/>
          <p:cNvSpPr txBox="1">
            <a:spLocks noChangeArrowheads="1"/>
          </p:cNvSpPr>
          <p:nvPr/>
        </p:nvSpPr>
        <p:spPr bwMode="auto">
          <a:xfrm>
            <a:off x="7226300" y="2514600"/>
            <a:ext cx="6413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0010</a:t>
            </a:r>
          </a:p>
        </p:txBody>
      </p:sp>
      <p:sp>
        <p:nvSpPr>
          <p:cNvPr id="330787" name="Text Box 35"/>
          <p:cNvSpPr txBox="1">
            <a:spLocks noChangeArrowheads="1"/>
          </p:cNvSpPr>
          <p:nvPr/>
        </p:nvSpPr>
        <p:spPr bwMode="auto">
          <a:xfrm>
            <a:off x="7226300" y="2514600"/>
            <a:ext cx="6413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0011</a:t>
            </a:r>
          </a:p>
        </p:txBody>
      </p:sp>
      <p:sp>
        <p:nvSpPr>
          <p:cNvPr id="330788" name="Text Box 36"/>
          <p:cNvSpPr txBox="1">
            <a:spLocks noChangeArrowheads="1"/>
          </p:cNvSpPr>
          <p:nvPr/>
        </p:nvSpPr>
        <p:spPr bwMode="auto">
          <a:xfrm>
            <a:off x="7226300" y="2514600"/>
            <a:ext cx="6413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0100</a:t>
            </a:r>
          </a:p>
        </p:txBody>
      </p:sp>
      <p:sp>
        <p:nvSpPr>
          <p:cNvPr id="330789" name="Text Box 37"/>
          <p:cNvSpPr txBox="1">
            <a:spLocks noChangeArrowheads="1"/>
          </p:cNvSpPr>
          <p:nvPr/>
        </p:nvSpPr>
        <p:spPr bwMode="auto">
          <a:xfrm>
            <a:off x="7226300" y="2514600"/>
            <a:ext cx="6413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0101</a:t>
            </a:r>
          </a:p>
        </p:txBody>
      </p:sp>
      <p:sp>
        <p:nvSpPr>
          <p:cNvPr id="330791" name="Text Box 39"/>
          <p:cNvSpPr txBox="1">
            <a:spLocks noChangeArrowheads="1"/>
          </p:cNvSpPr>
          <p:nvPr/>
        </p:nvSpPr>
        <p:spPr bwMode="auto">
          <a:xfrm>
            <a:off x="7302500" y="2552700"/>
            <a:ext cx="45720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...</a:t>
            </a:r>
          </a:p>
        </p:txBody>
      </p:sp>
      <p:sp>
        <p:nvSpPr>
          <p:cNvPr id="330792" name="Text Box 40"/>
          <p:cNvSpPr txBox="1">
            <a:spLocks noChangeArrowheads="1"/>
          </p:cNvSpPr>
          <p:nvPr/>
        </p:nvSpPr>
        <p:spPr bwMode="auto">
          <a:xfrm>
            <a:off x="7226300" y="2552700"/>
            <a:ext cx="6413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1110</a:t>
            </a:r>
          </a:p>
        </p:txBody>
      </p:sp>
      <p:sp>
        <p:nvSpPr>
          <p:cNvPr id="75792" name="Text Box 43"/>
          <p:cNvSpPr txBox="1">
            <a:spLocks noChangeArrowheads="1"/>
          </p:cNvSpPr>
          <p:nvPr/>
        </p:nvSpPr>
        <p:spPr bwMode="auto">
          <a:xfrm>
            <a:off x="6692900" y="2514600"/>
            <a:ext cx="2984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6692900" y="2590800"/>
            <a:ext cx="1174750" cy="366713"/>
            <a:chOff x="4272" y="1872"/>
            <a:chExt cx="740" cy="231"/>
          </a:xfrm>
        </p:grpSpPr>
        <p:sp>
          <p:nvSpPr>
            <p:cNvPr id="75803" name="Text Box 41"/>
            <p:cNvSpPr txBox="1">
              <a:spLocks noChangeArrowheads="1"/>
            </p:cNvSpPr>
            <p:nvPr/>
          </p:nvSpPr>
          <p:spPr bwMode="auto">
            <a:xfrm>
              <a:off x="4608" y="1872"/>
              <a:ext cx="404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accent2"/>
                  </a:solidFill>
                </a:rPr>
                <a:t>1111</a:t>
              </a:r>
            </a:p>
          </p:txBody>
        </p:sp>
        <p:sp>
          <p:nvSpPr>
            <p:cNvPr id="75804" name="Text Box 44"/>
            <p:cNvSpPr txBox="1">
              <a:spLocks noChangeArrowheads="1"/>
            </p:cNvSpPr>
            <p:nvPr/>
          </p:nvSpPr>
          <p:spPr bwMode="auto">
            <a:xfrm>
              <a:off x="4272" y="1872"/>
              <a:ext cx="188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chemeClr val="accent2"/>
                  </a:solidFill>
                </a:rPr>
                <a:t>1</a:t>
              </a:r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6692900" y="2540000"/>
            <a:ext cx="1174750" cy="366713"/>
            <a:chOff x="4272" y="1872"/>
            <a:chExt cx="740" cy="231"/>
          </a:xfrm>
        </p:grpSpPr>
        <p:sp>
          <p:nvSpPr>
            <p:cNvPr id="75801" name="Text Box 45"/>
            <p:cNvSpPr txBox="1">
              <a:spLocks noChangeArrowheads="1"/>
            </p:cNvSpPr>
            <p:nvPr/>
          </p:nvSpPr>
          <p:spPr bwMode="auto">
            <a:xfrm>
              <a:off x="4272" y="1872"/>
              <a:ext cx="188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75802" name="Text Box 42"/>
            <p:cNvSpPr txBox="1">
              <a:spLocks noChangeArrowheads="1"/>
            </p:cNvSpPr>
            <p:nvPr/>
          </p:nvSpPr>
          <p:spPr bwMode="auto">
            <a:xfrm>
              <a:off x="4608" y="1872"/>
              <a:ext cx="404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accent2"/>
                  </a:solidFill>
                </a:rPr>
                <a:t>0000</a:t>
              </a:r>
            </a:p>
          </p:txBody>
        </p:sp>
      </p:grpSp>
      <p:sp>
        <p:nvSpPr>
          <p:cNvPr id="330798" name="Text Box 46"/>
          <p:cNvSpPr txBox="1">
            <a:spLocks noChangeArrowheads="1"/>
          </p:cNvSpPr>
          <p:nvPr/>
        </p:nvSpPr>
        <p:spPr bwMode="auto">
          <a:xfrm>
            <a:off x="7226300" y="2540000"/>
            <a:ext cx="6413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0001</a:t>
            </a:r>
          </a:p>
        </p:txBody>
      </p:sp>
      <p:sp>
        <p:nvSpPr>
          <p:cNvPr id="75796" name="Text Box 108"/>
          <p:cNvSpPr txBox="1">
            <a:spLocks noChangeArrowheads="1"/>
          </p:cNvSpPr>
          <p:nvPr/>
        </p:nvSpPr>
        <p:spPr bwMode="auto">
          <a:xfrm>
            <a:off x="8597900" y="1905000"/>
            <a:ext cx="2413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900" i="1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75797" name="Text Box 109"/>
          <p:cNvSpPr txBox="1">
            <a:spLocks noChangeArrowheads="1"/>
          </p:cNvSpPr>
          <p:nvPr/>
        </p:nvSpPr>
        <p:spPr bwMode="auto">
          <a:xfrm>
            <a:off x="8750300" y="4724400"/>
            <a:ext cx="2413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900" i="1">
                <a:solidFill>
                  <a:schemeClr val="accent2"/>
                </a:solidFill>
              </a:rPr>
              <a:t>a</a:t>
            </a:r>
          </a:p>
        </p:txBody>
      </p:sp>
      <p:pic>
        <p:nvPicPr>
          <p:cNvPr id="75798" name="Picture 1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0" y="1422400"/>
            <a:ext cx="263842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99" name="Text Box 113"/>
          <p:cNvSpPr txBox="1">
            <a:spLocks noChangeArrowheads="1"/>
          </p:cNvSpPr>
          <p:nvPr/>
        </p:nvSpPr>
        <p:spPr bwMode="auto">
          <a:xfrm>
            <a:off x="5715000" y="12954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0</a:t>
            </a:r>
          </a:p>
        </p:txBody>
      </p:sp>
      <p:pic>
        <p:nvPicPr>
          <p:cNvPr id="75800" name="Picture 1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3" y="3438525"/>
            <a:ext cx="3219450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52113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30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3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3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3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30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30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83" grpId="0" animBg="1" autoUpdateAnimBg="0"/>
      <p:bldP spid="330785" grpId="0" animBg="1" autoUpdateAnimBg="0"/>
      <p:bldP spid="330786" grpId="0" animBg="1" autoUpdateAnimBg="0"/>
      <p:bldP spid="330787" grpId="0" animBg="1" autoUpdateAnimBg="0"/>
      <p:bldP spid="330788" grpId="0" animBg="1" autoUpdateAnimBg="0"/>
      <p:bldP spid="330789" grpId="0" animBg="1" autoUpdateAnimBg="0"/>
      <p:bldP spid="330791" grpId="0" animBg="1" autoUpdateAnimBg="0"/>
      <p:bldP spid="330792" grpId="0" animBg="1" autoUpdateAnimBg="0"/>
      <p:bldP spid="330798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C995916-7892-4AB0-BA96-0422E5BE44D6}" type="slidenum">
              <a:rPr lang="en-US" sz="1400" smtClean="0"/>
              <a:pPr eaLnBrk="1" hangingPunct="1"/>
              <a:t>32</a:t>
            </a:fld>
            <a:endParaRPr lang="en-US" sz="1400" smtClean="0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Up/Down-Counter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3244850" cy="48768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Can count either up or down</a:t>
            </a:r>
          </a:p>
          <a:p>
            <a:pPr lvl="1" eaLnBrk="1" hangingPunct="1"/>
            <a:r>
              <a:rPr lang="en-US" sz="2000" dirty="0" smtClean="0"/>
              <a:t>Includes both </a:t>
            </a:r>
            <a:r>
              <a:rPr lang="en-US" sz="2000" dirty="0" err="1" smtClean="0"/>
              <a:t>incrementer</a:t>
            </a:r>
            <a:r>
              <a:rPr lang="en-US" sz="2000" dirty="0" smtClean="0"/>
              <a:t> and </a:t>
            </a:r>
            <a:r>
              <a:rPr lang="en-US" sz="2000" dirty="0" err="1" smtClean="0"/>
              <a:t>decrementer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Use </a:t>
            </a:r>
            <a:r>
              <a:rPr lang="en-US" sz="2000" dirty="0" err="1" smtClean="0"/>
              <a:t>dir</a:t>
            </a:r>
            <a:r>
              <a:rPr lang="en-US" sz="2000" dirty="0" smtClean="0"/>
              <a:t> input to select, via 2x1 mux: </a:t>
            </a:r>
            <a:r>
              <a:rPr lang="en-US" sz="2000" dirty="0" err="1" smtClean="0"/>
              <a:t>dir</a:t>
            </a:r>
            <a:r>
              <a:rPr lang="en-US" sz="2000" dirty="0" smtClean="0"/>
              <a:t>=0 means up</a:t>
            </a:r>
          </a:p>
          <a:p>
            <a:pPr lvl="1" eaLnBrk="1" hangingPunct="1"/>
            <a:r>
              <a:rPr lang="en-US" sz="2000" dirty="0" smtClean="0"/>
              <a:t>Likewise, </a:t>
            </a:r>
            <a:r>
              <a:rPr lang="en-US" sz="2000" dirty="0" err="1" smtClean="0"/>
              <a:t>dir</a:t>
            </a:r>
            <a:r>
              <a:rPr lang="en-US" sz="2000" dirty="0" smtClean="0"/>
              <a:t> selects appropriate terminal count value (all 1s or all 0s)</a:t>
            </a:r>
          </a:p>
          <a:p>
            <a:pPr lvl="1" eaLnBrk="1" hangingPunct="1"/>
            <a:endParaRPr lang="en-US" sz="2000" dirty="0" smtClean="0"/>
          </a:p>
        </p:txBody>
      </p:sp>
      <p:grpSp>
        <p:nvGrpSpPr>
          <p:cNvPr id="77829" name="Group 165"/>
          <p:cNvGrpSpPr>
            <a:grpSpLocks/>
          </p:cNvGrpSpPr>
          <p:nvPr/>
        </p:nvGrpSpPr>
        <p:grpSpPr bwMode="auto">
          <a:xfrm>
            <a:off x="3521075" y="1374775"/>
            <a:ext cx="5297488" cy="4652963"/>
            <a:chOff x="2218" y="866"/>
            <a:chExt cx="3337" cy="2931"/>
          </a:xfrm>
        </p:grpSpPr>
        <p:sp>
          <p:nvSpPr>
            <p:cNvPr id="77830" name="Rectangle 63"/>
            <p:cNvSpPr>
              <a:spLocks noChangeArrowheads="1"/>
            </p:cNvSpPr>
            <p:nvPr/>
          </p:nvSpPr>
          <p:spPr bwMode="auto">
            <a:xfrm>
              <a:off x="2481" y="866"/>
              <a:ext cx="3074" cy="2751"/>
            </a:xfrm>
            <a:prstGeom prst="rect">
              <a:avLst/>
            </a:prstGeom>
            <a:noFill/>
            <a:ln w="1428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31" name="Freeform 64"/>
            <p:cNvSpPr>
              <a:spLocks/>
            </p:cNvSpPr>
            <p:nvPr/>
          </p:nvSpPr>
          <p:spPr bwMode="auto">
            <a:xfrm>
              <a:off x="4006" y="3668"/>
              <a:ext cx="70" cy="125"/>
            </a:xfrm>
            <a:custGeom>
              <a:avLst/>
              <a:gdLst>
                <a:gd name="T0" fmla="*/ 35 w 50"/>
                <a:gd name="T1" fmla="*/ 125 h 100"/>
                <a:gd name="T2" fmla="*/ 70 w 50"/>
                <a:gd name="T3" fmla="*/ 0 h 100"/>
                <a:gd name="T4" fmla="*/ 0 w 50"/>
                <a:gd name="T5" fmla="*/ 0 h 100"/>
                <a:gd name="T6" fmla="*/ 35 w 50"/>
                <a:gd name="T7" fmla="*/ 125 h 1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"/>
                <a:gd name="T13" fmla="*/ 0 h 100"/>
                <a:gd name="T14" fmla="*/ 50 w 50"/>
                <a:gd name="T15" fmla="*/ 100 h 1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" h="100">
                  <a:moveTo>
                    <a:pt x="25" y="100"/>
                  </a:moveTo>
                  <a:lnTo>
                    <a:pt x="50" y="0"/>
                  </a:lnTo>
                  <a:lnTo>
                    <a:pt x="0" y="0"/>
                  </a:lnTo>
                  <a:lnTo>
                    <a:pt x="25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32" name="Line 65"/>
            <p:cNvSpPr>
              <a:spLocks noChangeShapeType="1"/>
            </p:cNvSpPr>
            <p:nvPr/>
          </p:nvSpPr>
          <p:spPr bwMode="auto">
            <a:xfrm>
              <a:off x="4041" y="2390"/>
              <a:ext cx="1" cy="13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33" name="Freeform 66"/>
            <p:cNvSpPr>
              <a:spLocks/>
            </p:cNvSpPr>
            <p:nvPr/>
          </p:nvSpPr>
          <p:spPr bwMode="auto">
            <a:xfrm>
              <a:off x="4432" y="1269"/>
              <a:ext cx="71" cy="125"/>
            </a:xfrm>
            <a:custGeom>
              <a:avLst/>
              <a:gdLst>
                <a:gd name="T0" fmla="*/ 36 w 50"/>
                <a:gd name="T1" fmla="*/ 125 h 100"/>
                <a:gd name="T2" fmla="*/ 71 w 50"/>
                <a:gd name="T3" fmla="*/ 0 h 100"/>
                <a:gd name="T4" fmla="*/ 0 w 50"/>
                <a:gd name="T5" fmla="*/ 0 h 100"/>
                <a:gd name="T6" fmla="*/ 36 w 50"/>
                <a:gd name="T7" fmla="*/ 125 h 1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"/>
                <a:gd name="T13" fmla="*/ 0 h 100"/>
                <a:gd name="T14" fmla="*/ 50 w 50"/>
                <a:gd name="T15" fmla="*/ 100 h 1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" h="100">
                  <a:moveTo>
                    <a:pt x="25" y="100"/>
                  </a:moveTo>
                  <a:lnTo>
                    <a:pt x="50" y="0"/>
                  </a:lnTo>
                  <a:lnTo>
                    <a:pt x="0" y="0"/>
                  </a:lnTo>
                  <a:lnTo>
                    <a:pt x="25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34" name="Freeform 67"/>
            <p:cNvSpPr>
              <a:spLocks/>
            </p:cNvSpPr>
            <p:nvPr/>
          </p:nvSpPr>
          <p:spPr bwMode="auto">
            <a:xfrm>
              <a:off x="3542" y="1269"/>
              <a:ext cx="71" cy="125"/>
            </a:xfrm>
            <a:custGeom>
              <a:avLst/>
              <a:gdLst>
                <a:gd name="T0" fmla="*/ 36 w 50"/>
                <a:gd name="T1" fmla="*/ 125 h 100"/>
                <a:gd name="T2" fmla="*/ 71 w 50"/>
                <a:gd name="T3" fmla="*/ 0 h 100"/>
                <a:gd name="T4" fmla="*/ 0 w 50"/>
                <a:gd name="T5" fmla="*/ 0 h 100"/>
                <a:gd name="T6" fmla="*/ 36 w 50"/>
                <a:gd name="T7" fmla="*/ 125 h 1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"/>
                <a:gd name="T13" fmla="*/ 0 h 100"/>
                <a:gd name="T14" fmla="*/ 50 w 50"/>
                <a:gd name="T15" fmla="*/ 100 h 1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" h="100">
                  <a:moveTo>
                    <a:pt x="25" y="100"/>
                  </a:moveTo>
                  <a:lnTo>
                    <a:pt x="50" y="0"/>
                  </a:lnTo>
                  <a:lnTo>
                    <a:pt x="0" y="0"/>
                  </a:lnTo>
                  <a:lnTo>
                    <a:pt x="25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35" name="Freeform 68"/>
            <p:cNvSpPr>
              <a:spLocks/>
            </p:cNvSpPr>
            <p:nvPr/>
          </p:nvSpPr>
          <p:spPr bwMode="auto">
            <a:xfrm>
              <a:off x="4956" y="2672"/>
              <a:ext cx="71" cy="125"/>
            </a:xfrm>
            <a:custGeom>
              <a:avLst/>
              <a:gdLst>
                <a:gd name="T0" fmla="*/ 36 w 50"/>
                <a:gd name="T1" fmla="*/ 125 h 100"/>
                <a:gd name="T2" fmla="*/ 71 w 50"/>
                <a:gd name="T3" fmla="*/ 0 h 100"/>
                <a:gd name="T4" fmla="*/ 0 w 50"/>
                <a:gd name="T5" fmla="*/ 0 h 100"/>
                <a:gd name="T6" fmla="*/ 36 w 50"/>
                <a:gd name="T7" fmla="*/ 125 h 1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"/>
                <a:gd name="T13" fmla="*/ 0 h 100"/>
                <a:gd name="T14" fmla="*/ 50 w 50"/>
                <a:gd name="T15" fmla="*/ 100 h 1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" h="100">
                  <a:moveTo>
                    <a:pt x="25" y="100"/>
                  </a:moveTo>
                  <a:lnTo>
                    <a:pt x="50" y="0"/>
                  </a:lnTo>
                  <a:lnTo>
                    <a:pt x="0" y="0"/>
                  </a:lnTo>
                  <a:lnTo>
                    <a:pt x="25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36" name="Freeform 69"/>
            <p:cNvSpPr>
              <a:spLocks/>
            </p:cNvSpPr>
            <p:nvPr/>
          </p:nvSpPr>
          <p:spPr bwMode="auto">
            <a:xfrm>
              <a:off x="3151" y="2710"/>
              <a:ext cx="70" cy="125"/>
            </a:xfrm>
            <a:custGeom>
              <a:avLst/>
              <a:gdLst>
                <a:gd name="T0" fmla="*/ 35 w 50"/>
                <a:gd name="T1" fmla="*/ 125 h 100"/>
                <a:gd name="T2" fmla="*/ 70 w 50"/>
                <a:gd name="T3" fmla="*/ 0 h 100"/>
                <a:gd name="T4" fmla="*/ 0 w 50"/>
                <a:gd name="T5" fmla="*/ 0 h 100"/>
                <a:gd name="T6" fmla="*/ 35 w 50"/>
                <a:gd name="T7" fmla="*/ 125 h 1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"/>
                <a:gd name="T13" fmla="*/ 0 h 100"/>
                <a:gd name="T14" fmla="*/ 50 w 50"/>
                <a:gd name="T15" fmla="*/ 100 h 1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" h="100">
                  <a:moveTo>
                    <a:pt x="25" y="100"/>
                  </a:moveTo>
                  <a:lnTo>
                    <a:pt x="50" y="0"/>
                  </a:lnTo>
                  <a:lnTo>
                    <a:pt x="0" y="0"/>
                  </a:lnTo>
                  <a:lnTo>
                    <a:pt x="25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37" name="Freeform 70"/>
            <p:cNvSpPr>
              <a:spLocks/>
            </p:cNvSpPr>
            <p:nvPr/>
          </p:nvSpPr>
          <p:spPr bwMode="auto">
            <a:xfrm>
              <a:off x="3186" y="2488"/>
              <a:ext cx="1806" cy="239"/>
            </a:xfrm>
            <a:custGeom>
              <a:avLst/>
              <a:gdLst>
                <a:gd name="T0" fmla="*/ 0 w 1282"/>
                <a:gd name="T1" fmla="*/ 239 h 191"/>
                <a:gd name="T2" fmla="*/ 0 w 1282"/>
                <a:gd name="T3" fmla="*/ 0 h 191"/>
                <a:gd name="T4" fmla="*/ 1806 w 1282"/>
                <a:gd name="T5" fmla="*/ 0 h 191"/>
                <a:gd name="T6" fmla="*/ 1806 w 1282"/>
                <a:gd name="T7" fmla="*/ 203 h 1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82"/>
                <a:gd name="T13" fmla="*/ 0 h 191"/>
                <a:gd name="T14" fmla="*/ 1282 w 1282"/>
                <a:gd name="T15" fmla="*/ 191 h 1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82" h="191">
                  <a:moveTo>
                    <a:pt x="0" y="191"/>
                  </a:moveTo>
                  <a:lnTo>
                    <a:pt x="0" y="0"/>
                  </a:lnTo>
                  <a:lnTo>
                    <a:pt x="1282" y="0"/>
                  </a:lnTo>
                  <a:lnTo>
                    <a:pt x="1282" y="162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38" name="Freeform 71"/>
            <p:cNvSpPr>
              <a:spLocks/>
            </p:cNvSpPr>
            <p:nvPr/>
          </p:nvSpPr>
          <p:spPr bwMode="auto">
            <a:xfrm>
              <a:off x="3639" y="2672"/>
              <a:ext cx="71" cy="125"/>
            </a:xfrm>
            <a:custGeom>
              <a:avLst/>
              <a:gdLst>
                <a:gd name="T0" fmla="*/ 36 w 50"/>
                <a:gd name="T1" fmla="*/ 125 h 100"/>
                <a:gd name="T2" fmla="*/ 71 w 50"/>
                <a:gd name="T3" fmla="*/ 0 h 100"/>
                <a:gd name="T4" fmla="*/ 0 w 50"/>
                <a:gd name="T5" fmla="*/ 0 h 100"/>
                <a:gd name="T6" fmla="*/ 36 w 50"/>
                <a:gd name="T7" fmla="*/ 125 h 1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"/>
                <a:gd name="T13" fmla="*/ 0 h 100"/>
                <a:gd name="T14" fmla="*/ 50 w 50"/>
                <a:gd name="T15" fmla="*/ 100 h 1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" h="100">
                  <a:moveTo>
                    <a:pt x="25" y="100"/>
                  </a:moveTo>
                  <a:lnTo>
                    <a:pt x="50" y="0"/>
                  </a:lnTo>
                  <a:lnTo>
                    <a:pt x="0" y="0"/>
                  </a:lnTo>
                  <a:lnTo>
                    <a:pt x="25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39" name="Line 72"/>
            <p:cNvSpPr>
              <a:spLocks noChangeShapeType="1"/>
            </p:cNvSpPr>
            <p:nvPr/>
          </p:nvSpPr>
          <p:spPr bwMode="auto">
            <a:xfrm>
              <a:off x="3675" y="2488"/>
              <a:ext cx="1" cy="2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40" name="Freeform 73"/>
            <p:cNvSpPr>
              <a:spLocks/>
            </p:cNvSpPr>
            <p:nvPr/>
          </p:nvSpPr>
          <p:spPr bwMode="auto">
            <a:xfrm>
              <a:off x="4397" y="2672"/>
              <a:ext cx="71" cy="125"/>
            </a:xfrm>
            <a:custGeom>
              <a:avLst/>
              <a:gdLst>
                <a:gd name="T0" fmla="*/ 36 w 50"/>
                <a:gd name="T1" fmla="*/ 125 h 100"/>
                <a:gd name="T2" fmla="*/ 71 w 50"/>
                <a:gd name="T3" fmla="*/ 0 h 100"/>
                <a:gd name="T4" fmla="*/ 0 w 50"/>
                <a:gd name="T5" fmla="*/ 0 h 100"/>
                <a:gd name="T6" fmla="*/ 36 w 50"/>
                <a:gd name="T7" fmla="*/ 125 h 1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"/>
                <a:gd name="T13" fmla="*/ 0 h 100"/>
                <a:gd name="T14" fmla="*/ 50 w 50"/>
                <a:gd name="T15" fmla="*/ 100 h 1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" h="100">
                  <a:moveTo>
                    <a:pt x="25" y="100"/>
                  </a:moveTo>
                  <a:lnTo>
                    <a:pt x="50" y="0"/>
                  </a:lnTo>
                  <a:lnTo>
                    <a:pt x="0" y="0"/>
                  </a:lnTo>
                  <a:lnTo>
                    <a:pt x="25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41" name="Line 74"/>
            <p:cNvSpPr>
              <a:spLocks noChangeShapeType="1"/>
            </p:cNvSpPr>
            <p:nvPr/>
          </p:nvSpPr>
          <p:spPr bwMode="auto">
            <a:xfrm>
              <a:off x="4432" y="2488"/>
              <a:ext cx="2" cy="2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42" name="Freeform 75"/>
            <p:cNvSpPr>
              <a:spLocks/>
            </p:cNvSpPr>
            <p:nvPr/>
          </p:nvSpPr>
          <p:spPr bwMode="auto">
            <a:xfrm>
              <a:off x="3393" y="3672"/>
              <a:ext cx="70" cy="125"/>
            </a:xfrm>
            <a:custGeom>
              <a:avLst/>
              <a:gdLst>
                <a:gd name="T0" fmla="*/ 35 w 50"/>
                <a:gd name="T1" fmla="*/ 125 h 100"/>
                <a:gd name="T2" fmla="*/ 70 w 50"/>
                <a:gd name="T3" fmla="*/ 0 h 100"/>
                <a:gd name="T4" fmla="*/ 0 w 50"/>
                <a:gd name="T5" fmla="*/ 0 h 100"/>
                <a:gd name="T6" fmla="*/ 35 w 50"/>
                <a:gd name="T7" fmla="*/ 125 h 1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"/>
                <a:gd name="T13" fmla="*/ 0 h 100"/>
                <a:gd name="T14" fmla="*/ 50 w 50"/>
                <a:gd name="T15" fmla="*/ 100 h 1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" h="100">
                  <a:moveTo>
                    <a:pt x="25" y="100"/>
                  </a:moveTo>
                  <a:lnTo>
                    <a:pt x="50" y="0"/>
                  </a:lnTo>
                  <a:lnTo>
                    <a:pt x="0" y="0"/>
                  </a:lnTo>
                  <a:lnTo>
                    <a:pt x="25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43" name="Line 76"/>
            <p:cNvSpPr>
              <a:spLocks noChangeShapeType="1"/>
            </p:cNvSpPr>
            <p:nvPr/>
          </p:nvSpPr>
          <p:spPr bwMode="auto">
            <a:xfrm>
              <a:off x="3428" y="3446"/>
              <a:ext cx="1" cy="2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44" name="Freeform 77"/>
            <p:cNvSpPr>
              <a:spLocks/>
            </p:cNvSpPr>
            <p:nvPr/>
          </p:nvSpPr>
          <p:spPr bwMode="auto">
            <a:xfrm>
              <a:off x="2904" y="3324"/>
              <a:ext cx="141" cy="63"/>
            </a:xfrm>
            <a:custGeom>
              <a:avLst/>
              <a:gdLst>
                <a:gd name="T0" fmla="*/ 141 w 100"/>
                <a:gd name="T1" fmla="*/ 32 h 50"/>
                <a:gd name="T2" fmla="*/ 0 w 100"/>
                <a:gd name="T3" fmla="*/ 0 h 50"/>
                <a:gd name="T4" fmla="*/ 0 w 100"/>
                <a:gd name="T5" fmla="*/ 63 h 50"/>
                <a:gd name="T6" fmla="*/ 141 w 100"/>
                <a:gd name="T7" fmla="*/ 32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100" y="2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45" name="Freeform 78"/>
            <p:cNvSpPr>
              <a:spLocks/>
            </p:cNvSpPr>
            <p:nvPr/>
          </p:nvSpPr>
          <p:spPr bwMode="auto">
            <a:xfrm>
              <a:off x="2759" y="1487"/>
              <a:ext cx="199" cy="1869"/>
            </a:xfrm>
            <a:custGeom>
              <a:avLst/>
              <a:gdLst>
                <a:gd name="T0" fmla="*/ 199 w 141"/>
                <a:gd name="T1" fmla="*/ 1869 h 1494"/>
                <a:gd name="T2" fmla="*/ 0 w 141"/>
                <a:gd name="T3" fmla="*/ 1869 h 1494"/>
                <a:gd name="T4" fmla="*/ 0 w 141"/>
                <a:gd name="T5" fmla="*/ 0 h 1494"/>
                <a:gd name="T6" fmla="*/ 0 60000 65536"/>
                <a:gd name="T7" fmla="*/ 0 60000 65536"/>
                <a:gd name="T8" fmla="*/ 0 60000 65536"/>
                <a:gd name="T9" fmla="*/ 0 w 141"/>
                <a:gd name="T10" fmla="*/ 0 h 1494"/>
                <a:gd name="T11" fmla="*/ 141 w 141"/>
                <a:gd name="T12" fmla="*/ 1494 h 14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1" h="1494">
                  <a:moveTo>
                    <a:pt x="141" y="1494"/>
                  </a:moveTo>
                  <a:lnTo>
                    <a:pt x="0" y="1494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46" name="Freeform 79"/>
            <p:cNvSpPr>
              <a:spLocks/>
            </p:cNvSpPr>
            <p:nvPr/>
          </p:nvSpPr>
          <p:spPr bwMode="auto">
            <a:xfrm>
              <a:off x="2873" y="2101"/>
              <a:ext cx="141" cy="63"/>
            </a:xfrm>
            <a:custGeom>
              <a:avLst/>
              <a:gdLst>
                <a:gd name="T0" fmla="*/ 141 w 100"/>
                <a:gd name="T1" fmla="*/ 32 h 50"/>
                <a:gd name="T2" fmla="*/ 0 w 100"/>
                <a:gd name="T3" fmla="*/ 0 h 50"/>
                <a:gd name="T4" fmla="*/ 0 w 100"/>
                <a:gd name="T5" fmla="*/ 63 h 50"/>
                <a:gd name="T6" fmla="*/ 141 w 100"/>
                <a:gd name="T7" fmla="*/ 32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100" y="2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47" name="Freeform 80"/>
            <p:cNvSpPr>
              <a:spLocks/>
            </p:cNvSpPr>
            <p:nvPr/>
          </p:nvSpPr>
          <p:spPr bwMode="auto">
            <a:xfrm>
              <a:off x="2869" y="2245"/>
              <a:ext cx="141" cy="63"/>
            </a:xfrm>
            <a:custGeom>
              <a:avLst/>
              <a:gdLst>
                <a:gd name="T0" fmla="*/ 141 w 100"/>
                <a:gd name="T1" fmla="*/ 32 h 50"/>
                <a:gd name="T2" fmla="*/ 0 w 100"/>
                <a:gd name="T3" fmla="*/ 0 h 50"/>
                <a:gd name="T4" fmla="*/ 0 w 100"/>
                <a:gd name="T5" fmla="*/ 63 h 50"/>
                <a:gd name="T6" fmla="*/ 141 w 100"/>
                <a:gd name="T7" fmla="*/ 32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100" y="2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48" name="Line 81"/>
            <p:cNvSpPr>
              <a:spLocks noChangeShapeType="1"/>
            </p:cNvSpPr>
            <p:nvPr/>
          </p:nvSpPr>
          <p:spPr bwMode="auto">
            <a:xfrm>
              <a:off x="2622" y="2276"/>
              <a:ext cx="300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49" name="Freeform 82"/>
            <p:cNvSpPr>
              <a:spLocks/>
            </p:cNvSpPr>
            <p:nvPr/>
          </p:nvSpPr>
          <p:spPr bwMode="auto">
            <a:xfrm>
              <a:off x="2332" y="2249"/>
              <a:ext cx="141" cy="62"/>
            </a:xfrm>
            <a:custGeom>
              <a:avLst/>
              <a:gdLst>
                <a:gd name="T0" fmla="*/ 141 w 100"/>
                <a:gd name="T1" fmla="*/ 31 h 50"/>
                <a:gd name="T2" fmla="*/ 0 w 100"/>
                <a:gd name="T3" fmla="*/ 0 h 50"/>
                <a:gd name="T4" fmla="*/ 0 w 100"/>
                <a:gd name="T5" fmla="*/ 62 h 50"/>
                <a:gd name="T6" fmla="*/ 141 w 100"/>
                <a:gd name="T7" fmla="*/ 3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100" y="2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50" name="Line 83"/>
            <p:cNvSpPr>
              <a:spLocks noChangeShapeType="1"/>
            </p:cNvSpPr>
            <p:nvPr/>
          </p:nvSpPr>
          <p:spPr bwMode="auto">
            <a:xfrm>
              <a:off x="2218" y="2280"/>
              <a:ext cx="16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51" name="Rectangle 84"/>
            <p:cNvSpPr>
              <a:spLocks noChangeArrowheads="1"/>
            </p:cNvSpPr>
            <p:nvPr/>
          </p:nvSpPr>
          <p:spPr bwMode="auto">
            <a:xfrm>
              <a:off x="3050" y="2050"/>
              <a:ext cx="9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Myriad Roman" charset="0"/>
                </a:rPr>
                <a:t>ld</a:t>
              </a:r>
              <a:endParaRPr lang="en-US" sz="1600"/>
            </a:p>
          </p:txBody>
        </p:sp>
        <p:sp>
          <p:nvSpPr>
            <p:cNvPr id="77852" name="Rectangle 85"/>
            <p:cNvSpPr>
              <a:spLocks noChangeArrowheads="1"/>
            </p:cNvSpPr>
            <p:nvPr/>
          </p:nvSpPr>
          <p:spPr bwMode="auto">
            <a:xfrm>
              <a:off x="3666" y="2053"/>
              <a:ext cx="71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Myriad Roman" charset="0"/>
                </a:rPr>
                <a:t>4-bit register</a:t>
              </a:r>
              <a:endParaRPr lang="en-US" sz="1600"/>
            </a:p>
          </p:txBody>
        </p:sp>
        <p:sp>
          <p:nvSpPr>
            <p:cNvPr id="77853" name="Rectangle 92"/>
            <p:cNvSpPr>
              <a:spLocks noChangeArrowheads="1"/>
            </p:cNvSpPr>
            <p:nvPr/>
          </p:nvSpPr>
          <p:spPr bwMode="auto">
            <a:xfrm>
              <a:off x="3917" y="3466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Myriad Roman" charset="0"/>
                </a:rPr>
                <a:t>C</a:t>
              </a:r>
              <a:endParaRPr lang="en-US" sz="1600"/>
            </a:p>
          </p:txBody>
        </p:sp>
        <p:sp>
          <p:nvSpPr>
            <p:cNvPr id="77854" name="Rectangle 93"/>
            <p:cNvSpPr>
              <a:spLocks noChangeArrowheads="1"/>
            </p:cNvSpPr>
            <p:nvPr/>
          </p:nvSpPr>
          <p:spPr bwMode="auto">
            <a:xfrm>
              <a:off x="3273" y="3466"/>
              <a:ext cx="3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Myriad Roman" charset="0"/>
                </a:rPr>
                <a:t>t</a:t>
              </a:r>
              <a:endParaRPr lang="en-US" sz="1600"/>
            </a:p>
          </p:txBody>
        </p:sp>
        <p:sp>
          <p:nvSpPr>
            <p:cNvPr id="77855" name="Rectangle 94"/>
            <p:cNvSpPr>
              <a:spLocks noChangeArrowheads="1"/>
            </p:cNvSpPr>
            <p:nvPr/>
          </p:nvSpPr>
          <p:spPr bwMode="auto">
            <a:xfrm>
              <a:off x="3318" y="3466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Myriad Roman" charset="0"/>
                </a:rPr>
                <a:t>c</a:t>
              </a:r>
              <a:endParaRPr lang="en-US" sz="1600"/>
            </a:p>
          </p:txBody>
        </p:sp>
        <p:sp>
          <p:nvSpPr>
            <p:cNvPr id="77856" name="Rectangle 95"/>
            <p:cNvSpPr>
              <a:spLocks noChangeArrowheads="1"/>
            </p:cNvSpPr>
            <p:nvPr/>
          </p:nvSpPr>
          <p:spPr bwMode="auto">
            <a:xfrm>
              <a:off x="3907" y="2837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Myriad Roman" charset="0"/>
                </a:rPr>
                <a:t>4</a:t>
              </a:r>
              <a:endParaRPr lang="en-US" sz="1600"/>
            </a:p>
          </p:txBody>
        </p:sp>
        <p:sp>
          <p:nvSpPr>
            <p:cNvPr id="77857" name="Rectangle 96"/>
            <p:cNvSpPr>
              <a:spLocks noChangeArrowheads="1"/>
            </p:cNvSpPr>
            <p:nvPr/>
          </p:nvSpPr>
          <p:spPr bwMode="auto">
            <a:xfrm>
              <a:off x="4506" y="2507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Myriad Roman" charset="0"/>
                </a:rPr>
                <a:t>4</a:t>
              </a:r>
              <a:endParaRPr lang="en-US" sz="1600"/>
            </a:p>
          </p:txBody>
        </p:sp>
        <p:sp>
          <p:nvSpPr>
            <p:cNvPr id="77858" name="Rectangle 97"/>
            <p:cNvSpPr>
              <a:spLocks noChangeArrowheads="1"/>
            </p:cNvSpPr>
            <p:nvPr/>
          </p:nvSpPr>
          <p:spPr bwMode="auto">
            <a:xfrm>
              <a:off x="3265" y="2507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Myriad Roman" charset="0"/>
                </a:rPr>
                <a:t>4</a:t>
              </a:r>
              <a:endParaRPr lang="en-US" sz="1600"/>
            </a:p>
          </p:txBody>
        </p:sp>
        <p:sp>
          <p:nvSpPr>
            <p:cNvPr id="77859" name="Rectangle 98"/>
            <p:cNvSpPr>
              <a:spLocks noChangeArrowheads="1"/>
            </p:cNvSpPr>
            <p:nvPr/>
          </p:nvSpPr>
          <p:spPr bwMode="auto">
            <a:xfrm>
              <a:off x="5056" y="2507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Myriad Roman" charset="0"/>
                </a:rPr>
                <a:t>4</a:t>
              </a:r>
              <a:endParaRPr lang="en-US" sz="1600"/>
            </a:p>
          </p:txBody>
        </p:sp>
        <p:sp>
          <p:nvSpPr>
            <p:cNvPr id="77860" name="Rectangle 99"/>
            <p:cNvSpPr>
              <a:spLocks noChangeArrowheads="1"/>
            </p:cNvSpPr>
            <p:nvPr/>
          </p:nvSpPr>
          <p:spPr bwMode="auto">
            <a:xfrm>
              <a:off x="3753" y="2507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Myriad Roman" charset="0"/>
                </a:rPr>
                <a:t>4</a:t>
              </a:r>
              <a:endParaRPr lang="en-US" sz="1600"/>
            </a:p>
          </p:txBody>
        </p:sp>
        <p:sp>
          <p:nvSpPr>
            <p:cNvPr id="77861" name="Rectangle 100"/>
            <p:cNvSpPr>
              <a:spLocks noChangeArrowheads="1"/>
            </p:cNvSpPr>
            <p:nvPr/>
          </p:nvSpPr>
          <p:spPr bwMode="auto">
            <a:xfrm>
              <a:off x="4107" y="1600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Myriad Roman" charset="0"/>
                </a:rPr>
                <a:t>4</a:t>
              </a:r>
              <a:endParaRPr lang="en-US" sz="1600"/>
            </a:p>
          </p:txBody>
        </p:sp>
        <p:sp>
          <p:nvSpPr>
            <p:cNvPr id="77862" name="Freeform 101"/>
            <p:cNvSpPr>
              <a:spLocks/>
            </p:cNvSpPr>
            <p:nvPr/>
          </p:nvSpPr>
          <p:spPr bwMode="auto">
            <a:xfrm>
              <a:off x="4468" y="1190"/>
              <a:ext cx="888" cy="2048"/>
            </a:xfrm>
            <a:custGeom>
              <a:avLst/>
              <a:gdLst>
                <a:gd name="T0" fmla="*/ 519 w 631"/>
                <a:gd name="T1" fmla="*/ 1805 h 1638"/>
                <a:gd name="T2" fmla="*/ 519 w 631"/>
                <a:gd name="T3" fmla="*/ 2048 h 1638"/>
                <a:gd name="T4" fmla="*/ 888 w 631"/>
                <a:gd name="T5" fmla="*/ 2048 h 1638"/>
                <a:gd name="T6" fmla="*/ 888 w 631"/>
                <a:gd name="T7" fmla="*/ 0 h 1638"/>
                <a:gd name="T8" fmla="*/ 0 w 631"/>
                <a:gd name="T9" fmla="*/ 0 h 1638"/>
                <a:gd name="T10" fmla="*/ 0 w 631"/>
                <a:gd name="T11" fmla="*/ 121 h 16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1"/>
                <a:gd name="T19" fmla="*/ 0 h 1638"/>
                <a:gd name="T20" fmla="*/ 631 w 631"/>
                <a:gd name="T21" fmla="*/ 1638 h 16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1" h="1638">
                  <a:moveTo>
                    <a:pt x="369" y="1444"/>
                  </a:moveTo>
                  <a:lnTo>
                    <a:pt x="369" y="1638"/>
                  </a:lnTo>
                  <a:lnTo>
                    <a:pt x="631" y="1638"/>
                  </a:lnTo>
                  <a:lnTo>
                    <a:pt x="631" y="0"/>
                  </a:lnTo>
                  <a:lnTo>
                    <a:pt x="0" y="0"/>
                  </a:lnTo>
                  <a:lnTo>
                    <a:pt x="0" y="97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63" name="Oval 102"/>
            <p:cNvSpPr>
              <a:spLocks noChangeArrowheads="1"/>
            </p:cNvSpPr>
            <p:nvPr/>
          </p:nvSpPr>
          <p:spPr bwMode="auto">
            <a:xfrm>
              <a:off x="4006" y="2457"/>
              <a:ext cx="64" cy="6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64" name="Oval 103"/>
            <p:cNvSpPr>
              <a:spLocks noChangeArrowheads="1"/>
            </p:cNvSpPr>
            <p:nvPr/>
          </p:nvSpPr>
          <p:spPr bwMode="auto">
            <a:xfrm>
              <a:off x="4397" y="2457"/>
              <a:ext cx="71" cy="6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65" name="Oval 104"/>
            <p:cNvSpPr>
              <a:spLocks noChangeArrowheads="1"/>
            </p:cNvSpPr>
            <p:nvPr/>
          </p:nvSpPr>
          <p:spPr bwMode="auto">
            <a:xfrm>
              <a:off x="3639" y="2457"/>
              <a:ext cx="71" cy="6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66" name="Oval 105"/>
            <p:cNvSpPr>
              <a:spLocks noChangeArrowheads="1"/>
            </p:cNvSpPr>
            <p:nvPr/>
          </p:nvSpPr>
          <p:spPr bwMode="auto">
            <a:xfrm>
              <a:off x="2724" y="1460"/>
              <a:ext cx="70" cy="5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67" name="Line 106"/>
            <p:cNvSpPr>
              <a:spLocks noChangeShapeType="1"/>
            </p:cNvSpPr>
            <p:nvPr/>
          </p:nvSpPr>
          <p:spPr bwMode="auto">
            <a:xfrm>
              <a:off x="3186" y="3148"/>
              <a:ext cx="1" cy="1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68" name="Rectangle 107"/>
            <p:cNvSpPr>
              <a:spLocks noChangeArrowheads="1"/>
            </p:cNvSpPr>
            <p:nvPr/>
          </p:nvSpPr>
          <p:spPr bwMode="auto">
            <a:xfrm>
              <a:off x="2510" y="1988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Myriad Roman" charset="0"/>
                </a:rPr>
                <a:t>c</a:t>
              </a:r>
              <a:endParaRPr lang="en-US" sz="1600"/>
            </a:p>
          </p:txBody>
        </p:sp>
        <p:sp>
          <p:nvSpPr>
            <p:cNvPr id="77869" name="Rectangle 108"/>
            <p:cNvSpPr>
              <a:spLocks noChangeArrowheads="1"/>
            </p:cNvSpPr>
            <p:nvPr/>
          </p:nvSpPr>
          <p:spPr bwMode="auto">
            <a:xfrm>
              <a:off x="2573" y="1988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Myriad Roman" charset="0"/>
                </a:rPr>
                <a:t>n</a:t>
              </a:r>
              <a:endParaRPr lang="en-US" sz="1600"/>
            </a:p>
          </p:txBody>
        </p:sp>
        <p:sp>
          <p:nvSpPr>
            <p:cNvPr id="77870" name="Rectangle 109"/>
            <p:cNvSpPr>
              <a:spLocks noChangeArrowheads="1"/>
            </p:cNvSpPr>
            <p:nvPr/>
          </p:nvSpPr>
          <p:spPr bwMode="auto">
            <a:xfrm>
              <a:off x="2650" y="1988"/>
              <a:ext cx="36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Myriad Roman" charset="0"/>
                </a:rPr>
                <a:t>t</a:t>
              </a:r>
              <a:endParaRPr lang="en-US" sz="1600"/>
            </a:p>
          </p:txBody>
        </p:sp>
        <p:sp>
          <p:nvSpPr>
            <p:cNvPr id="77871" name="Line 110"/>
            <p:cNvSpPr>
              <a:spLocks noChangeShapeType="1"/>
            </p:cNvSpPr>
            <p:nvPr/>
          </p:nvSpPr>
          <p:spPr bwMode="auto">
            <a:xfrm>
              <a:off x="2222" y="2133"/>
              <a:ext cx="70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72" name="Freeform 111"/>
            <p:cNvSpPr>
              <a:spLocks/>
            </p:cNvSpPr>
            <p:nvPr/>
          </p:nvSpPr>
          <p:spPr bwMode="auto">
            <a:xfrm>
              <a:off x="2873" y="1945"/>
              <a:ext cx="141" cy="63"/>
            </a:xfrm>
            <a:custGeom>
              <a:avLst/>
              <a:gdLst>
                <a:gd name="T0" fmla="*/ 141 w 100"/>
                <a:gd name="T1" fmla="*/ 32 h 50"/>
                <a:gd name="T2" fmla="*/ 0 w 100"/>
                <a:gd name="T3" fmla="*/ 0 h 50"/>
                <a:gd name="T4" fmla="*/ 0 w 100"/>
                <a:gd name="T5" fmla="*/ 63 h 50"/>
                <a:gd name="T6" fmla="*/ 141 w 100"/>
                <a:gd name="T7" fmla="*/ 32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100" y="2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73" name="Rectangle 112"/>
            <p:cNvSpPr>
              <a:spLocks noChangeArrowheads="1"/>
            </p:cNvSpPr>
            <p:nvPr/>
          </p:nvSpPr>
          <p:spPr bwMode="auto">
            <a:xfrm>
              <a:off x="3050" y="1896"/>
              <a:ext cx="1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Myriad Roman" charset="0"/>
                </a:rPr>
                <a:t>clr</a:t>
              </a:r>
              <a:endParaRPr lang="en-US" sz="1600"/>
            </a:p>
          </p:txBody>
        </p:sp>
        <p:sp>
          <p:nvSpPr>
            <p:cNvPr id="77874" name="Rectangle 113"/>
            <p:cNvSpPr>
              <a:spLocks noChangeArrowheads="1"/>
            </p:cNvSpPr>
            <p:nvPr/>
          </p:nvSpPr>
          <p:spPr bwMode="auto">
            <a:xfrm>
              <a:off x="2510" y="1834"/>
              <a:ext cx="1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Myriad Roman" charset="0"/>
                </a:rPr>
                <a:t>clr</a:t>
              </a:r>
              <a:endParaRPr lang="en-US" sz="1600"/>
            </a:p>
          </p:txBody>
        </p:sp>
        <p:sp>
          <p:nvSpPr>
            <p:cNvPr id="77875" name="Rectangle 114"/>
            <p:cNvSpPr>
              <a:spLocks noChangeArrowheads="1"/>
            </p:cNvSpPr>
            <p:nvPr/>
          </p:nvSpPr>
          <p:spPr bwMode="auto">
            <a:xfrm>
              <a:off x="2510" y="1340"/>
              <a:ext cx="1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Myriad Roman" charset="0"/>
                </a:rPr>
                <a:t>dir</a:t>
              </a:r>
              <a:endParaRPr lang="en-US" sz="1600"/>
            </a:p>
          </p:txBody>
        </p:sp>
        <p:sp>
          <p:nvSpPr>
            <p:cNvPr id="77876" name="Line 115"/>
            <p:cNvSpPr>
              <a:spLocks noChangeShapeType="1"/>
            </p:cNvSpPr>
            <p:nvPr/>
          </p:nvSpPr>
          <p:spPr bwMode="auto">
            <a:xfrm>
              <a:off x="2222" y="1976"/>
              <a:ext cx="705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77" name="Freeform 116"/>
            <p:cNvSpPr>
              <a:spLocks/>
            </p:cNvSpPr>
            <p:nvPr/>
          </p:nvSpPr>
          <p:spPr bwMode="auto">
            <a:xfrm>
              <a:off x="3300" y="1456"/>
              <a:ext cx="142" cy="63"/>
            </a:xfrm>
            <a:custGeom>
              <a:avLst/>
              <a:gdLst>
                <a:gd name="T0" fmla="*/ 142 w 101"/>
                <a:gd name="T1" fmla="*/ 32 h 50"/>
                <a:gd name="T2" fmla="*/ 0 w 101"/>
                <a:gd name="T3" fmla="*/ 0 h 50"/>
                <a:gd name="T4" fmla="*/ 0 w 101"/>
                <a:gd name="T5" fmla="*/ 63 h 50"/>
                <a:gd name="T6" fmla="*/ 142 w 101"/>
                <a:gd name="T7" fmla="*/ 32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"/>
                <a:gd name="T13" fmla="*/ 0 h 50"/>
                <a:gd name="T14" fmla="*/ 101 w 101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" h="50">
                  <a:moveTo>
                    <a:pt x="101" y="2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01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78" name="Line 117"/>
            <p:cNvSpPr>
              <a:spLocks noChangeShapeType="1"/>
            </p:cNvSpPr>
            <p:nvPr/>
          </p:nvSpPr>
          <p:spPr bwMode="auto">
            <a:xfrm>
              <a:off x="2235" y="1487"/>
              <a:ext cx="1118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79" name="Rectangle 118"/>
            <p:cNvSpPr>
              <a:spLocks noChangeArrowheads="1"/>
            </p:cNvSpPr>
            <p:nvPr/>
          </p:nvSpPr>
          <p:spPr bwMode="auto">
            <a:xfrm>
              <a:off x="3339" y="925"/>
              <a:ext cx="123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Myriad Roman" charset="0"/>
                </a:rPr>
                <a:t>4-bit up/down counter</a:t>
              </a:r>
              <a:endParaRPr lang="en-US" sz="1600"/>
            </a:p>
          </p:txBody>
        </p:sp>
        <p:sp>
          <p:nvSpPr>
            <p:cNvPr id="77880" name="Line 127"/>
            <p:cNvSpPr>
              <a:spLocks noChangeShapeType="1"/>
            </p:cNvSpPr>
            <p:nvPr/>
          </p:nvSpPr>
          <p:spPr bwMode="auto">
            <a:xfrm flipH="1">
              <a:off x="3983" y="2852"/>
              <a:ext cx="118" cy="1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81" name="Line 128"/>
            <p:cNvSpPr>
              <a:spLocks noChangeShapeType="1"/>
            </p:cNvSpPr>
            <p:nvPr/>
          </p:nvSpPr>
          <p:spPr bwMode="auto">
            <a:xfrm flipH="1">
              <a:off x="4375" y="2527"/>
              <a:ext cx="119" cy="1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82" name="Line 129"/>
            <p:cNvSpPr>
              <a:spLocks noChangeShapeType="1"/>
            </p:cNvSpPr>
            <p:nvPr/>
          </p:nvSpPr>
          <p:spPr bwMode="auto">
            <a:xfrm flipH="1">
              <a:off x="3124" y="2527"/>
              <a:ext cx="119" cy="1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83" name="Line 130"/>
            <p:cNvSpPr>
              <a:spLocks noChangeShapeType="1"/>
            </p:cNvSpPr>
            <p:nvPr/>
          </p:nvSpPr>
          <p:spPr bwMode="auto">
            <a:xfrm flipH="1">
              <a:off x="3613" y="2527"/>
              <a:ext cx="119" cy="1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84" name="Line 131"/>
            <p:cNvSpPr>
              <a:spLocks noChangeShapeType="1"/>
            </p:cNvSpPr>
            <p:nvPr/>
          </p:nvSpPr>
          <p:spPr bwMode="auto">
            <a:xfrm flipH="1">
              <a:off x="4925" y="2527"/>
              <a:ext cx="119" cy="1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85" name="Rectangle 132"/>
            <p:cNvSpPr>
              <a:spLocks noChangeArrowheads="1"/>
            </p:cNvSpPr>
            <p:nvPr/>
          </p:nvSpPr>
          <p:spPr bwMode="auto">
            <a:xfrm>
              <a:off x="4506" y="3038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Myriad Roman" charset="0"/>
                </a:rPr>
                <a:t>4</a:t>
              </a:r>
              <a:endParaRPr lang="en-US" sz="1600"/>
            </a:p>
          </p:txBody>
        </p:sp>
        <p:sp>
          <p:nvSpPr>
            <p:cNvPr id="77886" name="Rectangle 133"/>
            <p:cNvSpPr>
              <a:spLocks noChangeArrowheads="1"/>
            </p:cNvSpPr>
            <p:nvPr/>
          </p:nvSpPr>
          <p:spPr bwMode="auto">
            <a:xfrm>
              <a:off x="5056" y="3038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Myriad Roman" charset="0"/>
                </a:rPr>
                <a:t>4</a:t>
              </a:r>
              <a:endParaRPr lang="en-US" sz="1600"/>
            </a:p>
          </p:txBody>
        </p:sp>
        <p:sp>
          <p:nvSpPr>
            <p:cNvPr id="77887" name="Line 134"/>
            <p:cNvSpPr>
              <a:spLocks noChangeShapeType="1"/>
            </p:cNvSpPr>
            <p:nvPr/>
          </p:nvSpPr>
          <p:spPr bwMode="auto">
            <a:xfrm flipH="1">
              <a:off x="4375" y="3058"/>
              <a:ext cx="119" cy="1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88" name="Line 135"/>
            <p:cNvSpPr>
              <a:spLocks noChangeShapeType="1"/>
            </p:cNvSpPr>
            <p:nvPr/>
          </p:nvSpPr>
          <p:spPr bwMode="auto">
            <a:xfrm flipH="1">
              <a:off x="4925" y="3058"/>
              <a:ext cx="119" cy="1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89" name="Line 136"/>
            <p:cNvSpPr>
              <a:spLocks noChangeShapeType="1"/>
            </p:cNvSpPr>
            <p:nvPr/>
          </p:nvSpPr>
          <p:spPr bwMode="auto">
            <a:xfrm flipH="1">
              <a:off x="3983" y="1616"/>
              <a:ext cx="118" cy="1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90" name="Rectangle 137"/>
            <p:cNvSpPr>
              <a:spLocks noChangeArrowheads="1"/>
            </p:cNvSpPr>
            <p:nvPr/>
          </p:nvSpPr>
          <p:spPr bwMode="auto">
            <a:xfrm>
              <a:off x="4366" y="2815"/>
              <a:ext cx="14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Myriad Roman" charset="0"/>
                </a:rPr>
                <a:t>–1</a:t>
              </a:r>
              <a:endParaRPr lang="en-US" sz="1600"/>
            </a:p>
          </p:txBody>
        </p:sp>
        <p:sp>
          <p:nvSpPr>
            <p:cNvPr id="77891" name="Rectangle 138"/>
            <p:cNvSpPr>
              <a:spLocks noChangeArrowheads="1"/>
            </p:cNvSpPr>
            <p:nvPr/>
          </p:nvSpPr>
          <p:spPr bwMode="auto">
            <a:xfrm>
              <a:off x="4928" y="2815"/>
              <a:ext cx="14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Myriad Roman" charset="0"/>
                </a:rPr>
                <a:t>+1</a:t>
              </a:r>
              <a:endParaRPr lang="en-US" sz="1600"/>
            </a:p>
          </p:txBody>
        </p:sp>
        <p:sp>
          <p:nvSpPr>
            <p:cNvPr id="77892" name="Freeform 139"/>
            <p:cNvSpPr>
              <a:spLocks/>
            </p:cNvSpPr>
            <p:nvPr/>
          </p:nvSpPr>
          <p:spPr bwMode="auto">
            <a:xfrm>
              <a:off x="3010" y="2784"/>
              <a:ext cx="352" cy="318"/>
            </a:xfrm>
            <a:custGeom>
              <a:avLst/>
              <a:gdLst>
                <a:gd name="T0" fmla="*/ 176 w 80"/>
                <a:gd name="T1" fmla="*/ 318 h 81"/>
                <a:gd name="T2" fmla="*/ 0 w 80"/>
                <a:gd name="T3" fmla="*/ 0 h 81"/>
                <a:gd name="T4" fmla="*/ 172 w 80"/>
                <a:gd name="T5" fmla="*/ 47 h 81"/>
                <a:gd name="T6" fmla="*/ 176 w 80"/>
                <a:gd name="T7" fmla="*/ 47 h 81"/>
                <a:gd name="T8" fmla="*/ 352 w 80"/>
                <a:gd name="T9" fmla="*/ 0 h 81"/>
                <a:gd name="T10" fmla="*/ 176 w 80"/>
                <a:gd name="T11" fmla="*/ 318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"/>
                <a:gd name="T19" fmla="*/ 0 h 81"/>
                <a:gd name="T20" fmla="*/ 80 w 80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" h="81">
                  <a:moveTo>
                    <a:pt x="40" y="81"/>
                  </a:moveTo>
                  <a:cubicBezTo>
                    <a:pt x="40" y="81"/>
                    <a:pt x="0" y="62"/>
                    <a:pt x="0" y="0"/>
                  </a:cubicBezTo>
                  <a:cubicBezTo>
                    <a:pt x="0" y="0"/>
                    <a:pt x="4" y="12"/>
                    <a:pt x="39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75" y="12"/>
                    <a:pt x="80" y="0"/>
                    <a:pt x="80" y="0"/>
                  </a:cubicBezTo>
                  <a:cubicBezTo>
                    <a:pt x="80" y="62"/>
                    <a:pt x="40" y="81"/>
                    <a:pt x="40" y="81"/>
                  </a:cubicBez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93" name="Oval 140"/>
            <p:cNvSpPr>
              <a:spLocks noChangeArrowheads="1"/>
            </p:cNvSpPr>
            <p:nvPr/>
          </p:nvSpPr>
          <p:spPr bwMode="auto">
            <a:xfrm>
              <a:off x="3159" y="3102"/>
              <a:ext cx="49" cy="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78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94" name="Freeform 141"/>
            <p:cNvSpPr>
              <a:spLocks/>
            </p:cNvSpPr>
            <p:nvPr/>
          </p:nvSpPr>
          <p:spPr bwMode="auto">
            <a:xfrm>
              <a:off x="3024" y="2210"/>
              <a:ext cx="145" cy="133"/>
            </a:xfrm>
            <a:custGeom>
              <a:avLst/>
              <a:gdLst>
                <a:gd name="T0" fmla="*/ 0 w 103"/>
                <a:gd name="T1" fmla="*/ 133 h 106"/>
                <a:gd name="T2" fmla="*/ 145 w 103"/>
                <a:gd name="T3" fmla="*/ 67 h 106"/>
                <a:gd name="T4" fmla="*/ 0 w 103"/>
                <a:gd name="T5" fmla="*/ 0 h 106"/>
                <a:gd name="T6" fmla="*/ 0 60000 65536"/>
                <a:gd name="T7" fmla="*/ 0 60000 65536"/>
                <a:gd name="T8" fmla="*/ 0 60000 65536"/>
                <a:gd name="T9" fmla="*/ 0 w 103"/>
                <a:gd name="T10" fmla="*/ 0 h 106"/>
                <a:gd name="T11" fmla="*/ 103 w 103"/>
                <a:gd name="T12" fmla="*/ 106 h 1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3" h="106">
                  <a:moveTo>
                    <a:pt x="0" y="106"/>
                  </a:moveTo>
                  <a:lnTo>
                    <a:pt x="103" y="53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95" name="Freeform 142"/>
            <p:cNvSpPr>
              <a:spLocks/>
            </p:cNvSpPr>
            <p:nvPr/>
          </p:nvSpPr>
          <p:spPr bwMode="auto">
            <a:xfrm>
              <a:off x="2481" y="2210"/>
              <a:ext cx="145" cy="133"/>
            </a:xfrm>
            <a:custGeom>
              <a:avLst/>
              <a:gdLst>
                <a:gd name="T0" fmla="*/ 0 w 103"/>
                <a:gd name="T1" fmla="*/ 133 h 106"/>
                <a:gd name="T2" fmla="*/ 145 w 103"/>
                <a:gd name="T3" fmla="*/ 67 h 106"/>
                <a:gd name="T4" fmla="*/ 0 w 103"/>
                <a:gd name="T5" fmla="*/ 0 h 106"/>
                <a:gd name="T6" fmla="*/ 0 60000 65536"/>
                <a:gd name="T7" fmla="*/ 0 60000 65536"/>
                <a:gd name="T8" fmla="*/ 0 60000 65536"/>
                <a:gd name="T9" fmla="*/ 0 w 103"/>
                <a:gd name="T10" fmla="*/ 0 h 106"/>
                <a:gd name="T11" fmla="*/ 103 w 103"/>
                <a:gd name="T12" fmla="*/ 106 h 1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3" h="106">
                  <a:moveTo>
                    <a:pt x="0" y="106"/>
                  </a:moveTo>
                  <a:lnTo>
                    <a:pt x="103" y="53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96" name="Rectangle 143"/>
            <p:cNvSpPr>
              <a:spLocks noChangeArrowheads="1"/>
            </p:cNvSpPr>
            <p:nvPr/>
          </p:nvSpPr>
          <p:spPr bwMode="auto">
            <a:xfrm>
              <a:off x="3024" y="1890"/>
              <a:ext cx="2028" cy="500"/>
            </a:xfrm>
            <a:prstGeom prst="rect">
              <a:avLst/>
            </a:prstGeom>
            <a:noFill/>
            <a:ln w="1428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97" name="Line 144"/>
            <p:cNvSpPr>
              <a:spLocks noChangeShapeType="1"/>
            </p:cNvSpPr>
            <p:nvPr/>
          </p:nvSpPr>
          <p:spPr bwMode="auto">
            <a:xfrm>
              <a:off x="3675" y="3148"/>
              <a:ext cx="1" cy="1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98" name="Freeform 145"/>
            <p:cNvSpPr>
              <a:spLocks/>
            </p:cNvSpPr>
            <p:nvPr/>
          </p:nvSpPr>
          <p:spPr bwMode="auto">
            <a:xfrm>
              <a:off x="3498" y="2789"/>
              <a:ext cx="353" cy="359"/>
            </a:xfrm>
            <a:custGeom>
              <a:avLst/>
              <a:gdLst>
                <a:gd name="T0" fmla="*/ 0 w 80"/>
                <a:gd name="T1" fmla="*/ 0 h 92"/>
                <a:gd name="T2" fmla="*/ 0 w 80"/>
                <a:gd name="T3" fmla="*/ 203 h 92"/>
                <a:gd name="T4" fmla="*/ 177 w 80"/>
                <a:gd name="T5" fmla="*/ 359 h 92"/>
                <a:gd name="T6" fmla="*/ 353 w 80"/>
                <a:gd name="T7" fmla="*/ 203 h 92"/>
                <a:gd name="T8" fmla="*/ 353 w 80"/>
                <a:gd name="T9" fmla="*/ 0 h 92"/>
                <a:gd name="T10" fmla="*/ 0 w 80"/>
                <a:gd name="T11" fmla="*/ 0 h 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"/>
                <a:gd name="T19" fmla="*/ 0 h 92"/>
                <a:gd name="T20" fmla="*/ 80 w 80"/>
                <a:gd name="T21" fmla="*/ 92 h 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" h="92">
                  <a:moveTo>
                    <a:pt x="0" y="0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74"/>
                    <a:pt x="18" y="92"/>
                    <a:pt x="40" y="92"/>
                  </a:cubicBezTo>
                  <a:cubicBezTo>
                    <a:pt x="62" y="92"/>
                    <a:pt x="80" y="74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428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99" name="Rectangle 146"/>
            <p:cNvSpPr>
              <a:spLocks noChangeArrowheads="1"/>
            </p:cNvSpPr>
            <p:nvPr/>
          </p:nvSpPr>
          <p:spPr bwMode="auto">
            <a:xfrm>
              <a:off x="3063" y="3258"/>
              <a:ext cx="752" cy="183"/>
            </a:xfrm>
            <a:prstGeom prst="rect">
              <a:avLst/>
            </a:prstGeom>
            <a:noFill/>
            <a:ln w="1428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00" name="Rectangle 147"/>
            <p:cNvSpPr>
              <a:spLocks noChangeArrowheads="1"/>
            </p:cNvSpPr>
            <p:nvPr/>
          </p:nvSpPr>
          <p:spPr bwMode="auto">
            <a:xfrm>
              <a:off x="3148" y="3281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 sz="1600"/>
            </a:p>
          </p:txBody>
        </p:sp>
        <p:sp>
          <p:nvSpPr>
            <p:cNvPr id="77901" name="Rectangle 148"/>
            <p:cNvSpPr>
              <a:spLocks noChangeArrowheads="1"/>
            </p:cNvSpPr>
            <p:nvPr/>
          </p:nvSpPr>
          <p:spPr bwMode="auto">
            <a:xfrm>
              <a:off x="3639" y="3281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sz="1600"/>
            </a:p>
          </p:txBody>
        </p:sp>
        <p:sp>
          <p:nvSpPr>
            <p:cNvPr id="77902" name="Rectangle 149"/>
            <p:cNvSpPr>
              <a:spLocks noChangeArrowheads="1"/>
            </p:cNvSpPr>
            <p:nvPr/>
          </p:nvSpPr>
          <p:spPr bwMode="auto">
            <a:xfrm>
              <a:off x="3320" y="3281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Myriad Roman" charset="0"/>
                </a:rPr>
                <a:t>2</a:t>
              </a:r>
              <a:endParaRPr lang="en-US" sz="1600"/>
            </a:p>
          </p:txBody>
        </p:sp>
        <p:sp>
          <p:nvSpPr>
            <p:cNvPr id="77903" name="Rectangle 150"/>
            <p:cNvSpPr>
              <a:spLocks noChangeArrowheads="1"/>
            </p:cNvSpPr>
            <p:nvPr/>
          </p:nvSpPr>
          <p:spPr bwMode="auto">
            <a:xfrm>
              <a:off x="3391" y="3269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77904" name="Rectangle 151"/>
            <p:cNvSpPr>
              <a:spLocks noChangeArrowheads="1"/>
            </p:cNvSpPr>
            <p:nvPr/>
          </p:nvSpPr>
          <p:spPr bwMode="auto">
            <a:xfrm>
              <a:off x="3469" y="3281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 sz="1600"/>
            </a:p>
          </p:txBody>
        </p:sp>
        <p:sp>
          <p:nvSpPr>
            <p:cNvPr id="77905" name="Freeform 152"/>
            <p:cNvSpPr>
              <a:spLocks/>
            </p:cNvSpPr>
            <p:nvPr/>
          </p:nvSpPr>
          <p:spPr bwMode="auto">
            <a:xfrm>
              <a:off x="4006" y="1753"/>
              <a:ext cx="70" cy="125"/>
            </a:xfrm>
            <a:custGeom>
              <a:avLst/>
              <a:gdLst>
                <a:gd name="T0" fmla="*/ 35 w 50"/>
                <a:gd name="T1" fmla="*/ 125 h 100"/>
                <a:gd name="T2" fmla="*/ 70 w 50"/>
                <a:gd name="T3" fmla="*/ 0 h 100"/>
                <a:gd name="T4" fmla="*/ 0 w 50"/>
                <a:gd name="T5" fmla="*/ 0 h 100"/>
                <a:gd name="T6" fmla="*/ 35 w 50"/>
                <a:gd name="T7" fmla="*/ 125 h 1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"/>
                <a:gd name="T13" fmla="*/ 0 h 100"/>
                <a:gd name="T14" fmla="*/ 50 w 50"/>
                <a:gd name="T15" fmla="*/ 100 h 1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" h="100">
                  <a:moveTo>
                    <a:pt x="25" y="100"/>
                  </a:moveTo>
                  <a:lnTo>
                    <a:pt x="50" y="0"/>
                  </a:lnTo>
                  <a:lnTo>
                    <a:pt x="0" y="0"/>
                  </a:lnTo>
                  <a:lnTo>
                    <a:pt x="25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06" name="Line 153"/>
            <p:cNvSpPr>
              <a:spLocks noChangeShapeType="1"/>
            </p:cNvSpPr>
            <p:nvPr/>
          </p:nvSpPr>
          <p:spPr bwMode="auto">
            <a:xfrm>
              <a:off x="4041" y="1581"/>
              <a:ext cx="1" cy="21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07" name="Rectangle 154"/>
            <p:cNvSpPr>
              <a:spLocks noChangeArrowheads="1"/>
            </p:cNvSpPr>
            <p:nvPr/>
          </p:nvSpPr>
          <p:spPr bwMode="auto">
            <a:xfrm>
              <a:off x="3455" y="1397"/>
              <a:ext cx="1153" cy="184"/>
            </a:xfrm>
            <a:prstGeom prst="rect">
              <a:avLst/>
            </a:prstGeom>
            <a:noFill/>
            <a:ln w="1428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08" name="Rectangle 155"/>
            <p:cNvSpPr>
              <a:spLocks noChangeArrowheads="1"/>
            </p:cNvSpPr>
            <p:nvPr/>
          </p:nvSpPr>
          <p:spPr bwMode="auto">
            <a:xfrm>
              <a:off x="3541" y="1416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 sz="1600"/>
            </a:p>
          </p:txBody>
        </p:sp>
        <p:sp>
          <p:nvSpPr>
            <p:cNvPr id="77909" name="Rectangle 156"/>
            <p:cNvSpPr>
              <a:spLocks noChangeArrowheads="1"/>
            </p:cNvSpPr>
            <p:nvPr/>
          </p:nvSpPr>
          <p:spPr bwMode="auto">
            <a:xfrm>
              <a:off x="4441" y="1416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sz="1600"/>
            </a:p>
          </p:txBody>
        </p:sp>
        <p:sp>
          <p:nvSpPr>
            <p:cNvPr id="77910" name="Rectangle 157"/>
            <p:cNvSpPr>
              <a:spLocks noChangeArrowheads="1"/>
            </p:cNvSpPr>
            <p:nvPr/>
          </p:nvSpPr>
          <p:spPr bwMode="auto">
            <a:xfrm>
              <a:off x="3790" y="1416"/>
              <a:ext cx="3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Myriad Roman" charset="0"/>
                </a:rPr>
                <a:t>4-bit 2</a:t>
              </a:r>
              <a:endParaRPr lang="en-US" sz="1600"/>
            </a:p>
          </p:txBody>
        </p:sp>
        <p:sp>
          <p:nvSpPr>
            <p:cNvPr id="77911" name="Rectangle 158"/>
            <p:cNvSpPr>
              <a:spLocks noChangeArrowheads="1"/>
            </p:cNvSpPr>
            <p:nvPr/>
          </p:nvSpPr>
          <p:spPr bwMode="auto">
            <a:xfrm>
              <a:off x="4168" y="1405"/>
              <a:ext cx="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77912" name="Rectangle 159"/>
            <p:cNvSpPr>
              <a:spLocks noChangeArrowheads="1"/>
            </p:cNvSpPr>
            <p:nvPr/>
          </p:nvSpPr>
          <p:spPr bwMode="auto">
            <a:xfrm>
              <a:off x="4245" y="1416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 sz="1600"/>
            </a:p>
          </p:txBody>
        </p:sp>
        <p:sp>
          <p:nvSpPr>
            <p:cNvPr id="77913" name="Freeform 160"/>
            <p:cNvSpPr>
              <a:spLocks/>
            </p:cNvSpPr>
            <p:nvPr/>
          </p:nvSpPr>
          <p:spPr bwMode="auto">
            <a:xfrm>
              <a:off x="3577" y="1120"/>
              <a:ext cx="1872" cy="2204"/>
            </a:xfrm>
            <a:custGeom>
              <a:avLst/>
              <a:gdLst>
                <a:gd name="T0" fmla="*/ 859 w 1329"/>
                <a:gd name="T1" fmla="*/ 1879 h 1763"/>
                <a:gd name="T2" fmla="*/ 859 w 1329"/>
                <a:gd name="T3" fmla="*/ 2204 h 1763"/>
                <a:gd name="T4" fmla="*/ 1872 w 1329"/>
                <a:gd name="T5" fmla="*/ 2204 h 1763"/>
                <a:gd name="T6" fmla="*/ 1872 w 1329"/>
                <a:gd name="T7" fmla="*/ 0 h 1763"/>
                <a:gd name="T8" fmla="*/ 0 w 1329"/>
                <a:gd name="T9" fmla="*/ 0 h 1763"/>
                <a:gd name="T10" fmla="*/ 0 w 1329"/>
                <a:gd name="T11" fmla="*/ 219 h 17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29"/>
                <a:gd name="T19" fmla="*/ 0 h 1763"/>
                <a:gd name="T20" fmla="*/ 1329 w 1329"/>
                <a:gd name="T21" fmla="*/ 1763 h 17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29" h="1763">
                  <a:moveTo>
                    <a:pt x="610" y="1503"/>
                  </a:moveTo>
                  <a:lnTo>
                    <a:pt x="610" y="1763"/>
                  </a:lnTo>
                  <a:lnTo>
                    <a:pt x="1329" y="1763"/>
                  </a:lnTo>
                  <a:lnTo>
                    <a:pt x="1329" y="0"/>
                  </a:lnTo>
                  <a:lnTo>
                    <a:pt x="0" y="0"/>
                  </a:lnTo>
                  <a:lnTo>
                    <a:pt x="0" y="17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14" name="Rectangle 162"/>
            <p:cNvSpPr>
              <a:spLocks noChangeArrowheads="1"/>
            </p:cNvSpPr>
            <p:nvPr/>
          </p:nvSpPr>
          <p:spPr bwMode="auto">
            <a:xfrm>
              <a:off x="4182" y="2793"/>
              <a:ext cx="514" cy="202"/>
            </a:xfrm>
            <a:prstGeom prst="rect">
              <a:avLst/>
            </a:prstGeom>
            <a:noFill/>
            <a:ln w="1428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15" name="Rectangle 163"/>
            <p:cNvSpPr>
              <a:spLocks noChangeArrowheads="1"/>
            </p:cNvSpPr>
            <p:nvPr/>
          </p:nvSpPr>
          <p:spPr bwMode="auto">
            <a:xfrm>
              <a:off x="4749" y="2793"/>
              <a:ext cx="516" cy="202"/>
            </a:xfrm>
            <a:prstGeom prst="rect">
              <a:avLst/>
            </a:prstGeom>
            <a:noFill/>
            <a:ln w="1428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6409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0DF044B-8CCF-4B4D-9A09-F9006BDAD401}" type="slidenum">
              <a:rPr lang="en-US" sz="1400" smtClean="0"/>
              <a:pPr eaLnBrk="1" hangingPunct="1"/>
              <a:t>33</a:t>
            </a:fld>
            <a:endParaRPr lang="en-US" sz="1400" smtClean="0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Counter with Load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3865563" cy="4876800"/>
          </a:xfrm>
        </p:spPr>
        <p:txBody>
          <a:bodyPr/>
          <a:lstStyle/>
          <a:p>
            <a:pPr eaLnBrk="1" hangingPunct="1"/>
            <a:r>
              <a:rPr lang="en-US" smtClean="0"/>
              <a:t>Up-counter that can be loaded with external value</a:t>
            </a:r>
          </a:p>
          <a:p>
            <a:pPr lvl="1" eaLnBrk="1" hangingPunct="1"/>
            <a:r>
              <a:rPr lang="en-US" smtClean="0"/>
              <a:t>Designed using 2x1 mux. ld input selects incremented value or external value</a:t>
            </a:r>
          </a:p>
          <a:p>
            <a:pPr lvl="1" eaLnBrk="1" hangingPunct="1"/>
            <a:r>
              <a:rPr lang="en-US" smtClean="0"/>
              <a:t>Load the internal register when loading external value or when counting</a:t>
            </a:r>
          </a:p>
          <a:p>
            <a:pPr lvl="1" eaLnBrk="1" hangingPunct="1"/>
            <a:r>
              <a:rPr lang="en-US" smtClean="0"/>
              <a:t>Note that ld has priority over cnt</a:t>
            </a:r>
          </a:p>
        </p:txBody>
      </p:sp>
      <p:sp>
        <p:nvSpPr>
          <p:cNvPr id="78853" name="AutoShape 74"/>
          <p:cNvSpPr>
            <a:spLocks noChangeAspect="1" noChangeArrowheads="1" noTextEdit="1"/>
          </p:cNvSpPr>
          <p:nvPr/>
        </p:nvSpPr>
        <p:spPr bwMode="auto">
          <a:xfrm>
            <a:off x="4408488" y="1374775"/>
            <a:ext cx="4173537" cy="348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4" name="Rectangle 76"/>
          <p:cNvSpPr>
            <a:spLocks noChangeArrowheads="1"/>
          </p:cNvSpPr>
          <p:nvPr/>
        </p:nvSpPr>
        <p:spPr bwMode="auto">
          <a:xfrm>
            <a:off x="4756150" y="1531938"/>
            <a:ext cx="3821113" cy="3041650"/>
          </a:xfrm>
          <a:prstGeom prst="rect">
            <a:avLst/>
          </a:prstGeom>
          <a:noFill/>
          <a:ln w="17463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5" name="Freeform 77"/>
          <p:cNvSpPr>
            <a:spLocks/>
          </p:cNvSpPr>
          <p:nvPr/>
        </p:nvSpPr>
        <p:spPr bwMode="auto">
          <a:xfrm>
            <a:off x="7000875" y="4684713"/>
            <a:ext cx="88900" cy="180975"/>
          </a:xfrm>
          <a:custGeom>
            <a:avLst/>
            <a:gdLst>
              <a:gd name="T0" fmla="*/ 44450 w 56"/>
              <a:gd name="T1" fmla="*/ 180975 h 114"/>
              <a:gd name="T2" fmla="*/ 88900 w 56"/>
              <a:gd name="T3" fmla="*/ 0 h 114"/>
              <a:gd name="T4" fmla="*/ 0 w 56"/>
              <a:gd name="T5" fmla="*/ 0 h 114"/>
              <a:gd name="T6" fmla="*/ 44450 w 56"/>
              <a:gd name="T7" fmla="*/ 180975 h 114"/>
              <a:gd name="T8" fmla="*/ 0 60000 65536"/>
              <a:gd name="T9" fmla="*/ 0 60000 65536"/>
              <a:gd name="T10" fmla="*/ 0 60000 65536"/>
              <a:gd name="T11" fmla="*/ 0 60000 65536"/>
              <a:gd name="T12" fmla="*/ 0 w 56"/>
              <a:gd name="T13" fmla="*/ 0 h 114"/>
              <a:gd name="T14" fmla="*/ 56 w 56"/>
              <a:gd name="T15" fmla="*/ 114 h 1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" h="114">
                <a:moveTo>
                  <a:pt x="28" y="114"/>
                </a:moveTo>
                <a:lnTo>
                  <a:pt x="56" y="0"/>
                </a:lnTo>
                <a:lnTo>
                  <a:pt x="0" y="0"/>
                </a:lnTo>
                <a:lnTo>
                  <a:pt x="28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6" name="Line 78"/>
          <p:cNvSpPr>
            <a:spLocks noChangeShapeType="1"/>
          </p:cNvSpPr>
          <p:nvPr/>
        </p:nvSpPr>
        <p:spPr bwMode="auto">
          <a:xfrm>
            <a:off x="7045325" y="3444875"/>
            <a:ext cx="1588" cy="1308100"/>
          </a:xfrm>
          <a:prstGeom prst="line">
            <a:avLst/>
          </a:prstGeom>
          <a:noFill/>
          <a:ln w="333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7" name="Freeform 79"/>
          <p:cNvSpPr>
            <a:spLocks/>
          </p:cNvSpPr>
          <p:nvPr/>
        </p:nvSpPr>
        <p:spPr bwMode="auto">
          <a:xfrm>
            <a:off x="7543800" y="1824038"/>
            <a:ext cx="90488" cy="179387"/>
          </a:xfrm>
          <a:custGeom>
            <a:avLst/>
            <a:gdLst>
              <a:gd name="T0" fmla="*/ 46038 w 57"/>
              <a:gd name="T1" fmla="*/ 179387 h 113"/>
              <a:gd name="T2" fmla="*/ 90488 w 57"/>
              <a:gd name="T3" fmla="*/ 0 h 113"/>
              <a:gd name="T4" fmla="*/ 0 w 57"/>
              <a:gd name="T5" fmla="*/ 0 h 113"/>
              <a:gd name="T6" fmla="*/ 46038 w 57"/>
              <a:gd name="T7" fmla="*/ 179387 h 113"/>
              <a:gd name="T8" fmla="*/ 0 60000 65536"/>
              <a:gd name="T9" fmla="*/ 0 60000 65536"/>
              <a:gd name="T10" fmla="*/ 0 60000 65536"/>
              <a:gd name="T11" fmla="*/ 0 60000 65536"/>
              <a:gd name="T12" fmla="*/ 0 w 57"/>
              <a:gd name="T13" fmla="*/ 0 h 113"/>
              <a:gd name="T14" fmla="*/ 57 w 57"/>
              <a:gd name="T15" fmla="*/ 113 h 1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" h="113">
                <a:moveTo>
                  <a:pt x="29" y="113"/>
                </a:moveTo>
                <a:lnTo>
                  <a:pt x="57" y="0"/>
                </a:lnTo>
                <a:lnTo>
                  <a:pt x="0" y="0"/>
                </a:lnTo>
                <a:lnTo>
                  <a:pt x="29" y="1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8" name="Freeform 80"/>
          <p:cNvSpPr>
            <a:spLocks/>
          </p:cNvSpPr>
          <p:nvPr/>
        </p:nvSpPr>
        <p:spPr bwMode="auto">
          <a:xfrm>
            <a:off x="7650163" y="3659188"/>
            <a:ext cx="90487" cy="179387"/>
          </a:xfrm>
          <a:custGeom>
            <a:avLst/>
            <a:gdLst>
              <a:gd name="T0" fmla="*/ 46037 w 57"/>
              <a:gd name="T1" fmla="*/ 179387 h 113"/>
              <a:gd name="T2" fmla="*/ 90487 w 57"/>
              <a:gd name="T3" fmla="*/ 0 h 113"/>
              <a:gd name="T4" fmla="*/ 0 w 57"/>
              <a:gd name="T5" fmla="*/ 0 h 113"/>
              <a:gd name="T6" fmla="*/ 46037 w 57"/>
              <a:gd name="T7" fmla="*/ 179387 h 113"/>
              <a:gd name="T8" fmla="*/ 0 60000 65536"/>
              <a:gd name="T9" fmla="*/ 0 60000 65536"/>
              <a:gd name="T10" fmla="*/ 0 60000 65536"/>
              <a:gd name="T11" fmla="*/ 0 60000 65536"/>
              <a:gd name="T12" fmla="*/ 0 w 57"/>
              <a:gd name="T13" fmla="*/ 0 h 113"/>
              <a:gd name="T14" fmla="*/ 57 w 57"/>
              <a:gd name="T15" fmla="*/ 113 h 1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" h="113">
                <a:moveTo>
                  <a:pt x="29" y="113"/>
                </a:moveTo>
                <a:lnTo>
                  <a:pt x="57" y="0"/>
                </a:lnTo>
                <a:lnTo>
                  <a:pt x="0" y="0"/>
                </a:lnTo>
                <a:lnTo>
                  <a:pt x="29" y="1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9" name="Freeform 81"/>
          <p:cNvSpPr>
            <a:spLocks/>
          </p:cNvSpPr>
          <p:nvPr/>
        </p:nvSpPr>
        <p:spPr bwMode="auto">
          <a:xfrm>
            <a:off x="6350000" y="3659188"/>
            <a:ext cx="88900" cy="179387"/>
          </a:xfrm>
          <a:custGeom>
            <a:avLst/>
            <a:gdLst>
              <a:gd name="T0" fmla="*/ 44450 w 56"/>
              <a:gd name="T1" fmla="*/ 179387 h 113"/>
              <a:gd name="T2" fmla="*/ 88900 w 56"/>
              <a:gd name="T3" fmla="*/ 0 h 113"/>
              <a:gd name="T4" fmla="*/ 0 w 56"/>
              <a:gd name="T5" fmla="*/ 0 h 113"/>
              <a:gd name="T6" fmla="*/ 44450 w 56"/>
              <a:gd name="T7" fmla="*/ 179387 h 113"/>
              <a:gd name="T8" fmla="*/ 0 60000 65536"/>
              <a:gd name="T9" fmla="*/ 0 60000 65536"/>
              <a:gd name="T10" fmla="*/ 0 60000 65536"/>
              <a:gd name="T11" fmla="*/ 0 60000 65536"/>
              <a:gd name="T12" fmla="*/ 0 w 56"/>
              <a:gd name="T13" fmla="*/ 0 h 113"/>
              <a:gd name="T14" fmla="*/ 56 w 56"/>
              <a:gd name="T15" fmla="*/ 113 h 1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" h="113">
                <a:moveTo>
                  <a:pt x="28" y="113"/>
                </a:moveTo>
                <a:lnTo>
                  <a:pt x="56" y="0"/>
                </a:lnTo>
                <a:lnTo>
                  <a:pt x="0" y="0"/>
                </a:lnTo>
                <a:lnTo>
                  <a:pt x="28" y="1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60" name="Freeform 82"/>
          <p:cNvSpPr>
            <a:spLocks/>
          </p:cNvSpPr>
          <p:nvPr/>
        </p:nvSpPr>
        <p:spPr bwMode="auto">
          <a:xfrm>
            <a:off x="6350000" y="4684713"/>
            <a:ext cx="88900" cy="180975"/>
          </a:xfrm>
          <a:custGeom>
            <a:avLst/>
            <a:gdLst>
              <a:gd name="T0" fmla="*/ 44450 w 56"/>
              <a:gd name="T1" fmla="*/ 180975 h 114"/>
              <a:gd name="T2" fmla="*/ 88900 w 56"/>
              <a:gd name="T3" fmla="*/ 0 h 114"/>
              <a:gd name="T4" fmla="*/ 0 w 56"/>
              <a:gd name="T5" fmla="*/ 0 h 114"/>
              <a:gd name="T6" fmla="*/ 44450 w 56"/>
              <a:gd name="T7" fmla="*/ 180975 h 114"/>
              <a:gd name="T8" fmla="*/ 0 60000 65536"/>
              <a:gd name="T9" fmla="*/ 0 60000 65536"/>
              <a:gd name="T10" fmla="*/ 0 60000 65536"/>
              <a:gd name="T11" fmla="*/ 0 60000 65536"/>
              <a:gd name="T12" fmla="*/ 0 w 56"/>
              <a:gd name="T13" fmla="*/ 0 h 114"/>
              <a:gd name="T14" fmla="*/ 56 w 56"/>
              <a:gd name="T15" fmla="*/ 114 h 1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" h="114">
                <a:moveTo>
                  <a:pt x="28" y="114"/>
                </a:moveTo>
                <a:lnTo>
                  <a:pt x="56" y="0"/>
                </a:lnTo>
                <a:lnTo>
                  <a:pt x="0" y="0"/>
                </a:lnTo>
                <a:lnTo>
                  <a:pt x="28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61" name="Freeform 83"/>
          <p:cNvSpPr>
            <a:spLocks/>
          </p:cNvSpPr>
          <p:nvPr/>
        </p:nvSpPr>
        <p:spPr bwMode="auto">
          <a:xfrm>
            <a:off x="6394450" y="3557588"/>
            <a:ext cx="1301750" cy="168275"/>
          </a:xfrm>
          <a:custGeom>
            <a:avLst/>
            <a:gdLst>
              <a:gd name="T0" fmla="*/ 0 w 820"/>
              <a:gd name="T1" fmla="*/ 168275 h 106"/>
              <a:gd name="T2" fmla="*/ 0 w 820"/>
              <a:gd name="T3" fmla="*/ 0 h 106"/>
              <a:gd name="T4" fmla="*/ 1301750 w 820"/>
              <a:gd name="T5" fmla="*/ 0 h 106"/>
              <a:gd name="T6" fmla="*/ 1301750 w 820"/>
              <a:gd name="T7" fmla="*/ 168275 h 106"/>
              <a:gd name="T8" fmla="*/ 0 60000 65536"/>
              <a:gd name="T9" fmla="*/ 0 60000 65536"/>
              <a:gd name="T10" fmla="*/ 0 60000 65536"/>
              <a:gd name="T11" fmla="*/ 0 60000 65536"/>
              <a:gd name="T12" fmla="*/ 0 w 820"/>
              <a:gd name="T13" fmla="*/ 0 h 106"/>
              <a:gd name="T14" fmla="*/ 820 w 820"/>
              <a:gd name="T15" fmla="*/ 106 h 1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0" h="106">
                <a:moveTo>
                  <a:pt x="0" y="106"/>
                </a:moveTo>
                <a:lnTo>
                  <a:pt x="0" y="0"/>
                </a:lnTo>
                <a:lnTo>
                  <a:pt x="820" y="0"/>
                </a:lnTo>
                <a:lnTo>
                  <a:pt x="820" y="106"/>
                </a:lnTo>
              </a:path>
            </a:pathLst>
          </a:custGeom>
          <a:noFill/>
          <a:ln w="333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62" name="Freeform 84"/>
          <p:cNvSpPr>
            <a:spLocks/>
          </p:cNvSpPr>
          <p:nvPr/>
        </p:nvSpPr>
        <p:spPr bwMode="auto">
          <a:xfrm>
            <a:off x="5557838" y="3298825"/>
            <a:ext cx="180975" cy="90488"/>
          </a:xfrm>
          <a:custGeom>
            <a:avLst/>
            <a:gdLst>
              <a:gd name="T0" fmla="*/ 180975 w 114"/>
              <a:gd name="T1" fmla="*/ 46038 h 57"/>
              <a:gd name="T2" fmla="*/ 0 w 114"/>
              <a:gd name="T3" fmla="*/ 0 h 57"/>
              <a:gd name="T4" fmla="*/ 0 w 114"/>
              <a:gd name="T5" fmla="*/ 90488 h 57"/>
              <a:gd name="T6" fmla="*/ 180975 w 114"/>
              <a:gd name="T7" fmla="*/ 46038 h 57"/>
              <a:gd name="T8" fmla="*/ 0 60000 65536"/>
              <a:gd name="T9" fmla="*/ 0 60000 65536"/>
              <a:gd name="T10" fmla="*/ 0 60000 65536"/>
              <a:gd name="T11" fmla="*/ 0 60000 65536"/>
              <a:gd name="T12" fmla="*/ 0 w 114"/>
              <a:gd name="T13" fmla="*/ 0 h 57"/>
              <a:gd name="T14" fmla="*/ 114 w 114"/>
              <a:gd name="T15" fmla="*/ 57 h 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4" h="57">
                <a:moveTo>
                  <a:pt x="114" y="29"/>
                </a:moveTo>
                <a:lnTo>
                  <a:pt x="0" y="0"/>
                </a:lnTo>
                <a:lnTo>
                  <a:pt x="0" y="57"/>
                </a:lnTo>
                <a:lnTo>
                  <a:pt x="114" y="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63" name="Line 85"/>
          <p:cNvSpPr>
            <a:spLocks noChangeShapeType="1"/>
          </p:cNvSpPr>
          <p:nvPr/>
        </p:nvSpPr>
        <p:spPr bwMode="auto">
          <a:xfrm>
            <a:off x="4941888" y="3344863"/>
            <a:ext cx="684212" cy="1587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64" name="Freeform 86"/>
          <p:cNvSpPr>
            <a:spLocks/>
          </p:cNvSpPr>
          <p:nvPr/>
        </p:nvSpPr>
        <p:spPr bwMode="auto">
          <a:xfrm>
            <a:off x="4559300" y="3305175"/>
            <a:ext cx="180975" cy="90488"/>
          </a:xfrm>
          <a:custGeom>
            <a:avLst/>
            <a:gdLst>
              <a:gd name="T0" fmla="*/ 180975 w 114"/>
              <a:gd name="T1" fmla="*/ 44450 h 57"/>
              <a:gd name="T2" fmla="*/ 0 w 114"/>
              <a:gd name="T3" fmla="*/ 0 h 57"/>
              <a:gd name="T4" fmla="*/ 0 w 114"/>
              <a:gd name="T5" fmla="*/ 90488 h 57"/>
              <a:gd name="T6" fmla="*/ 180975 w 114"/>
              <a:gd name="T7" fmla="*/ 44450 h 57"/>
              <a:gd name="T8" fmla="*/ 0 60000 65536"/>
              <a:gd name="T9" fmla="*/ 0 60000 65536"/>
              <a:gd name="T10" fmla="*/ 0 60000 65536"/>
              <a:gd name="T11" fmla="*/ 0 60000 65536"/>
              <a:gd name="T12" fmla="*/ 0 w 114"/>
              <a:gd name="T13" fmla="*/ 0 h 57"/>
              <a:gd name="T14" fmla="*/ 114 w 114"/>
              <a:gd name="T15" fmla="*/ 57 h 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4" h="57">
                <a:moveTo>
                  <a:pt x="114" y="28"/>
                </a:moveTo>
                <a:lnTo>
                  <a:pt x="0" y="0"/>
                </a:lnTo>
                <a:lnTo>
                  <a:pt x="0" y="57"/>
                </a:lnTo>
                <a:lnTo>
                  <a:pt x="114" y="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65" name="Line 87"/>
          <p:cNvSpPr>
            <a:spLocks noChangeShapeType="1"/>
          </p:cNvSpPr>
          <p:nvPr/>
        </p:nvSpPr>
        <p:spPr bwMode="auto">
          <a:xfrm>
            <a:off x="4419600" y="3349625"/>
            <a:ext cx="207963" cy="1588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66" name="Freeform 88"/>
          <p:cNvSpPr>
            <a:spLocks/>
          </p:cNvSpPr>
          <p:nvPr/>
        </p:nvSpPr>
        <p:spPr bwMode="auto">
          <a:xfrm>
            <a:off x="5749925" y="3249613"/>
            <a:ext cx="184150" cy="190500"/>
          </a:xfrm>
          <a:custGeom>
            <a:avLst/>
            <a:gdLst>
              <a:gd name="T0" fmla="*/ 0 w 116"/>
              <a:gd name="T1" fmla="*/ 190500 h 120"/>
              <a:gd name="T2" fmla="*/ 184150 w 116"/>
              <a:gd name="T3" fmla="*/ 95250 h 120"/>
              <a:gd name="T4" fmla="*/ 0 w 116"/>
              <a:gd name="T5" fmla="*/ 0 h 120"/>
              <a:gd name="T6" fmla="*/ 0 60000 65536"/>
              <a:gd name="T7" fmla="*/ 0 60000 65536"/>
              <a:gd name="T8" fmla="*/ 0 60000 65536"/>
              <a:gd name="T9" fmla="*/ 0 w 116"/>
              <a:gd name="T10" fmla="*/ 0 h 120"/>
              <a:gd name="T11" fmla="*/ 116 w 116"/>
              <a:gd name="T12" fmla="*/ 120 h 1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6" h="120">
                <a:moveTo>
                  <a:pt x="0" y="120"/>
                </a:moveTo>
                <a:lnTo>
                  <a:pt x="116" y="60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67" name="Freeform 89"/>
          <p:cNvSpPr>
            <a:spLocks/>
          </p:cNvSpPr>
          <p:nvPr/>
        </p:nvSpPr>
        <p:spPr bwMode="auto">
          <a:xfrm>
            <a:off x="4756150" y="3249613"/>
            <a:ext cx="185738" cy="190500"/>
          </a:xfrm>
          <a:custGeom>
            <a:avLst/>
            <a:gdLst>
              <a:gd name="T0" fmla="*/ 0 w 117"/>
              <a:gd name="T1" fmla="*/ 190500 h 120"/>
              <a:gd name="T2" fmla="*/ 185738 w 117"/>
              <a:gd name="T3" fmla="*/ 95250 h 120"/>
              <a:gd name="T4" fmla="*/ 0 w 117"/>
              <a:gd name="T5" fmla="*/ 0 h 120"/>
              <a:gd name="T6" fmla="*/ 0 60000 65536"/>
              <a:gd name="T7" fmla="*/ 0 60000 65536"/>
              <a:gd name="T8" fmla="*/ 0 60000 65536"/>
              <a:gd name="T9" fmla="*/ 0 w 117"/>
              <a:gd name="T10" fmla="*/ 0 h 120"/>
              <a:gd name="T11" fmla="*/ 117 w 117"/>
              <a:gd name="T12" fmla="*/ 120 h 1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7" h="120">
                <a:moveTo>
                  <a:pt x="0" y="120"/>
                </a:moveTo>
                <a:lnTo>
                  <a:pt x="117" y="60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68" name="Rectangle 90"/>
          <p:cNvSpPr>
            <a:spLocks noChangeArrowheads="1"/>
          </p:cNvSpPr>
          <p:nvPr/>
        </p:nvSpPr>
        <p:spPr bwMode="auto">
          <a:xfrm>
            <a:off x="5788025" y="274637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Helvetica" pitchFamily="34" charset="0"/>
              </a:rPr>
              <a:t>Id</a:t>
            </a:r>
            <a:endParaRPr lang="en-US"/>
          </a:p>
        </p:txBody>
      </p:sp>
      <p:sp>
        <p:nvSpPr>
          <p:cNvPr id="78869" name="Rectangle 91"/>
          <p:cNvSpPr>
            <a:spLocks noChangeArrowheads="1"/>
          </p:cNvSpPr>
          <p:nvPr/>
        </p:nvSpPr>
        <p:spPr bwMode="auto">
          <a:xfrm>
            <a:off x="6550025" y="2925763"/>
            <a:ext cx="9842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Helvetica" pitchFamily="34" charset="0"/>
              </a:rPr>
              <a:t>4-bit register</a:t>
            </a:r>
            <a:endParaRPr lang="en-US"/>
          </a:p>
        </p:txBody>
      </p:sp>
      <p:sp>
        <p:nvSpPr>
          <p:cNvPr id="78870" name="Rectangle 92"/>
          <p:cNvSpPr>
            <a:spLocks noChangeArrowheads="1"/>
          </p:cNvSpPr>
          <p:nvPr/>
        </p:nvSpPr>
        <p:spPr bwMode="auto">
          <a:xfrm>
            <a:off x="6878638" y="4360863"/>
            <a:ext cx="1285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Helvetica" pitchFamily="34" charset="0"/>
              </a:rPr>
              <a:t>C</a:t>
            </a:r>
            <a:endParaRPr lang="en-US"/>
          </a:p>
        </p:txBody>
      </p:sp>
      <p:sp>
        <p:nvSpPr>
          <p:cNvPr id="78871" name="Rectangle 93"/>
          <p:cNvSpPr>
            <a:spLocks noChangeArrowheads="1"/>
          </p:cNvSpPr>
          <p:nvPr/>
        </p:nvSpPr>
        <p:spPr bwMode="auto">
          <a:xfrm>
            <a:off x="6118225" y="4360863"/>
            <a:ext cx="1381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Helvetica" pitchFamily="34" charset="0"/>
              </a:rPr>
              <a:t>tc</a:t>
            </a:r>
            <a:endParaRPr lang="en-US"/>
          </a:p>
        </p:txBody>
      </p:sp>
      <p:sp>
        <p:nvSpPr>
          <p:cNvPr id="78872" name="Rectangle 94"/>
          <p:cNvSpPr>
            <a:spLocks noChangeArrowheads="1"/>
          </p:cNvSpPr>
          <p:nvPr/>
        </p:nvSpPr>
        <p:spPr bwMode="auto">
          <a:xfrm>
            <a:off x="6842125" y="3902075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Helvetica" pitchFamily="34" charset="0"/>
              </a:rPr>
              <a:t>4</a:t>
            </a:r>
            <a:endParaRPr lang="en-US"/>
          </a:p>
        </p:txBody>
      </p:sp>
      <p:sp>
        <p:nvSpPr>
          <p:cNvPr id="78873" name="Rectangle 95"/>
          <p:cNvSpPr>
            <a:spLocks noChangeArrowheads="1"/>
          </p:cNvSpPr>
          <p:nvPr/>
        </p:nvSpPr>
        <p:spPr bwMode="auto">
          <a:xfrm>
            <a:off x="6659563" y="3595688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Helvetica" pitchFamily="34" charset="0"/>
              </a:rPr>
              <a:t>4</a:t>
            </a:r>
            <a:endParaRPr lang="en-US"/>
          </a:p>
        </p:txBody>
      </p:sp>
      <p:sp>
        <p:nvSpPr>
          <p:cNvPr id="78874" name="Rectangle 96"/>
          <p:cNvSpPr>
            <a:spLocks noChangeArrowheads="1"/>
          </p:cNvSpPr>
          <p:nvPr/>
        </p:nvSpPr>
        <p:spPr bwMode="auto">
          <a:xfrm>
            <a:off x="7321550" y="3595688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Helvetica" pitchFamily="34" charset="0"/>
              </a:rPr>
              <a:t>4</a:t>
            </a:r>
            <a:endParaRPr lang="en-US"/>
          </a:p>
        </p:txBody>
      </p:sp>
      <p:sp>
        <p:nvSpPr>
          <p:cNvPr id="78875" name="Freeform 97"/>
          <p:cNvSpPr>
            <a:spLocks/>
          </p:cNvSpPr>
          <p:nvPr/>
        </p:nvSpPr>
        <p:spPr bwMode="auto">
          <a:xfrm>
            <a:off x="7589838" y="1689100"/>
            <a:ext cx="868362" cy="2603500"/>
          </a:xfrm>
          <a:custGeom>
            <a:avLst/>
            <a:gdLst>
              <a:gd name="T0" fmla="*/ 106362 w 547"/>
              <a:gd name="T1" fmla="*/ 2435225 h 1640"/>
              <a:gd name="T2" fmla="*/ 106362 w 547"/>
              <a:gd name="T3" fmla="*/ 2603500 h 1640"/>
              <a:gd name="T4" fmla="*/ 868362 w 547"/>
              <a:gd name="T5" fmla="*/ 2603500 h 1640"/>
              <a:gd name="T6" fmla="*/ 868362 w 547"/>
              <a:gd name="T7" fmla="*/ 0 h 1640"/>
              <a:gd name="T8" fmla="*/ 0 w 547"/>
              <a:gd name="T9" fmla="*/ 0 h 1640"/>
              <a:gd name="T10" fmla="*/ 0 w 547"/>
              <a:gd name="T11" fmla="*/ 201612 h 16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47"/>
              <a:gd name="T19" fmla="*/ 0 h 1640"/>
              <a:gd name="T20" fmla="*/ 547 w 547"/>
              <a:gd name="T21" fmla="*/ 1640 h 164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47" h="1640">
                <a:moveTo>
                  <a:pt x="67" y="1534"/>
                </a:moveTo>
                <a:lnTo>
                  <a:pt x="67" y="1640"/>
                </a:lnTo>
                <a:lnTo>
                  <a:pt x="547" y="1640"/>
                </a:lnTo>
                <a:lnTo>
                  <a:pt x="547" y="0"/>
                </a:lnTo>
                <a:lnTo>
                  <a:pt x="0" y="0"/>
                </a:lnTo>
                <a:lnTo>
                  <a:pt x="0" y="127"/>
                </a:lnTo>
              </a:path>
            </a:pathLst>
          </a:custGeom>
          <a:noFill/>
          <a:ln w="333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76" name="Oval 98"/>
          <p:cNvSpPr>
            <a:spLocks noChangeArrowheads="1"/>
          </p:cNvSpPr>
          <p:nvPr/>
        </p:nvSpPr>
        <p:spPr bwMode="auto">
          <a:xfrm>
            <a:off x="7005638" y="3513138"/>
            <a:ext cx="84137" cy="88900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77" name="Oval 99"/>
          <p:cNvSpPr>
            <a:spLocks noChangeArrowheads="1"/>
          </p:cNvSpPr>
          <p:nvPr/>
        </p:nvSpPr>
        <p:spPr bwMode="auto">
          <a:xfrm>
            <a:off x="5048250" y="2105025"/>
            <a:ext cx="84138" cy="84138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78" name="Line 100"/>
          <p:cNvSpPr>
            <a:spLocks noChangeShapeType="1"/>
          </p:cNvSpPr>
          <p:nvPr/>
        </p:nvSpPr>
        <p:spPr bwMode="auto">
          <a:xfrm>
            <a:off x="6394450" y="4354513"/>
            <a:ext cx="1588" cy="347662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79" name="Rectangle 101"/>
          <p:cNvSpPr>
            <a:spLocks noChangeArrowheads="1"/>
          </p:cNvSpPr>
          <p:nvPr/>
        </p:nvSpPr>
        <p:spPr bwMode="auto">
          <a:xfrm>
            <a:off x="4799013" y="2768600"/>
            <a:ext cx="2365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Helvetica" pitchFamily="34" charset="0"/>
              </a:rPr>
              <a:t>cnt</a:t>
            </a:r>
            <a:endParaRPr lang="en-US"/>
          </a:p>
        </p:txBody>
      </p:sp>
      <p:sp>
        <p:nvSpPr>
          <p:cNvPr id="78880" name="Rectangle 102"/>
          <p:cNvSpPr>
            <a:spLocks noChangeArrowheads="1"/>
          </p:cNvSpPr>
          <p:nvPr/>
        </p:nvSpPr>
        <p:spPr bwMode="auto">
          <a:xfrm>
            <a:off x="4799013" y="1919288"/>
            <a:ext cx="1381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Helvetica" pitchFamily="34" charset="0"/>
              </a:rPr>
              <a:t>ld</a:t>
            </a:r>
            <a:endParaRPr lang="en-US"/>
          </a:p>
        </p:txBody>
      </p:sp>
      <p:sp>
        <p:nvSpPr>
          <p:cNvPr id="78881" name="Freeform 103"/>
          <p:cNvSpPr>
            <a:spLocks/>
          </p:cNvSpPr>
          <p:nvPr/>
        </p:nvSpPr>
        <p:spPr bwMode="auto">
          <a:xfrm>
            <a:off x="5059363" y="2946400"/>
            <a:ext cx="179387" cy="88900"/>
          </a:xfrm>
          <a:custGeom>
            <a:avLst/>
            <a:gdLst>
              <a:gd name="T0" fmla="*/ 179387 w 113"/>
              <a:gd name="T1" fmla="*/ 44450 h 56"/>
              <a:gd name="T2" fmla="*/ 0 w 113"/>
              <a:gd name="T3" fmla="*/ 0 h 56"/>
              <a:gd name="T4" fmla="*/ 0 w 113"/>
              <a:gd name="T5" fmla="*/ 88900 h 56"/>
              <a:gd name="T6" fmla="*/ 179387 w 113"/>
              <a:gd name="T7" fmla="*/ 44450 h 56"/>
              <a:gd name="T8" fmla="*/ 0 60000 65536"/>
              <a:gd name="T9" fmla="*/ 0 60000 65536"/>
              <a:gd name="T10" fmla="*/ 0 60000 65536"/>
              <a:gd name="T11" fmla="*/ 0 60000 65536"/>
              <a:gd name="T12" fmla="*/ 0 w 113"/>
              <a:gd name="T13" fmla="*/ 0 h 56"/>
              <a:gd name="T14" fmla="*/ 113 w 113"/>
              <a:gd name="T15" fmla="*/ 56 h 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" h="56">
                <a:moveTo>
                  <a:pt x="113" y="28"/>
                </a:moveTo>
                <a:lnTo>
                  <a:pt x="0" y="0"/>
                </a:lnTo>
                <a:lnTo>
                  <a:pt x="0" y="56"/>
                </a:lnTo>
                <a:lnTo>
                  <a:pt x="113" y="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82" name="Line 104"/>
          <p:cNvSpPr>
            <a:spLocks noChangeShapeType="1"/>
          </p:cNvSpPr>
          <p:nvPr/>
        </p:nvSpPr>
        <p:spPr bwMode="auto">
          <a:xfrm>
            <a:off x="4419600" y="2990850"/>
            <a:ext cx="706438" cy="1588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83" name="Line 105"/>
          <p:cNvSpPr>
            <a:spLocks noChangeShapeType="1"/>
          </p:cNvSpPr>
          <p:nvPr/>
        </p:nvSpPr>
        <p:spPr bwMode="auto">
          <a:xfrm flipH="1">
            <a:off x="6972300" y="3922713"/>
            <a:ext cx="150813" cy="150812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84" name="Line 106"/>
          <p:cNvSpPr>
            <a:spLocks noChangeShapeType="1"/>
          </p:cNvSpPr>
          <p:nvPr/>
        </p:nvSpPr>
        <p:spPr bwMode="auto">
          <a:xfrm flipH="1">
            <a:off x="7999413" y="4219575"/>
            <a:ext cx="150812" cy="15240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85" name="Line 107"/>
          <p:cNvSpPr>
            <a:spLocks noChangeShapeType="1"/>
          </p:cNvSpPr>
          <p:nvPr/>
        </p:nvSpPr>
        <p:spPr bwMode="auto">
          <a:xfrm flipH="1">
            <a:off x="6629400" y="3484563"/>
            <a:ext cx="152400" cy="150812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86" name="Line 108"/>
          <p:cNvSpPr>
            <a:spLocks noChangeShapeType="1"/>
          </p:cNvSpPr>
          <p:nvPr/>
        </p:nvSpPr>
        <p:spPr bwMode="auto">
          <a:xfrm flipH="1">
            <a:off x="7302500" y="3484563"/>
            <a:ext cx="152400" cy="150812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87" name="Line 109"/>
          <p:cNvSpPr>
            <a:spLocks noChangeShapeType="1"/>
          </p:cNvSpPr>
          <p:nvPr/>
        </p:nvSpPr>
        <p:spPr bwMode="auto">
          <a:xfrm flipH="1">
            <a:off x="6372225" y="1604963"/>
            <a:ext cx="150813" cy="150812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88" name="Line 110"/>
          <p:cNvSpPr>
            <a:spLocks noChangeShapeType="1"/>
          </p:cNvSpPr>
          <p:nvPr/>
        </p:nvSpPr>
        <p:spPr bwMode="auto">
          <a:xfrm flipH="1">
            <a:off x="6965950" y="2317750"/>
            <a:ext cx="152400" cy="150813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89" name="Rectangle 111"/>
          <p:cNvSpPr>
            <a:spLocks noChangeArrowheads="1"/>
          </p:cNvSpPr>
          <p:nvPr/>
        </p:nvSpPr>
        <p:spPr bwMode="auto">
          <a:xfrm>
            <a:off x="7591425" y="3862388"/>
            <a:ext cx="2016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Helvetica" pitchFamily="34" charset="0"/>
              </a:rPr>
              <a:t>+1</a:t>
            </a:r>
            <a:endParaRPr lang="en-US"/>
          </a:p>
        </p:txBody>
      </p:sp>
      <p:sp>
        <p:nvSpPr>
          <p:cNvPr id="78890" name="Freeform 112"/>
          <p:cNvSpPr>
            <a:spLocks/>
          </p:cNvSpPr>
          <p:nvPr/>
        </p:nvSpPr>
        <p:spPr bwMode="auto">
          <a:xfrm>
            <a:off x="5087938" y="2149475"/>
            <a:ext cx="161925" cy="611188"/>
          </a:xfrm>
          <a:custGeom>
            <a:avLst/>
            <a:gdLst>
              <a:gd name="T0" fmla="*/ 161925 w 102"/>
              <a:gd name="T1" fmla="*/ 611188 h 385"/>
              <a:gd name="T2" fmla="*/ 0 w 102"/>
              <a:gd name="T3" fmla="*/ 611188 h 385"/>
              <a:gd name="T4" fmla="*/ 0 w 102"/>
              <a:gd name="T5" fmla="*/ 0 h 385"/>
              <a:gd name="T6" fmla="*/ 0 60000 65536"/>
              <a:gd name="T7" fmla="*/ 0 60000 65536"/>
              <a:gd name="T8" fmla="*/ 0 60000 65536"/>
              <a:gd name="T9" fmla="*/ 0 w 102"/>
              <a:gd name="T10" fmla="*/ 0 h 385"/>
              <a:gd name="T11" fmla="*/ 102 w 102"/>
              <a:gd name="T12" fmla="*/ 385 h 3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2" h="385">
                <a:moveTo>
                  <a:pt x="102" y="385"/>
                </a:moveTo>
                <a:lnTo>
                  <a:pt x="0" y="385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91" name="Line 113"/>
          <p:cNvSpPr>
            <a:spLocks noChangeShapeType="1"/>
          </p:cNvSpPr>
          <p:nvPr/>
        </p:nvSpPr>
        <p:spPr bwMode="auto">
          <a:xfrm>
            <a:off x="5641975" y="2873375"/>
            <a:ext cx="112713" cy="1588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92" name="Freeform 114"/>
          <p:cNvSpPr>
            <a:spLocks/>
          </p:cNvSpPr>
          <p:nvPr/>
        </p:nvSpPr>
        <p:spPr bwMode="auto">
          <a:xfrm>
            <a:off x="6102350" y="2105025"/>
            <a:ext cx="179388" cy="88900"/>
          </a:xfrm>
          <a:custGeom>
            <a:avLst/>
            <a:gdLst>
              <a:gd name="T0" fmla="*/ 179388 w 113"/>
              <a:gd name="T1" fmla="*/ 44450 h 56"/>
              <a:gd name="T2" fmla="*/ 0 w 113"/>
              <a:gd name="T3" fmla="*/ 0 h 56"/>
              <a:gd name="T4" fmla="*/ 0 w 113"/>
              <a:gd name="T5" fmla="*/ 88900 h 56"/>
              <a:gd name="T6" fmla="*/ 179388 w 113"/>
              <a:gd name="T7" fmla="*/ 44450 h 56"/>
              <a:gd name="T8" fmla="*/ 0 60000 65536"/>
              <a:gd name="T9" fmla="*/ 0 60000 65536"/>
              <a:gd name="T10" fmla="*/ 0 60000 65536"/>
              <a:gd name="T11" fmla="*/ 0 60000 65536"/>
              <a:gd name="T12" fmla="*/ 0 w 113"/>
              <a:gd name="T13" fmla="*/ 0 h 56"/>
              <a:gd name="T14" fmla="*/ 113 w 113"/>
              <a:gd name="T15" fmla="*/ 56 h 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" h="56">
                <a:moveTo>
                  <a:pt x="113" y="28"/>
                </a:moveTo>
                <a:lnTo>
                  <a:pt x="0" y="0"/>
                </a:lnTo>
                <a:lnTo>
                  <a:pt x="0" y="56"/>
                </a:lnTo>
                <a:lnTo>
                  <a:pt x="113" y="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93" name="Line 115"/>
          <p:cNvSpPr>
            <a:spLocks noChangeShapeType="1"/>
          </p:cNvSpPr>
          <p:nvPr/>
        </p:nvSpPr>
        <p:spPr bwMode="auto">
          <a:xfrm>
            <a:off x="4419600" y="2149475"/>
            <a:ext cx="1751013" cy="1588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94" name="Freeform 116"/>
          <p:cNvSpPr>
            <a:spLocks/>
          </p:cNvSpPr>
          <p:nvPr/>
        </p:nvSpPr>
        <p:spPr bwMode="auto">
          <a:xfrm>
            <a:off x="7000875" y="2508250"/>
            <a:ext cx="88900" cy="179388"/>
          </a:xfrm>
          <a:custGeom>
            <a:avLst/>
            <a:gdLst>
              <a:gd name="T0" fmla="*/ 44450 w 56"/>
              <a:gd name="T1" fmla="*/ 179388 h 113"/>
              <a:gd name="T2" fmla="*/ 88900 w 56"/>
              <a:gd name="T3" fmla="*/ 0 h 113"/>
              <a:gd name="T4" fmla="*/ 0 w 56"/>
              <a:gd name="T5" fmla="*/ 0 h 113"/>
              <a:gd name="T6" fmla="*/ 44450 w 56"/>
              <a:gd name="T7" fmla="*/ 179388 h 113"/>
              <a:gd name="T8" fmla="*/ 0 60000 65536"/>
              <a:gd name="T9" fmla="*/ 0 60000 65536"/>
              <a:gd name="T10" fmla="*/ 0 60000 65536"/>
              <a:gd name="T11" fmla="*/ 0 60000 65536"/>
              <a:gd name="T12" fmla="*/ 0 w 56"/>
              <a:gd name="T13" fmla="*/ 0 h 113"/>
              <a:gd name="T14" fmla="*/ 56 w 56"/>
              <a:gd name="T15" fmla="*/ 113 h 1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" h="113">
                <a:moveTo>
                  <a:pt x="28" y="113"/>
                </a:moveTo>
                <a:lnTo>
                  <a:pt x="56" y="0"/>
                </a:lnTo>
                <a:lnTo>
                  <a:pt x="0" y="0"/>
                </a:lnTo>
                <a:lnTo>
                  <a:pt x="28" y="1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95" name="Line 117"/>
          <p:cNvSpPr>
            <a:spLocks noChangeShapeType="1"/>
          </p:cNvSpPr>
          <p:nvPr/>
        </p:nvSpPr>
        <p:spPr bwMode="auto">
          <a:xfrm>
            <a:off x="7045325" y="2284413"/>
            <a:ext cx="1588" cy="285750"/>
          </a:xfrm>
          <a:prstGeom prst="line">
            <a:avLst/>
          </a:prstGeom>
          <a:noFill/>
          <a:ln w="333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96" name="Freeform 118"/>
          <p:cNvSpPr>
            <a:spLocks/>
          </p:cNvSpPr>
          <p:nvPr/>
        </p:nvSpPr>
        <p:spPr bwMode="auto">
          <a:xfrm>
            <a:off x="6400800" y="1817688"/>
            <a:ext cx="88900" cy="179387"/>
          </a:xfrm>
          <a:custGeom>
            <a:avLst/>
            <a:gdLst>
              <a:gd name="T0" fmla="*/ 44450 w 56"/>
              <a:gd name="T1" fmla="*/ 179387 h 113"/>
              <a:gd name="T2" fmla="*/ 88900 w 56"/>
              <a:gd name="T3" fmla="*/ 0 h 113"/>
              <a:gd name="T4" fmla="*/ 0 w 56"/>
              <a:gd name="T5" fmla="*/ 0 h 113"/>
              <a:gd name="T6" fmla="*/ 44450 w 56"/>
              <a:gd name="T7" fmla="*/ 179387 h 113"/>
              <a:gd name="T8" fmla="*/ 0 60000 65536"/>
              <a:gd name="T9" fmla="*/ 0 60000 65536"/>
              <a:gd name="T10" fmla="*/ 0 60000 65536"/>
              <a:gd name="T11" fmla="*/ 0 60000 65536"/>
              <a:gd name="T12" fmla="*/ 0 w 56"/>
              <a:gd name="T13" fmla="*/ 0 h 113"/>
              <a:gd name="T14" fmla="*/ 56 w 56"/>
              <a:gd name="T15" fmla="*/ 113 h 1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" h="113">
                <a:moveTo>
                  <a:pt x="28" y="113"/>
                </a:moveTo>
                <a:lnTo>
                  <a:pt x="56" y="0"/>
                </a:lnTo>
                <a:lnTo>
                  <a:pt x="0" y="0"/>
                </a:lnTo>
                <a:lnTo>
                  <a:pt x="28" y="1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97" name="Line 119"/>
          <p:cNvSpPr>
            <a:spLocks noChangeShapeType="1"/>
          </p:cNvSpPr>
          <p:nvPr/>
        </p:nvSpPr>
        <p:spPr bwMode="auto">
          <a:xfrm>
            <a:off x="6445250" y="1370013"/>
            <a:ext cx="1588" cy="515937"/>
          </a:xfrm>
          <a:prstGeom prst="line">
            <a:avLst/>
          </a:prstGeom>
          <a:noFill/>
          <a:ln w="333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98" name="Rectangle 120"/>
          <p:cNvSpPr>
            <a:spLocks noChangeArrowheads="1"/>
          </p:cNvSpPr>
          <p:nvPr/>
        </p:nvSpPr>
        <p:spPr bwMode="auto">
          <a:xfrm>
            <a:off x="6405563" y="2041525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Helvetica" pitchFamily="34" charset="0"/>
              </a:rPr>
              <a:t>1</a:t>
            </a:r>
            <a:endParaRPr lang="en-US"/>
          </a:p>
        </p:txBody>
      </p:sp>
      <p:sp>
        <p:nvSpPr>
          <p:cNvPr id="78899" name="Rectangle 121"/>
          <p:cNvSpPr>
            <a:spLocks noChangeArrowheads="1"/>
          </p:cNvSpPr>
          <p:nvPr/>
        </p:nvSpPr>
        <p:spPr bwMode="auto">
          <a:xfrm>
            <a:off x="7550150" y="2041525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Helvetica" pitchFamily="34" charset="0"/>
              </a:rPr>
              <a:t>0</a:t>
            </a:r>
            <a:endParaRPr lang="en-US"/>
          </a:p>
        </p:txBody>
      </p:sp>
      <p:sp>
        <p:nvSpPr>
          <p:cNvPr id="78900" name="Rectangle 122"/>
          <p:cNvSpPr>
            <a:spLocks noChangeArrowheads="1"/>
          </p:cNvSpPr>
          <p:nvPr/>
        </p:nvSpPr>
        <p:spPr bwMode="auto">
          <a:xfrm>
            <a:off x="6740525" y="2041525"/>
            <a:ext cx="6794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Helvetica" pitchFamily="34" charset="0"/>
              </a:rPr>
              <a:t>4-bit 2x1</a:t>
            </a:r>
            <a:endParaRPr lang="en-US"/>
          </a:p>
        </p:txBody>
      </p:sp>
      <p:sp>
        <p:nvSpPr>
          <p:cNvPr id="78901" name="Rectangle 125"/>
          <p:cNvSpPr>
            <a:spLocks noChangeArrowheads="1"/>
          </p:cNvSpPr>
          <p:nvPr/>
        </p:nvSpPr>
        <p:spPr bwMode="auto">
          <a:xfrm>
            <a:off x="6224588" y="1582738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Helvetica" pitchFamily="34" charset="0"/>
              </a:rPr>
              <a:t>L</a:t>
            </a:r>
            <a:endParaRPr lang="en-US"/>
          </a:p>
        </p:txBody>
      </p:sp>
      <p:sp>
        <p:nvSpPr>
          <p:cNvPr id="78902" name="Rectangle 126"/>
          <p:cNvSpPr>
            <a:spLocks noChangeArrowheads="1"/>
          </p:cNvSpPr>
          <p:nvPr/>
        </p:nvSpPr>
        <p:spPr bwMode="auto">
          <a:xfrm>
            <a:off x="6554788" y="1582738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Helvetica" pitchFamily="34" charset="0"/>
              </a:rPr>
              <a:t>4</a:t>
            </a:r>
            <a:endParaRPr lang="en-US"/>
          </a:p>
        </p:txBody>
      </p:sp>
      <p:sp>
        <p:nvSpPr>
          <p:cNvPr id="78903" name="Rectangle 127"/>
          <p:cNvSpPr>
            <a:spLocks noChangeArrowheads="1"/>
          </p:cNvSpPr>
          <p:nvPr/>
        </p:nvSpPr>
        <p:spPr bwMode="auto">
          <a:xfrm>
            <a:off x="7121525" y="2295525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Helvetica" pitchFamily="34" charset="0"/>
              </a:rPr>
              <a:t>4</a:t>
            </a:r>
            <a:endParaRPr lang="en-US"/>
          </a:p>
        </p:txBody>
      </p:sp>
      <p:sp>
        <p:nvSpPr>
          <p:cNvPr id="78904" name="Rectangle 128"/>
          <p:cNvSpPr>
            <a:spLocks noChangeArrowheads="1"/>
          </p:cNvSpPr>
          <p:nvPr/>
        </p:nvSpPr>
        <p:spPr bwMode="auto">
          <a:xfrm>
            <a:off x="5749925" y="2698750"/>
            <a:ext cx="2586038" cy="746125"/>
          </a:xfrm>
          <a:prstGeom prst="rect">
            <a:avLst/>
          </a:prstGeom>
          <a:noFill/>
          <a:ln w="17463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905" name="Freeform 129"/>
          <p:cNvSpPr>
            <a:spLocks/>
          </p:cNvSpPr>
          <p:nvPr/>
        </p:nvSpPr>
        <p:spPr bwMode="auto">
          <a:xfrm>
            <a:off x="6164263" y="3843338"/>
            <a:ext cx="454025" cy="515937"/>
          </a:xfrm>
          <a:custGeom>
            <a:avLst/>
            <a:gdLst>
              <a:gd name="T0" fmla="*/ 0 w 81"/>
              <a:gd name="T1" fmla="*/ 0 h 92"/>
              <a:gd name="T2" fmla="*/ 0 w 81"/>
              <a:gd name="T3" fmla="*/ 286009 h 92"/>
              <a:gd name="T4" fmla="*/ 229815 w 81"/>
              <a:gd name="T5" fmla="*/ 515937 h 92"/>
              <a:gd name="T6" fmla="*/ 454025 w 81"/>
              <a:gd name="T7" fmla="*/ 286009 h 92"/>
              <a:gd name="T8" fmla="*/ 454025 w 81"/>
              <a:gd name="T9" fmla="*/ 0 h 92"/>
              <a:gd name="T10" fmla="*/ 0 w 81"/>
              <a:gd name="T11" fmla="*/ 0 h 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1"/>
              <a:gd name="T19" fmla="*/ 0 h 92"/>
              <a:gd name="T20" fmla="*/ 81 w 81"/>
              <a:gd name="T21" fmla="*/ 92 h 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1" h="92">
                <a:moveTo>
                  <a:pt x="0" y="0"/>
                </a:moveTo>
                <a:cubicBezTo>
                  <a:pt x="0" y="51"/>
                  <a:pt x="0" y="51"/>
                  <a:pt x="0" y="51"/>
                </a:cubicBezTo>
                <a:cubicBezTo>
                  <a:pt x="0" y="74"/>
                  <a:pt x="18" y="92"/>
                  <a:pt x="41" y="92"/>
                </a:cubicBezTo>
                <a:cubicBezTo>
                  <a:pt x="63" y="92"/>
                  <a:pt x="81" y="74"/>
                  <a:pt x="81" y="51"/>
                </a:cubicBezTo>
                <a:cubicBezTo>
                  <a:pt x="81" y="0"/>
                  <a:pt x="81" y="0"/>
                  <a:pt x="81" y="0"/>
                </a:cubicBezTo>
                <a:lnTo>
                  <a:pt x="0" y="0"/>
                </a:lnTo>
                <a:close/>
              </a:path>
            </a:pathLst>
          </a:custGeom>
          <a:noFill/>
          <a:ln w="17463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906" name="Rectangle 130"/>
          <p:cNvSpPr>
            <a:spLocks noChangeArrowheads="1"/>
          </p:cNvSpPr>
          <p:nvPr/>
        </p:nvSpPr>
        <p:spPr bwMode="auto">
          <a:xfrm>
            <a:off x="7364413" y="3832225"/>
            <a:ext cx="657225" cy="292100"/>
          </a:xfrm>
          <a:prstGeom prst="rect">
            <a:avLst/>
          </a:prstGeom>
          <a:noFill/>
          <a:ln w="17463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907" name="Rectangle 131"/>
          <p:cNvSpPr>
            <a:spLocks noChangeArrowheads="1"/>
          </p:cNvSpPr>
          <p:nvPr/>
        </p:nvSpPr>
        <p:spPr bwMode="auto">
          <a:xfrm>
            <a:off x="6299200" y="2020888"/>
            <a:ext cx="1470025" cy="263525"/>
          </a:xfrm>
          <a:prstGeom prst="rect">
            <a:avLst/>
          </a:prstGeom>
          <a:noFill/>
          <a:ln w="17463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908" name="Freeform 132"/>
          <p:cNvSpPr>
            <a:spLocks/>
          </p:cNvSpPr>
          <p:nvPr/>
        </p:nvSpPr>
        <p:spPr bwMode="auto">
          <a:xfrm>
            <a:off x="5194300" y="2647950"/>
            <a:ext cx="454025" cy="449263"/>
          </a:xfrm>
          <a:custGeom>
            <a:avLst/>
            <a:gdLst>
              <a:gd name="T0" fmla="*/ 454025 w 81"/>
              <a:gd name="T1" fmla="*/ 224632 h 80"/>
              <a:gd name="T2" fmla="*/ 0 w 81"/>
              <a:gd name="T3" fmla="*/ 449263 h 80"/>
              <a:gd name="T4" fmla="*/ 67263 w 81"/>
              <a:gd name="T5" fmla="*/ 224632 h 80"/>
              <a:gd name="T6" fmla="*/ 67263 w 81"/>
              <a:gd name="T7" fmla="*/ 219016 h 80"/>
              <a:gd name="T8" fmla="*/ 0 w 81"/>
              <a:gd name="T9" fmla="*/ 0 h 80"/>
              <a:gd name="T10" fmla="*/ 454025 w 81"/>
              <a:gd name="T11" fmla="*/ 224632 h 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1"/>
              <a:gd name="T19" fmla="*/ 0 h 80"/>
              <a:gd name="T20" fmla="*/ 81 w 81"/>
              <a:gd name="T21" fmla="*/ 80 h 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1" h="80">
                <a:moveTo>
                  <a:pt x="81" y="40"/>
                </a:moveTo>
                <a:cubicBezTo>
                  <a:pt x="81" y="40"/>
                  <a:pt x="62" y="80"/>
                  <a:pt x="0" y="80"/>
                </a:cubicBezTo>
                <a:cubicBezTo>
                  <a:pt x="0" y="80"/>
                  <a:pt x="12" y="76"/>
                  <a:pt x="12" y="40"/>
                </a:cubicBezTo>
                <a:cubicBezTo>
                  <a:pt x="12" y="39"/>
                  <a:pt x="12" y="39"/>
                  <a:pt x="12" y="39"/>
                </a:cubicBezTo>
                <a:cubicBezTo>
                  <a:pt x="12" y="4"/>
                  <a:pt x="0" y="0"/>
                  <a:pt x="0" y="0"/>
                </a:cubicBezTo>
                <a:cubicBezTo>
                  <a:pt x="62" y="0"/>
                  <a:pt x="81" y="40"/>
                  <a:pt x="81" y="40"/>
                </a:cubicBezTo>
                <a:close/>
              </a:path>
            </a:pathLst>
          </a:custGeom>
          <a:solidFill>
            <a:srgbClr val="FFFFFF"/>
          </a:solidFill>
          <a:ln w="17463">
            <a:solidFill>
              <a:srgbClr val="0079C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909" name="Rectangle 133"/>
          <p:cNvSpPr>
            <a:spLocks noChangeArrowheads="1"/>
          </p:cNvSpPr>
          <p:nvPr/>
        </p:nvSpPr>
        <p:spPr bwMode="auto">
          <a:xfrm>
            <a:off x="5781675" y="3038475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Helvetica" pitchFamily="34" charset="0"/>
              </a:rPr>
              <a:t>clr</a:t>
            </a:r>
            <a:endParaRPr lang="en-US"/>
          </a:p>
        </p:txBody>
      </p:sp>
      <p:sp>
        <p:nvSpPr>
          <p:cNvPr id="78910" name="Freeform 134"/>
          <p:cNvSpPr>
            <a:spLocks/>
          </p:cNvSpPr>
          <p:nvPr/>
        </p:nvSpPr>
        <p:spPr bwMode="auto">
          <a:xfrm>
            <a:off x="5570538" y="3136900"/>
            <a:ext cx="179387" cy="88900"/>
          </a:xfrm>
          <a:custGeom>
            <a:avLst/>
            <a:gdLst>
              <a:gd name="T0" fmla="*/ 179387 w 113"/>
              <a:gd name="T1" fmla="*/ 44450 h 56"/>
              <a:gd name="T2" fmla="*/ 0 w 113"/>
              <a:gd name="T3" fmla="*/ 0 h 56"/>
              <a:gd name="T4" fmla="*/ 0 w 113"/>
              <a:gd name="T5" fmla="*/ 88900 h 56"/>
              <a:gd name="T6" fmla="*/ 179387 w 113"/>
              <a:gd name="T7" fmla="*/ 44450 h 56"/>
              <a:gd name="T8" fmla="*/ 0 60000 65536"/>
              <a:gd name="T9" fmla="*/ 0 60000 65536"/>
              <a:gd name="T10" fmla="*/ 0 60000 65536"/>
              <a:gd name="T11" fmla="*/ 0 60000 65536"/>
              <a:gd name="T12" fmla="*/ 0 w 113"/>
              <a:gd name="T13" fmla="*/ 0 h 56"/>
              <a:gd name="T14" fmla="*/ 113 w 113"/>
              <a:gd name="T15" fmla="*/ 56 h 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" h="56">
                <a:moveTo>
                  <a:pt x="113" y="28"/>
                </a:moveTo>
                <a:lnTo>
                  <a:pt x="0" y="0"/>
                </a:lnTo>
                <a:lnTo>
                  <a:pt x="0" y="56"/>
                </a:lnTo>
                <a:lnTo>
                  <a:pt x="113" y="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911" name="Line 135"/>
          <p:cNvSpPr>
            <a:spLocks noChangeShapeType="1"/>
          </p:cNvSpPr>
          <p:nvPr/>
        </p:nvSpPr>
        <p:spPr bwMode="auto">
          <a:xfrm>
            <a:off x="4414838" y="3192463"/>
            <a:ext cx="1182687" cy="1587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912" name="Rectangle 136"/>
          <p:cNvSpPr>
            <a:spLocks noChangeArrowheads="1"/>
          </p:cNvSpPr>
          <p:nvPr/>
        </p:nvSpPr>
        <p:spPr bwMode="auto">
          <a:xfrm>
            <a:off x="4800600" y="2992438"/>
            <a:ext cx="1873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Helvetica" pitchFamily="34" charset="0"/>
              </a:rPr>
              <a:t>clr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275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548043D-6AE8-4298-88C1-B8E050846879}" type="slidenum">
              <a:rPr lang="en-US" sz="1400" smtClean="0"/>
              <a:pPr eaLnBrk="1" hangingPunct="1"/>
              <a:t>34</a:t>
            </a:fld>
            <a:endParaRPr lang="en-US" sz="1400" smtClean="0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Counter with Parallel Load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4867275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Useful to create pulses at specific multiples of clock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Not just at N-bit counter’s natural wrap-around of 2</a:t>
            </a:r>
            <a:r>
              <a:rPr lang="en-US" sz="2000" baseline="30000" dirty="0" smtClean="0"/>
              <a:t>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Example: Pulse every 9 clock cycles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Use 4-bit down-counter with parallel load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Set parallel load input to 8 (1000)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Use terminal count to reload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/>
              <a:t>When count reaches 0, next cycle loads 8.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Why load 8 and not 9? Because 0 is included in count sequence: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/>
              <a:t>8, 7, 6, 5, 4, 3, 2, 1, 0 </a:t>
            </a:r>
            <a:r>
              <a:rPr lang="en-US" sz="1600" dirty="0" smtClean="0">
                <a:sym typeface="Wingdings" pitchFamily="2" charset="2"/>
              </a:rPr>
              <a:t> 9 counts</a:t>
            </a:r>
            <a:endParaRPr lang="en-US" sz="1600" dirty="0" smtClean="0"/>
          </a:p>
          <a:p>
            <a:pPr lvl="1" eaLnBrk="1" hangingPunct="1">
              <a:lnSpc>
                <a:spcPct val="90000"/>
              </a:lnSpc>
            </a:pPr>
            <a:endParaRPr lang="en-US" sz="2000" baseline="30000" dirty="0" smtClean="0"/>
          </a:p>
        </p:txBody>
      </p:sp>
      <p:grpSp>
        <p:nvGrpSpPr>
          <p:cNvPr id="79877" name="Group 31"/>
          <p:cNvGrpSpPr>
            <a:grpSpLocks/>
          </p:cNvGrpSpPr>
          <p:nvPr/>
        </p:nvGrpSpPr>
        <p:grpSpPr bwMode="auto">
          <a:xfrm>
            <a:off x="5181600" y="1522413"/>
            <a:ext cx="3652838" cy="3024187"/>
            <a:chOff x="3264" y="959"/>
            <a:chExt cx="1779" cy="1079"/>
          </a:xfrm>
        </p:grpSpPr>
        <p:sp>
          <p:nvSpPr>
            <p:cNvPr id="79880" name="Freeform 4"/>
            <p:cNvSpPr>
              <a:spLocks/>
            </p:cNvSpPr>
            <p:nvPr/>
          </p:nvSpPr>
          <p:spPr bwMode="auto">
            <a:xfrm>
              <a:off x="4299" y="1891"/>
              <a:ext cx="50" cy="100"/>
            </a:xfrm>
            <a:custGeom>
              <a:avLst/>
              <a:gdLst>
                <a:gd name="T0" fmla="*/ 25 w 50"/>
                <a:gd name="T1" fmla="*/ 100 h 100"/>
                <a:gd name="T2" fmla="*/ 50 w 50"/>
                <a:gd name="T3" fmla="*/ 0 h 100"/>
                <a:gd name="T4" fmla="*/ 0 w 50"/>
                <a:gd name="T5" fmla="*/ 0 h 100"/>
                <a:gd name="T6" fmla="*/ 25 w 50"/>
                <a:gd name="T7" fmla="*/ 100 h 1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"/>
                <a:gd name="T13" fmla="*/ 0 h 100"/>
                <a:gd name="T14" fmla="*/ 50 w 50"/>
                <a:gd name="T15" fmla="*/ 100 h 1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" h="100">
                  <a:moveTo>
                    <a:pt x="25" y="100"/>
                  </a:moveTo>
                  <a:lnTo>
                    <a:pt x="50" y="0"/>
                  </a:lnTo>
                  <a:lnTo>
                    <a:pt x="0" y="0"/>
                  </a:lnTo>
                  <a:lnTo>
                    <a:pt x="25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81" name="Line 5"/>
            <p:cNvSpPr>
              <a:spLocks noChangeShapeType="1"/>
            </p:cNvSpPr>
            <p:nvPr/>
          </p:nvSpPr>
          <p:spPr bwMode="auto">
            <a:xfrm>
              <a:off x="4324" y="1722"/>
              <a:ext cx="1" cy="20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82" name="Freeform 6"/>
            <p:cNvSpPr>
              <a:spLocks/>
            </p:cNvSpPr>
            <p:nvPr/>
          </p:nvSpPr>
          <p:spPr bwMode="auto">
            <a:xfrm>
              <a:off x="3886" y="1891"/>
              <a:ext cx="50" cy="100"/>
            </a:xfrm>
            <a:custGeom>
              <a:avLst/>
              <a:gdLst>
                <a:gd name="T0" fmla="*/ 25 w 50"/>
                <a:gd name="T1" fmla="*/ 100 h 100"/>
                <a:gd name="T2" fmla="*/ 50 w 50"/>
                <a:gd name="T3" fmla="*/ 0 h 100"/>
                <a:gd name="T4" fmla="*/ 0 w 50"/>
                <a:gd name="T5" fmla="*/ 0 h 100"/>
                <a:gd name="T6" fmla="*/ 25 w 50"/>
                <a:gd name="T7" fmla="*/ 100 h 1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"/>
                <a:gd name="T13" fmla="*/ 0 h 100"/>
                <a:gd name="T14" fmla="*/ 50 w 50"/>
                <a:gd name="T15" fmla="*/ 100 h 1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" h="100">
                  <a:moveTo>
                    <a:pt x="25" y="100"/>
                  </a:moveTo>
                  <a:lnTo>
                    <a:pt x="50" y="0"/>
                  </a:lnTo>
                  <a:lnTo>
                    <a:pt x="0" y="0"/>
                  </a:lnTo>
                  <a:lnTo>
                    <a:pt x="25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83" name="Freeform 7"/>
            <p:cNvSpPr>
              <a:spLocks/>
            </p:cNvSpPr>
            <p:nvPr/>
          </p:nvSpPr>
          <p:spPr bwMode="auto">
            <a:xfrm>
              <a:off x="3489" y="1441"/>
              <a:ext cx="100" cy="50"/>
            </a:xfrm>
            <a:custGeom>
              <a:avLst/>
              <a:gdLst>
                <a:gd name="T0" fmla="*/ 100 w 100"/>
                <a:gd name="T1" fmla="*/ 25 h 50"/>
                <a:gd name="T2" fmla="*/ 0 w 100"/>
                <a:gd name="T3" fmla="*/ 0 h 50"/>
                <a:gd name="T4" fmla="*/ 0 w 100"/>
                <a:gd name="T5" fmla="*/ 50 h 50"/>
                <a:gd name="T6" fmla="*/ 100 w 100"/>
                <a:gd name="T7" fmla="*/ 25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100" y="2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84" name="Line 8"/>
            <p:cNvSpPr>
              <a:spLocks noChangeShapeType="1"/>
            </p:cNvSpPr>
            <p:nvPr/>
          </p:nvSpPr>
          <p:spPr bwMode="auto">
            <a:xfrm>
              <a:off x="3321" y="1466"/>
              <a:ext cx="20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85" name="Freeform 9"/>
            <p:cNvSpPr>
              <a:spLocks/>
            </p:cNvSpPr>
            <p:nvPr/>
          </p:nvSpPr>
          <p:spPr bwMode="auto">
            <a:xfrm>
              <a:off x="3489" y="1609"/>
              <a:ext cx="100" cy="50"/>
            </a:xfrm>
            <a:custGeom>
              <a:avLst/>
              <a:gdLst>
                <a:gd name="T0" fmla="*/ 100 w 100"/>
                <a:gd name="T1" fmla="*/ 25 h 50"/>
                <a:gd name="T2" fmla="*/ 0 w 100"/>
                <a:gd name="T3" fmla="*/ 0 h 50"/>
                <a:gd name="T4" fmla="*/ 0 w 100"/>
                <a:gd name="T5" fmla="*/ 50 h 50"/>
                <a:gd name="T6" fmla="*/ 100 w 100"/>
                <a:gd name="T7" fmla="*/ 25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100" y="2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86" name="Line 10"/>
            <p:cNvSpPr>
              <a:spLocks noChangeShapeType="1"/>
            </p:cNvSpPr>
            <p:nvPr/>
          </p:nvSpPr>
          <p:spPr bwMode="auto">
            <a:xfrm>
              <a:off x="3321" y="1634"/>
              <a:ext cx="20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87" name="Freeform 11"/>
            <p:cNvSpPr>
              <a:spLocks/>
            </p:cNvSpPr>
            <p:nvPr/>
          </p:nvSpPr>
          <p:spPr bwMode="auto">
            <a:xfrm>
              <a:off x="3489" y="1272"/>
              <a:ext cx="100" cy="50"/>
            </a:xfrm>
            <a:custGeom>
              <a:avLst/>
              <a:gdLst>
                <a:gd name="T0" fmla="*/ 100 w 100"/>
                <a:gd name="T1" fmla="*/ 25 h 50"/>
                <a:gd name="T2" fmla="*/ 0 w 100"/>
                <a:gd name="T3" fmla="*/ 0 h 50"/>
                <a:gd name="T4" fmla="*/ 0 w 100"/>
                <a:gd name="T5" fmla="*/ 50 h 50"/>
                <a:gd name="T6" fmla="*/ 100 w 100"/>
                <a:gd name="T7" fmla="*/ 25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50"/>
                <a:gd name="T14" fmla="*/ 100 w 100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50">
                  <a:moveTo>
                    <a:pt x="100" y="2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100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88" name="Freeform 12"/>
            <p:cNvSpPr>
              <a:spLocks/>
            </p:cNvSpPr>
            <p:nvPr/>
          </p:nvSpPr>
          <p:spPr bwMode="auto">
            <a:xfrm>
              <a:off x="3264" y="1297"/>
              <a:ext cx="647" cy="741"/>
            </a:xfrm>
            <a:custGeom>
              <a:avLst/>
              <a:gdLst>
                <a:gd name="T0" fmla="*/ 263 w 647"/>
                <a:gd name="T1" fmla="*/ 0 h 741"/>
                <a:gd name="T2" fmla="*/ 0 w 647"/>
                <a:gd name="T3" fmla="*/ 0 h 741"/>
                <a:gd name="T4" fmla="*/ 0 w 647"/>
                <a:gd name="T5" fmla="*/ 741 h 741"/>
                <a:gd name="T6" fmla="*/ 647 w 647"/>
                <a:gd name="T7" fmla="*/ 741 h 741"/>
                <a:gd name="T8" fmla="*/ 647 w 647"/>
                <a:gd name="T9" fmla="*/ 631 h 741"/>
                <a:gd name="T10" fmla="*/ 647 w 647"/>
                <a:gd name="T11" fmla="*/ 425 h 7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7"/>
                <a:gd name="T19" fmla="*/ 0 h 741"/>
                <a:gd name="T20" fmla="*/ 647 w 647"/>
                <a:gd name="T21" fmla="*/ 741 h 7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7" h="741">
                  <a:moveTo>
                    <a:pt x="263" y="0"/>
                  </a:moveTo>
                  <a:lnTo>
                    <a:pt x="0" y="0"/>
                  </a:lnTo>
                  <a:lnTo>
                    <a:pt x="0" y="741"/>
                  </a:lnTo>
                  <a:lnTo>
                    <a:pt x="647" y="741"/>
                  </a:lnTo>
                  <a:lnTo>
                    <a:pt x="647" y="631"/>
                  </a:lnTo>
                  <a:lnTo>
                    <a:pt x="647" y="42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89" name="Freeform 13"/>
            <p:cNvSpPr>
              <a:spLocks/>
            </p:cNvSpPr>
            <p:nvPr/>
          </p:nvSpPr>
          <p:spPr bwMode="auto">
            <a:xfrm>
              <a:off x="3602" y="1581"/>
              <a:ext cx="103" cy="103"/>
            </a:xfrm>
            <a:custGeom>
              <a:avLst/>
              <a:gdLst>
                <a:gd name="T0" fmla="*/ 0 w 103"/>
                <a:gd name="T1" fmla="*/ 103 h 103"/>
                <a:gd name="T2" fmla="*/ 103 w 103"/>
                <a:gd name="T3" fmla="*/ 50 h 103"/>
                <a:gd name="T4" fmla="*/ 0 w 103"/>
                <a:gd name="T5" fmla="*/ 0 h 103"/>
                <a:gd name="T6" fmla="*/ 0 60000 65536"/>
                <a:gd name="T7" fmla="*/ 0 60000 65536"/>
                <a:gd name="T8" fmla="*/ 0 60000 65536"/>
                <a:gd name="T9" fmla="*/ 0 w 103"/>
                <a:gd name="T10" fmla="*/ 0 h 103"/>
                <a:gd name="T11" fmla="*/ 103 w 103"/>
                <a:gd name="T12" fmla="*/ 103 h 1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3" h="103">
                  <a:moveTo>
                    <a:pt x="0" y="103"/>
                  </a:moveTo>
                  <a:lnTo>
                    <a:pt x="103" y="5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0" name="Rectangle 14"/>
            <p:cNvSpPr>
              <a:spLocks noChangeArrowheads="1"/>
            </p:cNvSpPr>
            <p:nvPr/>
          </p:nvSpPr>
          <p:spPr bwMode="auto">
            <a:xfrm>
              <a:off x="3623" y="1405"/>
              <a:ext cx="44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Myriad Roman" charset="0"/>
                </a:rPr>
                <a:t>c</a:t>
              </a:r>
              <a:endParaRPr lang="en-US" sz="1600"/>
            </a:p>
          </p:txBody>
        </p:sp>
        <p:sp>
          <p:nvSpPr>
            <p:cNvPr id="79891" name="Rectangle 15"/>
            <p:cNvSpPr>
              <a:spLocks noChangeArrowheads="1"/>
            </p:cNvSpPr>
            <p:nvPr/>
          </p:nvSpPr>
          <p:spPr bwMode="auto">
            <a:xfrm>
              <a:off x="3668" y="1405"/>
              <a:ext cx="5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Myriad Roman" charset="0"/>
                </a:rPr>
                <a:t>n</a:t>
              </a:r>
              <a:endParaRPr lang="en-US" sz="1600"/>
            </a:p>
          </p:txBody>
        </p:sp>
        <p:sp>
          <p:nvSpPr>
            <p:cNvPr id="79892" name="Rectangle 16"/>
            <p:cNvSpPr>
              <a:spLocks noChangeArrowheads="1"/>
            </p:cNvSpPr>
            <p:nvPr/>
          </p:nvSpPr>
          <p:spPr bwMode="auto">
            <a:xfrm>
              <a:off x="3723" y="1405"/>
              <a:ext cx="28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Myriad Roman" charset="0"/>
                </a:rPr>
                <a:t>t</a:t>
              </a:r>
              <a:endParaRPr lang="en-US" sz="1600"/>
            </a:p>
          </p:txBody>
        </p:sp>
        <p:sp>
          <p:nvSpPr>
            <p:cNvPr id="79893" name="Rectangle 17"/>
            <p:cNvSpPr>
              <a:spLocks noChangeArrowheads="1"/>
            </p:cNvSpPr>
            <p:nvPr/>
          </p:nvSpPr>
          <p:spPr bwMode="auto">
            <a:xfrm>
              <a:off x="3623" y="1241"/>
              <a:ext cx="77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Myriad Roman" charset="0"/>
                </a:rPr>
                <a:t>ld</a:t>
              </a:r>
              <a:endParaRPr lang="en-US" sz="1600"/>
            </a:p>
          </p:txBody>
        </p:sp>
        <p:sp>
          <p:nvSpPr>
            <p:cNvPr id="79894" name="Rectangle 18"/>
            <p:cNvSpPr>
              <a:spLocks noChangeArrowheads="1"/>
            </p:cNvSpPr>
            <p:nvPr/>
          </p:nvSpPr>
          <p:spPr bwMode="auto">
            <a:xfrm>
              <a:off x="3874" y="1593"/>
              <a:ext cx="28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Myriad Roman" charset="0"/>
                </a:rPr>
                <a:t>t</a:t>
              </a:r>
              <a:endParaRPr lang="en-US" sz="1600"/>
            </a:p>
          </p:txBody>
        </p:sp>
        <p:sp>
          <p:nvSpPr>
            <p:cNvPr id="79895" name="Rectangle 19"/>
            <p:cNvSpPr>
              <a:spLocks noChangeArrowheads="1"/>
            </p:cNvSpPr>
            <p:nvPr/>
          </p:nvSpPr>
          <p:spPr bwMode="auto">
            <a:xfrm>
              <a:off x="3906" y="1593"/>
              <a:ext cx="44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Myriad Roman" charset="0"/>
                </a:rPr>
                <a:t>c</a:t>
              </a:r>
              <a:endParaRPr lang="en-US" sz="1600"/>
            </a:p>
          </p:txBody>
        </p:sp>
        <p:sp>
          <p:nvSpPr>
            <p:cNvPr id="79896" name="Rectangle 20"/>
            <p:cNvSpPr>
              <a:spLocks noChangeArrowheads="1"/>
            </p:cNvSpPr>
            <p:nvPr/>
          </p:nvSpPr>
          <p:spPr bwMode="auto">
            <a:xfrm>
              <a:off x="4296" y="1593"/>
              <a:ext cx="6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Myriad Roman" charset="0"/>
                </a:rPr>
                <a:t>C</a:t>
              </a:r>
              <a:endParaRPr lang="en-US" sz="1600"/>
            </a:p>
          </p:txBody>
        </p:sp>
        <p:sp>
          <p:nvSpPr>
            <p:cNvPr id="79897" name="Rectangle 21"/>
            <p:cNvSpPr>
              <a:spLocks noChangeArrowheads="1"/>
            </p:cNvSpPr>
            <p:nvPr/>
          </p:nvSpPr>
          <p:spPr bwMode="auto">
            <a:xfrm>
              <a:off x="4301" y="1255"/>
              <a:ext cx="6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Myriad Roman" charset="0"/>
                </a:rPr>
                <a:t>L</a:t>
              </a:r>
              <a:endParaRPr lang="en-US" sz="1600"/>
            </a:p>
          </p:txBody>
        </p:sp>
        <p:sp>
          <p:nvSpPr>
            <p:cNvPr id="79898" name="Rectangle 22"/>
            <p:cNvSpPr>
              <a:spLocks noChangeArrowheads="1"/>
            </p:cNvSpPr>
            <p:nvPr/>
          </p:nvSpPr>
          <p:spPr bwMode="auto">
            <a:xfrm>
              <a:off x="3602" y="1234"/>
              <a:ext cx="1441" cy="488"/>
            </a:xfrm>
            <a:prstGeom prst="rect">
              <a:avLst/>
            </a:prstGeom>
            <a:noFill/>
            <a:ln w="14288">
              <a:solidFill>
                <a:srgbClr val="0078C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9" name="Rectangle 23"/>
            <p:cNvSpPr>
              <a:spLocks noChangeArrowheads="1"/>
            </p:cNvSpPr>
            <p:nvPr/>
          </p:nvSpPr>
          <p:spPr bwMode="auto">
            <a:xfrm>
              <a:off x="3320" y="1348"/>
              <a:ext cx="49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 sz="1600"/>
            </a:p>
          </p:txBody>
        </p:sp>
        <p:sp>
          <p:nvSpPr>
            <p:cNvPr id="79900" name="Rectangle 24"/>
            <p:cNvSpPr>
              <a:spLocks noChangeArrowheads="1"/>
            </p:cNvSpPr>
            <p:nvPr/>
          </p:nvSpPr>
          <p:spPr bwMode="auto">
            <a:xfrm>
              <a:off x="3320" y="1651"/>
              <a:ext cx="121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Myriad Roman" charset="0"/>
                </a:rPr>
                <a:t>clk</a:t>
              </a:r>
              <a:endParaRPr lang="en-US" sz="1600"/>
            </a:p>
          </p:txBody>
        </p:sp>
        <p:sp>
          <p:nvSpPr>
            <p:cNvPr id="79901" name="Line 25"/>
            <p:cNvSpPr>
              <a:spLocks noChangeShapeType="1"/>
            </p:cNvSpPr>
            <p:nvPr/>
          </p:nvSpPr>
          <p:spPr bwMode="auto">
            <a:xfrm flipH="1">
              <a:off x="4286" y="1763"/>
              <a:ext cx="82" cy="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2" name="Rectangle 26"/>
            <p:cNvSpPr>
              <a:spLocks noChangeArrowheads="1"/>
            </p:cNvSpPr>
            <p:nvPr/>
          </p:nvSpPr>
          <p:spPr bwMode="auto">
            <a:xfrm>
              <a:off x="4221" y="1740"/>
              <a:ext cx="5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Myriad Roman" charset="0"/>
                </a:rPr>
                <a:t>4</a:t>
              </a:r>
              <a:endParaRPr lang="en-US" sz="1600"/>
            </a:p>
          </p:txBody>
        </p:sp>
        <p:sp>
          <p:nvSpPr>
            <p:cNvPr id="79903" name="Freeform 27"/>
            <p:cNvSpPr>
              <a:spLocks/>
            </p:cNvSpPr>
            <p:nvPr/>
          </p:nvSpPr>
          <p:spPr bwMode="auto">
            <a:xfrm>
              <a:off x="4299" y="1128"/>
              <a:ext cx="50" cy="100"/>
            </a:xfrm>
            <a:custGeom>
              <a:avLst/>
              <a:gdLst>
                <a:gd name="T0" fmla="*/ 25 w 50"/>
                <a:gd name="T1" fmla="*/ 100 h 100"/>
                <a:gd name="T2" fmla="*/ 50 w 50"/>
                <a:gd name="T3" fmla="*/ 0 h 100"/>
                <a:gd name="T4" fmla="*/ 0 w 50"/>
                <a:gd name="T5" fmla="*/ 0 h 100"/>
                <a:gd name="T6" fmla="*/ 25 w 50"/>
                <a:gd name="T7" fmla="*/ 100 h 1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"/>
                <a:gd name="T13" fmla="*/ 0 h 100"/>
                <a:gd name="T14" fmla="*/ 50 w 50"/>
                <a:gd name="T15" fmla="*/ 100 h 1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" h="100">
                  <a:moveTo>
                    <a:pt x="25" y="100"/>
                  </a:moveTo>
                  <a:lnTo>
                    <a:pt x="50" y="0"/>
                  </a:lnTo>
                  <a:lnTo>
                    <a:pt x="0" y="0"/>
                  </a:lnTo>
                  <a:lnTo>
                    <a:pt x="25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4" name="Line 28"/>
            <p:cNvSpPr>
              <a:spLocks noChangeShapeType="1"/>
            </p:cNvSpPr>
            <p:nvPr/>
          </p:nvSpPr>
          <p:spPr bwMode="auto">
            <a:xfrm>
              <a:off x="4324" y="959"/>
              <a:ext cx="1" cy="20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5" name="Line 29"/>
            <p:cNvSpPr>
              <a:spLocks noChangeShapeType="1"/>
            </p:cNvSpPr>
            <p:nvPr/>
          </p:nvSpPr>
          <p:spPr bwMode="auto">
            <a:xfrm flipH="1">
              <a:off x="4286" y="1000"/>
              <a:ext cx="82" cy="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6" name="Rectangle 30"/>
            <p:cNvSpPr>
              <a:spLocks noChangeArrowheads="1"/>
            </p:cNvSpPr>
            <p:nvPr/>
          </p:nvSpPr>
          <p:spPr bwMode="auto">
            <a:xfrm>
              <a:off x="4221" y="977"/>
              <a:ext cx="5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Myriad Roman" charset="0"/>
                </a:rPr>
                <a:t>4</a:t>
              </a:r>
              <a:endParaRPr lang="en-US" sz="1600"/>
            </a:p>
          </p:txBody>
        </p:sp>
      </p:grpSp>
      <p:sp>
        <p:nvSpPr>
          <p:cNvPr id="79878" name="Text Box 32"/>
          <p:cNvSpPr txBox="1">
            <a:spLocks noChangeArrowheads="1"/>
          </p:cNvSpPr>
          <p:nvPr/>
        </p:nvSpPr>
        <p:spPr bwMode="auto">
          <a:xfrm>
            <a:off x="6981825" y="1074738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</a:rPr>
              <a:t>1000</a:t>
            </a:r>
          </a:p>
        </p:txBody>
      </p:sp>
      <p:sp>
        <p:nvSpPr>
          <p:cNvPr id="79879" name="Text Box 33"/>
          <p:cNvSpPr txBox="1">
            <a:spLocks noChangeArrowheads="1"/>
          </p:cNvSpPr>
          <p:nvPr/>
        </p:nvSpPr>
        <p:spPr bwMode="auto">
          <a:xfrm>
            <a:off x="6343650" y="2662238"/>
            <a:ext cx="252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4-bit down-counter</a:t>
            </a:r>
          </a:p>
        </p:txBody>
      </p:sp>
    </p:spTree>
    <p:extLst>
      <p:ext uri="{BB962C8B-B14F-4D97-AF65-F5344CB8AC3E}">
        <p14:creationId xmlns:p14="http://schemas.microsoft.com/office/powerpoint/2010/main" val="29679614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3434E7A-5198-4DB1-BAFF-67B7EB5776F4}" type="slidenum">
              <a:rPr lang="en-US" sz="1400" smtClean="0"/>
              <a:pPr eaLnBrk="1" hangingPunct="1"/>
              <a:t>35</a:t>
            </a:fld>
            <a:endParaRPr lang="en-US" sz="1400" smtClean="0"/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215900"/>
            <a:ext cx="3352800" cy="838200"/>
          </a:xfrm>
        </p:spPr>
        <p:txBody>
          <a:bodyPr/>
          <a:lstStyle/>
          <a:p>
            <a:pPr eaLnBrk="1" hangingPunct="1"/>
            <a:r>
              <a:rPr lang="en-US" smtClean="0"/>
              <a:t>Register File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100" y="1219200"/>
            <a:ext cx="3292475" cy="1082675"/>
          </a:xfrm>
        </p:spPr>
        <p:txBody>
          <a:bodyPr/>
          <a:lstStyle/>
          <a:p>
            <a:pPr eaLnBrk="1" hangingPunct="1"/>
            <a:r>
              <a:rPr lang="en-US" smtClean="0"/>
              <a:t>Internal design uses drivers and bus</a:t>
            </a:r>
          </a:p>
        </p:txBody>
      </p:sp>
      <p:sp>
        <p:nvSpPr>
          <p:cNvPr id="89093" name="Text Box 37"/>
          <p:cNvSpPr txBox="1">
            <a:spLocks noChangeArrowheads="1"/>
          </p:cNvSpPr>
          <p:nvPr/>
        </p:nvSpPr>
        <p:spPr bwMode="auto">
          <a:xfrm>
            <a:off x="8623300" y="1809750"/>
            <a:ext cx="2413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900" i="1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89094" name="Text Box 38"/>
          <p:cNvSpPr txBox="1">
            <a:spLocks noChangeArrowheads="1"/>
          </p:cNvSpPr>
          <p:nvPr/>
        </p:nvSpPr>
        <p:spPr bwMode="auto">
          <a:xfrm>
            <a:off x="173038" y="4090988"/>
            <a:ext cx="2413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900" i="1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89095" name="AutoShape 39"/>
          <p:cNvSpPr>
            <a:spLocks noChangeAspect="1" noChangeArrowheads="1" noTextEdit="1"/>
          </p:cNvSpPr>
          <p:nvPr/>
        </p:nvSpPr>
        <p:spPr bwMode="auto">
          <a:xfrm>
            <a:off x="952500" y="2968625"/>
            <a:ext cx="1395413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6" name="Rectangle 41"/>
          <p:cNvSpPr>
            <a:spLocks noChangeArrowheads="1"/>
          </p:cNvSpPr>
          <p:nvPr/>
        </p:nvSpPr>
        <p:spPr bwMode="auto">
          <a:xfrm>
            <a:off x="3981450" y="608013"/>
            <a:ext cx="4284663" cy="3440112"/>
          </a:xfrm>
          <a:prstGeom prst="rect">
            <a:avLst/>
          </a:prstGeom>
          <a:noFill/>
          <a:ln w="14288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7" name="Freeform 42"/>
          <p:cNvSpPr>
            <a:spLocks/>
          </p:cNvSpPr>
          <p:nvPr/>
        </p:nvSpPr>
        <p:spPr bwMode="auto">
          <a:xfrm>
            <a:off x="7923213" y="3659188"/>
            <a:ext cx="444500" cy="92075"/>
          </a:xfrm>
          <a:custGeom>
            <a:avLst/>
            <a:gdLst>
              <a:gd name="T0" fmla="*/ 0 w 280"/>
              <a:gd name="T1" fmla="*/ 0 h 58"/>
              <a:gd name="T2" fmla="*/ 0 w 280"/>
              <a:gd name="T3" fmla="*/ 92075 h 58"/>
              <a:gd name="T4" fmla="*/ 444500 w 280"/>
              <a:gd name="T5" fmla="*/ 92075 h 58"/>
              <a:gd name="T6" fmla="*/ 0 60000 65536"/>
              <a:gd name="T7" fmla="*/ 0 60000 65536"/>
              <a:gd name="T8" fmla="*/ 0 60000 65536"/>
              <a:gd name="T9" fmla="*/ 0 w 280"/>
              <a:gd name="T10" fmla="*/ 0 h 58"/>
              <a:gd name="T11" fmla="*/ 280 w 280"/>
              <a:gd name="T12" fmla="*/ 58 h 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8">
                <a:moveTo>
                  <a:pt x="0" y="0"/>
                </a:moveTo>
                <a:lnTo>
                  <a:pt x="0" y="58"/>
                </a:lnTo>
                <a:lnTo>
                  <a:pt x="280" y="58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8" name="Freeform 43"/>
          <p:cNvSpPr>
            <a:spLocks/>
          </p:cNvSpPr>
          <p:nvPr/>
        </p:nvSpPr>
        <p:spPr bwMode="auto">
          <a:xfrm>
            <a:off x="7885113" y="3538538"/>
            <a:ext cx="74612" cy="147637"/>
          </a:xfrm>
          <a:custGeom>
            <a:avLst/>
            <a:gdLst>
              <a:gd name="T0" fmla="*/ 38100 w 47"/>
              <a:gd name="T1" fmla="*/ 0 h 93"/>
              <a:gd name="T2" fmla="*/ 0 w 47"/>
              <a:gd name="T3" fmla="*/ 147637 h 93"/>
              <a:gd name="T4" fmla="*/ 74612 w 47"/>
              <a:gd name="T5" fmla="*/ 147637 h 93"/>
              <a:gd name="T6" fmla="*/ 38100 w 47"/>
              <a:gd name="T7" fmla="*/ 0 h 93"/>
              <a:gd name="T8" fmla="*/ 0 60000 65536"/>
              <a:gd name="T9" fmla="*/ 0 60000 65536"/>
              <a:gd name="T10" fmla="*/ 0 60000 65536"/>
              <a:gd name="T11" fmla="*/ 0 60000 65536"/>
              <a:gd name="T12" fmla="*/ 0 w 47"/>
              <a:gd name="T13" fmla="*/ 0 h 93"/>
              <a:gd name="T14" fmla="*/ 47 w 47"/>
              <a:gd name="T15" fmla="*/ 93 h 9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" h="93">
                <a:moveTo>
                  <a:pt x="24" y="0"/>
                </a:moveTo>
                <a:lnTo>
                  <a:pt x="0" y="93"/>
                </a:lnTo>
                <a:lnTo>
                  <a:pt x="47" y="93"/>
                </a:lnTo>
                <a:lnTo>
                  <a:pt x="2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9" name="Freeform 44"/>
          <p:cNvSpPr>
            <a:spLocks/>
          </p:cNvSpPr>
          <p:nvPr/>
        </p:nvSpPr>
        <p:spPr bwMode="auto">
          <a:xfrm>
            <a:off x="6656388" y="1535113"/>
            <a:ext cx="149225" cy="74612"/>
          </a:xfrm>
          <a:custGeom>
            <a:avLst/>
            <a:gdLst>
              <a:gd name="T0" fmla="*/ 149225 w 94"/>
              <a:gd name="T1" fmla="*/ 36512 h 47"/>
              <a:gd name="T2" fmla="*/ 0 w 94"/>
              <a:gd name="T3" fmla="*/ 0 h 47"/>
              <a:gd name="T4" fmla="*/ 0 w 94"/>
              <a:gd name="T5" fmla="*/ 74612 h 47"/>
              <a:gd name="T6" fmla="*/ 149225 w 94"/>
              <a:gd name="T7" fmla="*/ 36512 h 47"/>
              <a:gd name="T8" fmla="*/ 0 60000 65536"/>
              <a:gd name="T9" fmla="*/ 0 60000 65536"/>
              <a:gd name="T10" fmla="*/ 0 60000 65536"/>
              <a:gd name="T11" fmla="*/ 0 60000 65536"/>
              <a:gd name="T12" fmla="*/ 0 w 94"/>
              <a:gd name="T13" fmla="*/ 0 h 47"/>
              <a:gd name="T14" fmla="*/ 94 w 94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" h="47">
                <a:moveTo>
                  <a:pt x="94" y="23"/>
                </a:moveTo>
                <a:lnTo>
                  <a:pt x="0" y="0"/>
                </a:lnTo>
                <a:lnTo>
                  <a:pt x="0" y="47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0" name="Freeform 45"/>
          <p:cNvSpPr>
            <a:spLocks/>
          </p:cNvSpPr>
          <p:nvPr/>
        </p:nvSpPr>
        <p:spPr bwMode="auto">
          <a:xfrm>
            <a:off x="6656388" y="2230438"/>
            <a:ext cx="149225" cy="74612"/>
          </a:xfrm>
          <a:custGeom>
            <a:avLst/>
            <a:gdLst>
              <a:gd name="T0" fmla="*/ 149225 w 94"/>
              <a:gd name="T1" fmla="*/ 36512 h 47"/>
              <a:gd name="T2" fmla="*/ 0 w 94"/>
              <a:gd name="T3" fmla="*/ 0 h 47"/>
              <a:gd name="T4" fmla="*/ 0 w 94"/>
              <a:gd name="T5" fmla="*/ 74612 h 47"/>
              <a:gd name="T6" fmla="*/ 149225 w 94"/>
              <a:gd name="T7" fmla="*/ 36512 h 47"/>
              <a:gd name="T8" fmla="*/ 0 60000 65536"/>
              <a:gd name="T9" fmla="*/ 0 60000 65536"/>
              <a:gd name="T10" fmla="*/ 0 60000 65536"/>
              <a:gd name="T11" fmla="*/ 0 60000 65536"/>
              <a:gd name="T12" fmla="*/ 0 w 94"/>
              <a:gd name="T13" fmla="*/ 0 h 47"/>
              <a:gd name="T14" fmla="*/ 94 w 94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" h="47">
                <a:moveTo>
                  <a:pt x="94" y="23"/>
                </a:moveTo>
                <a:lnTo>
                  <a:pt x="0" y="0"/>
                </a:lnTo>
                <a:lnTo>
                  <a:pt x="0" y="47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1" name="Freeform 46"/>
          <p:cNvSpPr>
            <a:spLocks/>
          </p:cNvSpPr>
          <p:nvPr/>
        </p:nvSpPr>
        <p:spPr bwMode="auto">
          <a:xfrm>
            <a:off x="6656388" y="2940050"/>
            <a:ext cx="149225" cy="74613"/>
          </a:xfrm>
          <a:custGeom>
            <a:avLst/>
            <a:gdLst>
              <a:gd name="T0" fmla="*/ 149225 w 94"/>
              <a:gd name="T1" fmla="*/ 36513 h 47"/>
              <a:gd name="T2" fmla="*/ 0 w 94"/>
              <a:gd name="T3" fmla="*/ 0 h 47"/>
              <a:gd name="T4" fmla="*/ 0 w 94"/>
              <a:gd name="T5" fmla="*/ 74613 h 47"/>
              <a:gd name="T6" fmla="*/ 149225 w 94"/>
              <a:gd name="T7" fmla="*/ 36513 h 47"/>
              <a:gd name="T8" fmla="*/ 0 60000 65536"/>
              <a:gd name="T9" fmla="*/ 0 60000 65536"/>
              <a:gd name="T10" fmla="*/ 0 60000 65536"/>
              <a:gd name="T11" fmla="*/ 0 60000 65536"/>
              <a:gd name="T12" fmla="*/ 0 w 94"/>
              <a:gd name="T13" fmla="*/ 0 h 47"/>
              <a:gd name="T14" fmla="*/ 94 w 94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" h="47">
                <a:moveTo>
                  <a:pt x="94" y="23"/>
                </a:moveTo>
                <a:lnTo>
                  <a:pt x="0" y="0"/>
                </a:lnTo>
                <a:lnTo>
                  <a:pt x="0" y="47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2" name="Freeform 47"/>
          <p:cNvSpPr>
            <a:spLocks/>
          </p:cNvSpPr>
          <p:nvPr/>
        </p:nvSpPr>
        <p:spPr bwMode="auto">
          <a:xfrm>
            <a:off x="5019675" y="2017713"/>
            <a:ext cx="96838" cy="96837"/>
          </a:xfrm>
          <a:custGeom>
            <a:avLst/>
            <a:gdLst>
              <a:gd name="T0" fmla="*/ 0 w 61"/>
              <a:gd name="T1" fmla="*/ 96837 h 61"/>
              <a:gd name="T2" fmla="*/ 96838 w 61"/>
              <a:gd name="T3" fmla="*/ 46037 h 61"/>
              <a:gd name="T4" fmla="*/ 0 w 61"/>
              <a:gd name="T5" fmla="*/ 0 h 61"/>
              <a:gd name="T6" fmla="*/ 0 60000 65536"/>
              <a:gd name="T7" fmla="*/ 0 60000 65536"/>
              <a:gd name="T8" fmla="*/ 0 60000 65536"/>
              <a:gd name="T9" fmla="*/ 0 w 61"/>
              <a:gd name="T10" fmla="*/ 0 h 61"/>
              <a:gd name="T11" fmla="*/ 61 w 61"/>
              <a:gd name="T12" fmla="*/ 61 h 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1" h="61">
                <a:moveTo>
                  <a:pt x="0" y="61"/>
                </a:moveTo>
                <a:lnTo>
                  <a:pt x="61" y="29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3" name="Freeform 48"/>
          <p:cNvSpPr>
            <a:spLocks/>
          </p:cNvSpPr>
          <p:nvPr/>
        </p:nvSpPr>
        <p:spPr bwMode="auto">
          <a:xfrm>
            <a:off x="5019675" y="1317625"/>
            <a:ext cx="96838" cy="96838"/>
          </a:xfrm>
          <a:custGeom>
            <a:avLst/>
            <a:gdLst>
              <a:gd name="T0" fmla="*/ 0 w 61"/>
              <a:gd name="T1" fmla="*/ 96838 h 61"/>
              <a:gd name="T2" fmla="*/ 96838 w 61"/>
              <a:gd name="T3" fmla="*/ 46038 h 61"/>
              <a:gd name="T4" fmla="*/ 0 w 61"/>
              <a:gd name="T5" fmla="*/ 0 h 61"/>
              <a:gd name="T6" fmla="*/ 0 60000 65536"/>
              <a:gd name="T7" fmla="*/ 0 60000 65536"/>
              <a:gd name="T8" fmla="*/ 0 60000 65536"/>
              <a:gd name="T9" fmla="*/ 0 w 61"/>
              <a:gd name="T10" fmla="*/ 0 h 61"/>
              <a:gd name="T11" fmla="*/ 61 w 61"/>
              <a:gd name="T12" fmla="*/ 61 h 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1" h="61">
                <a:moveTo>
                  <a:pt x="0" y="61"/>
                </a:moveTo>
                <a:lnTo>
                  <a:pt x="61" y="29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4" name="Freeform 49"/>
          <p:cNvSpPr>
            <a:spLocks/>
          </p:cNvSpPr>
          <p:nvPr/>
        </p:nvSpPr>
        <p:spPr bwMode="auto">
          <a:xfrm>
            <a:off x="5019675" y="2727325"/>
            <a:ext cx="96838" cy="96838"/>
          </a:xfrm>
          <a:custGeom>
            <a:avLst/>
            <a:gdLst>
              <a:gd name="T0" fmla="*/ 0 w 61"/>
              <a:gd name="T1" fmla="*/ 96838 h 61"/>
              <a:gd name="T2" fmla="*/ 96838 w 61"/>
              <a:gd name="T3" fmla="*/ 46038 h 61"/>
              <a:gd name="T4" fmla="*/ 0 w 61"/>
              <a:gd name="T5" fmla="*/ 0 h 61"/>
              <a:gd name="T6" fmla="*/ 0 60000 65536"/>
              <a:gd name="T7" fmla="*/ 0 60000 65536"/>
              <a:gd name="T8" fmla="*/ 0 60000 65536"/>
              <a:gd name="T9" fmla="*/ 0 w 61"/>
              <a:gd name="T10" fmla="*/ 0 h 61"/>
              <a:gd name="T11" fmla="*/ 61 w 61"/>
              <a:gd name="T12" fmla="*/ 61 h 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1" h="61">
                <a:moveTo>
                  <a:pt x="0" y="61"/>
                </a:moveTo>
                <a:lnTo>
                  <a:pt x="61" y="29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5" name="Freeform 50"/>
          <p:cNvSpPr>
            <a:spLocks/>
          </p:cNvSpPr>
          <p:nvPr/>
        </p:nvSpPr>
        <p:spPr bwMode="auto">
          <a:xfrm>
            <a:off x="5019675" y="3422650"/>
            <a:ext cx="96838" cy="96838"/>
          </a:xfrm>
          <a:custGeom>
            <a:avLst/>
            <a:gdLst>
              <a:gd name="T0" fmla="*/ 0 w 61"/>
              <a:gd name="T1" fmla="*/ 96838 h 61"/>
              <a:gd name="T2" fmla="*/ 96838 w 61"/>
              <a:gd name="T3" fmla="*/ 46038 h 61"/>
              <a:gd name="T4" fmla="*/ 0 w 61"/>
              <a:gd name="T5" fmla="*/ 0 h 61"/>
              <a:gd name="T6" fmla="*/ 0 60000 65536"/>
              <a:gd name="T7" fmla="*/ 0 60000 65536"/>
              <a:gd name="T8" fmla="*/ 0 60000 65536"/>
              <a:gd name="T9" fmla="*/ 0 w 61"/>
              <a:gd name="T10" fmla="*/ 0 h 61"/>
              <a:gd name="T11" fmla="*/ 61 w 61"/>
              <a:gd name="T12" fmla="*/ 61 h 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1" h="61">
                <a:moveTo>
                  <a:pt x="0" y="61"/>
                </a:moveTo>
                <a:lnTo>
                  <a:pt x="61" y="29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6" name="Oval 51"/>
          <p:cNvSpPr>
            <a:spLocks noChangeArrowheads="1"/>
          </p:cNvSpPr>
          <p:nvPr/>
        </p:nvSpPr>
        <p:spPr bwMode="auto">
          <a:xfrm>
            <a:off x="6415088" y="1627188"/>
            <a:ext cx="74612" cy="698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107" name="Oval 52"/>
          <p:cNvSpPr>
            <a:spLocks noChangeArrowheads="1"/>
          </p:cNvSpPr>
          <p:nvPr/>
        </p:nvSpPr>
        <p:spPr bwMode="auto">
          <a:xfrm>
            <a:off x="5534025" y="862013"/>
            <a:ext cx="74613" cy="698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108" name="Oval 53"/>
          <p:cNvSpPr>
            <a:spLocks noChangeArrowheads="1"/>
          </p:cNvSpPr>
          <p:nvPr/>
        </p:nvSpPr>
        <p:spPr bwMode="auto">
          <a:xfrm>
            <a:off x="6415088" y="2341563"/>
            <a:ext cx="74612" cy="698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109" name="Rectangle 54"/>
          <p:cNvSpPr>
            <a:spLocks noChangeArrowheads="1"/>
          </p:cNvSpPr>
          <p:nvPr/>
        </p:nvSpPr>
        <p:spPr bwMode="auto">
          <a:xfrm>
            <a:off x="5014913" y="1136650"/>
            <a:ext cx="1112837" cy="292100"/>
          </a:xfrm>
          <a:prstGeom prst="rect">
            <a:avLst/>
          </a:prstGeom>
          <a:noFill/>
          <a:ln w="14288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10" name="Rectangle 55"/>
          <p:cNvSpPr>
            <a:spLocks noChangeArrowheads="1"/>
          </p:cNvSpPr>
          <p:nvPr/>
        </p:nvSpPr>
        <p:spPr bwMode="auto">
          <a:xfrm>
            <a:off x="5014913" y="1841500"/>
            <a:ext cx="1112837" cy="292100"/>
          </a:xfrm>
          <a:prstGeom prst="rect">
            <a:avLst/>
          </a:prstGeom>
          <a:noFill/>
          <a:ln w="14288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11" name="Rectangle 56"/>
          <p:cNvSpPr>
            <a:spLocks noChangeArrowheads="1"/>
          </p:cNvSpPr>
          <p:nvPr/>
        </p:nvSpPr>
        <p:spPr bwMode="auto">
          <a:xfrm>
            <a:off x="5014913" y="2546350"/>
            <a:ext cx="1112837" cy="292100"/>
          </a:xfrm>
          <a:prstGeom prst="rect">
            <a:avLst/>
          </a:prstGeom>
          <a:noFill/>
          <a:ln w="14288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12" name="Rectangle 57"/>
          <p:cNvSpPr>
            <a:spLocks noChangeArrowheads="1"/>
          </p:cNvSpPr>
          <p:nvPr/>
        </p:nvSpPr>
        <p:spPr bwMode="auto">
          <a:xfrm>
            <a:off x="5014913" y="3251200"/>
            <a:ext cx="1112837" cy="292100"/>
          </a:xfrm>
          <a:prstGeom prst="rect">
            <a:avLst/>
          </a:prstGeom>
          <a:noFill/>
          <a:ln w="14288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13" name="Freeform 58"/>
          <p:cNvSpPr>
            <a:spLocks/>
          </p:cNvSpPr>
          <p:nvPr/>
        </p:nvSpPr>
        <p:spPr bwMode="auto">
          <a:xfrm>
            <a:off x="5572125" y="1433513"/>
            <a:ext cx="1130300" cy="138112"/>
          </a:xfrm>
          <a:custGeom>
            <a:avLst/>
            <a:gdLst>
              <a:gd name="T0" fmla="*/ 0 w 712"/>
              <a:gd name="T1" fmla="*/ 0 h 87"/>
              <a:gd name="T2" fmla="*/ 0 w 712"/>
              <a:gd name="T3" fmla="*/ 138112 h 87"/>
              <a:gd name="T4" fmla="*/ 1130300 w 712"/>
              <a:gd name="T5" fmla="*/ 138112 h 87"/>
              <a:gd name="T6" fmla="*/ 0 60000 65536"/>
              <a:gd name="T7" fmla="*/ 0 60000 65536"/>
              <a:gd name="T8" fmla="*/ 0 60000 65536"/>
              <a:gd name="T9" fmla="*/ 0 w 712"/>
              <a:gd name="T10" fmla="*/ 0 h 87"/>
              <a:gd name="T11" fmla="*/ 712 w 712"/>
              <a:gd name="T12" fmla="*/ 87 h 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2" h="87">
                <a:moveTo>
                  <a:pt x="0" y="0"/>
                </a:moveTo>
                <a:lnTo>
                  <a:pt x="0" y="87"/>
                </a:lnTo>
                <a:lnTo>
                  <a:pt x="712" y="87"/>
                </a:lnTo>
              </a:path>
            </a:pathLst>
          </a:cu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14" name="Freeform 59"/>
          <p:cNvSpPr>
            <a:spLocks/>
          </p:cNvSpPr>
          <p:nvPr/>
        </p:nvSpPr>
        <p:spPr bwMode="auto">
          <a:xfrm>
            <a:off x="4857750" y="1196975"/>
            <a:ext cx="147638" cy="74613"/>
          </a:xfrm>
          <a:custGeom>
            <a:avLst/>
            <a:gdLst>
              <a:gd name="T0" fmla="*/ 147638 w 93"/>
              <a:gd name="T1" fmla="*/ 36513 h 47"/>
              <a:gd name="T2" fmla="*/ 0 w 93"/>
              <a:gd name="T3" fmla="*/ 0 h 47"/>
              <a:gd name="T4" fmla="*/ 0 w 93"/>
              <a:gd name="T5" fmla="*/ 74613 h 47"/>
              <a:gd name="T6" fmla="*/ 147638 w 93"/>
              <a:gd name="T7" fmla="*/ 36513 h 47"/>
              <a:gd name="T8" fmla="*/ 0 60000 65536"/>
              <a:gd name="T9" fmla="*/ 0 60000 65536"/>
              <a:gd name="T10" fmla="*/ 0 60000 65536"/>
              <a:gd name="T11" fmla="*/ 0 60000 65536"/>
              <a:gd name="T12" fmla="*/ 0 w 93"/>
              <a:gd name="T13" fmla="*/ 0 h 47"/>
              <a:gd name="T14" fmla="*/ 93 w 93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3" h="47">
                <a:moveTo>
                  <a:pt x="93" y="23"/>
                </a:moveTo>
                <a:lnTo>
                  <a:pt x="0" y="0"/>
                </a:lnTo>
                <a:lnTo>
                  <a:pt x="0" y="47"/>
                </a:lnTo>
                <a:lnTo>
                  <a:pt x="93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15" name="Freeform 60"/>
          <p:cNvSpPr>
            <a:spLocks/>
          </p:cNvSpPr>
          <p:nvPr/>
        </p:nvSpPr>
        <p:spPr bwMode="auto">
          <a:xfrm>
            <a:off x="4041775" y="2170113"/>
            <a:ext cx="147638" cy="74612"/>
          </a:xfrm>
          <a:custGeom>
            <a:avLst/>
            <a:gdLst>
              <a:gd name="T0" fmla="*/ 147638 w 93"/>
              <a:gd name="T1" fmla="*/ 36512 h 47"/>
              <a:gd name="T2" fmla="*/ 0 w 93"/>
              <a:gd name="T3" fmla="*/ 0 h 47"/>
              <a:gd name="T4" fmla="*/ 0 w 93"/>
              <a:gd name="T5" fmla="*/ 74612 h 47"/>
              <a:gd name="T6" fmla="*/ 147638 w 93"/>
              <a:gd name="T7" fmla="*/ 36512 h 47"/>
              <a:gd name="T8" fmla="*/ 0 60000 65536"/>
              <a:gd name="T9" fmla="*/ 0 60000 65536"/>
              <a:gd name="T10" fmla="*/ 0 60000 65536"/>
              <a:gd name="T11" fmla="*/ 0 60000 65536"/>
              <a:gd name="T12" fmla="*/ 0 w 93"/>
              <a:gd name="T13" fmla="*/ 0 h 47"/>
              <a:gd name="T14" fmla="*/ 93 w 93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3" h="47">
                <a:moveTo>
                  <a:pt x="93" y="23"/>
                </a:moveTo>
                <a:lnTo>
                  <a:pt x="0" y="0"/>
                </a:lnTo>
                <a:lnTo>
                  <a:pt x="0" y="47"/>
                </a:lnTo>
                <a:lnTo>
                  <a:pt x="93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16" name="Freeform 61"/>
          <p:cNvSpPr>
            <a:spLocks/>
          </p:cNvSpPr>
          <p:nvPr/>
        </p:nvSpPr>
        <p:spPr bwMode="auto">
          <a:xfrm>
            <a:off x="4041775" y="2382838"/>
            <a:ext cx="147638" cy="74612"/>
          </a:xfrm>
          <a:custGeom>
            <a:avLst/>
            <a:gdLst>
              <a:gd name="T0" fmla="*/ 147638 w 93"/>
              <a:gd name="T1" fmla="*/ 38100 h 47"/>
              <a:gd name="T2" fmla="*/ 0 w 93"/>
              <a:gd name="T3" fmla="*/ 0 h 47"/>
              <a:gd name="T4" fmla="*/ 0 w 93"/>
              <a:gd name="T5" fmla="*/ 74612 h 47"/>
              <a:gd name="T6" fmla="*/ 147638 w 93"/>
              <a:gd name="T7" fmla="*/ 38100 h 47"/>
              <a:gd name="T8" fmla="*/ 0 60000 65536"/>
              <a:gd name="T9" fmla="*/ 0 60000 65536"/>
              <a:gd name="T10" fmla="*/ 0 60000 65536"/>
              <a:gd name="T11" fmla="*/ 0 60000 65536"/>
              <a:gd name="T12" fmla="*/ 0 w 93"/>
              <a:gd name="T13" fmla="*/ 0 h 47"/>
              <a:gd name="T14" fmla="*/ 93 w 93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3" h="47">
                <a:moveTo>
                  <a:pt x="93" y="24"/>
                </a:moveTo>
                <a:lnTo>
                  <a:pt x="0" y="0"/>
                </a:lnTo>
                <a:lnTo>
                  <a:pt x="0" y="47"/>
                </a:lnTo>
                <a:lnTo>
                  <a:pt x="93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17" name="Freeform 62"/>
          <p:cNvSpPr>
            <a:spLocks/>
          </p:cNvSpPr>
          <p:nvPr/>
        </p:nvSpPr>
        <p:spPr bwMode="auto">
          <a:xfrm>
            <a:off x="4268788" y="3543300"/>
            <a:ext cx="73025" cy="147638"/>
          </a:xfrm>
          <a:custGeom>
            <a:avLst/>
            <a:gdLst>
              <a:gd name="T0" fmla="*/ 36513 w 46"/>
              <a:gd name="T1" fmla="*/ 0 h 93"/>
              <a:gd name="T2" fmla="*/ 0 w 46"/>
              <a:gd name="T3" fmla="*/ 147638 h 93"/>
              <a:gd name="T4" fmla="*/ 73025 w 46"/>
              <a:gd name="T5" fmla="*/ 147638 h 93"/>
              <a:gd name="T6" fmla="*/ 36513 w 46"/>
              <a:gd name="T7" fmla="*/ 0 h 93"/>
              <a:gd name="T8" fmla="*/ 0 60000 65536"/>
              <a:gd name="T9" fmla="*/ 0 60000 65536"/>
              <a:gd name="T10" fmla="*/ 0 60000 65536"/>
              <a:gd name="T11" fmla="*/ 0 60000 65536"/>
              <a:gd name="T12" fmla="*/ 0 w 46"/>
              <a:gd name="T13" fmla="*/ 0 h 93"/>
              <a:gd name="T14" fmla="*/ 46 w 46"/>
              <a:gd name="T15" fmla="*/ 93 h 9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" h="93">
                <a:moveTo>
                  <a:pt x="23" y="0"/>
                </a:moveTo>
                <a:lnTo>
                  <a:pt x="0" y="93"/>
                </a:lnTo>
                <a:lnTo>
                  <a:pt x="46" y="93"/>
                </a:lnTo>
                <a:lnTo>
                  <a:pt x="2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18" name="Line 63"/>
          <p:cNvSpPr>
            <a:spLocks noChangeShapeType="1"/>
          </p:cNvSpPr>
          <p:nvPr/>
        </p:nvSpPr>
        <p:spPr bwMode="auto">
          <a:xfrm>
            <a:off x="4746625" y="1233488"/>
            <a:ext cx="157163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19" name="Freeform 64"/>
          <p:cNvSpPr>
            <a:spLocks/>
          </p:cNvSpPr>
          <p:nvPr/>
        </p:nvSpPr>
        <p:spPr bwMode="auto">
          <a:xfrm>
            <a:off x="4857750" y="1892300"/>
            <a:ext cx="147638" cy="74613"/>
          </a:xfrm>
          <a:custGeom>
            <a:avLst/>
            <a:gdLst>
              <a:gd name="T0" fmla="*/ 147638 w 93"/>
              <a:gd name="T1" fmla="*/ 36513 h 47"/>
              <a:gd name="T2" fmla="*/ 0 w 93"/>
              <a:gd name="T3" fmla="*/ 0 h 47"/>
              <a:gd name="T4" fmla="*/ 0 w 93"/>
              <a:gd name="T5" fmla="*/ 74613 h 47"/>
              <a:gd name="T6" fmla="*/ 147638 w 93"/>
              <a:gd name="T7" fmla="*/ 36513 h 47"/>
              <a:gd name="T8" fmla="*/ 0 60000 65536"/>
              <a:gd name="T9" fmla="*/ 0 60000 65536"/>
              <a:gd name="T10" fmla="*/ 0 60000 65536"/>
              <a:gd name="T11" fmla="*/ 0 60000 65536"/>
              <a:gd name="T12" fmla="*/ 0 w 93"/>
              <a:gd name="T13" fmla="*/ 0 h 47"/>
              <a:gd name="T14" fmla="*/ 93 w 93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3" h="47">
                <a:moveTo>
                  <a:pt x="93" y="23"/>
                </a:moveTo>
                <a:lnTo>
                  <a:pt x="0" y="0"/>
                </a:lnTo>
                <a:lnTo>
                  <a:pt x="0" y="47"/>
                </a:lnTo>
                <a:lnTo>
                  <a:pt x="93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0" name="Line 65"/>
          <p:cNvSpPr>
            <a:spLocks noChangeShapeType="1"/>
          </p:cNvSpPr>
          <p:nvPr/>
        </p:nvSpPr>
        <p:spPr bwMode="auto">
          <a:xfrm>
            <a:off x="4741863" y="1933575"/>
            <a:ext cx="16192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1" name="Freeform 66"/>
          <p:cNvSpPr>
            <a:spLocks/>
          </p:cNvSpPr>
          <p:nvPr/>
        </p:nvSpPr>
        <p:spPr bwMode="auto">
          <a:xfrm>
            <a:off x="4857750" y="2597150"/>
            <a:ext cx="147638" cy="74613"/>
          </a:xfrm>
          <a:custGeom>
            <a:avLst/>
            <a:gdLst>
              <a:gd name="T0" fmla="*/ 147638 w 93"/>
              <a:gd name="T1" fmla="*/ 36513 h 47"/>
              <a:gd name="T2" fmla="*/ 0 w 93"/>
              <a:gd name="T3" fmla="*/ 0 h 47"/>
              <a:gd name="T4" fmla="*/ 0 w 93"/>
              <a:gd name="T5" fmla="*/ 74613 h 47"/>
              <a:gd name="T6" fmla="*/ 147638 w 93"/>
              <a:gd name="T7" fmla="*/ 36513 h 47"/>
              <a:gd name="T8" fmla="*/ 0 60000 65536"/>
              <a:gd name="T9" fmla="*/ 0 60000 65536"/>
              <a:gd name="T10" fmla="*/ 0 60000 65536"/>
              <a:gd name="T11" fmla="*/ 0 60000 65536"/>
              <a:gd name="T12" fmla="*/ 0 w 93"/>
              <a:gd name="T13" fmla="*/ 0 h 47"/>
              <a:gd name="T14" fmla="*/ 93 w 93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3" h="47">
                <a:moveTo>
                  <a:pt x="93" y="23"/>
                </a:moveTo>
                <a:lnTo>
                  <a:pt x="0" y="0"/>
                </a:lnTo>
                <a:lnTo>
                  <a:pt x="0" y="47"/>
                </a:lnTo>
                <a:lnTo>
                  <a:pt x="93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2" name="Line 67"/>
          <p:cNvSpPr>
            <a:spLocks noChangeShapeType="1"/>
          </p:cNvSpPr>
          <p:nvPr/>
        </p:nvSpPr>
        <p:spPr bwMode="auto">
          <a:xfrm>
            <a:off x="4746625" y="2633663"/>
            <a:ext cx="157163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3" name="Freeform 68"/>
          <p:cNvSpPr>
            <a:spLocks/>
          </p:cNvSpPr>
          <p:nvPr/>
        </p:nvSpPr>
        <p:spPr bwMode="auto">
          <a:xfrm>
            <a:off x="4857750" y="3302000"/>
            <a:ext cx="147638" cy="74613"/>
          </a:xfrm>
          <a:custGeom>
            <a:avLst/>
            <a:gdLst>
              <a:gd name="T0" fmla="*/ 147638 w 93"/>
              <a:gd name="T1" fmla="*/ 36513 h 47"/>
              <a:gd name="T2" fmla="*/ 0 w 93"/>
              <a:gd name="T3" fmla="*/ 0 h 47"/>
              <a:gd name="T4" fmla="*/ 0 w 93"/>
              <a:gd name="T5" fmla="*/ 74613 h 47"/>
              <a:gd name="T6" fmla="*/ 147638 w 93"/>
              <a:gd name="T7" fmla="*/ 36513 h 47"/>
              <a:gd name="T8" fmla="*/ 0 60000 65536"/>
              <a:gd name="T9" fmla="*/ 0 60000 65536"/>
              <a:gd name="T10" fmla="*/ 0 60000 65536"/>
              <a:gd name="T11" fmla="*/ 0 60000 65536"/>
              <a:gd name="T12" fmla="*/ 0 w 93"/>
              <a:gd name="T13" fmla="*/ 0 h 47"/>
              <a:gd name="T14" fmla="*/ 93 w 93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3" h="47">
                <a:moveTo>
                  <a:pt x="93" y="23"/>
                </a:moveTo>
                <a:lnTo>
                  <a:pt x="0" y="0"/>
                </a:lnTo>
                <a:lnTo>
                  <a:pt x="0" y="47"/>
                </a:lnTo>
                <a:lnTo>
                  <a:pt x="93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4" name="Line 69"/>
          <p:cNvSpPr>
            <a:spLocks noChangeShapeType="1"/>
          </p:cNvSpPr>
          <p:nvPr/>
        </p:nvSpPr>
        <p:spPr bwMode="auto">
          <a:xfrm>
            <a:off x="4746625" y="3343275"/>
            <a:ext cx="157163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5" name="Freeform 70"/>
          <p:cNvSpPr>
            <a:spLocks/>
          </p:cNvSpPr>
          <p:nvPr/>
        </p:nvSpPr>
        <p:spPr bwMode="auto">
          <a:xfrm>
            <a:off x="5572125" y="2128838"/>
            <a:ext cx="1130300" cy="138112"/>
          </a:xfrm>
          <a:custGeom>
            <a:avLst/>
            <a:gdLst>
              <a:gd name="T0" fmla="*/ 0 w 712"/>
              <a:gd name="T1" fmla="*/ 0 h 87"/>
              <a:gd name="T2" fmla="*/ 0 w 712"/>
              <a:gd name="T3" fmla="*/ 138112 h 87"/>
              <a:gd name="T4" fmla="*/ 1130300 w 712"/>
              <a:gd name="T5" fmla="*/ 138112 h 87"/>
              <a:gd name="T6" fmla="*/ 0 60000 65536"/>
              <a:gd name="T7" fmla="*/ 0 60000 65536"/>
              <a:gd name="T8" fmla="*/ 0 60000 65536"/>
              <a:gd name="T9" fmla="*/ 0 w 712"/>
              <a:gd name="T10" fmla="*/ 0 h 87"/>
              <a:gd name="T11" fmla="*/ 712 w 712"/>
              <a:gd name="T12" fmla="*/ 87 h 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2" h="87">
                <a:moveTo>
                  <a:pt x="0" y="0"/>
                </a:moveTo>
                <a:lnTo>
                  <a:pt x="0" y="87"/>
                </a:lnTo>
                <a:lnTo>
                  <a:pt x="712" y="87"/>
                </a:lnTo>
              </a:path>
            </a:pathLst>
          </a:cu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6" name="Freeform 71"/>
          <p:cNvSpPr>
            <a:spLocks/>
          </p:cNvSpPr>
          <p:nvPr/>
        </p:nvSpPr>
        <p:spPr bwMode="auto">
          <a:xfrm>
            <a:off x="5572125" y="2838450"/>
            <a:ext cx="1130300" cy="138113"/>
          </a:xfrm>
          <a:custGeom>
            <a:avLst/>
            <a:gdLst>
              <a:gd name="T0" fmla="*/ 0 w 712"/>
              <a:gd name="T1" fmla="*/ 0 h 87"/>
              <a:gd name="T2" fmla="*/ 0 w 712"/>
              <a:gd name="T3" fmla="*/ 138113 h 87"/>
              <a:gd name="T4" fmla="*/ 1130300 w 712"/>
              <a:gd name="T5" fmla="*/ 138113 h 87"/>
              <a:gd name="T6" fmla="*/ 0 60000 65536"/>
              <a:gd name="T7" fmla="*/ 0 60000 65536"/>
              <a:gd name="T8" fmla="*/ 0 60000 65536"/>
              <a:gd name="T9" fmla="*/ 0 w 712"/>
              <a:gd name="T10" fmla="*/ 0 h 87"/>
              <a:gd name="T11" fmla="*/ 712 w 712"/>
              <a:gd name="T12" fmla="*/ 87 h 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2" h="87">
                <a:moveTo>
                  <a:pt x="0" y="0"/>
                </a:moveTo>
                <a:lnTo>
                  <a:pt x="0" y="87"/>
                </a:lnTo>
                <a:lnTo>
                  <a:pt x="712" y="87"/>
                </a:lnTo>
              </a:path>
            </a:pathLst>
          </a:cu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7" name="Freeform 72"/>
          <p:cNvSpPr>
            <a:spLocks/>
          </p:cNvSpPr>
          <p:nvPr/>
        </p:nvSpPr>
        <p:spPr bwMode="auto">
          <a:xfrm>
            <a:off x="6656388" y="3654425"/>
            <a:ext cx="149225" cy="73025"/>
          </a:xfrm>
          <a:custGeom>
            <a:avLst/>
            <a:gdLst>
              <a:gd name="T0" fmla="*/ 149225 w 94"/>
              <a:gd name="T1" fmla="*/ 36513 h 46"/>
              <a:gd name="T2" fmla="*/ 0 w 94"/>
              <a:gd name="T3" fmla="*/ 0 h 46"/>
              <a:gd name="T4" fmla="*/ 0 w 94"/>
              <a:gd name="T5" fmla="*/ 73025 h 46"/>
              <a:gd name="T6" fmla="*/ 149225 w 94"/>
              <a:gd name="T7" fmla="*/ 36513 h 46"/>
              <a:gd name="T8" fmla="*/ 0 60000 65536"/>
              <a:gd name="T9" fmla="*/ 0 60000 65536"/>
              <a:gd name="T10" fmla="*/ 0 60000 65536"/>
              <a:gd name="T11" fmla="*/ 0 60000 65536"/>
              <a:gd name="T12" fmla="*/ 0 w 94"/>
              <a:gd name="T13" fmla="*/ 0 h 46"/>
              <a:gd name="T14" fmla="*/ 94 w 94"/>
              <a:gd name="T15" fmla="*/ 46 h 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" h="46">
                <a:moveTo>
                  <a:pt x="94" y="23"/>
                </a:moveTo>
                <a:lnTo>
                  <a:pt x="0" y="0"/>
                </a:lnTo>
                <a:lnTo>
                  <a:pt x="0" y="46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8" name="Freeform 73"/>
          <p:cNvSpPr>
            <a:spLocks/>
          </p:cNvSpPr>
          <p:nvPr/>
        </p:nvSpPr>
        <p:spPr bwMode="auto">
          <a:xfrm>
            <a:off x="5534025" y="3101975"/>
            <a:ext cx="74613" cy="149225"/>
          </a:xfrm>
          <a:custGeom>
            <a:avLst/>
            <a:gdLst>
              <a:gd name="T0" fmla="*/ 38100 w 47"/>
              <a:gd name="T1" fmla="*/ 149225 h 94"/>
              <a:gd name="T2" fmla="*/ 74613 w 47"/>
              <a:gd name="T3" fmla="*/ 0 h 94"/>
              <a:gd name="T4" fmla="*/ 0 w 47"/>
              <a:gd name="T5" fmla="*/ 0 h 94"/>
              <a:gd name="T6" fmla="*/ 38100 w 47"/>
              <a:gd name="T7" fmla="*/ 149225 h 94"/>
              <a:gd name="T8" fmla="*/ 0 60000 65536"/>
              <a:gd name="T9" fmla="*/ 0 60000 65536"/>
              <a:gd name="T10" fmla="*/ 0 60000 65536"/>
              <a:gd name="T11" fmla="*/ 0 60000 65536"/>
              <a:gd name="T12" fmla="*/ 0 w 47"/>
              <a:gd name="T13" fmla="*/ 0 h 94"/>
              <a:gd name="T14" fmla="*/ 47 w 47"/>
              <a:gd name="T15" fmla="*/ 94 h 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" h="94">
                <a:moveTo>
                  <a:pt x="24" y="94"/>
                </a:moveTo>
                <a:lnTo>
                  <a:pt x="47" y="0"/>
                </a:lnTo>
                <a:lnTo>
                  <a:pt x="0" y="0"/>
                </a:lnTo>
                <a:lnTo>
                  <a:pt x="24" y="9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9" name="Freeform 74"/>
          <p:cNvSpPr>
            <a:spLocks/>
          </p:cNvSpPr>
          <p:nvPr/>
        </p:nvSpPr>
        <p:spPr bwMode="auto">
          <a:xfrm>
            <a:off x="5534025" y="2397125"/>
            <a:ext cx="74613" cy="149225"/>
          </a:xfrm>
          <a:custGeom>
            <a:avLst/>
            <a:gdLst>
              <a:gd name="T0" fmla="*/ 38100 w 47"/>
              <a:gd name="T1" fmla="*/ 149225 h 94"/>
              <a:gd name="T2" fmla="*/ 74613 w 47"/>
              <a:gd name="T3" fmla="*/ 0 h 94"/>
              <a:gd name="T4" fmla="*/ 0 w 47"/>
              <a:gd name="T5" fmla="*/ 0 h 94"/>
              <a:gd name="T6" fmla="*/ 38100 w 47"/>
              <a:gd name="T7" fmla="*/ 149225 h 94"/>
              <a:gd name="T8" fmla="*/ 0 60000 65536"/>
              <a:gd name="T9" fmla="*/ 0 60000 65536"/>
              <a:gd name="T10" fmla="*/ 0 60000 65536"/>
              <a:gd name="T11" fmla="*/ 0 60000 65536"/>
              <a:gd name="T12" fmla="*/ 0 w 47"/>
              <a:gd name="T13" fmla="*/ 0 h 94"/>
              <a:gd name="T14" fmla="*/ 47 w 47"/>
              <a:gd name="T15" fmla="*/ 94 h 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" h="94">
                <a:moveTo>
                  <a:pt x="24" y="94"/>
                </a:moveTo>
                <a:lnTo>
                  <a:pt x="47" y="0"/>
                </a:lnTo>
                <a:lnTo>
                  <a:pt x="0" y="0"/>
                </a:lnTo>
                <a:lnTo>
                  <a:pt x="24" y="9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30" name="Freeform 75"/>
          <p:cNvSpPr>
            <a:spLocks/>
          </p:cNvSpPr>
          <p:nvPr/>
        </p:nvSpPr>
        <p:spPr bwMode="auto">
          <a:xfrm>
            <a:off x="5534025" y="1692275"/>
            <a:ext cx="74613" cy="149225"/>
          </a:xfrm>
          <a:custGeom>
            <a:avLst/>
            <a:gdLst>
              <a:gd name="T0" fmla="*/ 38100 w 47"/>
              <a:gd name="T1" fmla="*/ 149225 h 94"/>
              <a:gd name="T2" fmla="*/ 74613 w 47"/>
              <a:gd name="T3" fmla="*/ 0 h 94"/>
              <a:gd name="T4" fmla="*/ 0 w 47"/>
              <a:gd name="T5" fmla="*/ 0 h 94"/>
              <a:gd name="T6" fmla="*/ 38100 w 47"/>
              <a:gd name="T7" fmla="*/ 149225 h 94"/>
              <a:gd name="T8" fmla="*/ 0 60000 65536"/>
              <a:gd name="T9" fmla="*/ 0 60000 65536"/>
              <a:gd name="T10" fmla="*/ 0 60000 65536"/>
              <a:gd name="T11" fmla="*/ 0 60000 65536"/>
              <a:gd name="T12" fmla="*/ 0 w 47"/>
              <a:gd name="T13" fmla="*/ 0 h 94"/>
              <a:gd name="T14" fmla="*/ 47 w 47"/>
              <a:gd name="T15" fmla="*/ 94 h 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" h="94">
                <a:moveTo>
                  <a:pt x="24" y="94"/>
                </a:moveTo>
                <a:lnTo>
                  <a:pt x="47" y="0"/>
                </a:lnTo>
                <a:lnTo>
                  <a:pt x="0" y="0"/>
                </a:lnTo>
                <a:lnTo>
                  <a:pt x="24" y="9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31" name="Freeform 76"/>
          <p:cNvSpPr>
            <a:spLocks/>
          </p:cNvSpPr>
          <p:nvPr/>
        </p:nvSpPr>
        <p:spPr bwMode="auto">
          <a:xfrm>
            <a:off x="5534025" y="987425"/>
            <a:ext cx="74613" cy="149225"/>
          </a:xfrm>
          <a:custGeom>
            <a:avLst/>
            <a:gdLst>
              <a:gd name="T0" fmla="*/ 38100 w 47"/>
              <a:gd name="T1" fmla="*/ 149225 h 94"/>
              <a:gd name="T2" fmla="*/ 74613 w 47"/>
              <a:gd name="T3" fmla="*/ 0 h 94"/>
              <a:gd name="T4" fmla="*/ 0 w 47"/>
              <a:gd name="T5" fmla="*/ 0 h 94"/>
              <a:gd name="T6" fmla="*/ 38100 w 47"/>
              <a:gd name="T7" fmla="*/ 149225 h 94"/>
              <a:gd name="T8" fmla="*/ 0 60000 65536"/>
              <a:gd name="T9" fmla="*/ 0 60000 65536"/>
              <a:gd name="T10" fmla="*/ 0 60000 65536"/>
              <a:gd name="T11" fmla="*/ 0 60000 65536"/>
              <a:gd name="T12" fmla="*/ 0 w 47"/>
              <a:gd name="T13" fmla="*/ 0 h 94"/>
              <a:gd name="T14" fmla="*/ 47 w 47"/>
              <a:gd name="T15" fmla="*/ 94 h 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" h="94">
                <a:moveTo>
                  <a:pt x="24" y="94"/>
                </a:moveTo>
                <a:lnTo>
                  <a:pt x="47" y="0"/>
                </a:lnTo>
                <a:lnTo>
                  <a:pt x="0" y="0"/>
                </a:lnTo>
                <a:lnTo>
                  <a:pt x="24" y="9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32" name="Freeform 77"/>
          <p:cNvSpPr>
            <a:spLocks/>
          </p:cNvSpPr>
          <p:nvPr/>
        </p:nvSpPr>
        <p:spPr bwMode="auto">
          <a:xfrm>
            <a:off x="5572125" y="3548063"/>
            <a:ext cx="1130300" cy="138112"/>
          </a:xfrm>
          <a:custGeom>
            <a:avLst/>
            <a:gdLst>
              <a:gd name="T0" fmla="*/ 0 w 712"/>
              <a:gd name="T1" fmla="*/ 0 h 87"/>
              <a:gd name="T2" fmla="*/ 0 w 712"/>
              <a:gd name="T3" fmla="*/ 138112 h 87"/>
              <a:gd name="T4" fmla="*/ 1130300 w 712"/>
              <a:gd name="T5" fmla="*/ 138112 h 87"/>
              <a:gd name="T6" fmla="*/ 0 60000 65536"/>
              <a:gd name="T7" fmla="*/ 0 60000 65536"/>
              <a:gd name="T8" fmla="*/ 0 60000 65536"/>
              <a:gd name="T9" fmla="*/ 0 w 712"/>
              <a:gd name="T10" fmla="*/ 0 h 87"/>
              <a:gd name="T11" fmla="*/ 712 w 712"/>
              <a:gd name="T12" fmla="*/ 87 h 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2" h="87">
                <a:moveTo>
                  <a:pt x="0" y="0"/>
                </a:moveTo>
                <a:lnTo>
                  <a:pt x="0" y="87"/>
                </a:lnTo>
                <a:lnTo>
                  <a:pt x="712" y="87"/>
                </a:lnTo>
              </a:path>
            </a:pathLst>
          </a:cu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33" name="Freeform 78"/>
          <p:cNvSpPr>
            <a:spLocks/>
          </p:cNvSpPr>
          <p:nvPr/>
        </p:nvSpPr>
        <p:spPr bwMode="auto">
          <a:xfrm>
            <a:off x="8015288" y="2365375"/>
            <a:ext cx="149225" cy="74613"/>
          </a:xfrm>
          <a:custGeom>
            <a:avLst/>
            <a:gdLst>
              <a:gd name="T0" fmla="*/ 0 w 94"/>
              <a:gd name="T1" fmla="*/ 36513 h 47"/>
              <a:gd name="T2" fmla="*/ 149225 w 94"/>
              <a:gd name="T3" fmla="*/ 0 h 47"/>
              <a:gd name="T4" fmla="*/ 149225 w 94"/>
              <a:gd name="T5" fmla="*/ 74613 h 47"/>
              <a:gd name="T6" fmla="*/ 0 w 94"/>
              <a:gd name="T7" fmla="*/ 36513 h 47"/>
              <a:gd name="T8" fmla="*/ 0 60000 65536"/>
              <a:gd name="T9" fmla="*/ 0 60000 65536"/>
              <a:gd name="T10" fmla="*/ 0 60000 65536"/>
              <a:gd name="T11" fmla="*/ 0 60000 65536"/>
              <a:gd name="T12" fmla="*/ 0 w 94"/>
              <a:gd name="T13" fmla="*/ 0 h 47"/>
              <a:gd name="T14" fmla="*/ 94 w 94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" h="47">
                <a:moveTo>
                  <a:pt x="0" y="23"/>
                </a:moveTo>
                <a:lnTo>
                  <a:pt x="94" y="0"/>
                </a:lnTo>
                <a:lnTo>
                  <a:pt x="94" y="47"/>
                </a:lnTo>
                <a:lnTo>
                  <a:pt x="0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34" name="Line 79"/>
          <p:cNvSpPr>
            <a:spLocks noChangeShapeType="1"/>
          </p:cNvSpPr>
          <p:nvPr/>
        </p:nvSpPr>
        <p:spPr bwMode="auto">
          <a:xfrm flipH="1">
            <a:off x="8116888" y="2401888"/>
            <a:ext cx="296862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35" name="Freeform 80"/>
          <p:cNvSpPr>
            <a:spLocks/>
          </p:cNvSpPr>
          <p:nvPr/>
        </p:nvSpPr>
        <p:spPr bwMode="auto">
          <a:xfrm>
            <a:off x="6875463" y="3449638"/>
            <a:ext cx="73025" cy="149225"/>
          </a:xfrm>
          <a:custGeom>
            <a:avLst/>
            <a:gdLst>
              <a:gd name="T0" fmla="*/ 36513 w 46"/>
              <a:gd name="T1" fmla="*/ 149225 h 94"/>
              <a:gd name="T2" fmla="*/ 73025 w 46"/>
              <a:gd name="T3" fmla="*/ 0 h 94"/>
              <a:gd name="T4" fmla="*/ 0 w 46"/>
              <a:gd name="T5" fmla="*/ 0 h 94"/>
              <a:gd name="T6" fmla="*/ 36513 w 46"/>
              <a:gd name="T7" fmla="*/ 149225 h 94"/>
              <a:gd name="T8" fmla="*/ 0 60000 65536"/>
              <a:gd name="T9" fmla="*/ 0 60000 65536"/>
              <a:gd name="T10" fmla="*/ 0 60000 65536"/>
              <a:gd name="T11" fmla="*/ 0 60000 65536"/>
              <a:gd name="T12" fmla="*/ 0 w 46"/>
              <a:gd name="T13" fmla="*/ 0 h 94"/>
              <a:gd name="T14" fmla="*/ 46 w 46"/>
              <a:gd name="T15" fmla="*/ 94 h 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" h="94">
                <a:moveTo>
                  <a:pt x="23" y="94"/>
                </a:moveTo>
                <a:lnTo>
                  <a:pt x="46" y="0"/>
                </a:lnTo>
                <a:lnTo>
                  <a:pt x="0" y="0"/>
                </a:lnTo>
                <a:lnTo>
                  <a:pt x="23" y="9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36" name="Freeform 81"/>
          <p:cNvSpPr>
            <a:spLocks/>
          </p:cNvSpPr>
          <p:nvPr/>
        </p:nvSpPr>
        <p:spPr bwMode="auto">
          <a:xfrm>
            <a:off x="6911975" y="3348038"/>
            <a:ext cx="542925" cy="147637"/>
          </a:xfrm>
          <a:custGeom>
            <a:avLst/>
            <a:gdLst>
              <a:gd name="T0" fmla="*/ 0 w 342"/>
              <a:gd name="T1" fmla="*/ 147637 h 93"/>
              <a:gd name="T2" fmla="*/ 0 w 342"/>
              <a:gd name="T3" fmla="*/ 0 h 93"/>
              <a:gd name="T4" fmla="*/ 542925 w 342"/>
              <a:gd name="T5" fmla="*/ 0 h 93"/>
              <a:gd name="T6" fmla="*/ 0 60000 65536"/>
              <a:gd name="T7" fmla="*/ 0 60000 65536"/>
              <a:gd name="T8" fmla="*/ 0 60000 65536"/>
              <a:gd name="T9" fmla="*/ 0 w 342"/>
              <a:gd name="T10" fmla="*/ 0 h 93"/>
              <a:gd name="T11" fmla="*/ 342 w 342"/>
              <a:gd name="T12" fmla="*/ 93 h 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2" h="93">
                <a:moveTo>
                  <a:pt x="0" y="93"/>
                </a:moveTo>
                <a:lnTo>
                  <a:pt x="0" y="0"/>
                </a:lnTo>
                <a:lnTo>
                  <a:pt x="342" y="0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37" name="Freeform 82"/>
          <p:cNvSpPr>
            <a:spLocks/>
          </p:cNvSpPr>
          <p:nvPr/>
        </p:nvSpPr>
        <p:spPr bwMode="auto">
          <a:xfrm>
            <a:off x="6875463" y="2744788"/>
            <a:ext cx="73025" cy="149225"/>
          </a:xfrm>
          <a:custGeom>
            <a:avLst/>
            <a:gdLst>
              <a:gd name="T0" fmla="*/ 36513 w 46"/>
              <a:gd name="T1" fmla="*/ 149225 h 94"/>
              <a:gd name="T2" fmla="*/ 73025 w 46"/>
              <a:gd name="T3" fmla="*/ 0 h 94"/>
              <a:gd name="T4" fmla="*/ 0 w 46"/>
              <a:gd name="T5" fmla="*/ 0 h 94"/>
              <a:gd name="T6" fmla="*/ 36513 w 46"/>
              <a:gd name="T7" fmla="*/ 149225 h 94"/>
              <a:gd name="T8" fmla="*/ 0 60000 65536"/>
              <a:gd name="T9" fmla="*/ 0 60000 65536"/>
              <a:gd name="T10" fmla="*/ 0 60000 65536"/>
              <a:gd name="T11" fmla="*/ 0 60000 65536"/>
              <a:gd name="T12" fmla="*/ 0 w 46"/>
              <a:gd name="T13" fmla="*/ 0 h 94"/>
              <a:gd name="T14" fmla="*/ 46 w 46"/>
              <a:gd name="T15" fmla="*/ 94 h 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" h="94">
                <a:moveTo>
                  <a:pt x="23" y="94"/>
                </a:moveTo>
                <a:lnTo>
                  <a:pt x="46" y="0"/>
                </a:lnTo>
                <a:lnTo>
                  <a:pt x="0" y="0"/>
                </a:lnTo>
                <a:lnTo>
                  <a:pt x="23" y="9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38" name="Freeform 83"/>
          <p:cNvSpPr>
            <a:spLocks/>
          </p:cNvSpPr>
          <p:nvPr/>
        </p:nvSpPr>
        <p:spPr bwMode="auto">
          <a:xfrm>
            <a:off x="6911975" y="2643188"/>
            <a:ext cx="542925" cy="149225"/>
          </a:xfrm>
          <a:custGeom>
            <a:avLst/>
            <a:gdLst>
              <a:gd name="T0" fmla="*/ 0 w 342"/>
              <a:gd name="T1" fmla="*/ 149225 h 94"/>
              <a:gd name="T2" fmla="*/ 0 w 342"/>
              <a:gd name="T3" fmla="*/ 0 h 94"/>
              <a:gd name="T4" fmla="*/ 542925 w 342"/>
              <a:gd name="T5" fmla="*/ 0 h 94"/>
              <a:gd name="T6" fmla="*/ 0 60000 65536"/>
              <a:gd name="T7" fmla="*/ 0 60000 65536"/>
              <a:gd name="T8" fmla="*/ 0 60000 65536"/>
              <a:gd name="T9" fmla="*/ 0 w 342"/>
              <a:gd name="T10" fmla="*/ 0 h 94"/>
              <a:gd name="T11" fmla="*/ 342 w 342"/>
              <a:gd name="T12" fmla="*/ 94 h 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2" h="94">
                <a:moveTo>
                  <a:pt x="0" y="94"/>
                </a:moveTo>
                <a:lnTo>
                  <a:pt x="0" y="0"/>
                </a:lnTo>
                <a:lnTo>
                  <a:pt x="342" y="0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39" name="Freeform 84"/>
          <p:cNvSpPr>
            <a:spLocks/>
          </p:cNvSpPr>
          <p:nvPr/>
        </p:nvSpPr>
        <p:spPr bwMode="auto">
          <a:xfrm>
            <a:off x="6875463" y="2032000"/>
            <a:ext cx="73025" cy="147638"/>
          </a:xfrm>
          <a:custGeom>
            <a:avLst/>
            <a:gdLst>
              <a:gd name="T0" fmla="*/ 36513 w 46"/>
              <a:gd name="T1" fmla="*/ 147638 h 93"/>
              <a:gd name="T2" fmla="*/ 73025 w 46"/>
              <a:gd name="T3" fmla="*/ 0 h 93"/>
              <a:gd name="T4" fmla="*/ 0 w 46"/>
              <a:gd name="T5" fmla="*/ 0 h 93"/>
              <a:gd name="T6" fmla="*/ 36513 w 46"/>
              <a:gd name="T7" fmla="*/ 147638 h 93"/>
              <a:gd name="T8" fmla="*/ 0 60000 65536"/>
              <a:gd name="T9" fmla="*/ 0 60000 65536"/>
              <a:gd name="T10" fmla="*/ 0 60000 65536"/>
              <a:gd name="T11" fmla="*/ 0 60000 65536"/>
              <a:gd name="T12" fmla="*/ 0 w 46"/>
              <a:gd name="T13" fmla="*/ 0 h 93"/>
              <a:gd name="T14" fmla="*/ 46 w 46"/>
              <a:gd name="T15" fmla="*/ 93 h 9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" h="93">
                <a:moveTo>
                  <a:pt x="23" y="93"/>
                </a:moveTo>
                <a:lnTo>
                  <a:pt x="46" y="0"/>
                </a:lnTo>
                <a:lnTo>
                  <a:pt x="0" y="0"/>
                </a:lnTo>
                <a:lnTo>
                  <a:pt x="23" y="9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40" name="Freeform 85"/>
          <p:cNvSpPr>
            <a:spLocks/>
          </p:cNvSpPr>
          <p:nvPr/>
        </p:nvSpPr>
        <p:spPr bwMode="auto">
          <a:xfrm>
            <a:off x="6911975" y="1928813"/>
            <a:ext cx="542925" cy="149225"/>
          </a:xfrm>
          <a:custGeom>
            <a:avLst/>
            <a:gdLst>
              <a:gd name="T0" fmla="*/ 0 w 342"/>
              <a:gd name="T1" fmla="*/ 149225 h 94"/>
              <a:gd name="T2" fmla="*/ 0 w 342"/>
              <a:gd name="T3" fmla="*/ 0 h 94"/>
              <a:gd name="T4" fmla="*/ 542925 w 342"/>
              <a:gd name="T5" fmla="*/ 0 h 94"/>
              <a:gd name="T6" fmla="*/ 0 60000 65536"/>
              <a:gd name="T7" fmla="*/ 0 60000 65536"/>
              <a:gd name="T8" fmla="*/ 0 60000 65536"/>
              <a:gd name="T9" fmla="*/ 0 w 342"/>
              <a:gd name="T10" fmla="*/ 0 h 94"/>
              <a:gd name="T11" fmla="*/ 342 w 342"/>
              <a:gd name="T12" fmla="*/ 94 h 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2" h="94">
                <a:moveTo>
                  <a:pt x="0" y="94"/>
                </a:moveTo>
                <a:lnTo>
                  <a:pt x="0" y="0"/>
                </a:lnTo>
                <a:lnTo>
                  <a:pt x="342" y="0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41" name="Freeform 86"/>
          <p:cNvSpPr>
            <a:spLocks/>
          </p:cNvSpPr>
          <p:nvPr/>
        </p:nvSpPr>
        <p:spPr bwMode="auto">
          <a:xfrm>
            <a:off x="6875463" y="1339850"/>
            <a:ext cx="73025" cy="149225"/>
          </a:xfrm>
          <a:custGeom>
            <a:avLst/>
            <a:gdLst>
              <a:gd name="T0" fmla="*/ 36513 w 46"/>
              <a:gd name="T1" fmla="*/ 149225 h 94"/>
              <a:gd name="T2" fmla="*/ 73025 w 46"/>
              <a:gd name="T3" fmla="*/ 0 h 94"/>
              <a:gd name="T4" fmla="*/ 0 w 46"/>
              <a:gd name="T5" fmla="*/ 0 h 94"/>
              <a:gd name="T6" fmla="*/ 36513 w 46"/>
              <a:gd name="T7" fmla="*/ 149225 h 94"/>
              <a:gd name="T8" fmla="*/ 0 60000 65536"/>
              <a:gd name="T9" fmla="*/ 0 60000 65536"/>
              <a:gd name="T10" fmla="*/ 0 60000 65536"/>
              <a:gd name="T11" fmla="*/ 0 60000 65536"/>
              <a:gd name="T12" fmla="*/ 0 w 46"/>
              <a:gd name="T13" fmla="*/ 0 h 94"/>
              <a:gd name="T14" fmla="*/ 46 w 46"/>
              <a:gd name="T15" fmla="*/ 94 h 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" h="94">
                <a:moveTo>
                  <a:pt x="23" y="94"/>
                </a:moveTo>
                <a:lnTo>
                  <a:pt x="46" y="0"/>
                </a:lnTo>
                <a:lnTo>
                  <a:pt x="0" y="0"/>
                </a:lnTo>
                <a:lnTo>
                  <a:pt x="23" y="9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42" name="Freeform 87"/>
          <p:cNvSpPr>
            <a:spLocks/>
          </p:cNvSpPr>
          <p:nvPr/>
        </p:nvSpPr>
        <p:spPr bwMode="auto">
          <a:xfrm>
            <a:off x="6911975" y="1238250"/>
            <a:ext cx="542925" cy="149225"/>
          </a:xfrm>
          <a:custGeom>
            <a:avLst/>
            <a:gdLst>
              <a:gd name="T0" fmla="*/ 0 w 342"/>
              <a:gd name="T1" fmla="*/ 149225 h 94"/>
              <a:gd name="T2" fmla="*/ 0 w 342"/>
              <a:gd name="T3" fmla="*/ 0 h 94"/>
              <a:gd name="T4" fmla="*/ 542925 w 342"/>
              <a:gd name="T5" fmla="*/ 0 h 94"/>
              <a:gd name="T6" fmla="*/ 0 60000 65536"/>
              <a:gd name="T7" fmla="*/ 0 60000 65536"/>
              <a:gd name="T8" fmla="*/ 0 60000 65536"/>
              <a:gd name="T9" fmla="*/ 0 w 342"/>
              <a:gd name="T10" fmla="*/ 0 h 94"/>
              <a:gd name="T11" fmla="*/ 342 w 342"/>
              <a:gd name="T12" fmla="*/ 94 h 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2" h="94">
                <a:moveTo>
                  <a:pt x="0" y="94"/>
                </a:moveTo>
                <a:lnTo>
                  <a:pt x="0" y="0"/>
                </a:lnTo>
                <a:lnTo>
                  <a:pt x="342" y="0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43" name="Freeform 88"/>
          <p:cNvSpPr>
            <a:spLocks/>
          </p:cNvSpPr>
          <p:nvPr/>
        </p:nvSpPr>
        <p:spPr bwMode="auto">
          <a:xfrm>
            <a:off x="7129463" y="1535113"/>
            <a:ext cx="149225" cy="74612"/>
          </a:xfrm>
          <a:custGeom>
            <a:avLst/>
            <a:gdLst>
              <a:gd name="T0" fmla="*/ 149225 w 94"/>
              <a:gd name="T1" fmla="*/ 36512 h 47"/>
              <a:gd name="T2" fmla="*/ 0 w 94"/>
              <a:gd name="T3" fmla="*/ 0 h 47"/>
              <a:gd name="T4" fmla="*/ 0 w 94"/>
              <a:gd name="T5" fmla="*/ 74612 h 47"/>
              <a:gd name="T6" fmla="*/ 149225 w 94"/>
              <a:gd name="T7" fmla="*/ 36512 h 47"/>
              <a:gd name="T8" fmla="*/ 0 60000 65536"/>
              <a:gd name="T9" fmla="*/ 0 60000 65536"/>
              <a:gd name="T10" fmla="*/ 0 60000 65536"/>
              <a:gd name="T11" fmla="*/ 0 60000 65536"/>
              <a:gd name="T12" fmla="*/ 0 w 94"/>
              <a:gd name="T13" fmla="*/ 0 h 47"/>
              <a:gd name="T14" fmla="*/ 94 w 94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" h="47">
                <a:moveTo>
                  <a:pt x="94" y="23"/>
                </a:moveTo>
                <a:lnTo>
                  <a:pt x="0" y="0"/>
                </a:lnTo>
                <a:lnTo>
                  <a:pt x="0" y="47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44" name="Freeform 89"/>
          <p:cNvSpPr>
            <a:spLocks/>
          </p:cNvSpPr>
          <p:nvPr/>
        </p:nvSpPr>
        <p:spPr bwMode="auto">
          <a:xfrm>
            <a:off x="8312150" y="965200"/>
            <a:ext cx="149225" cy="73025"/>
          </a:xfrm>
          <a:custGeom>
            <a:avLst/>
            <a:gdLst>
              <a:gd name="T0" fmla="*/ 149225 w 94"/>
              <a:gd name="T1" fmla="*/ 36513 h 46"/>
              <a:gd name="T2" fmla="*/ 0 w 94"/>
              <a:gd name="T3" fmla="*/ 0 h 46"/>
              <a:gd name="T4" fmla="*/ 0 w 94"/>
              <a:gd name="T5" fmla="*/ 73025 h 46"/>
              <a:gd name="T6" fmla="*/ 149225 w 94"/>
              <a:gd name="T7" fmla="*/ 36513 h 46"/>
              <a:gd name="T8" fmla="*/ 0 60000 65536"/>
              <a:gd name="T9" fmla="*/ 0 60000 65536"/>
              <a:gd name="T10" fmla="*/ 0 60000 65536"/>
              <a:gd name="T11" fmla="*/ 0 60000 65536"/>
              <a:gd name="T12" fmla="*/ 0 w 94"/>
              <a:gd name="T13" fmla="*/ 0 h 46"/>
              <a:gd name="T14" fmla="*/ 94 w 94"/>
              <a:gd name="T15" fmla="*/ 46 h 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" h="46">
                <a:moveTo>
                  <a:pt x="94" y="23"/>
                </a:moveTo>
                <a:lnTo>
                  <a:pt x="0" y="0"/>
                </a:lnTo>
                <a:lnTo>
                  <a:pt x="0" y="46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45" name="Freeform 90"/>
          <p:cNvSpPr>
            <a:spLocks/>
          </p:cNvSpPr>
          <p:nvPr/>
        </p:nvSpPr>
        <p:spPr bwMode="auto">
          <a:xfrm>
            <a:off x="7129463" y="2230438"/>
            <a:ext cx="149225" cy="74612"/>
          </a:xfrm>
          <a:custGeom>
            <a:avLst/>
            <a:gdLst>
              <a:gd name="T0" fmla="*/ 149225 w 94"/>
              <a:gd name="T1" fmla="*/ 36512 h 47"/>
              <a:gd name="T2" fmla="*/ 0 w 94"/>
              <a:gd name="T3" fmla="*/ 0 h 47"/>
              <a:gd name="T4" fmla="*/ 0 w 94"/>
              <a:gd name="T5" fmla="*/ 74612 h 47"/>
              <a:gd name="T6" fmla="*/ 149225 w 94"/>
              <a:gd name="T7" fmla="*/ 36512 h 47"/>
              <a:gd name="T8" fmla="*/ 0 60000 65536"/>
              <a:gd name="T9" fmla="*/ 0 60000 65536"/>
              <a:gd name="T10" fmla="*/ 0 60000 65536"/>
              <a:gd name="T11" fmla="*/ 0 60000 65536"/>
              <a:gd name="T12" fmla="*/ 0 w 94"/>
              <a:gd name="T13" fmla="*/ 0 h 47"/>
              <a:gd name="T14" fmla="*/ 94 w 94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" h="47">
                <a:moveTo>
                  <a:pt x="94" y="23"/>
                </a:moveTo>
                <a:lnTo>
                  <a:pt x="0" y="0"/>
                </a:lnTo>
                <a:lnTo>
                  <a:pt x="0" y="47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46" name="Freeform 91"/>
          <p:cNvSpPr>
            <a:spLocks/>
          </p:cNvSpPr>
          <p:nvPr/>
        </p:nvSpPr>
        <p:spPr bwMode="auto">
          <a:xfrm>
            <a:off x="7129463" y="2940050"/>
            <a:ext cx="149225" cy="74613"/>
          </a:xfrm>
          <a:custGeom>
            <a:avLst/>
            <a:gdLst>
              <a:gd name="T0" fmla="*/ 149225 w 94"/>
              <a:gd name="T1" fmla="*/ 36513 h 47"/>
              <a:gd name="T2" fmla="*/ 0 w 94"/>
              <a:gd name="T3" fmla="*/ 0 h 47"/>
              <a:gd name="T4" fmla="*/ 0 w 94"/>
              <a:gd name="T5" fmla="*/ 74613 h 47"/>
              <a:gd name="T6" fmla="*/ 149225 w 94"/>
              <a:gd name="T7" fmla="*/ 36513 h 47"/>
              <a:gd name="T8" fmla="*/ 0 60000 65536"/>
              <a:gd name="T9" fmla="*/ 0 60000 65536"/>
              <a:gd name="T10" fmla="*/ 0 60000 65536"/>
              <a:gd name="T11" fmla="*/ 0 60000 65536"/>
              <a:gd name="T12" fmla="*/ 0 w 94"/>
              <a:gd name="T13" fmla="*/ 0 h 47"/>
              <a:gd name="T14" fmla="*/ 94 w 94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" h="47">
                <a:moveTo>
                  <a:pt x="94" y="23"/>
                </a:moveTo>
                <a:lnTo>
                  <a:pt x="0" y="0"/>
                </a:lnTo>
                <a:lnTo>
                  <a:pt x="0" y="47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47" name="Line 92"/>
          <p:cNvSpPr>
            <a:spLocks noChangeShapeType="1"/>
          </p:cNvSpPr>
          <p:nvPr/>
        </p:nvSpPr>
        <p:spPr bwMode="auto">
          <a:xfrm>
            <a:off x="7027863" y="1571625"/>
            <a:ext cx="147637" cy="1588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48" name="Line 93"/>
          <p:cNvSpPr>
            <a:spLocks noChangeShapeType="1"/>
          </p:cNvSpPr>
          <p:nvPr/>
        </p:nvSpPr>
        <p:spPr bwMode="auto">
          <a:xfrm>
            <a:off x="7027863" y="2266950"/>
            <a:ext cx="147637" cy="1588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49" name="Line 94"/>
          <p:cNvSpPr>
            <a:spLocks noChangeShapeType="1"/>
          </p:cNvSpPr>
          <p:nvPr/>
        </p:nvSpPr>
        <p:spPr bwMode="auto">
          <a:xfrm>
            <a:off x="7027863" y="2976563"/>
            <a:ext cx="147637" cy="1587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50" name="Freeform 95"/>
          <p:cNvSpPr>
            <a:spLocks/>
          </p:cNvSpPr>
          <p:nvPr/>
        </p:nvSpPr>
        <p:spPr bwMode="auto">
          <a:xfrm>
            <a:off x="7129463" y="3654425"/>
            <a:ext cx="149225" cy="73025"/>
          </a:xfrm>
          <a:custGeom>
            <a:avLst/>
            <a:gdLst>
              <a:gd name="T0" fmla="*/ 149225 w 94"/>
              <a:gd name="T1" fmla="*/ 36513 h 46"/>
              <a:gd name="T2" fmla="*/ 0 w 94"/>
              <a:gd name="T3" fmla="*/ 0 h 46"/>
              <a:gd name="T4" fmla="*/ 0 w 94"/>
              <a:gd name="T5" fmla="*/ 73025 h 46"/>
              <a:gd name="T6" fmla="*/ 149225 w 94"/>
              <a:gd name="T7" fmla="*/ 36513 h 46"/>
              <a:gd name="T8" fmla="*/ 0 60000 65536"/>
              <a:gd name="T9" fmla="*/ 0 60000 65536"/>
              <a:gd name="T10" fmla="*/ 0 60000 65536"/>
              <a:gd name="T11" fmla="*/ 0 60000 65536"/>
              <a:gd name="T12" fmla="*/ 0 w 94"/>
              <a:gd name="T13" fmla="*/ 0 h 46"/>
              <a:gd name="T14" fmla="*/ 94 w 94"/>
              <a:gd name="T15" fmla="*/ 46 h 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" h="46">
                <a:moveTo>
                  <a:pt x="94" y="23"/>
                </a:moveTo>
                <a:lnTo>
                  <a:pt x="0" y="0"/>
                </a:lnTo>
                <a:lnTo>
                  <a:pt x="0" y="46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51" name="Line 96"/>
          <p:cNvSpPr>
            <a:spLocks noChangeShapeType="1"/>
          </p:cNvSpPr>
          <p:nvPr/>
        </p:nvSpPr>
        <p:spPr bwMode="auto">
          <a:xfrm>
            <a:off x="7027863" y="3686175"/>
            <a:ext cx="147637" cy="1588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52" name="Freeform 97"/>
          <p:cNvSpPr>
            <a:spLocks/>
          </p:cNvSpPr>
          <p:nvPr/>
        </p:nvSpPr>
        <p:spPr bwMode="auto">
          <a:xfrm>
            <a:off x="5572125" y="1665288"/>
            <a:ext cx="885825" cy="115887"/>
          </a:xfrm>
          <a:custGeom>
            <a:avLst/>
            <a:gdLst>
              <a:gd name="T0" fmla="*/ 0 w 558"/>
              <a:gd name="T1" fmla="*/ 115887 h 73"/>
              <a:gd name="T2" fmla="*/ 0 w 558"/>
              <a:gd name="T3" fmla="*/ 0 h 73"/>
              <a:gd name="T4" fmla="*/ 885825 w 558"/>
              <a:gd name="T5" fmla="*/ 0 h 73"/>
              <a:gd name="T6" fmla="*/ 0 60000 65536"/>
              <a:gd name="T7" fmla="*/ 0 60000 65536"/>
              <a:gd name="T8" fmla="*/ 0 60000 65536"/>
              <a:gd name="T9" fmla="*/ 0 w 558"/>
              <a:gd name="T10" fmla="*/ 0 h 73"/>
              <a:gd name="T11" fmla="*/ 558 w 558"/>
              <a:gd name="T12" fmla="*/ 73 h 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8" h="73">
                <a:moveTo>
                  <a:pt x="0" y="73"/>
                </a:moveTo>
                <a:lnTo>
                  <a:pt x="0" y="0"/>
                </a:lnTo>
                <a:lnTo>
                  <a:pt x="558" y="0"/>
                </a:lnTo>
              </a:path>
            </a:pathLst>
          </a:cu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53" name="Freeform 98"/>
          <p:cNvSpPr>
            <a:spLocks/>
          </p:cNvSpPr>
          <p:nvPr/>
        </p:nvSpPr>
        <p:spPr bwMode="auto">
          <a:xfrm>
            <a:off x="5572125" y="2379663"/>
            <a:ext cx="885825" cy="96837"/>
          </a:xfrm>
          <a:custGeom>
            <a:avLst/>
            <a:gdLst>
              <a:gd name="T0" fmla="*/ 0 w 558"/>
              <a:gd name="T1" fmla="*/ 96837 h 61"/>
              <a:gd name="T2" fmla="*/ 0 w 558"/>
              <a:gd name="T3" fmla="*/ 0 h 61"/>
              <a:gd name="T4" fmla="*/ 885825 w 558"/>
              <a:gd name="T5" fmla="*/ 0 h 61"/>
              <a:gd name="T6" fmla="*/ 0 60000 65536"/>
              <a:gd name="T7" fmla="*/ 0 60000 65536"/>
              <a:gd name="T8" fmla="*/ 0 60000 65536"/>
              <a:gd name="T9" fmla="*/ 0 w 558"/>
              <a:gd name="T10" fmla="*/ 0 h 61"/>
              <a:gd name="T11" fmla="*/ 558 w 558"/>
              <a:gd name="T12" fmla="*/ 61 h 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8" h="61">
                <a:moveTo>
                  <a:pt x="0" y="61"/>
                </a:moveTo>
                <a:lnTo>
                  <a:pt x="0" y="0"/>
                </a:lnTo>
                <a:lnTo>
                  <a:pt x="558" y="0"/>
                </a:lnTo>
              </a:path>
            </a:pathLst>
          </a:cu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54" name="Freeform 99"/>
          <p:cNvSpPr>
            <a:spLocks/>
          </p:cNvSpPr>
          <p:nvPr/>
        </p:nvSpPr>
        <p:spPr bwMode="auto">
          <a:xfrm>
            <a:off x="3887788" y="895350"/>
            <a:ext cx="2570162" cy="963613"/>
          </a:xfrm>
          <a:custGeom>
            <a:avLst/>
            <a:gdLst>
              <a:gd name="T0" fmla="*/ 2570162 w 1619"/>
              <a:gd name="T1" fmla="*/ 963613 h 607"/>
              <a:gd name="T2" fmla="*/ 2570162 w 1619"/>
              <a:gd name="T3" fmla="*/ 0 h 607"/>
              <a:gd name="T4" fmla="*/ 0 w 1619"/>
              <a:gd name="T5" fmla="*/ 0 h 607"/>
              <a:gd name="T6" fmla="*/ 0 60000 65536"/>
              <a:gd name="T7" fmla="*/ 0 60000 65536"/>
              <a:gd name="T8" fmla="*/ 0 60000 65536"/>
              <a:gd name="T9" fmla="*/ 0 w 1619"/>
              <a:gd name="T10" fmla="*/ 0 h 607"/>
              <a:gd name="T11" fmla="*/ 1619 w 1619"/>
              <a:gd name="T12" fmla="*/ 607 h 6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19" h="607">
                <a:moveTo>
                  <a:pt x="1619" y="607"/>
                </a:moveTo>
                <a:lnTo>
                  <a:pt x="1619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55" name="Freeform 100"/>
          <p:cNvSpPr>
            <a:spLocks/>
          </p:cNvSpPr>
          <p:nvPr/>
        </p:nvSpPr>
        <p:spPr bwMode="auto">
          <a:xfrm>
            <a:off x="5572125" y="2082800"/>
            <a:ext cx="885825" cy="1108075"/>
          </a:xfrm>
          <a:custGeom>
            <a:avLst/>
            <a:gdLst>
              <a:gd name="T0" fmla="*/ 0 w 558"/>
              <a:gd name="T1" fmla="*/ 1108075 h 698"/>
              <a:gd name="T2" fmla="*/ 0 w 558"/>
              <a:gd name="T3" fmla="*/ 996950 h 698"/>
              <a:gd name="T4" fmla="*/ 885825 w 558"/>
              <a:gd name="T5" fmla="*/ 996950 h 698"/>
              <a:gd name="T6" fmla="*/ 885825 w 558"/>
              <a:gd name="T7" fmla="*/ 0 h 698"/>
              <a:gd name="T8" fmla="*/ 0 60000 65536"/>
              <a:gd name="T9" fmla="*/ 0 60000 65536"/>
              <a:gd name="T10" fmla="*/ 0 60000 65536"/>
              <a:gd name="T11" fmla="*/ 0 60000 65536"/>
              <a:gd name="T12" fmla="*/ 0 w 558"/>
              <a:gd name="T13" fmla="*/ 0 h 698"/>
              <a:gd name="T14" fmla="*/ 558 w 558"/>
              <a:gd name="T15" fmla="*/ 698 h 69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8" h="698">
                <a:moveTo>
                  <a:pt x="0" y="698"/>
                </a:moveTo>
                <a:lnTo>
                  <a:pt x="0" y="628"/>
                </a:lnTo>
                <a:lnTo>
                  <a:pt x="558" y="628"/>
                </a:lnTo>
                <a:lnTo>
                  <a:pt x="558" y="0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56" name="Line 101"/>
          <p:cNvSpPr>
            <a:spLocks noChangeShapeType="1"/>
          </p:cNvSpPr>
          <p:nvPr/>
        </p:nvSpPr>
        <p:spPr bwMode="auto">
          <a:xfrm flipV="1">
            <a:off x="5572125" y="900113"/>
            <a:ext cx="1588" cy="185737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57" name="Line 102"/>
          <p:cNvSpPr>
            <a:spLocks noChangeShapeType="1"/>
          </p:cNvSpPr>
          <p:nvPr/>
        </p:nvSpPr>
        <p:spPr bwMode="auto">
          <a:xfrm flipV="1">
            <a:off x="4556125" y="830263"/>
            <a:ext cx="125413" cy="125412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58" name="Line 103"/>
          <p:cNvSpPr>
            <a:spLocks noChangeShapeType="1"/>
          </p:cNvSpPr>
          <p:nvPr/>
        </p:nvSpPr>
        <p:spPr bwMode="auto">
          <a:xfrm flipV="1">
            <a:off x="6021388" y="1506538"/>
            <a:ext cx="125412" cy="125412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59" name="Line 104"/>
          <p:cNvSpPr>
            <a:spLocks noChangeShapeType="1"/>
          </p:cNvSpPr>
          <p:nvPr/>
        </p:nvSpPr>
        <p:spPr bwMode="auto">
          <a:xfrm>
            <a:off x="3883025" y="2206625"/>
            <a:ext cx="26987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60" name="Line 105"/>
          <p:cNvSpPr>
            <a:spLocks noChangeShapeType="1"/>
          </p:cNvSpPr>
          <p:nvPr/>
        </p:nvSpPr>
        <p:spPr bwMode="auto">
          <a:xfrm>
            <a:off x="3883025" y="2420938"/>
            <a:ext cx="24130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61" name="Freeform 106"/>
          <p:cNvSpPr>
            <a:spLocks/>
          </p:cNvSpPr>
          <p:nvPr/>
        </p:nvSpPr>
        <p:spPr bwMode="auto">
          <a:xfrm>
            <a:off x="3883025" y="3649663"/>
            <a:ext cx="422275" cy="106362"/>
          </a:xfrm>
          <a:custGeom>
            <a:avLst/>
            <a:gdLst>
              <a:gd name="T0" fmla="*/ 0 w 266"/>
              <a:gd name="T1" fmla="*/ 106362 h 67"/>
              <a:gd name="T2" fmla="*/ 422275 w 266"/>
              <a:gd name="T3" fmla="*/ 106362 h 67"/>
              <a:gd name="T4" fmla="*/ 422275 w 266"/>
              <a:gd name="T5" fmla="*/ 0 h 67"/>
              <a:gd name="T6" fmla="*/ 0 60000 65536"/>
              <a:gd name="T7" fmla="*/ 0 60000 65536"/>
              <a:gd name="T8" fmla="*/ 0 60000 65536"/>
              <a:gd name="T9" fmla="*/ 0 w 266"/>
              <a:gd name="T10" fmla="*/ 0 h 67"/>
              <a:gd name="T11" fmla="*/ 266 w 266"/>
              <a:gd name="T12" fmla="*/ 67 h 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6" h="67">
                <a:moveTo>
                  <a:pt x="0" y="67"/>
                </a:moveTo>
                <a:lnTo>
                  <a:pt x="266" y="67"/>
                </a:lnTo>
                <a:lnTo>
                  <a:pt x="266" y="0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62" name="Rectangle 107"/>
          <p:cNvSpPr>
            <a:spLocks noChangeArrowheads="1"/>
          </p:cNvSpPr>
          <p:nvPr/>
        </p:nvSpPr>
        <p:spPr bwMode="auto">
          <a:xfrm>
            <a:off x="4559300" y="114458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d0</a:t>
            </a:r>
            <a:endParaRPr lang="en-US"/>
          </a:p>
        </p:txBody>
      </p:sp>
      <p:sp>
        <p:nvSpPr>
          <p:cNvPr id="89163" name="Rectangle 108"/>
          <p:cNvSpPr>
            <a:spLocks noChangeArrowheads="1"/>
          </p:cNvSpPr>
          <p:nvPr/>
        </p:nvSpPr>
        <p:spPr bwMode="auto">
          <a:xfrm>
            <a:off x="4559300" y="18367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d1</a:t>
            </a:r>
            <a:endParaRPr lang="en-US"/>
          </a:p>
        </p:txBody>
      </p:sp>
      <p:sp>
        <p:nvSpPr>
          <p:cNvPr id="89164" name="Rectangle 109"/>
          <p:cNvSpPr>
            <a:spLocks noChangeArrowheads="1"/>
          </p:cNvSpPr>
          <p:nvPr/>
        </p:nvSpPr>
        <p:spPr bwMode="auto">
          <a:xfrm>
            <a:off x="4559300" y="25479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d2</a:t>
            </a:r>
            <a:endParaRPr lang="en-US"/>
          </a:p>
        </p:txBody>
      </p:sp>
      <p:sp>
        <p:nvSpPr>
          <p:cNvPr id="89165" name="Rectangle 110"/>
          <p:cNvSpPr>
            <a:spLocks noChangeArrowheads="1"/>
          </p:cNvSpPr>
          <p:nvPr/>
        </p:nvSpPr>
        <p:spPr bwMode="auto">
          <a:xfrm>
            <a:off x="4559300" y="32464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d3</a:t>
            </a:r>
            <a:endParaRPr lang="en-US"/>
          </a:p>
        </p:txBody>
      </p:sp>
      <p:sp>
        <p:nvSpPr>
          <p:cNvPr id="89166" name="Rectangle 111"/>
          <p:cNvSpPr>
            <a:spLocks noChangeArrowheads="1"/>
          </p:cNvSpPr>
          <p:nvPr/>
        </p:nvSpPr>
        <p:spPr bwMode="auto">
          <a:xfrm>
            <a:off x="4265613" y="3367088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e</a:t>
            </a:r>
            <a:endParaRPr lang="en-US"/>
          </a:p>
        </p:txBody>
      </p:sp>
      <p:sp>
        <p:nvSpPr>
          <p:cNvPr id="89167" name="Rectangle 112"/>
          <p:cNvSpPr>
            <a:spLocks noChangeArrowheads="1"/>
          </p:cNvSpPr>
          <p:nvPr/>
        </p:nvSpPr>
        <p:spPr bwMode="auto">
          <a:xfrm>
            <a:off x="4227513" y="2114550"/>
            <a:ext cx="1174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i0</a:t>
            </a:r>
            <a:endParaRPr lang="en-US"/>
          </a:p>
        </p:txBody>
      </p:sp>
      <p:sp>
        <p:nvSpPr>
          <p:cNvPr id="89168" name="Rectangle 113"/>
          <p:cNvSpPr>
            <a:spLocks noChangeArrowheads="1"/>
          </p:cNvSpPr>
          <p:nvPr/>
        </p:nvSpPr>
        <p:spPr bwMode="auto">
          <a:xfrm>
            <a:off x="7494588" y="11461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d0</a:t>
            </a:r>
            <a:endParaRPr lang="en-US"/>
          </a:p>
        </p:txBody>
      </p:sp>
      <p:sp>
        <p:nvSpPr>
          <p:cNvPr id="89169" name="Rectangle 114"/>
          <p:cNvSpPr>
            <a:spLocks noChangeArrowheads="1"/>
          </p:cNvSpPr>
          <p:nvPr/>
        </p:nvSpPr>
        <p:spPr bwMode="auto">
          <a:xfrm>
            <a:off x="7494588" y="18367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d1</a:t>
            </a:r>
            <a:endParaRPr lang="en-US"/>
          </a:p>
        </p:txBody>
      </p:sp>
      <p:sp>
        <p:nvSpPr>
          <p:cNvPr id="89170" name="Rectangle 115"/>
          <p:cNvSpPr>
            <a:spLocks noChangeArrowheads="1"/>
          </p:cNvSpPr>
          <p:nvPr/>
        </p:nvSpPr>
        <p:spPr bwMode="auto">
          <a:xfrm>
            <a:off x="7494588" y="255905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d2</a:t>
            </a:r>
            <a:endParaRPr lang="en-US"/>
          </a:p>
        </p:txBody>
      </p:sp>
      <p:sp>
        <p:nvSpPr>
          <p:cNvPr id="89171" name="Rectangle 116"/>
          <p:cNvSpPr>
            <a:spLocks noChangeArrowheads="1"/>
          </p:cNvSpPr>
          <p:nvPr/>
        </p:nvSpPr>
        <p:spPr bwMode="auto">
          <a:xfrm>
            <a:off x="7494588" y="326548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d3</a:t>
            </a:r>
            <a:endParaRPr lang="en-US"/>
          </a:p>
        </p:txBody>
      </p:sp>
      <p:sp>
        <p:nvSpPr>
          <p:cNvPr id="89172" name="Rectangle 117"/>
          <p:cNvSpPr>
            <a:spLocks noChangeArrowheads="1"/>
          </p:cNvSpPr>
          <p:nvPr/>
        </p:nvSpPr>
        <p:spPr bwMode="auto">
          <a:xfrm>
            <a:off x="3446463" y="3657600"/>
            <a:ext cx="3968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W_en</a:t>
            </a:r>
            <a:endParaRPr lang="en-US"/>
          </a:p>
        </p:txBody>
      </p:sp>
      <p:sp>
        <p:nvSpPr>
          <p:cNvPr id="89173" name="Rectangle 118"/>
          <p:cNvSpPr>
            <a:spLocks noChangeArrowheads="1"/>
          </p:cNvSpPr>
          <p:nvPr/>
        </p:nvSpPr>
        <p:spPr bwMode="auto">
          <a:xfrm>
            <a:off x="3314700" y="2217738"/>
            <a:ext cx="5318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W_addr</a:t>
            </a:r>
            <a:endParaRPr lang="en-US"/>
          </a:p>
        </p:txBody>
      </p:sp>
      <p:sp>
        <p:nvSpPr>
          <p:cNvPr id="89174" name="Rectangle 119"/>
          <p:cNvSpPr>
            <a:spLocks noChangeArrowheads="1"/>
          </p:cNvSpPr>
          <p:nvPr/>
        </p:nvSpPr>
        <p:spPr bwMode="auto">
          <a:xfrm>
            <a:off x="3322638" y="801688"/>
            <a:ext cx="5238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W_data</a:t>
            </a:r>
            <a:endParaRPr lang="en-US"/>
          </a:p>
        </p:txBody>
      </p:sp>
      <p:sp>
        <p:nvSpPr>
          <p:cNvPr id="89175" name="Rectangle 120"/>
          <p:cNvSpPr>
            <a:spLocks noChangeArrowheads="1"/>
          </p:cNvSpPr>
          <p:nvPr/>
        </p:nvSpPr>
        <p:spPr bwMode="auto">
          <a:xfrm>
            <a:off x="4227513" y="2325688"/>
            <a:ext cx="1174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i1</a:t>
            </a:r>
            <a:endParaRPr lang="en-US"/>
          </a:p>
        </p:txBody>
      </p:sp>
      <p:sp>
        <p:nvSpPr>
          <p:cNvPr id="89176" name="Rectangle 121"/>
          <p:cNvSpPr>
            <a:spLocks noChangeArrowheads="1"/>
          </p:cNvSpPr>
          <p:nvPr/>
        </p:nvSpPr>
        <p:spPr bwMode="auto">
          <a:xfrm>
            <a:off x="4356100" y="1536700"/>
            <a:ext cx="2444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2x4</a:t>
            </a:r>
            <a:endParaRPr lang="en-US"/>
          </a:p>
        </p:txBody>
      </p:sp>
      <p:sp>
        <p:nvSpPr>
          <p:cNvPr id="89177" name="Rectangle 122"/>
          <p:cNvSpPr>
            <a:spLocks noChangeArrowheads="1"/>
          </p:cNvSpPr>
          <p:nvPr/>
        </p:nvSpPr>
        <p:spPr bwMode="auto">
          <a:xfrm>
            <a:off x="4541838" y="66992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32</a:t>
            </a:r>
            <a:endParaRPr lang="en-US"/>
          </a:p>
        </p:txBody>
      </p:sp>
      <p:sp>
        <p:nvSpPr>
          <p:cNvPr id="89178" name="Line 123"/>
          <p:cNvSpPr>
            <a:spLocks noChangeShapeType="1"/>
          </p:cNvSpPr>
          <p:nvPr/>
        </p:nvSpPr>
        <p:spPr bwMode="auto">
          <a:xfrm flipV="1">
            <a:off x="7723188" y="927100"/>
            <a:ext cx="125412" cy="125413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79" name="Rectangle 124"/>
          <p:cNvSpPr>
            <a:spLocks noChangeArrowheads="1"/>
          </p:cNvSpPr>
          <p:nvPr/>
        </p:nvSpPr>
        <p:spPr bwMode="auto">
          <a:xfrm>
            <a:off x="7708900" y="76835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32</a:t>
            </a:r>
            <a:endParaRPr lang="en-US"/>
          </a:p>
        </p:txBody>
      </p:sp>
      <p:sp>
        <p:nvSpPr>
          <p:cNvPr id="89180" name="Rectangle 125"/>
          <p:cNvSpPr>
            <a:spLocks noChangeArrowheads="1"/>
          </p:cNvSpPr>
          <p:nvPr/>
        </p:nvSpPr>
        <p:spPr bwMode="auto">
          <a:xfrm>
            <a:off x="6180138" y="140811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32</a:t>
            </a:r>
            <a:endParaRPr lang="en-US"/>
          </a:p>
        </p:txBody>
      </p:sp>
      <p:sp>
        <p:nvSpPr>
          <p:cNvPr id="89181" name="Line 126"/>
          <p:cNvSpPr>
            <a:spLocks noChangeShapeType="1"/>
          </p:cNvSpPr>
          <p:nvPr/>
        </p:nvSpPr>
        <p:spPr bwMode="auto">
          <a:xfrm flipV="1">
            <a:off x="6021388" y="2203450"/>
            <a:ext cx="125412" cy="12382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82" name="Rectangle 127"/>
          <p:cNvSpPr>
            <a:spLocks noChangeArrowheads="1"/>
          </p:cNvSpPr>
          <p:nvPr/>
        </p:nvSpPr>
        <p:spPr bwMode="auto">
          <a:xfrm>
            <a:off x="6180138" y="210185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32</a:t>
            </a:r>
            <a:endParaRPr lang="en-US"/>
          </a:p>
        </p:txBody>
      </p:sp>
      <p:sp>
        <p:nvSpPr>
          <p:cNvPr id="89183" name="Line 128"/>
          <p:cNvSpPr>
            <a:spLocks noChangeShapeType="1"/>
          </p:cNvSpPr>
          <p:nvPr/>
        </p:nvSpPr>
        <p:spPr bwMode="auto">
          <a:xfrm flipV="1">
            <a:off x="6021388" y="2911475"/>
            <a:ext cx="125412" cy="125413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84" name="Rectangle 129"/>
          <p:cNvSpPr>
            <a:spLocks noChangeArrowheads="1"/>
          </p:cNvSpPr>
          <p:nvPr/>
        </p:nvSpPr>
        <p:spPr bwMode="auto">
          <a:xfrm>
            <a:off x="6180138" y="281146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32</a:t>
            </a:r>
            <a:endParaRPr lang="en-US"/>
          </a:p>
        </p:txBody>
      </p:sp>
      <p:sp>
        <p:nvSpPr>
          <p:cNvPr id="89185" name="Line 130"/>
          <p:cNvSpPr>
            <a:spLocks noChangeShapeType="1"/>
          </p:cNvSpPr>
          <p:nvPr/>
        </p:nvSpPr>
        <p:spPr bwMode="auto">
          <a:xfrm flipV="1">
            <a:off x="6021388" y="3621088"/>
            <a:ext cx="125412" cy="125412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86" name="Rectangle 131"/>
          <p:cNvSpPr>
            <a:spLocks noChangeArrowheads="1"/>
          </p:cNvSpPr>
          <p:nvPr/>
        </p:nvSpPr>
        <p:spPr bwMode="auto">
          <a:xfrm>
            <a:off x="6180138" y="352266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32</a:t>
            </a:r>
            <a:endParaRPr lang="en-US"/>
          </a:p>
        </p:txBody>
      </p:sp>
      <p:sp>
        <p:nvSpPr>
          <p:cNvPr id="89187" name="Rectangle 132"/>
          <p:cNvSpPr>
            <a:spLocks noChangeArrowheads="1"/>
          </p:cNvSpPr>
          <p:nvPr/>
        </p:nvSpPr>
        <p:spPr bwMode="auto">
          <a:xfrm>
            <a:off x="7843838" y="2319338"/>
            <a:ext cx="1174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i1</a:t>
            </a:r>
            <a:endParaRPr lang="en-US"/>
          </a:p>
        </p:txBody>
      </p:sp>
      <p:sp>
        <p:nvSpPr>
          <p:cNvPr id="89188" name="Freeform 133"/>
          <p:cNvSpPr>
            <a:spLocks/>
          </p:cNvSpPr>
          <p:nvPr/>
        </p:nvSpPr>
        <p:spPr bwMode="auto">
          <a:xfrm>
            <a:off x="8015288" y="2198688"/>
            <a:ext cx="149225" cy="73025"/>
          </a:xfrm>
          <a:custGeom>
            <a:avLst/>
            <a:gdLst>
              <a:gd name="T0" fmla="*/ 0 w 94"/>
              <a:gd name="T1" fmla="*/ 36513 h 46"/>
              <a:gd name="T2" fmla="*/ 149225 w 94"/>
              <a:gd name="T3" fmla="*/ 0 h 46"/>
              <a:gd name="T4" fmla="*/ 149225 w 94"/>
              <a:gd name="T5" fmla="*/ 73025 h 46"/>
              <a:gd name="T6" fmla="*/ 0 w 94"/>
              <a:gd name="T7" fmla="*/ 36513 h 46"/>
              <a:gd name="T8" fmla="*/ 0 60000 65536"/>
              <a:gd name="T9" fmla="*/ 0 60000 65536"/>
              <a:gd name="T10" fmla="*/ 0 60000 65536"/>
              <a:gd name="T11" fmla="*/ 0 60000 65536"/>
              <a:gd name="T12" fmla="*/ 0 w 94"/>
              <a:gd name="T13" fmla="*/ 0 h 46"/>
              <a:gd name="T14" fmla="*/ 94 w 94"/>
              <a:gd name="T15" fmla="*/ 46 h 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" h="46">
                <a:moveTo>
                  <a:pt x="0" y="23"/>
                </a:moveTo>
                <a:lnTo>
                  <a:pt x="94" y="0"/>
                </a:lnTo>
                <a:lnTo>
                  <a:pt x="94" y="46"/>
                </a:lnTo>
                <a:lnTo>
                  <a:pt x="0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89" name="Line 134"/>
          <p:cNvSpPr>
            <a:spLocks noChangeShapeType="1"/>
          </p:cNvSpPr>
          <p:nvPr/>
        </p:nvSpPr>
        <p:spPr bwMode="auto">
          <a:xfrm flipH="1">
            <a:off x="8116888" y="2235200"/>
            <a:ext cx="296862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90" name="Rectangle 135"/>
          <p:cNvSpPr>
            <a:spLocks noChangeArrowheads="1"/>
          </p:cNvSpPr>
          <p:nvPr/>
        </p:nvSpPr>
        <p:spPr bwMode="auto">
          <a:xfrm>
            <a:off x="7843838" y="2152650"/>
            <a:ext cx="1174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i0</a:t>
            </a:r>
            <a:endParaRPr lang="en-US"/>
          </a:p>
        </p:txBody>
      </p:sp>
      <p:sp>
        <p:nvSpPr>
          <p:cNvPr id="89191" name="Rectangle 136"/>
          <p:cNvSpPr>
            <a:spLocks noChangeArrowheads="1"/>
          </p:cNvSpPr>
          <p:nvPr/>
        </p:nvSpPr>
        <p:spPr bwMode="auto">
          <a:xfrm>
            <a:off x="7880350" y="3348038"/>
            <a:ext cx="84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e</a:t>
            </a:r>
            <a:endParaRPr lang="en-US"/>
          </a:p>
        </p:txBody>
      </p:sp>
      <p:sp>
        <p:nvSpPr>
          <p:cNvPr id="89192" name="Rectangle 137"/>
          <p:cNvSpPr>
            <a:spLocks noChangeArrowheads="1"/>
          </p:cNvSpPr>
          <p:nvPr/>
        </p:nvSpPr>
        <p:spPr bwMode="auto">
          <a:xfrm>
            <a:off x="7639050" y="1597025"/>
            <a:ext cx="2444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2x4</a:t>
            </a:r>
            <a:endParaRPr lang="en-US"/>
          </a:p>
        </p:txBody>
      </p:sp>
      <p:sp>
        <p:nvSpPr>
          <p:cNvPr id="89193" name="Rectangle 138"/>
          <p:cNvSpPr>
            <a:spLocks noChangeArrowheads="1"/>
          </p:cNvSpPr>
          <p:nvPr/>
        </p:nvSpPr>
        <p:spPr bwMode="auto">
          <a:xfrm>
            <a:off x="5045075" y="1141413"/>
            <a:ext cx="2857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load</a:t>
            </a:r>
            <a:endParaRPr lang="en-US"/>
          </a:p>
        </p:txBody>
      </p:sp>
      <p:sp>
        <p:nvSpPr>
          <p:cNvPr id="89194" name="Rectangle 139"/>
          <p:cNvSpPr>
            <a:spLocks noChangeArrowheads="1"/>
          </p:cNvSpPr>
          <p:nvPr/>
        </p:nvSpPr>
        <p:spPr bwMode="auto">
          <a:xfrm>
            <a:off x="5045075" y="1843088"/>
            <a:ext cx="2857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load</a:t>
            </a:r>
            <a:endParaRPr lang="en-US"/>
          </a:p>
        </p:txBody>
      </p:sp>
      <p:sp>
        <p:nvSpPr>
          <p:cNvPr id="89195" name="Rectangle 140"/>
          <p:cNvSpPr>
            <a:spLocks noChangeArrowheads="1"/>
          </p:cNvSpPr>
          <p:nvPr/>
        </p:nvSpPr>
        <p:spPr bwMode="auto">
          <a:xfrm>
            <a:off x="5045075" y="2544763"/>
            <a:ext cx="2857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load</a:t>
            </a:r>
            <a:endParaRPr lang="en-US"/>
          </a:p>
        </p:txBody>
      </p:sp>
      <p:sp>
        <p:nvSpPr>
          <p:cNvPr id="89196" name="Rectangle 141"/>
          <p:cNvSpPr>
            <a:spLocks noChangeArrowheads="1"/>
          </p:cNvSpPr>
          <p:nvPr/>
        </p:nvSpPr>
        <p:spPr bwMode="auto">
          <a:xfrm>
            <a:off x="5045075" y="3246438"/>
            <a:ext cx="2857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load</a:t>
            </a:r>
            <a:endParaRPr lang="en-US"/>
          </a:p>
        </p:txBody>
      </p:sp>
      <p:sp>
        <p:nvSpPr>
          <p:cNvPr id="89197" name="Rectangle 142"/>
          <p:cNvSpPr>
            <a:spLocks noChangeArrowheads="1"/>
          </p:cNvSpPr>
          <p:nvPr/>
        </p:nvSpPr>
        <p:spPr bwMode="auto">
          <a:xfrm>
            <a:off x="5424488" y="1193800"/>
            <a:ext cx="30321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reg0</a:t>
            </a:r>
            <a:endParaRPr lang="en-US"/>
          </a:p>
        </p:txBody>
      </p:sp>
      <p:sp>
        <p:nvSpPr>
          <p:cNvPr id="89198" name="Rectangle 143"/>
          <p:cNvSpPr>
            <a:spLocks noChangeArrowheads="1"/>
          </p:cNvSpPr>
          <p:nvPr/>
        </p:nvSpPr>
        <p:spPr bwMode="auto">
          <a:xfrm>
            <a:off x="5424488" y="1889125"/>
            <a:ext cx="30321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reg1</a:t>
            </a:r>
            <a:endParaRPr lang="en-US"/>
          </a:p>
        </p:txBody>
      </p:sp>
      <p:sp>
        <p:nvSpPr>
          <p:cNvPr id="89199" name="Rectangle 144"/>
          <p:cNvSpPr>
            <a:spLocks noChangeArrowheads="1"/>
          </p:cNvSpPr>
          <p:nvPr/>
        </p:nvSpPr>
        <p:spPr bwMode="auto">
          <a:xfrm>
            <a:off x="5424488" y="2593975"/>
            <a:ext cx="30321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reg2</a:t>
            </a:r>
            <a:endParaRPr lang="en-US"/>
          </a:p>
        </p:txBody>
      </p:sp>
      <p:sp>
        <p:nvSpPr>
          <p:cNvPr id="89200" name="Rectangle 145"/>
          <p:cNvSpPr>
            <a:spLocks noChangeArrowheads="1"/>
          </p:cNvSpPr>
          <p:nvPr/>
        </p:nvSpPr>
        <p:spPr bwMode="auto">
          <a:xfrm>
            <a:off x="5424488" y="3295650"/>
            <a:ext cx="30321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reg3</a:t>
            </a:r>
            <a:endParaRPr lang="en-US"/>
          </a:p>
        </p:txBody>
      </p:sp>
      <p:sp>
        <p:nvSpPr>
          <p:cNvPr id="89201" name="Freeform 146"/>
          <p:cNvSpPr>
            <a:spLocks/>
          </p:cNvSpPr>
          <p:nvPr/>
        </p:nvSpPr>
        <p:spPr bwMode="auto">
          <a:xfrm>
            <a:off x="6313488" y="1863725"/>
            <a:ext cx="287337" cy="227013"/>
          </a:xfrm>
          <a:custGeom>
            <a:avLst/>
            <a:gdLst>
              <a:gd name="T0" fmla="*/ 139700 w 181"/>
              <a:gd name="T1" fmla="*/ 0 h 143"/>
              <a:gd name="T2" fmla="*/ 0 w 181"/>
              <a:gd name="T3" fmla="*/ 0 h 143"/>
              <a:gd name="T4" fmla="*/ 144462 w 181"/>
              <a:gd name="T5" fmla="*/ 227013 h 143"/>
              <a:gd name="T6" fmla="*/ 287337 w 181"/>
              <a:gd name="T7" fmla="*/ 0 h 143"/>
              <a:gd name="T8" fmla="*/ 139700 w 181"/>
              <a:gd name="T9" fmla="*/ 0 h 1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1"/>
              <a:gd name="T16" fmla="*/ 0 h 143"/>
              <a:gd name="T17" fmla="*/ 181 w 181"/>
              <a:gd name="T18" fmla="*/ 143 h 1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1" h="143">
                <a:moveTo>
                  <a:pt x="88" y="0"/>
                </a:moveTo>
                <a:lnTo>
                  <a:pt x="0" y="0"/>
                </a:lnTo>
                <a:lnTo>
                  <a:pt x="91" y="143"/>
                </a:lnTo>
                <a:lnTo>
                  <a:pt x="181" y="0"/>
                </a:lnTo>
                <a:lnTo>
                  <a:pt x="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02" name="Freeform 147"/>
          <p:cNvSpPr>
            <a:spLocks/>
          </p:cNvSpPr>
          <p:nvPr/>
        </p:nvSpPr>
        <p:spPr bwMode="auto">
          <a:xfrm>
            <a:off x="6313488" y="1863725"/>
            <a:ext cx="287337" cy="227013"/>
          </a:xfrm>
          <a:custGeom>
            <a:avLst/>
            <a:gdLst>
              <a:gd name="T0" fmla="*/ 139700 w 181"/>
              <a:gd name="T1" fmla="*/ 0 h 143"/>
              <a:gd name="T2" fmla="*/ 0 w 181"/>
              <a:gd name="T3" fmla="*/ 0 h 143"/>
              <a:gd name="T4" fmla="*/ 144462 w 181"/>
              <a:gd name="T5" fmla="*/ 227013 h 143"/>
              <a:gd name="T6" fmla="*/ 287337 w 181"/>
              <a:gd name="T7" fmla="*/ 0 h 143"/>
              <a:gd name="T8" fmla="*/ 139700 w 181"/>
              <a:gd name="T9" fmla="*/ 0 h 1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1"/>
              <a:gd name="T16" fmla="*/ 0 h 143"/>
              <a:gd name="T17" fmla="*/ 181 w 181"/>
              <a:gd name="T18" fmla="*/ 143 h 1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1" h="143">
                <a:moveTo>
                  <a:pt x="88" y="0"/>
                </a:moveTo>
                <a:lnTo>
                  <a:pt x="0" y="0"/>
                </a:lnTo>
                <a:lnTo>
                  <a:pt x="91" y="143"/>
                </a:lnTo>
                <a:lnTo>
                  <a:pt x="181" y="0"/>
                </a:lnTo>
                <a:lnTo>
                  <a:pt x="88" y="0"/>
                </a:lnTo>
              </a:path>
            </a:pathLst>
          </a:custGeom>
          <a:noFill/>
          <a:ln w="14288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03" name="Freeform 148"/>
          <p:cNvSpPr>
            <a:spLocks/>
          </p:cNvSpPr>
          <p:nvPr/>
        </p:nvSpPr>
        <p:spPr bwMode="auto">
          <a:xfrm>
            <a:off x="6800850" y="1428750"/>
            <a:ext cx="227013" cy="287338"/>
          </a:xfrm>
          <a:custGeom>
            <a:avLst/>
            <a:gdLst>
              <a:gd name="T0" fmla="*/ 0 w 143"/>
              <a:gd name="T1" fmla="*/ 147638 h 181"/>
              <a:gd name="T2" fmla="*/ 0 w 143"/>
              <a:gd name="T3" fmla="*/ 287338 h 181"/>
              <a:gd name="T4" fmla="*/ 227013 w 143"/>
              <a:gd name="T5" fmla="*/ 142875 h 181"/>
              <a:gd name="T6" fmla="*/ 0 w 143"/>
              <a:gd name="T7" fmla="*/ 0 h 181"/>
              <a:gd name="T8" fmla="*/ 0 w 143"/>
              <a:gd name="T9" fmla="*/ 147638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3"/>
              <a:gd name="T16" fmla="*/ 0 h 181"/>
              <a:gd name="T17" fmla="*/ 143 w 143"/>
              <a:gd name="T18" fmla="*/ 181 h 1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3" h="181">
                <a:moveTo>
                  <a:pt x="0" y="93"/>
                </a:moveTo>
                <a:lnTo>
                  <a:pt x="0" y="181"/>
                </a:lnTo>
                <a:lnTo>
                  <a:pt x="143" y="90"/>
                </a:lnTo>
                <a:lnTo>
                  <a:pt x="0" y="0"/>
                </a:lnTo>
                <a:lnTo>
                  <a:pt x="0" y="9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04" name="Freeform 149"/>
          <p:cNvSpPr>
            <a:spLocks/>
          </p:cNvSpPr>
          <p:nvPr/>
        </p:nvSpPr>
        <p:spPr bwMode="auto">
          <a:xfrm>
            <a:off x="6800850" y="1428750"/>
            <a:ext cx="227013" cy="287338"/>
          </a:xfrm>
          <a:custGeom>
            <a:avLst/>
            <a:gdLst>
              <a:gd name="T0" fmla="*/ 0 w 143"/>
              <a:gd name="T1" fmla="*/ 147638 h 181"/>
              <a:gd name="T2" fmla="*/ 0 w 143"/>
              <a:gd name="T3" fmla="*/ 287338 h 181"/>
              <a:gd name="T4" fmla="*/ 227013 w 143"/>
              <a:gd name="T5" fmla="*/ 142875 h 181"/>
              <a:gd name="T6" fmla="*/ 0 w 143"/>
              <a:gd name="T7" fmla="*/ 0 h 181"/>
              <a:gd name="T8" fmla="*/ 0 w 143"/>
              <a:gd name="T9" fmla="*/ 147638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3"/>
              <a:gd name="T16" fmla="*/ 0 h 181"/>
              <a:gd name="T17" fmla="*/ 143 w 143"/>
              <a:gd name="T18" fmla="*/ 181 h 1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3" h="181">
                <a:moveTo>
                  <a:pt x="0" y="93"/>
                </a:moveTo>
                <a:lnTo>
                  <a:pt x="0" y="181"/>
                </a:lnTo>
                <a:lnTo>
                  <a:pt x="143" y="90"/>
                </a:lnTo>
                <a:lnTo>
                  <a:pt x="0" y="0"/>
                </a:lnTo>
                <a:lnTo>
                  <a:pt x="0" y="93"/>
                </a:lnTo>
              </a:path>
            </a:pathLst>
          </a:custGeom>
          <a:noFill/>
          <a:ln w="14288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05" name="Freeform 150"/>
          <p:cNvSpPr>
            <a:spLocks/>
          </p:cNvSpPr>
          <p:nvPr/>
        </p:nvSpPr>
        <p:spPr bwMode="auto">
          <a:xfrm>
            <a:off x="6800850" y="2119313"/>
            <a:ext cx="227013" cy="287337"/>
          </a:xfrm>
          <a:custGeom>
            <a:avLst/>
            <a:gdLst>
              <a:gd name="T0" fmla="*/ 0 w 143"/>
              <a:gd name="T1" fmla="*/ 147637 h 181"/>
              <a:gd name="T2" fmla="*/ 0 w 143"/>
              <a:gd name="T3" fmla="*/ 287337 h 181"/>
              <a:gd name="T4" fmla="*/ 227013 w 143"/>
              <a:gd name="T5" fmla="*/ 144462 h 181"/>
              <a:gd name="T6" fmla="*/ 0 w 143"/>
              <a:gd name="T7" fmla="*/ 0 h 181"/>
              <a:gd name="T8" fmla="*/ 0 w 143"/>
              <a:gd name="T9" fmla="*/ 147637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3"/>
              <a:gd name="T16" fmla="*/ 0 h 181"/>
              <a:gd name="T17" fmla="*/ 143 w 143"/>
              <a:gd name="T18" fmla="*/ 181 h 1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3" h="181">
                <a:moveTo>
                  <a:pt x="0" y="93"/>
                </a:moveTo>
                <a:lnTo>
                  <a:pt x="0" y="181"/>
                </a:lnTo>
                <a:lnTo>
                  <a:pt x="143" y="91"/>
                </a:lnTo>
                <a:lnTo>
                  <a:pt x="0" y="0"/>
                </a:lnTo>
                <a:lnTo>
                  <a:pt x="0" y="9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06" name="Freeform 151"/>
          <p:cNvSpPr>
            <a:spLocks/>
          </p:cNvSpPr>
          <p:nvPr/>
        </p:nvSpPr>
        <p:spPr bwMode="auto">
          <a:xfrm>
            <a:off x="6800850" y="2119313"/>
            <a:ext cx="227013" cy="287337"/>
          </a:xfrm>
          <a:custGeom>
            <a:avLst/>
            <a:gdLst>
              <a:gd name="T0" fmla="*/ 0 w 143"/>
              <a:gd name="T1" fmla="*/ 147637 h 181"/>
              <a:gd name="T2" fmla="*/ 0 w 143"/>
              <a:gd name="T3" fmla="*/ 287337 h 181"/>
              <a:gd name="T4" fmla="*/ 227013 w 143"/>
              <a:gd name="T5" fmla="*/ 144462 h 181"/>
              <a:gd name="T6" fmla="*/ 0 w 143"/>
              <a:gd name="T7" fmla="*/ 0 h 181"/>
              <a:gd name="T8" fmla="*/ 0 w 143"/>
              <a:gd name="T9" fmla="*/ 147637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3"/>
              <a:gd name="T16" fmla="*/ 0 h 181"/>
              <a:gd name="T17" fmla="*/ 143 w 143"/>
              <a:gd name="T18" fmla="*/ 181 h 1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3" h="181">
                <a:moveTo>
                  <a:pt x="0" y="93"/>
                </a:moveTo>
                <a:lnTo>
                  <a:pt x="0" y="181"/>
                </a:lnTo>
                <a:lnTo>
                  <a:pt x="143" y="91"/>
                </a:lnTo>
                <a:lnTo>
                  <a:pt x="0" y="0"/>
                </a:lnTo>
                <a:lnTo>
                  <a:pt x="0" y="93"/>
                </a:lnTo>
              </a:path>
            </a:pathLst>
          </a:custGeom>
          <a:noFill/>
          <a:ln w="14288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07" name="Freeform 152"/>
          <p:cNvSpPr>
            <a:spLocks/>
          </p:cNvSpPr>
          <p:nvPr/>
        </p:nvSpPr>
        <p:spPr bwMode="auto">
          <a:xfrm>
            <a:off x="6800850" y="2833688"/>
            <a:ext cx="227013" cy="287337"/>
          </a:xfrm>
          <a:custGeom>
            <a:avLst/>
            <a:gdLst>
              <a:gd name="T0" fmla="*/ 0 w 143"/>
              <a:gd name="T1" fmla="*/ 142875 h 181"/>
              <a:gd name="T2" fmla="*/ 0 w 143"/>
              <a:gd name="T3" fmla="*/ 287337 h 181"/>
              <a:gd name="T4" fmla="*/ 227013 w 143"/>
              <a:gd name="T5" fmla="*/ 142875 h 181"/>
              <a:gd name="T6" fmla="*/ 0 w 143"/>
              <a:gd name="T7" fmla="*/ 0 h 181"/>
              <a:gd name="T8" fmla="*/ 0 w 143"/>
              <a:gd name="T9" fmla="*/ 142875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3"/>
              <a:gd name="T16" fmla="*/ 0 h 181"/>
              <a:gd name="T17" fmla="*/ 143 w 143"/>
              <a:gd name="T18" fmla="*/ 181 h 1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3" h="181">
                <a:moveTo>
                  <a:pt x="0" y="90"/>
                </a:moveTo>
                <a:lnTo>
                  <a:pt x="0" y="181"/>
                </a:lnTo>
                <a:lnTo>
                  <a:pt x="143" y="90"/>
                </a:lnTo>
                <a:lnTo>
                  <a:pt x="0" y="0"/>
                </a:lnTo>
                <a:lnTo>
                  <a:pt x="0" y="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08" name="Freeform 153"/>
          <p:cNvSpPr>
            <a:spLocks/>
          </p:cNvSpPr>
          <p:nvPr/>
        </p:nvSpPr>
        <p:spPr bwMode="auto">
          <a:xfrm>
            <a:off x="6800850" y="2833688"/>
            <a:ext cx="227013" cy="287337"/>
          </a:xfrm>
          <a:custGeom>
            <a:avLst/>
            <a:gdLst>
              <a:gd name="T0" fmla="*/ 0 w 143"/>
              <a:gd name="T1" fmla="*/ 142875 h 181"/>
              <a:gd name="T2" fmla="*/ 0 w 143"/>
              <a:gd name="T3" fmla="*/ 287337 h 181"/>
              <a:gd name="T4" fmla="*/ 227013 w 143"/>
              <a:gd name="T5" fmla="*/ 142875 h 181"/>
              <a:gd name="T6" fmla="*/ 0 w 143"/>
              <a:gd name="T7" fmla="*/ 0 h 181"/>
              <a:gd name="T8" fmla="*/ 0 w 143"/>
              <a:gd name="T9" fmla="*/ 142875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3"/>
              <a:gd name="T16" fmla="*/ 0 h 181"/>
              <a:gd name="T17" fmla="*/ 143 w 143"/>
              <a:gd name="T18" fmla="*/ 181 h 1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3" h="181">
                <a:moveTo>
                  <a:pt x="0" y="90"/>
                </a:moveTo>
                <a:lnTo>
                  <a:pt x="0" y="181"/>
                </a:lnTo>
                <a:lnTo>
                  <a:pt x="143" y="90"/>
                </a:lnTo>
                <a:lnTo>
                  <a:pt x="0" y="0"/>
                </a:lnTo>
                <a:lnTo>
                  <a:pt x="0" y="90"/>
                </a:lnTo>
              </a:path>
            </a:pathLst>
          </a:custGeom>
          <a:noFill/>
          <a:ln w="14288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09" name="Freeform 154"/>
          <p:cNvSpPr>
            <a:spLocks/>
          </p:cNvSpPr>
          <p:nvPr/>
        </p:nvSpPr>
        <p:spPr bwMode="auto">
          <a:xfrm>
            <a:off x="6800850" y="3543300"/>
            <a:ext cx="227013" cy="287338"/>
          </a:xfrm>
          <a:custGeom>
            <a:avLst/>
            <a:gdLst>
              <a:gd name="T0" fmla="*/ 0 w 143"/>
              <a:gd name="T1" fmla="*/ 147638 h 181"/>
              <a:gd name="T2" fmla="*/ 0 w 143"/>
              <a:gd name="T3" fmla="*/ 287338 h 181"/>
              <a:gd name="T4" fmla="*/ 227013 w 143"/>
              <a:gd name="T5" fmla="*/ 142875 h 181"/>
              <a:gd name="T6" fmla="*/ 0 w 143"/>
              <a:gd name="T7" fmla="*/ 0 h 181"/>
              <a:gd name="T8" fmla="*/ 0 w 143"/>
              <a:gd name="T9" fmla="*/ 147638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3"/>
              <a:gd name="T16" fmla="*/ 0 h 181"/>
              <a:gd name="T17" fmla="*/ 143 w 143"/>
              <a:gd name="T18" fmla="*/ 181 h 1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3" h="181">
                <a:moveTo>
                  <a:pt x="0" y="93"/>
                </a:moveTo>
                <a:lnTo>
                  <a:pt x="0" y="181"/>
                </a:lnTo>
                <a:lnTo>
                  <a:pt x="143" y="90"/>
                </a:lnTo>
                <a:lnTo>
                  <a:pt x="0" y="0"/>
                </a:lnTo>
                <a:lnTo>
                  <a:pt x="0" y="9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10" name="Freeform 155"/>
          <p:cNvSpPr>
            <a:spLocks/>
          </p:cNvSpPr>
          <p:nvPr/>
        </p:nvSpPr>
        <p:spPr bwMode="auto">
          <a:xfrm>
            <a:off x="6800850" y="3543300"/>
            <a:ext cx="227013" cy="287338"/>
          </a:xfrm>
          <a:custGeom>
            <a:avLst/>
            <a:gdLst>
              <a:gd name="T0" fmla="*/ 0 w 143"/>
              <a:gd name="T1" fmla="*/ 147638 h 181"/>
              <a:gd name="T2" fmla="*/ 0 w 143"/>
              <a:gd name="T3" fmla="*/ 287338 h 181"/>
              <a:gd name="T4" fmla="*/ 227013 w 143"/>
              <a:gd name="T5" fmla="*/ 142875 h 181"/>
              <a:gd name="T6" fmla="*/ 0 w 143"/>
              <a:gd name="T7" fmla="*/ 0 h 181"/>
              <a:gd name="T8" fmla="*/ 0 w 143"/>
              <a:gd name="T9" fmla="*/ 147638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3"/>
              <a:gd name="T16" fmla="*/ 0 h 181"/>
              <a:gd name="T17" fmla="*/ 143 w 143"/>
              <a:gd name="T18" fmla="*/ 181 h 1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3" h="181">
                <a:moveTo>
                  <a:pt x="0" y="93"/>
                </a:moveTo>
                <a:lnTo>
                  <a:pt x="0" y="181"/>
                </a:lnTo>
                <a:lnTo>
                  <a:pt x="143" y="90"/>
                </a:lnTo>
                <a:lnTo>
                  <a:pt x="0" y="0"/>
                </a:lnTo>
                <a:lnTo>
                  <a:pt x="0" y="93"/>
                </a:lnTo>
              </a:path>
            </a:pathLst>
          </a:custGeom>
          <a:noFill/>
          <a:ln w="14288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11" name="Rectangle 156"/>
          <p:cNvSpPr>
            <a:spLocks noChangeArrowheads="1"/>
          </p:cNvSpPr>
          <p:nvPr/>
        </p:nvSpPr>
        <p:spPr bwMode="auto">
          <a:xfrm>
            <a:off x="8407400" y="3657600"/>
            <a:ext cx="3619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R_en</a:t>
            </a:r>
            <a:endParaRPr lang="en-US"/>
          </a:p>
        </p:txBody>
      </p:sp>
      <p:sp>
        <p:nvSpPr>
          <p:cNvPr id="89212" name="Rectangle 157"/>
          <p:cNvSpPr>
            <a:spLocks noChangeArrowheads="1"/>
          </p:cNvSpPr>
          <p:nvPr/>
        </p:nvSpPr>
        <p:spPr bwMode="auto">
          <a:xfrm>
            <a:off x="8443913" y="2241550"/>
            <a:ext cx="49688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R_addr</a:t>
            </a:r>
            <a:endParaRPr lang="en-US"/>
          </a:p>
        </p:txBody>
      </p:sp>
      <p:sp>
        <p:nvSpPr>
          <p:cNvPr id="89213" name="Rectangle 158"/>
          <p:cNvSpPr>
            <a:spLocks noChangeArrowheads="1"/>
          </p:cNvSpPr>
          <p:nvPr/>
        </p:nvSpPr>
        <p:spPr bwMode="auto">
          <a:xfrm>
            <a:off x="8489950" y="912813"/>
            <a:ext cx="4889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R_data</a:t>
            </a:r>
            <a:endParaRPr lang="en-US"/>
          </a:p>
        </p:txBody>
      </p:sp>
      <p:sp>
        <p:nvSpPr>
          <p:cNvPr id="89214" name="Freeform 159"/>
          <p:cNvSpPr>
            <a:spLocks/>
          </p:cNvSpPr>
          <p:nvPr/>
        </p:nvSpPr>
        <p:spPr bwMode="auto">
          <a:xfrm>
            <a:off x="7264400" y="996950"/>
            <a:ext cx="1122363" cy="2693988"/>
          </a:xfrm>
          <a:custGeom>
            <a:avLst/>
            <a:gdLst>
              <a:gd name="T0" fmla="*/ 0 w 707"/>
              <a:gd name="T1" fmla="*/ 2693988 h 1697"/>
              <a:gd name="T2" fmla="*/ 0 w 707"/>
              <a:gd name="T3" fmla="*/ 0 h 1697"/>
              <a:gd name="T4" fmla="*/ 1122363 w 707"/>
              <a:gd name="T5" fmla="*/ 0 h 1697"/>
              <a:gd name="T6" fmla="*/ 0 60000 65536"/>
              <a:gd name="T7" fmla="*/ 0 60000 65536"/>
              <a:gd name="T8" fmla="*/ 0 60000 65536"/>
              <a:gd name="T9" fmla="*/ 0 w 707"/>
              <a:gd name="T10" fmla="*/ 0 h 1697"/>
              <a:gd name="T11" fmla="*/ 707 w 707"/>
              <a:gd name="T12" fmla="*/ 1697 h 16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07" h="1697">
                <a:moveTo>
                  <a:pt x="0" y="1697"/>
                </a:moveTo>
                <a:lnTo>
                  <a:pt x="0" y="0"/>
                </a:lnTo>
                <a:lnTo>
                  <a:pt x="707" y="0"/>
                </a:lnTo>
              </a:path>
            </a:pathLst>
          </a:cu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60"/>
          <p:cNvGrpSpPr>
            <a:grpSpLocks/>
          </p:cNvGrpSpPr>
          <p:nvPr/>
        </p:nvGrpSpPr>
        <p:grpSpPr bwMode="auto">
          <a:xfrm>
            <a:off x="6257925" y="1179513"/>
            <a:ext cx="606425" cy="968375"/>
            <a:chOff x="4008" y="1831"/>
            <a:chExt cx="382" cy="610"/>
          </a:xfrm>
        </p:grpSpPr>
        <p:sp>
          <p:nvSpPr>
            <p:cNvPr id="89287" name="Oval 161"/>
            <p:cNvSpPr>
              <a:spLocks noChangeArrowheads="1"/>
            </p:cNvSpPr>
            <p:nvPr/>
          </p:nvSpPr>
          <p:spPr bwMode="auto">
            <a:xfrm>
              <a:off x="4008" y="2192"/>
              <a:ext cx="248" cy="249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88" name="Rectangle 162"/>
            <p:cNvSpPr>
              <a:spLocks noChangeArrowheads="1"/>
            </p:cNvSpPr>
            <p:nvPr/>
          </p:nvSpPr>
          <p:spPr bwMode="auto">
            <a:xfrm>
              <a:off x="4151" y="1831"/>
              <a:ext cx="23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  <a:latin typeface="Helvetica" pitchFamily="34" charset="0"/>
                </a:rPr>
                <a:t>driver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9289" name="Line 163"/>
            <p:cNvSpPr>
              <a:spLocks noChangeShapeType="1"/>
            </p:cNvSpPr>
            <p:nvPr/>
          </p:nvSpPr>
          <p:spPr bwMode="auto">
            <a:xfrm flipH="1">
              <a:off x="4180" y="1935"/>
              <a:ext cx="56" cy="26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64"/>
          <p:cNvGrpSpPr>
            <a:grpSpLocks/>
          </p:cNvGrpSpPr>
          <p:nvPr/>
        </p:nvGrpSpPr>
        <p:grpSpPr bwMode="auto">
          <a:xfrm>
            <a:off x="6694488" y="822325"/>
            <a:ext cx="722312" cy="3003550"/>
            <a:chOff x="4283" y="1606"/>
            <a:chExt cx="455" cy="1892"/>
          </a:xfrm>
        </p:grpSpPr>
        <p:sp>
          <p:nvSpPr>
            <p:cNvPr id="89284" name="Oval 165"/>
            <p:cNvSpPr>
              <a:spLocks noChangeArrowheads="1"/>
            </p:cNvSpPr>
            <p:nvPr/>
          </p:nvSpPr>
          <p:spPr bwMode="auto">
            <a:xfrm>
              <a:off x="4546" y="1699"/>
              <a:ext cx="192" cy="1799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85" name="Rectangle 166"/>
            <p:cNvSpPr>
              <a:spLocks noChangeArrowheads="1"/>
            </p:cNvSpPr>
            <p:nvPr/>
          </p:nvSpPr>
          <p:spPr bwMode="auto">
            <a:xfrm>
              <a:off x="4283" y="1606"/>
              <a:ext cx="15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  <a:latin typeface="Helvetica" pitchFamily="34" charset="0"/>
                </a:rPr>
                <a:t>bus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9286" name="Line 167"/>
            <p:cNvSpPr>
              <a:spLocks noChangeShapeType="1"/>
            </p:cNvSpPr>
            <p:nvPr/>
          </p:nvSpPr>
          <p:spPr bwMode="auto">
            <a:xfrm>
              <a:off x="4449" y="1675"/>
              <a:ext cx="158" cy="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9217" name="Rectangle 168"/>
          <p:cNvSpPr>
            <a:spLocks noChangeArrowheads="1"/>
          </p:cNvSpPr>
          <p:nvPr/>
        </p:nvSpPr>
        <p:spPr bwMode="auto">
          <a:xfrm>
            <a:off x="7459663" y="1103313"/>
            <a:ext cx="546100" cy="2425700"/>
          </a:xfrm>
          <a:prstGeom prst="rect">
            <a:avLst/>
          </a:prstGeom>
          <a:noFill/>
          <a:ln w="14288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18" name="Rectangle 169"/>
          <p:cNvSpPr>
            <a:spLocks noChangeArrowheads="1"/>
          </p:cNvSpPr>
          <p:nvPr/>
        </p:nvSpPr>
        <p:spPr bwMode="auto">
          <a:xfrm>
            <a:off x="4194175" y="1103313"/>
            <a:ext cx="547688" cy="2425700"/>
          </a:xfrm>
          <a:prstGeom prst="rect">
            <a:avLst/>
          </a:prstGeom>
          <a:noFill/>
          <a:ln w="14288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19" name="Rectangle 170"/>
          <p:cNvSpPr>
            <a:spLocks noChangeArrowheads="1"/>
          </p:cNvSpPr>
          <p:nvPr/>
        </p:nvSpPr>
        <p:spPr bwMode="auto">
          <a:xfrm>
            <a:off x="4316413" y="2879725"/>
            <a:ext cx="3206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write</a:t>
            </a:r>
            <a:endParaRPr lang="en-US"/>
          </a:p>
        </p:txBody>
      </p:sp>
      <p:sp>
        <p:nvSpPr>
          <p:cNvPr id="89220" name="Rectangle 171"/>
          <p:cNvSpPr>
            <a:spLocks noChangeArrowheads="1"/>
          </p:cNvSpPr>
          <p:nvPr/>
        </p:nvSpPr>
        <p:spPr bwMode="auto">
          <a:xfrm>
            <a:off x="4216400" y="3046413"/>
            <a:ext cx="54768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decoder</a:t>
            </a:r>
            <a:endParaRPr lang="en-US"/>
          </a:p>
        </p:txBody>
      </p:sp>
      <p:sp>
        <p:nvSpPr>
          <p:cNvPr id="89221" name="Rectangle 172"/>
          <p:cNvSpPr>
            <a:spLocks noChangeArrowheads="1"/>
          </p:cNvSpPr>
          <p:nvPr/>
        </p:nvSpPr>
        <p:spPr bwMode="auto">
          <a:xfrm>
            <a:off x="7600950" y="2879725"/>
            <a:ext cx="3032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read</a:t>
            </a:r>
            <a:endParaRPr lang="en-US"/>
          </a:p>
        </p:txBody>
      </p:sp>
      <p:sp>
        <p:nvSpPr>
          <p:cNvPr id="89222" name="Rectangle 173"/>
          <p:cNvSpPr>
            <a:spLocks noChangeArrowheads="1"/>
          </p:cNvSpPr>
          <p:nvPr/>
        </p:nvSpPr>
        <p:spPr bwMode="auto">
          <a:xfrm>
            <a:off x="7493000" y="3046413"/>
            <a:ext cx="54768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decoder</a:t>
            </a:r>
            <a:endParaRPr lang="en-US"/>
          </a:p>
        </p:txBody>
      </p:sp>
      <p:sp>
        <p:nvSpPr>
          <p:cNvPr id="89223" name="Rectangle 174"/>
          <p:cNvSpPr>
            <a:spLocks noChangeArrowheads="1"/>
          </p:cNvSpPr>
          <p:nvPr/>
        </p:nvSpPr>
        <p:spPr bwMode="auto">
          <a:xfrm>
            <a:off x="4159250" y="3833813"/>
            <a:ext cx="11144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4x32 register file</a:t>
            </a:r>
            <a:endParaRPr lang="en-US"/>
          </a:p>
        </p:txBody>
      </p:sp>
      <p:sp>
        <p:nvSpPr>
          <p:cNvPr id="89224" name="Text Box 176"/>
          <p:cNvSpPr txBox="1">
            <a:spLocks noChangeArrowheads="1"/>
          </p:cNvSpPr>
          <p:nvPr/>
        </p:nvSpPr>
        <p:spPr bwMode="auto">
          <a:xfrm>
            <a:off x="3816350" y="4151313"/>
            <a:ext cx="4708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i="1"/>
              <a:t>Internal design of 4x32 RF; 16x32 RF follows similarly</a:t>
            </a:r>
          </a:p>
        </p:txBody>
      </p:sp>
      <p:sp>
        <p:nvSpPr>
          <p:cNvPr id="478385" name="Text Box 177"/>
          <p:cNvSpPr txBox="1">
            <a:spLocks noChangeArrowheads="1"/>
          </p:cNvSpPr>
          <p:nvPr/>
        </p:nvSpPr>
        <p:spPr bwMode="auto">
          <a:xfrm>
            <a:off x="3575050" y="19177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33CC33"/>
                </a:solidFill>
              </a:rPr>
              <a:t>1</a:t>
            </a:r>
          </a:p>
        </p:txBody>
      </p:sp>
      <p:sp>
        <p:nvSpPr>
          <p:cNvPr id="478386" name="Text Box 178"/>
          <p:cNvSpPr txBox="1">
            <a:spLocks noChangeArrowheads="1"/>
          </p:cNvSpPr>
          <p:nvPr/>
        </p:nvSpPr>
        <p:spPr bwMode="auto">
          <a:xfrm>
            <a:off x="3575050" y="23114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33CC33"/>
                </a:solidFill>
              </a:rPr>
              <a:t>1</a:t>
            </a:r>
          </a:p>
        </p:txBody>
      </p:sp>
      <p:sp>
        <p:nvSpPr>
          <p:cNvPr id="478387" name="Text Box 179"/>
          <p:cNvSpPr txBox="1">
            <a:spLocks noChangeArrowheads="1"/>
          </p:cNvSpPr>
          <p:nvPr/>
        </p:nvSpPr>
        <p:spPr bwMode="auto">
          <a:xfrm>
            <a:off x="3575050" y="42227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800" b="1">
                <a:solidFill>
                  <a:srgbClr val="33CC33"/>
                </a:solidFill>
              </a:rPr>
              <a:t>9</a:t>
            </a:r>
          </a:p>
        </p:txBody>
      </p:sp>
      <p:sp>
        <p:nvSpPr>
          <p:cNvPr id="478388" name="Text Box 180"/>
          <p:cNvSpPr txBox="1">
            <a:spLocks noChangeArrowheads="1"/>
          </p:cNvSpPr>
          <p:nvPr/>
        </p:nvSpPr>
        <p:spPr bwMode="auto">
          <a:xfrm>
            <a:off x="3587750" y="3784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33CC33"/>
                </a:solidFill>
              </a:rPr>
              <a:t>1</a:t>
            </a:r>
          </a:p>
        </p:txBody>
      </p:sp>
      <p:grpSp>
        <p:nvGrpSpPr>
          <p:cNvPr id="4" name="Group 181"/>
          <p:cNvGrpSpPr>
            <a:grpSpLocks/>
          </p:cNvGrpSpPr>
          <p:nvPr/>
        </p:nvGrpSpPr>
        <p:grpSpPr bwMode="auto">
          <a:xfrm>
            <a:off x="708025" y="3733800"/>
            <a:ext cx="1739900" cy="1554163"/>
            <a:chOff x="734" y="2816"/>
            <a:chExt cx="1096" cy="979"/>
          </a:xfrm>
        </p:grpSpPr>
        <p:sp>
          <p:nvSpPr>
            <p:cNvPr id="89257" name="Line 182"/>
            <p:cNvSpPr>
              <a:spLocks noChangeShapeType="1"/>
            </p:cNvSpPr>
            <p:nvPr/>
          </p:nvSpPr>
          <p:spPr bwMode="auto">
            <a:xfrm>
              <a:off x="1324" y="3590"/>
              <a:ext cx="7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58" name="Freeform 183"/>
            <p:cNvSpPr>
              <a:spLocks/>
            </p:cNvSpPr>
            <p:nvPr/>
          </p:nvSpPr>
          <p:spPr bwMode="auto">
            <a:xfrm>
              <a:off x="1388" y="3573"/>
              <a:ext cx="66" cy="33"/>
            </a:xfrm>
            <a:custGeom>
              <a:avLst/>
              <a:gdLst>
                <a:gd name="T0" fmla="*/ 66 w 66"/>
                <a:gd name="T1" fmla="*/ 17 h 33"/>
                <a:gd name="T2" fmla="*/ 0 w 66"/>
                <a:gd name="T3" fmla="*/ 0 h 33"/>
                <a:gd name="T4" fmla="*/ 0 w 66"/>
                <a:gd name="T5" fmla="*/ 33 h 33"/>
                <a:gd name="T6" fmla="*/ 66 w 66"/>
                <a:gd name="T7" fmla="*/ 17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33"/>
                <a:gd name="T14" fmla="*/ 66 w 66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33">
                  <a:moveTo>
                    <a:pt x="66" y="17"/>
                  </a:moveTo>
                  <a:lnTo>
                    <a:pt x="0" y="0"/>
                  </a:lnTo>
                  <a:lnTo>
                    <a:pt x="0" y="33"/>
                  </a:lnTo>
                  <a:lnTo>
                    <a:pt x="66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59" name="Line 184"/>
            <p:cNvSpPr>
              <a:spLocks noChangeShapeType="1"/>
            </p:cNvSpPr>
            <p:nvPr/>
          </p:nvSpPr>
          <p:spPr bwMode="auto">
            <a:xfrm>
              <a:off x="1321" y="3490"/>
              <a:ext cx="25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60" name="Freeform 185"/>
            <p:cNvSpPr>
              <a:spLocks/>
            </p:cNvSpPr>
            <p:nvPr/>
          </p:nvSpPr>
          <p:spPr bwMode="auto">
            <a:xfrm>
              <a:off x="1573" y="3474"/>
              <a:ext cx="66" cy="33"/>
            </a:xfrm>
            <a:custGeom>
              <a:avLst/>
              <a:gdLst>
                <a:gd name="T0" fmla="*/ 66 w 66"/>
                <a:gd name="T1" fmla="*/ 16 h 33"/>
                <a:gd name="T2" fmla="*/ 0 w 66"/>
                <a:gd name="T3" fmla="*/ 0 h 33"/>
                <a:gd name="T4" fmla="*/ 0 w 66"/>
                <a:gd name="T5" fmla="*/ 33 h 33"/>
                <a:gd name="T6" fmla="*/ 66 w 66"/>
                <a:gd name="T7" fmla="*/ 16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33"/>
                <a:gd name="T14" fmla="*/ 66 w 66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33">
                  <a:moveTo>
                    <a:pt x="66" y="16"/>
                  </a:moveTo>
                  <a:lnTo>
                    <a:pt x="0" y="0"/>
                  </a:lnTo>
                  <a:lnTo>
                    <a:pt x="0" y="33"/>
                  </a:lnTo>
                  <a:lnTo>
                    <a:pt x="6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61" name="Line 186"/>
            <p:cNvSpPr>
              <a:spLocks noChangeShapeType="1"/>
            </p:cNvSpPr>
            <p:nvPr/>
          </p:nvSpPr>
          <p:spPr bwMode="auto">
            <a:xfrm>
              <a:off x="1512" y="3590"/>
              <a:ext cx="75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62" name="Freeform 187"/>
            <p:cNvSpPr>
              <a:spLocks/>
            </p:cNvSpPr>
            <p:nvPr/>
          </p:nvSpPr>
          <p:spPr bwMode="auto">
            <a:xfrm>
              <a:off x="1578" y="3573"/>
              <a:ext cx="67" cy="33"/>
            </a:xfrm>
            <a:custGeom>
              <a:avLst/>
              <a:gdLst>
                <a:gd name="T0" fmla="*/ 67 w 67"/>
                <a:gd name="T1" fmla="*/ 17 h 33"/>
                <a:gd name="T2" fmla="*/ 0 w 67"/>
                <a:gd name="T3" fmla="*/ 0 h 33"/>
                <a:gd name="T4" fmla="*/ 0 w 67"/>
                <a:gd name="T5" fmla="*/ 33 h 33"/>
                <a:gd name="T6" fmla="*/ 67 w 67"/>
                <a:gd name="T7" fmla="*/ 17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3"/>
                <a:gd name="T14" fmla="*/ 67 w 67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3">
                  <a:moveTo>
                    <a:pt x="67" y="17"/>
                  </a:moveTo>
                  <a:lnTo>
                    <a:pt x="0" y="0"/>
                  </a:lnTo>
                  <a:lnTo>
                    <a:pt x="0" y="33"/>
                  </a:lnTo>
                  <a:lnTo>
                    <a:pt x="67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63" name="Line 188"/>
            <p:cNvSpPr>
              <a:spLocks noChangeShapeType="1"/>
            </p:cNvSpPr>
            <p:nvPr/>
          </p:nvSpPr>
          <p:spPr bwMode="auto">
            <a:xfrm>
              <a:off x="1354" y="3299"/>
              <a:ext cx="12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64" name="Freeform 189"/>
            <p:cNvSpPr>
              <a:spLocks/>
            </p:cNvSpPr>
            <p:nvPr/>
          </p:nvSpPr>
          <p:spPr bwMode="auto">
            <a:xfrm>
              <a:off x="1468" y="3277"/>
              <a:ext cx="88" cy="45"/>
            </a:xfrm>
            <a:custGeom>
              <a:avLst/>
              <a:gdLst>
                <a:gd name="T0" fmla="*/ 88 w 88"/>
                <a:gd name="T1" fmla="*/ 22 h 45"/>
                <a:gd name="T2" fmla="*/ 0 w 88"/>
                <a:gd name="T3" fmla="*/ 0 h 45"/>
                <a:gd name="T4" fmla="*/ 0 w 88"/>
                <a:gd name="T5" fmla="*/ 45 h 45"/>
                <a:gd name="T6" fmla="*/ 88 w 88"/>
                <a:gd name="T7" fmla="*/ 22 h 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45"/>
                <a:gd name="T14" fmla="*/ 88 w 88"/>
                <a:gd name="T15" fmla="*/ 45 h 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45">
                  <a:moveTo>
                    <a:pt x="88" y="22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88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65" name="Line 190"/>
            <p:cNvSpPr>
              <a:spLocks noChangeShapeType="1"/>
            </p:cNvSpPr>
            <p:nvPr/>
          </p:nvSpPr>
          <p:spPr bwMode="auto">
            <a:xfrm>
              <a:off x="1252" y="3059"/>
              <a:ext cx="1" cy="9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66" name="Freeform 191"/>
            <p:cNvSpPr>
              <a:spLocks/>
            </p:cNvSpPr>
            <p:nvPr/>
          </p:nvSpPr>
          <p:spPr bwMode="auto">
            <a:xfrm>
              <a:off x="1230" y="3136"/>
              <a:ext cx="44" cy="89"/>
            </a:xfrm>
            <a:custGeom>
              <a:avLst/>
              <a:gdLst>
                <a:gd name="T0" fmla="*/ 22 w 44"/>
                <a:gd name="T1" fmla="*/ 89 h 89"/>
                <a:gd name="T2" fmla="*/ 44 w 44"/>
                <a:gd name="T3" fmla="*/ 0 h 89"/>
                <a:gd name="T4" fmla="*/ 0 w 44"/>
                <a:gd name="T5" fmla="*/ 0 h 89"/>
                <a:gd name="T6" fmla="*/ 22 w 44"/>
                <a:gd name="T7" fmla="*/ 89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89"/>
                <a:gd name="T14" fmla="*/ 44 w 44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89">
                  <a:moveTo>
                    <a:pt x="22" y="89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22" y="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67" name="Line 192"/>
            <p:cNvSpPr>
              <a:spLocks noChangeShapeType="1"/>
            </p:cNvSpPr>
            <p:nvPr/>
          </p:nvSpPr>
          <p:spPr bwMode="auto">
            <a:xfrm>
              <a:off x="945" y="3299"/>
              <a:ext cx="15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68" name="Freeform 193"/>
            <p:cNvSpPr>
              <a:spLocks/>
            </p:cNvSpPr>
            <p:nvPr/>
          </p:nvSpPr>
          <p:spPr bwMode="auto">
            <a:xfrm>
              <a:off x="1084" y="3277"/>
              <a:ext cx="88" cy="45"/>
            </a:xfrm>
            <a:custGeom>
              <a:avLst/>
              <a:gdLst>
                <a:gd name="T0" fmla="*/ 88 w 88"/>
                <a:gd name="T1" fmla="*/ 22 h 45"/>
                <a:gd name="T2" fmla="*/ 0 w 88"/>
                <a:gd name="T3" fmla="*/ 0 h 45"/>
                <a:gd name="T4" fmla="*/ 0 w 88"/>
                <a:gd name="T5" fmla="*/ 45 h 45"/>
                <a:gd name="T6" fmla="*/ 88 w 88"/>
                <a:gd name="T7" fmla="*/ 22 h 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45"/>
                <a:gd name="T14" fmla="*/ 88 w 88"/>
                <a:gd name="T15" fmla="*/ 45 h 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45">
                  <a:moveTo>
                    <a:pt x="88" y="22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88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69" name="Freeform 194"/>
            <p:cNvSpPr>
              <a:spLocks/>
            </p:cNvSpPr>
            <p:nvPr/>
          </p:nvSpPr>
          <p:spPr bwMode="auto">
            <a:xfrm>
              <a:off x="1175" y="3183"/>
              <a:ext cx="182" cy="230"/>
            </a:xfrm>
            <a:custGeom>
              <a:avLst/>
              <a:gdLst>
                <a:gd name="T0" fmla="*/ 0 w 182"/>
                <a:gd name="T1" fmla="*/ 230 h 230"/>
                <a:gd name="T2" fmla="*/ 182 w 182"/>
                <a:gd name="T3" fmla="*/ 116 h 230"/>
                <a:gd name="T4" fmla="*/ 0 w 182"/>
                <a:gd name="T5" fmla="*/ 0 h 230"/>
                <a:gd name="T6" fmla="*/ 0 w 182"/>
                <a:gd name="T7" fmla="*/ 23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2"/>
                <a:gd name="T13" fmla="*/ 0 h 230"/>
                <a:gd name="T14" fmla="*/ 182 w 182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2" h="230">
                  <a:moveTo>
                    <a:pt x="0" y="230"/>
                  </a:moveTo>
                  <a:lnTo>
                    <a:pt x="182" y="116"/>
                  </a:lnTo>
                  <a:lnTo>
                    <a:pt x="0" y="0"/>
                  </a:lnTo>
                  <a:lnTo>
                    <a:pt x="0" y="23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70" name="Rectangle 195"/>
            <p:cNvSpPr>
              <a:spLocks noChangeArrowheads="1"/>
            </p:cNvSpPr>
            <p:nvPr/>
          </p:nvSpPr>
          <p:spPr bwMode="auto">
            <a:xfrm>
              <a:off x="1398" y="3158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q</a:t>
              </a:r>
              <a:endParaRPr lang="en-US"/>
            </a:p>
          </p:txBody>
        </p:sp>
        <p:sp>
          <p:nvSpPr>
            <p:cNvPr id="89271" name="Rectangle 196"/>
            <p:cNvSpPr>
              <a:spLocks noChangeArrowheads="1"/>
            </p:cNvSpPr>
            <p:nvPr/>
          </p:nvSpPr>
          <p:spPr bwMode="auto">
            <a:xfrm>
              <a:off x="833" y="3434"/>
              <a:ext cx="34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c=1: q=d</a:t>
              </a:r>
              <a:endParaRPr lang="en-US"/>
            </a:p>
          </p:txBody>
        </p:sp>
        <p:sp>
          <p:nvSpPr>
            <p:cNvPr id="89272" name="Rectangle 197"/>
            <p:cNvSpPr>
              <a:spLocks noChangeArrowheads="1"/>
            </p:cNvSpPr>
            <p:nvPr/>
          </p:nvSpPr>
          <p:spPr bwMode="auto">
            <a:xfrm>
              <a:off x="1275" y="3021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c</a:t>
              </a:r>
              <a:endParaRPr lang="en-US"/>
            </a:p>
          </p:txBody>
        </p:sp>
        <p:sp>
          <p:nvSpPr>
            <p:cNvPr id="89273" name="Rectangle 198"/>
            <p:cNvSpPr>
              <a:spLocks noChangeArrowheads="1"/>
            </p:cNvSpPr>
            <p:nvPr/>
          </p:nvSpPr>
          <p:spPr bwMode="auto">
            <a:xfrm>
              <a:off x="833" y="3535"/>
              <a:ext cx="370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c=0: q= Z</a:t>
              </a:r>
              <a:endParaRPr lang="en-US"/>
            </a:p>
          </p:txBody>
        </p:sp>
        <p:sp>
          <p:nvSpPr>
            <p:cNvPr id="89274" name="Rectangle 199"/>
            <p:cNvSpPr>
              <a:spLocks noChangeArrowheads="1"/>
            </p:cNvSpPr>
            <p:nvPr/>
          </p:nvSpPr>
          <p:spPr bwMode="auto">
            <a:xfrm>
              <a:off x="1207" y="3529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Symbol" pitchFamily="18" charset="2"/>
                </a:rPr>
                <a:t>¢</a:t>
              </a:r>
              <a:endParaRPr lang="en-US"/>
            </a:p>
          </p:txBody>
        </p:sp>
        <p:sp>
          <p:nvSpPr>
            <p:cNvPr id="89275" name="Rectangle 200"/>
            <p:cNvSpPr>
              <a:spLocks noChangeArrowheads="1"/>
            </p:cNvSpPr>
            <p:nvPr/>
          </p:nvSpPr>
          <p:spPr bwMode="auto">
            <a:xfrm>
              <a:off x="1032" y="3156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d</a:t>
              </a:r>
              <a:endParaRPr lang="en-US"/>
            </a:p>
          </p:txBody>
        </p:sp>
        <p:sp>
          <p:nvSpPr>
            <p:cNvPr id="89276" name="Rectangle 201"/>
            <p:cNvSpPr>
              <a:spLocks noChangeArrowheads="1"/>
            </p:cNvSpPr>
            <p:nvPr/>
          </p:nvSpPr>
          <p:spPr bwMode="auto">
            <a:xfrm>
              <a:off x="1150" y="3530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Symbol" pitchFamily="18" charset="2"/>
                </a:rPr>
                <a:t>¢</a:t>
              </a:r>
              <a:endParaRPr lang="en-US"/>
            </a:p>
          </p:txBody>
        </p:sp>
        <p:sp>
          <p:nvSpPr>
            <p:cNvPr id="89277" name="Rectangle 202"/>
            <p:cNvSpPr>
              <a:spLocks noChangeArrowheads="1"/>
            </p:cNvSpPr>
            <p:nvPr/>
          </p:nvSpPr>
          <p:spPr bwMode="auto">
            <a:xfrm>
              <a:off x="1260" y="3535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d</a:t>
              </a:r>
              <a:endParaRPr lang="en-US"/>
            </a:p>
          </p:txBody>
        </p:sp>
        <p:sp>
          <p:nvSpPr>
            <p:cNvPr id="89278" name="Rectangle 203"/>
            <p:cNvSpPr>
              <a:spLocks noChangeArrowheads="1"/>
            </p:cNvSpPr>
            <p:nvPr/>
          </p:nvSpPr>
          <p:spPr bwMode="auto">
            <a:xfrm>
              <a:off x="1658" y="3535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q</a:t>
              </a:r>
              <a:endParaRPr lang="en-US"/>
            </a:p>
          </p:txBody>
        </p:sp>
        <p:sp>
          <p:nvSpPr>
            <p:cNvPr id="89279" name="Rectangle 204"/>
            <p:cNvSpPr>
              <a:spLocks noChangeArrowheads="1"/>
            </p:cNvSpPr>
            <p:nvPr/>
          </p:nvSpPr>
          <p:spPr bwMode="auto">
            <a:xfrm>
              <a:off x="1260" y="3434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d</a:t>
              </a:r>
              <a:endParaRPr lang="en-US"/>
            </a:p>
          </p:txBody>
        </p:sp>
        <p:sp>
          <p:nvSpPr>
            <p:cNvPr id="89280" name="Rectangle 205"/>
            <p:cNvSpPr>
              <a:spLocks noChangeArrowheads="1"/>
            </p:cNvSpPr>
            <p:nvPr/>
          </p:nvSpPr>
          <p:spPr bwMode="auto">
            <a:xfrm>
              <a:off x="1657" y="3434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q</a:t>
              </a:r>
              <a:endParaRPr lang="en-US"/>
            </a:p>
          </p:txBody>
        </p:sp>
        <p:sp>
          <p:nvSpPr>
            <p:cNvPr id="89281" name="Rectangle 206"/>
            <p:cNvSpPr>
              <a:spLocks noChangeArrowheads="1"/>
            </p:cNvSpPr>
            <p:nvPr/>
          </p:nvSpPr>
          <p:spPr bwMode="auto">
            <a:xfrm>
              <a:off x="895" y="3689"/>
              <a:ext cx="70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i="1">
                  <a:solidFill>
                    <a:srgbClr val="000000"/>
                  </a:solidFill>
                  <a:latin typeface="Helvetica" pitchFamily="34" charset="0"/>
                </a:rPr>
                <a:t>like no connection</a:t>
              </a:r>
              <a:endParaRPr lang="en-US"/>
            </a:p>
          </p:txBody>
        </p:sp>
        <p:sp>
          <p:nvSpPr>
            <p:cNvPr id="89282" name="Freeform 207"/>
            <p:cNvSpPr>
              <a:spLocks/>
            </p:cNvSpPr>
            <p:nvPr/>
          </p:nvSpPr>
          <p:spPr bwMode="auto">
            <a:xfrm>
              <a:off x="1360" y="3598"/>
              <a:ext cx="122" cy="108"/>
            </a:xfrm>
            <a:custGeom>
              <a:avLst/>
              <a:gdLst>
                <a:gd name="T0" fmla="*/ 122 w 44"/>
                <a:gd name="T1" fmla="*/ 0 h 39"/>
                <a:gd name="T2" fmla="*/ 0 w 44"/>
                <a:gd name="T3" fmla="*/ 108 h 39"/>
                <a:gd name="T4" fmla="*/ 0 60000 65536"/>
                <a:gd name="T5" fmla="*/ 0 60000 65536"/>
                <a:gd name="T6" fmla="*/ 0 w 44"/>
                <a:gd name="T7" fmla="*/ 0 h 39"/>
                <a:gd name="T8" fmla="*/ 44 w 44"/>
                <a:gd name="T9" fmla="*/ 39 h 3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" h="39">
                  <a:moveTo>
                    <a:pt x="44" y="0"/>
                  </a:moveTo>
                  <a:cubicBezTo>
                    <a:pt x="44" y="0"/>
                    <a:pt x="31" y="29"/>
                    <a:pt x="0" y="39"/>
                  </a:cubicBezTo>
                </a:path>
              </a:pathLst>
            </a:cu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83" name="Text Box 208"/>
            <p:cNvSpPr txBox="1">
              <a:spLocks noChangeArrowheads="1"/>
            </p:cNvSpPr>
            <p:nvPr/>
          </p:nvSpPr>
          <p:spPr bwMode="auto">
            <a:xfrm>
              <a:off x="734" y="2816"/>
              <a:ext cx="10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three-state driver</a:t>
              </a:r>
            </a:p>
          </p:txBody>
        </p:sp>
      </p:grpSp>
      <p:grpSp>
        <p:nvGrpSpPr>
          <p:cNvPr id="5" name="Group 209"/>
          <p:cNvGrpSpPr>
            <a:grpSpLocks/>
          </p:cNvGrpSpPr>
          <p:nvPr/>
        </p:nvGrpSpPr>
        <p:grpSpPr bwMode="auto">
          <a:xfrm>
            <a:off x="885825" y="2209800"/>
            <a:ext cx="1409700" cy="1420813"/>
            <a:chOff x="838" y="1520"/>
            <a:chExt cx="888" cy="895"/>
          </a:xfrm>
        </p:grpSpPr>
        <p:sp>
          <p:nvSpPr>
            <p:cNvPr id="89247" name="Line 210"/>
            <p:cNvSpPr>
              <a:spLocks noChangeShapeType="1"/>
            </p:cNvSpPr>
            <p:nvPr/>
          </p:nvSpPr>
          <p:spPr bwMode="auto">
            <a:xfrm>
              <a:off x="1322" y="1944"/>
              <a:ext cx="12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48" name="Freeform 211"/>
            <p:cNvSpPr>
              <a:spLocks/>
            </p:cNvSpPr>
            <p:nvPr/>
          </p:nvSpPr>
          <p:spPr bwMode="auto">
            <a:xfrm>
              <a:off x="1436" y="1922"/>
              <a:ext cx="88" cy="45"/>
            </a:xfrm>
            <a:custGeom>
              <a:avLst/>
              <a:gdLst>
                <a:gd name="T0" fmla="*/ 88 w 88"/>
                <a:gd name="T1" fmla="*/ 22 h 45"/>
                <a:gd name="T2" fmla="*/ 0 w 88"/>
                <a:gd name="T3" fmla="*/ 0 h 45"/>
                <a:gd name="T4" fmla="*/ 0 w 88"/>
                <a:gd name="T5" fmla="*/ 45 h 45"/>
                <a:gd name="T6" fmla="*/ 88 w 88"/>
                <a:gd name="T7" fmla="*/ 22 h 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45"/>
                <a:gd name="T14" fmla="*/ 88 w 88"/>
                <a:gd name="T15" fmla="*/ 45 h 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45">
                  <a:moveTo>
                    <a:pt x="88" y="22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88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49" name="Line 212"/>
            <p:cNvSpPr>
              <a:spLocks noChangeShapeType="1"/>
            </p:cNvSpPr>
            <p:nvPr/>
          </p:nvSpPr>
          <p:spPr bwMode="auto">
            <a:xfrm>
              <a:off x="913" y="1944"/>
              <a:ext cx="15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50" name="Freeform 213"/>
            <p:cNvSpPr>
              <a:spLocks/>
            </p:cNvSpPr>
            <p:nvPr/>
          </p:nvSpPr>
          <p:spPr bwMode="auto">
            <a:xfrm>
              <a:off x="1052" y="1922"/>
              <a:ext cx="88" cy="45"/>
            </a:xfrm>
            <a:custGeom>
              <a:avLst/>
              <a:gdLst>
                <a:gd name="T0" fmla="*/ 88 w 88"/>
                <a:gd name="T1" fmla="*/ 22 h 45"/>
                <a:gd name="T2" fmla="*/ 0 w 88"/>
                <a:gd name="T3" fmla="*/ 0 h 45"/>
                <a:gd name="T4" fmla="*/ 0 w 88"/>
                <a:gd name="T5" fmla="*/ 45 h 45"/>
                <a:gd name="T6" fmla="*/ 88 w 88"/>
                <a:gd name="T7" fmla="*/ 22 h 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45"/>
                <a:gd name="T14" fmla="*/ 88 w 88"/>
                <a:gd name="T15" fmla="*/ 45 h 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45">
                  <a:moveTo>
                    <a:pt x="88" y="22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88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51" name="Freeform 214"/>
            <p:cNvSpPr>
              <a:spLocks/>
            </p:cNvSpPr>
            <p:nvPr/>
          </p:nvSpPr>
          <p:spPr bwMode="auto">
            <a:xfrm>
              <a:off x="1143" y="1828"/>
              <a:ext cx="182" cy="230"/>
            </a:xfrm>
            <a:custGeom>
              <a:avLst/>
              <a:gdLst>
                <a:gd name="T0" fmla="*/ 0 w 182"/>
                <a:gd name="T1" fmla="*/ 230 h 230"/>
                <a:gd name="T2" fmla="*/ 182 w 182"/>
                <a:gd name="T3" fmla="*/ 116 h 230"/>
                <a:gd name="T4" fmla="*/ 0 w 182"/>
                <a:gd name="T5" fmla="*/ 0 h 230"/>
                <a:gd name="T6" fmla="*/ 0 w 182"/>
                <a:gd name="T7" fmla="*/ 23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2"/>
                <a:gd name="T13" fmla="*/ 0 h 230"/>
                <a:gd name="T14" fmla="*/ 182 w 182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2" h="230">
                  <a:moveTo>
                    <a:pt x="0" y="230"/>
                  </a:moveTo>
                  <a:lnTo>
                    <a:pt x="182" y="116"/>
                  </a:lnTo>
                  <a:lnTo>
                    <a:pt x="0" y="0"/>
                  </a:lnTo>
                  <a:lnTo>
                    <a:pt x="0" y="23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52" name="Rectangle 215"/>
            <p:cNvSpPr>
              <a:spLocks noChangeArrowheads="1"/>
            </p:cNvSpPr>
            <p:nvPr/>
          </p:nvSpPr>
          <p:spPr bwMode="auto">
            <a:xfrm>
              <a:off x="1366" y="1803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q</a:t>
              </a:r>
              <a:endParaRPr lang="en-US"/>
            </a:p>
          </p:txBody>
        </p:sp>
        <p:sp>
          <p:nvSpPr>
            <p:cNvPr id="89253" name="Rectangle 216"/>
            <p:cNvSpPr>
              <a:spLocks noChangeArrowheads="1"/>
            </p:cNvSpPr>
            <p:nvPr/>
          </p:nvSpPr>
          <p:spPr bwMode="auto">
            <a:xfrm>
              <a:off x="1142" y="2082"/>
              <a:ext cx="1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q=d</a:t>
              </a:r>
              <a:endParaRPr lang="en-US"/>
            </a:p>
          </p:txBody>
        </p:sp>
        <p:sp>
          <p:nvSpPr>
            <p:cNvPr id="89254" name="Rectangle 217"/>
            <p:cNvSpPr>
              <a:spLocks noChangeArrowheads="1"/>
            </p:cNvSpPr>
            <p:nvPr/>
          </p:nvSpPr>
          <p:spPr bwMode="auto">
            <a:xfrm>
              <a:off x="1000" y="1801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d</a:t>
              </a:r>
              <a:endParaRPr lang="en-US"/>
            </a:p>
          </p:txBody>
        </p:sp>
        <p:sp>
          <p:nvSpPr>
            <p:cNvPr id="89255" name="Text Box 218"/>
            <p:cNvSpPr txBox="1">
              <a:spLocks noChangeArrowheads="1"/>
            </p:cNvSpPr>
            <p:nvPr/>
          </p:nvSpPr>
          <p:spPr bwMode="auto">
            <a:xfrm>
              <a:off x="982" y="1520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driver</a:t>
              </a:r>
            </a:p>
          </p:txBody>
        </p:sp>
        <p:sp>
          <p:nvSpPr>
            <p:cNvPr id="89256" name="Text Box 219"/>
            <p:cNvSpPr txBox="1">
              <a:spLocks noChangeArrowheads="1"/>
            </p:cNvSpPr>
            <p:nvPr/>
          </p:nvSpPr>
          <p:spPr bwMode="auto">
            <a:xfrm>
              <a:off x="838" y="2184"/>
              <a:ext cx="8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800" i="1"/>
                <a:t>Boosts signal</a:t>
              </a:r>
            </a:p>
          </p:txBody>
        </p:sp>
      </p:grpSp>
      <p:sp>
        <p:nvSpPr>
          <p:cNvPr id="478428" name="Text Box 220"/>
          <p:cNvSpPr txBox="1">
            <a:spLocks noChangeArrowheads="1"/>
          </p:cNvSpPr>
          <p:nvPr/>
        </p:nvSpPr>
        <p:spPr bwMode="auto">
          <a:xfrm>
            <a:off x="6267450" y="15986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33CC33"/>
                </a:solidFill>
              </a:rPr>
              <a:t>9</a:t>
            </a:r>
          </a:p>
        </p:txBody>
      </p:sp>
      <p:sp>
        <p:nvSpPr>
          <p:cNvPr id="478429" name="Text Box 221"/>
          <p:cNvSpPr txBox="1">
            <a:spLocks noChangeArrowheads="1"/>
          </p:cNvSpPr>
          <p:nvPr/>
        </p:nvSpPr>
        <p:spPr bwMode="auto">
          <a:xfrm>
            <a:off x="6267450" y="120967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800" b="1">
                <a:solidFill>
                  <a:srgbClr val="33CC33"/>
                </a:solidFill>
              </a:rPr>
              <a:t>9</a:t>
            </a:r>
          </a:p>
        </p:txBody>
      </p:sp>
      <p:sp>
        <p:nvSpPr>
          <p:cNvPr id="478430" name="Text Box 222"/>
          <p:cNvSpPr txBox="1">
            <a:spLocks noChangeArrowheads="1"/>
          </p:cNvSpPr>
          <p:nvPr/>
        </p:nvSpPr>
        <p:spPr bwMode="auto">
          <a:xfrm>
            <a:off x="6254750" y="195897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800" b="1">
                <a:solidFill>
                  <a:srgbClr val="33CC33"/>
                </a:solidFill>
              </a:rPr>
              <a:t>9</a:t>
            </a:r>
          </a:p>
        </p:txBody>
      </p:sp>
      <p:sp>
        <p:nvSpPr>
          <p:cNvPr id="478431" name="Text Box 223"/>
          <p:cNvSpPr txBox="1">
            <a:spLocks noChangeArrowheads="1"/>
          </p:cNvSpPr>
          <p:nvPr/>
        </p:nvSpPr>
        <p:spPr bwMode="auto">
          <a:xfrm>
            <a:off x="6292850" y="23733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33CC33"/>
                </a:solidFill>
              </a:rPr>
              <a:t>9</a:t>
            </a:r>
          </a:p>
        </p:txBody>
      </p:sp>
      <p:sp>
        <p:nvSpPr>
          <p:cNvPr id="478432" name="Text Box 224"/>
          <p:cNvSpPr txBox="1">
            <a:spLocks noChangeArrowheads="1"/>
          </p:cNvSpPr>
          <p:nvPr/>
        </p:nvSpPr>
        <p:spPr bwMode="auto">
          <a:xfrm>
            <a:off x="5797550" y="3213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33CC33"/>
                </a:solidFill>
              </a:rPr>
              <a:t>9</a:t>
            </a:r>
          </a:p>
        </p:txBody>
      </p:sp>
      <p:pic>
        <p:nvPicPr>
          <p:cNvPr id="478433" name="Picture 2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963" y="4572000"/>
            <a:ext cx="17557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8434" name="Text Box 226"/>
          <p:cNvSpPr txBox="1">
            <a:spLocks noChangeArrowheads="1"/>
          </p:cNvSpPr>
          <p:nvPr/>
        </p:nvSpPr>
        <p:spPr bwMode="auto">
          <a:xfrm>
            <a:off x="5140325" y="5105400"/>
            <a:ext cx="30654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i="1" dirty="0"/>
              <a:t>Note: Each driver in figure actually represents 32 1-bit drivers</a:t>
            </a:r>
          </a:p>
        </p:txBody>
      </p:sp>
      <p:sp>
        <p:nvSpPr>
          <p:cNvPr id="478435" name="Text Box 227"/>
          <p:cNvSpPr txBox="1">
            <a:spLocks noChangeArrowheads="1"/>
          </p:cNvSpPr>
          <p:nvPr/>
        </p:nvSpPr>
        <p:spPr bwMode="auto">
          <a:xfrm>
            <a:off x="8248650" y="19177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CC"/>
                </a:solidFill>
              </a:rPr>
              <a:t>1</a:t>
            </a:r>
          </a:p>
        </p:txBody>
      </p:sp>
      <p:sp>
        <p:nvSpPr>
          <p:cNvPr id="478436" name="Text Box 228"/>
          <p:cNvSpPr txBox="1">
            <a:spLocks noChangeArrowheads="1"/>
          </p:cNvSpPr>
          <p:nvPr/>
        </p:nvSpPr>
        <p:spPr bwMode="auto">
          <a:xfrm>
            <a:off x="8248650" y="23114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CC"/>
                </a:solidFill>
              </a:rPr>
              <a:t>1</a:t>
            </a:r>
          </a:p>
        </p:txBody>
      </p:sp>
      <p:sp>
        <p:nvSpPr>
          <p:cNvPr id="478437" name="Text Box 229"/>
          <p:cNvSpPr txBox="1">
            <a:spLocks noChangeArrowheads="1"/>
          </p:cNvSpPr>
          <p:nvPr/>
        </p:nvSpPr>
        <p:spPr bwMode="auto">
          <a:xfrm>
            <a:off x="8261350" y="3784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CC"/>
                </a:solidFill>
              </a:rPr>
              <a:t>1</a:t>
            </a:r>
          </a:p>
        </p:txBody>
      </p:sp>
      <p:sp>
        <p:nvSpPr>
          <p:cNvPr id="478438" name="Text Box 230"/>
          <p:cNvSpPr txBox="1">
            <a:spLocks noChangeArrowheads="1"/>
          </p:cNvSpPr>
          <p:nvPr/>
        </p:nvSpPr>
        <p:spPr bwMode="auto">
          <a:xfrm>
            <a:off x="4756150" y="29845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33CC33"/>
                </a:solidFill>
              </a:rPr>
              <a:t>1</a:t>
            </a:r>
          </a:p>
        </p:txBody>
      </p:sp>
      <p:sp>
        <p:nvSpPr>
          <p:cNvPr id="478439" name="Text Box 231"/>
          <p:cNvSpPr txBox="1">
            <a:spLocks noChangeArrowheads="1"/>
          </p:cNvSpPr>
          <p:nvPr/>
        </p:nvSpPr>
        <p:spPr bwMode="auto">
          <a:xfrm>
            <a:off x="6470650" y="3378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33CC33"/>
                </a:solidFill>
              </a:rPr>
              <a:t>9</a:t>
            </a:r>
          </a:p>
        </p:txBody>
      </p:sp>
      <p:sp>
        <p:nvSpPr>
          <p:cNvPr id="478440" name="Text Box 232"/>
          <p:cNvSpPr txBox="1">
            <a:spLocks noChangeArrowheads="1"/>
          </p:cNvSpPr>
          <p:nvPr/>
        </p:nvSpPr>
        <p:spPr bwMode="auto">
          <a:xfrm>
            <a:off x="6699250" y="3149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6600CC"/>
                </a:solidFill>
              </a:rPr>
              <a:t>1</a:t>
            </a:r>
          </a:p>
        </p:txBody>
      </p:sp>
      <p:sp>
        <p:nvSpPr>
          <p:cNvPr id="478441" name="Text Box 233"/>
          <p:cNvSpPr txBox="1">
            <a:spLocks noChangeArrowheads="1"/>
          </p:cNvSpPr>
          <p:nvPr/>
        </p:nvSpPr>
        <p:spPr bwMode="auto">
          <a:xfrm>
            <a:off x="7219950" y="3403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6600CC"/>
                </a:solidFill>
              </a:rPr>
              <a:t>9</a:t>
            </a:r>
          </a:p>
        </p:txBody>
      </p:sp>
      <p:sp>
        <p:nvSpPr>
          <p:cNvPr id="478442" name="Text Box 234"/>
          <p:cNvSpPr txBox="1">
            <a:spLocks noChangeArrowheads="1"/>
          </p:cNvSpPr>
          <p:nvPr/>
        </p:nvSpPr>
        <p:spPr bwMode="auto">
          <a:xfrm>
            <a:off x="7143750" y="685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6600CC"/>
                </a:solidFill>
              </a:rPr>
              <a:t>9</a:t>
            </a:r>
          </a:p>
        </p:txBody>
      </p:sp>
      <p:sp>
        <p:nvSpPr>
          <p:cNvPr id="478443" name="Text Box 235"/>
          <p:cNvSpPr txBox="1">
            <a:spLocks noChangeArrowheads="1"/>
          </p:cNvSpPr>
          <p:nvPr/>
        </p:nvSpPr>
        <p:spPr bwMode="auto">
          <a:xfrm>
            <a:off x="8261350" y="6604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6600CC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1530807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8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8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8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8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8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8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8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8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7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78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7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78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78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78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7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7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7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7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7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7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7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47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7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7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7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385" grpId="0"/>
      <p:bldP spid="478386" grpId="0"/>
      <p:bldP spid="478387" grpId="0"/>
      <p:bldP spid="478388" grpId="0"/>
      <p:bldP spid="478428" grpId="0"/>
      <p:bldP spid="478429" grpId="0"/>
      <p:bldP spid="478430" grpId="0"/>
      <p:bldP spid="478431" grpId="0"/>
      <p:bldP spid="478432" grpId="0"/>
      <p:bldP spid="478434" grpId="0"/>
      <p:bldP spid="478435" grpId="0"/>
      <p:bldP spid="478436" grpId="0"/>
      <p:bldP spid="478437" grpId="0"/>
      <p:bldP spid="478438" grpId="0"/>
      <p:bldP spid="478439" grpId="0"/>
      <p:bldP spid="478440" grpId="0"/>
      <p:bldP spid="478441" grpId="0"/>
      <p:bldP spid="478442" grpId="0"/>
      <p:bldP spid="4784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S/R Latch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1562100"/>
            <a:ext cx="697230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4937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S/R Latch Symbol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operation – makes output 1 (S = 1, R = 0, Q = 1)</a:t>
            </a:r>
          </a:p>
          <a:p>
            <a:r>
              <a:rPr lang="en-US" dirty="0" smtClean="0"/>
              <a:t>Reset operation – makes output 0 (S = 0, R = 1, Q = 0)</a:t>
            </a:r>
          </a:p>
          <a:p>
            <a:r>
              <a:rPr lang="en-US" dirty="0" smtClean="0"/>
              <a:t>What about invalid state? (S = 1, R = 1)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3429000"/>
            <a:ext cx="145732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10557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Latch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inputs (C and D)</a:t>
            </a:r>
          </a:p>
          <a:p>
            <a:r>
              <a:rPr lang="en-US" dirty="0" smtClean="0"/>
              <a:t>C: controls when the output changes</a:t>
            </a:r>
          </a:p>
          <a:p>
            <a:r>
              <a:rPr lang="en-US" dirty="0" smtClean="0"/>
              <a:t>D (data input): controls what the output changes to</a:t>
            </a:r>
          </a:p>
          <a:p>
            <a:r>
              <a:rPr lang="en-US" dirty="0" smtClean="0"/>
              <a:t>When C = 1, D passes through to Q (transparent latch)</a:t>
            </a:r>
          </a:p>
          <a:p>
            <a:r>
              <a:rPr lang="en-US" dirty="0" smtClean="0"/>
              <a:t>When C = 0, Q holds previous value (opaque latch)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067175"/>
            <a:ext cx="114300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69950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Latch Internal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1666875"/>
            <a:ext cx="6372225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62518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going to do with Flip-Flops?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To do computations, we need more than just combinational circuits</a:t>
            </a:r>
          </a:p>
          <a:p>
            <a:r>
              <a:rPr lang="en-US" sz="2000" dirty="0" smtClean="0"/>
              <a:t>We need to use past circuit state to influence future output</a:t>
            </a:r>
          </a:p>
          <a:p>
            <a:endParaRPr lang="en-US" sz="2000" dirty="0"/>
          </a:p>
          <a:p>
            <a:r>
              <a:rPr lang="en-US" sz="2000" dirty="0" smtClean="0"/>
              <a:t>But how do we coordinate computations and the changing of state values across lots of different parts of a circuit?</a:t>
            </a:r>
          </a:p>
          <a:p>
            <a:endParaRPr lang="en-US" sz="2000" dirty="0"/>
          </a:p>
          <a:p>
            <a:r>
              <a:rPr lang="en-US" sz="2000" dirty="0" smtClean="0"/>
              <a:t>We use CLOCKING (</a:t>
            </a:r>
            <a:r>
              <a:rPr lang="en-US" sz="2000" dirty="0" err="1" smtClean="0"/>
              <a:t>eg</a:t>
            </a:r>
            <a:r>
              <a:rPr lang="en-US" sz="2000" dirty="0" smtClean="0"/>
              <a:t>. 1GHz clock on Intel processors)</a:t>
            </a:r>
          </a:p>
          <a:p>
            <a:r>
              <a:rPr lang="en-US" sz="2000" dirty="0" smtClean="0"/>
              <a:t>On each clock pulse, combinational computations are performed, and results stored in latches </a:t>
            </a:r>
          </a:p>
          <a:p>
            <a:r>
              <a:rPr lang="en-US" sz="2000" dirty="0" smtClean="0"/>
              <a:t>How to introduce clocks into latches?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68672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Flip-flops: Latches on a 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 straightforward latch is not safely synchronous (or predictably synchronous)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Flip-flops designed so that outputs will NOT change within a single clock pulse</a:t>
            </a:r>
            <a:endParaRPr 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2133600"/>
            <a:ext cx="659130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49269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6-wrapup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6-wrapup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class6-wrap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6-wrapup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C:\Shared Files\Classes\CS 349 Su'02\class6-wrapup.ppt</Template>
  <TotalTime>9273</TotalTime>
  <Pages>15</Pages>
  <Words>1702</Words>
  <Application>Microsoft Office PowerPoint</Application>
  <PresentationFormat>On-screen Show (4:3)</PresentationFormat>
  <Paragraphs>580</Paragraphs>
  <Slides>35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class6-wrapup</vt:lpstr>
      <vt:lpstr>CS 211: Computer Architecture Digital Logic: Sequential Circuits</vt:lpstr>
      <vt:lpstr>Set/Reset Latch</vt:lpstr>
      <vt:lpstr>S/R Latch Analysis</vt:lpstr>
      <vt:lpstr>S/R Latch Analysis</vt:lpstr>
      <vt:lpstr>S/R Latch Symbol</vt:lpstr>
      <vt:lpstr>D Latch</vt:lpstr>
      <vt:lpstr>D Latch Internal Circuit</vt:lpstr>
      <vt:lpstr>What are we going to do with Flip-Flops?</vt:lpstr>
      <vt:lpstr>Flip-flops: Latches on a Clock</vt:lpstr>
      <vt:lpstr>D Flip-Flop Summary</vt:lpstr>
      <vt:lpstr>Flip-Flop Activation Time</vt:lpstr>
      <vt:lpstr>D Flip-Flop Summary</vt:lpstr>
      <vt:lpstr>Negative Edge-Triggered D Flip-Flop</vt:lpstr>
      <vt:lpstr>Flip-Flop versus Latch</vt:lpstr>
      <vt:lpstr>Bit Storage Summary</vt:lpstr>
      <vt:lpstr>Registers</vt:lpstr>
      <vt:lpstr>Enabled Flip-Flops</vt:lpstr>
      <vt:lpstr>Resettable Flip-Flops</vt:lpstr>
      <vt:lpstr>Resettable Flip-Flops (2)</vt:lpstr>
      <vt:lpstr>T Flip-Flop</vt:lpstr>
      <vt:lpstr>JK Flip-Flop</vt:lpstr>
      <vt:lpstr>Flip-Flop Conversion</vt:lpstr>
      <vt:lpstr>Excitation Tables</vt:lpstr>
      <vt:lpstr>Convert a D-FF to a T-FF</vt:lpstr>
      <vt:lpstr>Convert an RS-FF to a D-FF</vt:lpstr>
      <vt:lpstr>Convert an RS-FF to JK-FF</vt:lpstr>
      <vt:lpstr>Synchronous Sequential Logic Design</vt:lpstr>
      <vt:lpstr>Shift Register</vt:lpstr>
      <vt:lpstr>Shift Register</vt:lpstr>
      <vt:lpstr>Multifunction Registers</vt:lpstr>
      <vt:lpstr>Counters and Timers</vt:lpstr>
      <vt:lpstr>Up/Down-Counter</vt:lpstr>
      <vt:lpstr>Counter with Load</vt:lpstr>
      <vt:lpstr>Counter with Parallel Load</vt:lpstr>
      <vt:lpstr>Register File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</dc:title>
  <dc:creator>Randal E. Bryant and David R. O'Hallaron</dc:creator>
  <cp:lastModifiedBy>Abhishek</cp:lastModifiedBy>
  <cp:revision>547</cp:revision>
  <cp:lastPrinted>1999-01-11T23:34:46Z</cp:lastPrinted>
  <dcterms:created xsi:type="dcterms:W3CDTF">2010-02-04T16:54:31Z</dcterms:created>
  <dcterms:modified xsi:type="dcterms:W3CDTF">2011-11-09T16:27:32Z</dcterms:modified>
</cp:coreProperties>
</file>