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39"/>
  </p:notesMasterIdLst>
  <p:handoutMasterIdLst>
    <p:handoutMasterId r:id="rId40"/>
  </p:handoutMasterIdLst>
  <p:sldIdLst>
    <p:sldId id="256" r:id="rId2"/>
    <p:sldId id="461" r:id="rId3"/>
    <p:sldId id="462" r:id="rId4"/>
    <p:sldId id="258" r:id="rId5"/>
    <p:sldId id="463" r:id="rId6"/>
    <p:sldId id="266" r:id="rId7"/>
    <p:sldId id="268" r:id="rId8"/>
    <p:sldId id="465" r:id="rId9"/>
    <p:sldId id="280" r:id="rId10"/>
    <p:sldId id="281" r:id="rId11"/>
    <p:sldId id="277" r:id="rId12"/>
    <p:sldId id="276" r:id="rId13"/>
    <p:sldId id="464" r:id="rId14"/>
    <p:sldId id="466" r:id="rId15"/>
    <p:sldId id="467" r:id="rId16"/>
    <p:sldId id="468" r:id="rId17"/>
    <p:sldId id="469" r:id="rId18"/>
    <p:sldId id="470" r:id="rId19"/>
    <p:sldId id="471" r:id="rId20"/>
    <p:sldId id="472" r:id="rId21"/>
    <p:sldId id="473" r:id="rId22"/>
    <p:sldId id="286" r:id="rId23"/>
    <p:sldId id="285" r:id="rId24"/>
    <p:sldId id="287" r:id="rId25"/>
    <p:sldId id="269" r:id="rId26"/>
    <p:sldId id="474" r:id="rId27"/>
    <p:sldId id="491" r:id="rId28"/>
    <p:sldId id="477" r:id="rId29"/>
    <p:sldId id="479" r:id="rId30"/>
    <p:sldId id="493" r:id="rId31"/>
    <p:sldId id="494" r:id="rId32"/>
    <p:sldId id="492" r:id="rId33"/>
    <p:sldId id="484" r:id="rId34"/>
    <p:sldId id="495" r:id="rId35"/>
    <p:sldId id="486" r:id="rId36"/>
    <p:sldId id="528" r:id="rId37"/>
    <p:sldId id="496" r:id="rId38"/>
  </p:sldIdLst>
  <p:sldSz cx="9144000" cy="6858000" type="screen4x3"/>
  <p:notesSz cx="7315200" cy="96012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ctr" rtl="0" eaLnBrk="0" fontAlgn="base" hangingPunct="0">
      <a:lnSpc>
        <a:spcPct val="90000"/>
      </a:lnSpc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1pPr>
    <a:lvl2pPr marL="457200" algn="ctr" rtl="0" eaLnBrk="0" fontAlgn="base" hangingPunct="0">
      <a:lnSpc>
        <a:spcPct val="90000"/>
      </a:lnSpc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2pPr>
    <a:lvl3pPr marL="914400" algn="ctr" rtl="0" eaLnBrk="0" fontAlgn="base" hangingPunct="0">
      <a:lnSpc>
        <a:spcPct val="90000"/>
      </a:lnSpc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3pPr>
    <a:lvl4pPr marL="1371600" algn="ctr" rtl="0" eaLnBrk="0" fontAlgn="base" hangingPunct="0">
      <a:lnSpc>
        <a:spcPct val="90000"/>
      </a:lnSpc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4pPr>
    <a:lvl5pPr marL="1828800" algn="ctr" rtl="0" eaLnBrk="0" fontAlgn="base" hangingPunct="0">
      <a:lnSpc>
        <a:spcPct val="90000"/>
      </a:lnSpc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99"/>
    <a:srgbClr val="FF99CC"/>
    <a:srgbClr val="CCFFFF"/>
    <a:srgbClr val="FFFF99"/>
    <a:srgbClr val="CC0000"/>
    <a:srgbClr val="000000"/>
    <a:srgbClr val="00001E"/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80" autoAdjust="0"/>
    <p:restoredTop sz="90588" autoAdjust="0"/>
  </p:normalViewPr>
  <p:slideViewPr>
    <p:cSldViewPr>
      <p:cViewPr>
        <p:scale>
          <a:sx n="80" d="100"/>
          <a:sy n="80" d="100"/>
        </p:scale>
        <p:origin x="-1128" y="-352"/>
      </p:cViewPr>
      <p:guideLst>
        <p:guide orient="horz" pos="2304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6734"/>
    </p:cViewPr>
  </p:sorterViewPr>
  <p:notesViewPr>
    <p:cSldViewPr>
      <p:cViewPr varScale="1">
        <p:scale>
          <a:sx n="83" d="100"/>
          <a:sy n="83" d="100"/>
        </p:scale>
        <p:origin x="-1920" y="-84"/>
      </p:cViewPr>
      <p:guideLst>
        <p:guide orient="horz" pos="3024"/>
        <p:guide pos="230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notesMaster" Target="notesMasters/notesMaster1.xml"/><Relationship Id="rId40" Type="http://schemas.openxmlformats.org/officeDocument/2006/relationships/handoutMaster" Target="handoutMasters/handoutMaster1.xml"/><Relationship Id="rId41" Type="http://schemas.openxmlformats.org/officeDocument/2006/relationships/printerSettings" Target="printerSettings/printerSettings1.bin"/><Relationship Id="rId42" Type="http://schemas.openxmlformats.org/officeDocument/2006/relationships/presProps" Target="presProps.xml"/><Relationship Id="rId43" Type="http://schemas.openxmlformats.org/officeDocument/2006/relationships/viewProps" Target="viewProps.xml"/><Relationship Id="rId44" Type="http://schemas.openxmlformats.org/officeDocument/2006/relationships/theme" Target="theme/theme1.xml"/><Relationship Id="rId45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4.xml"/><Relationship Id="rId2" Type="http://schemas.openxmlformats.org/officeDocument/2006/relationships/slide" Target="slides/slide26.xml"/><Relationship Id="rId3" Type="http://schemas.openxmlformats.org/officeDocument/2006/relationships/slide" Target="slides/slide2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70016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610" y="4560789"/>
            <a:ext cx="5365981" cy="432097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5416" tIns="46871" rIns="95416" bIns="4687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Body 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3248843" y="9145558"/>
            <a:ext cx="817516" cy="26085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2067" tIns="46871" rIns="92067" bIns="46871">
            <a:spAutoFit/>
          </a:bodyPr>
          <a:lstStyle/>
          <a:p>
            <a:pPr defTabSz="915865"/>
            <a:r>
              <a:rPr lang="en-US" sz="1200" b="0" dirty="0">
                <a:latin typeface="Century Gothic" pitchFamily="34" charset="0"/>
              </a:rPr>
              <a:t>Page </a:t>
            </a:r>
            <a:fld id="{5DC85E0A-D1C1-40D4-92BC-19060C4762CF}" type="slidenum">
              <a:rPr lang="en-US" sz="1200" b="0">
                <a:latin typeface="Century Gothic" pitchFamily="34" charset="0"/>
              </a:rPr>
              <a:pPr defTabSz="915865"/>
              <a:t>‹#›</a:t>
            </a:fld>
            <a:endParaRPr lang="en-US" sz="1200" b="0" dirty="0">
              <a:latin typeface="Century Gothic" pitchFamily="34" charset="0"/>
            </a:endParaRPr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6825" y="725488"/>
            <a:ext cx="4783138" cy="35893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</p:spTree>
    <p:extLst>
      <p:ext uri="{BB962C8B-B14F-4D97-AF65-F5344CB8AC3E}">
        <p14:creationId xmlns:p14="http://schemas.microsoft.com/office/powerpoint/2010/main" val="20450289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3375" y="9120190"/>
            <a:ext cx="3170238" cy="479425"/>
          </a:xfrm>
          <a:prstGeom prst="rect">
            <a:avLst/>
          </a:prstGeom>
          <a:ln/>
        </p:spPr>
        <p:txBody>
          <a:bodyPr lIns="95052" tIns="47526" rIns="95052" bIns="47526"/>
          <a:lstStyle/>
          <a:p>
            <a:fld id="{336DFBFF-CDB2-7543-9247-1F0525F30A34}" type="slidenum">
              <a:rPr lang="en-US"/>
              <a:pPr/>
              <a:t>15</a:t>
            </a:fld>
            <a:endParaRPr lang="en-US"/>
          </a:p>
        </p:txBody>
      </p:sp>
      <p:sp>
        <p:nvSpPr>
          <p:cNvPr id="550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5238" y="725488"/>
            <a:ext cx="4784725" cy="3589337"/>
          </a:xfrm>
          <a:ln/>
        </p:spPr>
      </p:sp>
      <p:sp>
        <p:nvSpPr>
          <p:cNvPr id="550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41" y="4560889"/>
            <a:ext cx="5368925" cy="432117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2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2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238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238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238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238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68413" y="725488"/>
            <a:ext cx="4783137" cy="35893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27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5861" y="4560789"/>
            <a:ext cx="5363479" cy="432097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68413" y="725488"/>
            <a:ext cx="4783137" cy="35893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27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5861" y="4560789"/>
            <a:ext cx="5363479" cy="432097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68413" y="725488"/>
            <a:ext cx="4783137" cy="35893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68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5861" y="4560789"/>
            <a:ext cx="5363479" cy="432097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5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5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2590800"/>
            <a:ext cx="6400800" cy="1752600"/>
          </a:xfrm>
        </p:spPr>
        <p:txBody>
          <a:bodyPr/>
          <a:lstStyle>
            <a:lvl1pPr marL="0" indent="0" algn="l">
              <a:defRPr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914400"/>
            <a:ext cx="7772400" cy="1143000"/>
          </a:xfrm>
          <a:effectLst/>
        </p:spPr>
        <p:txBody>
          <a:bodyPr lIns="92066" tIns="46033" rIns="92066" bIns="46033"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57988" y="247650"/>
            <a:ext cx="2157412" cy="6197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5750" y="247650"/>
            <a:ext cx="6319838" cy="6197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304800" y="6400800"/>
            <a:ext cx="1752600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Rutgers University</a:t>
            </a:r>
            <a:endParaRPr lang="en-US" sz="1200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3657600" y="6400800"/>
            <a:ext cx="1981200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/>
              <a:t>Abhishek</a:t>
            </a:r>
            <a:r>
              <a:rPr lang="en-US" sz="1200" dirty="0" smtClean="0"/>
              <a:t> </a:t>
            </a:r>
            <a:r>
              <a:rPr lang="en-US" sz="1200" dirty="0" err="1" smtClean="0"/>
              <a:t>Bhattacharjee</a:t>
            </a:r>
            <a:endParaRPr lang="en-US" sz="1200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7467600" y="6400800"/>
            <a:ext cx="1447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AFB5C6B5-AEF7-4426-902B-9EA80B8284C2}" type="slidenum">
              <a:rPr lang="en-US" sz="1200" smtClean="0"/>
              <a:pPr algn="r"/>
              <a:t>‹#›</a:t>
            </a:fld>
            <a:endParaRPr lang="en-US" sz="1200" dirty="0"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0513" y="1220788"/>
            <a:ext cx="4235450" cy="5224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8363" y="1220788"/>
            <a:ext cx="4237037" cy="5224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90513" y="1220788"/>
            <a:ext cx="8624887" cy="5027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79" tIns="44446" rIns="90479" bIns="4444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85750" y="247650"/>
            <a:ext cx="8586788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xmlns:p14="http://schemas.microsoft.com/office/powerpoint/2010/main" spd="med"/>
  <p:txStyles>
    <p:titleStyle>
      <a:lvl1pPr algn="ctr" rtl="0" fontAlgn="base">
        <a:lnSpc>
          <a:spcPct val="87000"/>
        </a:lnSpc>
        <a:spcBef>
          <a:spcPct val="0"/>
        </a:spcBef>
        <a:spcAft>
          <a:spcPct val="0"/>
        </a:spcAft>
        <a:defRPr sz="3400" b="1" baseline="0">
          <a:solidFill>
            <a:schemeClr val="hlink"/>
          </a:solidFill>
          <a:effectLst/>
          <a:latin typeface="+mj-lt"/>
          <a:ea typeface="+mj-ea"/>
          <a:cs typeface="+mj-cs"/>
        </a:defRPr>
      </a:lvl1pPr>
      <a:lvl2pPr algn="ctr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34" charset="0"/>
        </a:defRPr>
      </a:lvl2pPr>
      <a:lvl3pPr algn="ctr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34" charset="0"/>
        </a:defRPr>
      </a:lvl3pPr>
      <a:lvl4pPr algn="ctr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34" charset="0"/>
        </a:defRPr>
      </a:lvl4pPr>
      <a:lvl5pPr algn="ctr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34" charset="0"/>
        </a:defRPr>
      </a:lvl5pPr>
      <a:lvl6pPr marL="457200" algn="ctr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34" charset="0"/>
        </a:defRPr>
      </a:lvl6pPr>
      <a:lvl7pPr marL="914400" algn="ctr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34" charset="0"/>
        </a:defRPr>
      </a:lvl7pPr>
      <a:lvl8pPr marL="1371600" algn="ctr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34" charset="0"/>
        </a:defRPr>
      </a:lvl8pPr>
      <a:lvl9pPr marL="1828800" algn="ctr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34" charset="0"/>
        </a:defRPr>
      </a:lvl9pPr>
    </p:titleStyle>
    <p:bodyStyle>
      <a:lvl1pPr marL="0" indent="0" algn="l" rtl="0" fontAlgn="base">
        <a:lnSpc>
          <a:spcPct val="95000"/>
        </a:lnSpc>
        <a:spcBef>
          <a:spcPct val="50000"/>
        </a:spcBef>
        <a:spcAft>
          <a:spcPct val="0"/>
        </a:spcAft>
        <a:buClr>
          <a:schemeClr val="hlink"/>
        </a:buClr>
        <a:buFont typeface="Wingdings" pitchFamily="2" charset="2"/>
        <a:defRPr sz="2400" b="0" i="0" baseline="0">
          <a:solidFill>
            <a:schemeClr val="accent4">
              <a:lumMod val="75000"/>
              <a:lumOff val="25000"/>
            </a:schemeClr>
          </a:solidFill>
          <a:effectLst/>
          <a:latin typeface="+mn-lt"/>
          <a:ea typeface="+mn-ea"/>
          <a:cs typeface="+mn-cs"/>
        </a:defRPr>
      </a:lvl1pPr>
      <a:lvl2pPr marL="744538" indent="-246063" algn="l" rtl="0" fontAlgn="base">
        <a:spcBef>
          <a:spcPct val="25000"/>
        </a:spcBef>
        <a:spcAft>
          <a:spcPct val="0"/>
        </a:spcAft>
        <a:buClrTx/>
        <a:buSzPct val="75000"/>
        <a:buFont typeface="Wingdings" pitchFamily="2" charset="2"/>
        <a:buChar char="n"/>
        <a:defRPr sz="2200" b="0" i="0" baseline="0">
          <a:solidFill>
            <a:schemeClr val="tx1"/>
          </a:solidFill>
          <a:latin typeface="+mn-lt"/>
        </a:defRPr>
      </a:lvl2pPr>
      <a:lvl3pPr marL="1146175" indent="-238125" algn="l" rtl="0" fontAlgn="base">
        <a:lnSpc>
          <a:spcPct val="107000"/>
        </a:lnSpc>
        <a:spcBef>
          <a:spcPct val="10000"/>
        </a:spcBef>
        <a:spcAft>
          <a:spcPct val="0"/>
        </a:spcAft>
        <a:buClrTx/>
        <a:buSzPct val="90000"/>
        <a:buFont typeface="Wingdings" pitchFamily="2" charset="2"/>
        <a:buChar char="l"/>
        <a:defRPr sz="2200" b="0" i="0" baseline="0">
          <a:solidFill>
            <a:srgbClr val="000000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4pPr>
      <a:lvl5pPr marL="24511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5pPr>
      <a:lvl6pPr marL="29083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6pPr>
      <a:lvl7pPr marL="33655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7pPr>
      <a:lvl8pPr marL="38227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8pPr>
      <a:lvl9pPr marL="42799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subTitle" sz="quarter" idx="1"/>
          </p:nvPr>
        </p:nvSpPr>
        <p:spPr/>
        <p:txBody>
          <a:bodyPr/>
          <a:lstStyle/>
          <a:p>
            <a:pPr algn="l"/>
            <a:r>
              <a:rPr lang="en-US" dirty="0" err="1" smtClean="0"/>
              <a:t>Abhishek</a:t>
            </a:r>
            <a:r>
              <a:rPr lang="en-US" dirty="0" smtClean="0"/>
              <a:t> </a:t>
            </a:r>
            <a:r>
              <a:rPr lang="en-US" dirty="0" err="1" smtClean="0"/>
              <a:t>Bhattacharjee</a:t>
            </a:r>
            <a:endParaRPr lang="en-US" dirty="0" smtClean="0"/>
          </a:p>
          <a:p>
            <a:pPr algn="l"/>
            <a:endParaRPr lang="en-US" dirty="0"/>
          </a:p>
          <a:p>
            <a:pPr algn="l"/>
            <a:r>
              <a:rPr lang="en-US" dirty="0" smtClean="0"/>
              <a:t>Topic:</a:t>
            </a:r>
          </a:p>
          <a:p>
            <a:pPr lvl="1"/>
            <a:r>
              <a:rPr lang="en-US" dirty="0" smtClean="0"/>
              <a:t>C Programming</a:t>
            </a:r>
            <a:endParaRPr lang="en-US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 smtClean="0"/>
              <a:t>211: Computer Architecture</a:t>
            </a:r>
            <a:br>
              <a:rPr lang="en-US" dirty="0" smtClean="0"/>
            </a:br>
            <a:r>
              <a:rPr lang="en-US" dirty="0" smtClean="0"/>
              <a:t>Fall 2015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Special Operators: ++ and --</a:t>
            </a:r>
          </a:p>
        </p:txBody>
      </p:sp>
      <p:sp>
        <p:nvSpPr>
          <p:cNvPr id="12697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85000"/>
              </a:lnSpc>
              <a:tabLst>
                <a:tab pos="571500" algn="ctr"/>
                <a:tab pos="2343150" algn="ctr"/>
                <a:tab pos="4572000" algn="ctr"/>
                <a:tab pos="6400800" algn="ctr"/>
                <a:tab pos="7829550" algn="ctr"/>
              </a:tabLst>
            </a:pPr>
            <a:r>
              <a:rPr lang="en-US" sz="2200" dirty="0"/>
              <a:t>Changes value of variable before (or </a:t>
            </a:r>
            <a:r>
              <a:rPr lang="en-US" sz="2200" dirty="0" smtClean="0"/>
              <a:t>after) its </a:t>
            </a:r>
            <a:r>
              <a:rPr lang="en-US" sz="2200" dirty="0"/>
              <a:t>value is used in an </a:t>
            </a:r>
            <a:r>
              <a:rPr lang="en-US" sz="2200" dirty="0" smtClean="0"/>
              <a:t>expression</a:t>
            </a:r>
            <a:endParaRPr lang="en-US" sz="2200" dirty="0">
              <a:solidFill>
                <a:srgbClr val="CE0000"/>
              </a:solidFill>
            </a:endParaRPr>
          </a:p>
          <a:p>
            <a:pPr marL="0" indent="0">
              <a:lnSpc>
                <a:spcPct val="85000"/>
              </a:lnSpc>
              <a:tabLst>
                <a:tab pos="571500" algn="ctr"/>
                <a:tab pos="2343150" algn="ctr"/>
                <a:tab pos="4572000" algn="ctr"/>
                <a:tab pos="6400800" algn="ctr"/>
                <a:tab pos="7829550" algn="ctr"/>
              </a:tabLst>
            </a:pPr>
            <a:r>
              <a:rPr lang="en-US" sz="2200" dirty="0">
                <a:solidFill>
                  <a:srgbClr val="CE0000"/>
                </a:solidFill>
              </a:rPr>
              <a:t>Symbol</a:t>
            </a:r>
            <a:r>
              <a:rPr lang="en-US" sz="2200" dirty="0"/>
              <a:t>	</a:t>
            </a:r>
            <a:r>
              <a:rPr lang="en-US" sz="2200" dirty="0">
                <a:solidFill>
                  <a:srgbClr val="CE0000"/>
                </a:solidFill>
              </a:rPr>
              <a:t>Operation</a:t>
            </a:r>
            <a:r>
              <a:rPr lang="en-US" sz="2200" dirty="0"/>
              <a:t>	</a:t>
            </a:r>
            <a:r>
              <a:rPr lang="en-US" sz="2200" dirty="0">
                <a:solidFill>
                  <a:srgbClr val="CE0000"/>
                </a:solidFill>
              </a:rPr>
              <a:t>Usage	</a:t>
            </a:r>
            <a:r>
              <a:rPr lang="en-US" sz="2200" dirty="0" smtClean="0">
                <a:solidFill>
                  <a:srgbClr val="CE0000"/>
                </a:solidFill>
              </a:rPr>
              <a:t>Assoc</a:t>
            </a:r>
            <a:endParaRPr lang="en-US" sz="2200" dirty="0"/>
          </a:p>
          <a:p>
            <a:pPr marL="0" indent="0">
              <a:lnSpc>
                <a:spcPct val="85000"/>
              </a:lnSpc>
              <a:tabLst>
                <a:tab pos="571500" algn="ctr"/>
                <a:tab pos="2343150" algn="ctr"/>
                <a:tab pos="4572000" algn="ctr"/>
                <a:tab pos="6400800" algn="ctr"/>
                <a:tab pos="7829550" algn="ctr"/>
              </a:tabLst>
            </a:pPr>
            <a:r>
              <a:rPr lang="en-US" sz="2200" dirty="0"/>
              <a:t>	</a:t>
            </a:r>
            <a:r>
              <a:rPr lang="en-US" sz="2200" dirty="0">
                <a:solidFill>
                  <a:schemeClr val="accent1"/>
                </a:solidFill>
              </a:rPr>
              <a:t>++</a:t>
            </a:r>
            <a:r>
              <a:rPr lang="en-US" sz="2200" dirty="0"/>
              <a:t>	</a:t>
            </a:r>
            <a:r>
              <a:rPr lang="en-US" sz="2200" dirty="0" err="1"/>
              <a:t>postincrement</a:t>
            </a:r>
            <a:r>
              <a:rPr lang="en-US" sz="2200" dirty="0"/>
              <a:t>	</a:t>
            </a:r>
            <a:r>
              <a:rPr lang="en-US" sz="2200" dirty="0">
                <a:solidFill>
                  <a:schemeClr val="accent1"/>
                </a:solidFill>
              </a:rPr>
              <a:t>x++</a:t>
            </a:r>
            <a:r>
              <a:rPr lang="en-US" sz="2200" dirty="0">
                <a:solidFill>
                  <a:srgbClr val="009900"/>
                </a:solidFill>
              </a:rPr>
              <a:t>	</a:t>
            </a:r>
            <a:r>
              <a:rPr lang="en-US" sz="2200" dirty="0" err="1" smtClean="0"/>
              <a:t>r</a:t>
            </a:r>
            <a:r>
              <a:rPr lang="en-US" sz="2200" dirty="0" smtClean="0"/>
              <a:t>-to-l</a:t>
            </a:r>
            <a:endParaRPr lang="en-US" sz="2200" dirty="0"/>
          </a:p>
          <a:p>
            <a:pPr marL="0" indent="0">
              <a:lnSpc>
                <a:spcPct val="85000"/>
              </a:lnSpc>
              <a:tabLst>
                <a:tab pos="571500" algn="ctr"/>
                <a:tab pos="2343150" algn="ctr"/>
                <a:tab pos="4572000" algn="ctr"/>
                <a:tab pos="6400800" algn="ctr"/>
                <a:tab pos="7829550" algn="ctr"/>
              </a:tabLst>
            </a:pPr>
            <a:r>
              <a:rPr lang="en-US" sz="2200" dirty="0"/>
              <a:t>	</a:t>
            </a:r>
            <a:r>
              <a:rPr lang="en-US" sz="2200" dirty="0">
                <a:solidFill>
                  <a:schemeClr val="accent1"/>
                </a:solidFill>
              </a:rPr>
              <a:t>--</a:t>
            </a:r>
            <a:r>
              <a:rPr lang="en-US" sz="2200" dirty="0"/>
              <a:t>	</a:t>
            </a:r>
            <a:r>
              <a:rPr lang="en-US" sz="2200" dirty="0" err="1"/>
              <a:t>postdecrement</a:t>
            </a:r>
            <a:r>
              <a:rPr lang="en-US" sz="2200" dirty="0"/>
              <a:t>	</a:t>
            </a:r>
            <a:r>
              <a:rPr lang="en-US" sz="2200" dirty="0">
                <a:solidFill>
                  <a:schemeClr val="accent1"/>
                </a:solidFill>
              </a:rPr>
              <a:t>x--</a:t>
            </a:r>
            <a:r>
              <a:rPr lang="en-US" sz="2200" dirty="0">
                <a:solidFill>
                  <a:srgbClr val="009900"/>
                </a:solidFill>
              </a:rPr>
              <a:t>	</a:t>
            </a:r>
            <a:r>
              <a:rPr lang="en-US" sz="2200" dirty="0" err="1" smtClean="0"/>
              <a:t>r</a:t>
            </a:r>
            <a:r>
              <a:rPr lang="en-US" sz="2200" dirty="0" smtClean="0"/>
              <a:t>-to-l</a:t>
            </a:r>
            <a:endParaRPr lang="en-US" sz="2200" dirty="0"/>
          </a:p>
          <a:p>
            <a:pPr marL="0" indent="0">
              <a:lnSpc>
                <a:spcPct val="85000"/>
              </a:lnSpc>
              <a:tabLst>
                <a:tab pos="571500" algn="ctr"/>
                <a:tab pos="2343150" algn="ctr"/>
                <a:tab pos="4572000" algn="ctr"/>
                <a:tab pos="6400800" algn="ctr"/>
                <a:tab pos="7829550" algn="ctr"/>
              </a:tabLst>
            </a:pPr>
            <a:r>
              <a:rPr lang="en-US" sz="2200" dirty="0"/>
              <a:t>	</a:t>
            </a:r>
            <a:r>
              <a:rPr lang="en-US" sz="2200" dirty="0">
                <a:solidFill>
                  <a:schemeClr val="accent1"/>
                </a:solidFill>
              </a:rPr>
              <a:t>++</a:t>
            </a:r>
            <a:r>
              <a:rPr lang="en-US" sz="2200" dirty="0"/>
              <a:t>	</a:t>
            </a:r>
            <a:r>
              <a:rPr lang="en-US" sz="2200" dirty="0" err="1"/>
              <a:t>preincrement</a:t>
            </a:r>
            <a:r>
              <a:rPr lang="en-US" sz="2200" dirty="0"/>
              <a:t>	</a:t>
            </a:r>
            <a:r>
              <a:rPr lang="en-US" sz="2200" dirty="0">
                <a:solidFill>
                  <a:schemeClr val="accent1"/>
                </a:solidFill>
              </a:rPr>
              <a:t>++x</a:t>
            </a:r>
            <a:r>
              <a:rPr lang="en-US" sz="2200" dirty="0">
                <a:solidFill>
                  <a:srgbClr val="009900"/>
                </a:solidFill>
              </a:rPr>
              <a:t>	</a:t>
            </a:r>
            <a:r>
              <a:rPr lang="en-US" sz="2200" dirty="0" err="1" smtClean="0"/>
              <a:t>r</a:t>
            </a:r>
            <a:r>
              <a:rPr lang="en-US" sz="2200" dirty="0" smtClean="0"/>
              <a:t>-to-l</a:t>
            </a:r>
            <a:endParaRPr lang="en-US" sz="2200" dirty="0"/>
          </a:p>
          <a:p>
            <a:pPr marL="0" indent="0">
              <a:lnSpc>
                <a:spcPct val="85000"/>
              </a:lnSpc>
              <a:tabLst>
                <a:tab pos="571500" algn="ctr"/>
                <a:tab pos="2343150" algn="ctr"/>
                <a:tab pos="4572000" algn="ctr"/>
                <a:tab pos="6400800" algn="ctr"/>
                <a:tab pos="7829550" algn="ctr"/>
              </a:tabLst>
            </a:pPr>
            <a:r>
              <a:rPr lang="en-US" sz="2200" dirty="0"/>
              <a:t>	</a:t>
            </a:r>
            <a:r>
              <a:rPr lang="en-US" sz="2200" dirty="0">
                <a:solidFill>
                  <a:schemeClr val="accent1"/>
                </a:solidFill>
              </a:rPr>
              <a:t>&lt;=</a:t>
            </a:r>
            <a:r>
              <a:rPr lang="en-US" sz="2200" dirty="0"/>
              <a:t>	</a:t>
            </a:r>
            <a:r>
              <a:rPr lang="en-US" sz="2200" dirty="0" err="1"/>
              <a:t>predecrement</a:t>
            </a:r>
            <a:r>
              <a:rPr lang="en-US" sz="2200" dirty="0"/>
              <a:t>	</a:t>
            </a:r>
            <a:r>
              <a:rPr lang="en-US" sz="2200" dirty="0">
                <a:solidFill>
                  <a:schemeClr val="accent1"/>
                </a:solidFill>
              </a:rPr>
              <a:t>--x</a:t>
            </a:r>
            <a:r>
              <a:rPr lang="en-US" sz="2200" dirty="0">
                <a:solidFill>
                  <a:srgbClr val="009900"/>
                </a:solidFill>
              </a:rPr>
              <a:t>	</a:t>
            </a:r>
            <a:r>
              <a:rPr lang="en-US" sz="2200" dirty="0" err="1" smtClean="0"/>
              <a:t>r</a:t>
            </a:r>
            <a:r>
              <a:rPr lang="en-US" sz="2200" dirty="0" smtClean="0"/>
              <a:t>-to-l</a:t>
            </a:r>
            <a:endParaRPr lang="en-US" sz="2200" dirty="0"/>
          </a:p>
          <a:p>
            <a:pPr marL="0" indent="0">
              <a:lnSpc>
                <a:spcPct val="85000"/>
              </a:lnSpc>
              <a:tabLst>
                <a:tab pos="571500" algn="ctr"/>
                <a:tab pos="2343150" algn="ctr"/>
                <a:tab pos="4572000" algn="ctr"/>
                <a:tab pos="6400800" algn="ctr"/>
                <a:tab pos="7829550" algn="ctr"/>
              </a:tabLst>
            </a:pPr>
            <a:endParaRPr lang="en-US" sz="2200" dirty="0"/>
          </a:p>
          <a:p>
            <a:pPr marL="0" indent="0">
              <a:lnSpc>
                <a:spcPct val="85000"/>
              </a:lnSpc>
              <a:tabLst>
                <a:tab pos="571500" algn="ctr"/>
                <a:tab pos="2343150" algn="ctr"/>
                <a:tab pos="4572000" algn="ctr"/>
                <a:tab pos="6400800" algn="ctr"/>
                <a:tab pos="7829550" algn="ctr"/>
              </a:tabLst>
            </a:pPr>
            <a:r>
              <a:rPr lang="en-US" sz="2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Pre:</a:t>
            </a:r>
            <a:r>
              <a:rPr lang="en-US" sz="2200" dirty="0"/>
              <a:t>  Increment/decrement variable </a:t>
            </a:r>
            <a:r>
              <a:rPr lang="en-US" sz="2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before</a:t>
            </a:r>
            <a:r>
              <a:rPr lang="en-US" sz="2200" dirty="0"/>
              <a:t> using its </a:t>
            </a:r>
            <a:r>
              <a:rPr lang="en-US" sz="2200" dirty="0" smtClean="0"/>
              <a:t>value</a:t>
            </a:r>
            <a:endParaRPr lang="en-US" sz="2200" dirty="0"/>
          </a:p>
          <a:p>
            <a:pPr marL="0" indent="0">
              <a:lnSpc>
                <a:spcPct val="85000"/>
              </a:lnSpc>
              <a:tabLst>
                <a:tab pos="571500" algn="ctr"/>
                <a:tab pos="2343150" algn="ctr"/>
                <a:tab pos="4572000" algn="ctr"/>
                <a:tab pos="6400800" algn="ctr"/>
                <a:tab pos="7829550" algn="ctr"/>
              </a:tabLst>
            </a:pPr>
            <a:r>
              <a:rPr lang="en-US" sz="2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Post:</a:t>
            </a:r>
            <a:r>
              <a:rPr lang="en-US" sz="2200" dirty="0"/>
              <a:t> Increment/decrement variable </a:t>
            </a:r>
            <a:r>
              <a:rPr lang="en-US" sz="2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after</a:t>
            </a:r>
            <a:r>
              <a:rPr lang="en-US" sz="2200" dirty="0"/>
              <a:t> using its </a:t>
            </a:r>
            <a:r>
              <a:rPr lang="en-US" sz="2200" dirty="0" smtClean="0"/>
              <a:t>value</a:t>
            </a:r>
          </a:p>
          <a:p>
            <a:pPr marL="0" indent="0">
              <a:lnSpc>
                <a:spcPct val="85000"/>
              </a:lnSpc>
              <a:tabLst>
                <a:tab pos="571500" algn="ctr"/>
                <a:tab pos="2343150" algn="ctr"/>
                <a:tab pos="4572000" algn="ctr"/>
                <a:tab pos="6400800" algn="ctr"/>
                <a:tab pos="7829550" algn="ctr"/>
              </a:tabLst>
            </a:pPr>
            <a:r>
              <a:rPr lang="en-US" sz="2200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Be careful when using these operators!</a:t>
            </a:r>
            <a:endParaRPr lang="en-US" sz="2200" i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Relational Operators</a:t>
            </a:r>
          </a:p>
        </p:txBody>
      </p:sp>
      <p:sp>
        <p:nvSpPr>
          <p:cNvPr id="118788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indent="0">
              <a:tabLst>
                <a:tab pos="571500" algn="ctr"/>
                <a:tab pos="2686050" algn="ctr"/>
                <a:tab pos="5086350" algn="ctr"/>
                <a:tab pos="6515100" algn="ctr"/>
                <a:tab pos="7886700" algn="ctr"/>
              </a:tabLst>
            </a:pPr>
            <a:r>
              <a:rPr lang="en-US" sz="2200" dirty="0">
                <a:solidFill>
                  <a:srgbClr val="CE0000"/>
                </a:solidFill>
              </a:rPr>
              <a:t>Symbol</a:t>
            </a:r>
            <a:r>
              <a:rPr lang="en-US" sz="2200" dirty="0"/>
              <a:t>	</a:t>
            </a:r>
            <a:r>
              <a:rPr lang="en-US" sz="2200" dirty="0">
                <a:solidFill>
                  <a:srgbClr val="CE0000"/>
                </a:solidFill>
              </a:rPr>
              <a:t>Operation</a:t>
            </a:r>
            <a:r>
              <a:rPr lang="en-US" sz="2200" dirty="0"/>
              <a:t>	</a:t>
            </a:r>
            <a:r>
              <a:rPr lang="en-US" sz="2200" dirty="0">
                <a:solidFill>
                  <a:srgbClr val="CE0000"/>
                </a:solidFill>
              </a:rPr>
              <a:t>Usage	</a:t>
            </a:r>
            <a:r>
              <a:rPr lang="en-US" sz="2200" dirty="0" smtClean="0">
                <a:solidFill>
                  <a:srgbClr val="CE0000"/>
                </a:solidFill>
              </a:rPr>
              <a:t>Assoc</a:t>
            </a:r>
            <a:endParaRPr lang="en-US" sz="2200" dirty="0"/>
          </a:p>
          <a:p>
            <a:pPr marL="0" indent="0">
              <a:tabLst>
                <a:tab pos="571500" algn="ctr"/>
                <a:tab pos="2686050" algn="ctr"/>
                <a:tab pos="5086350" algn="ctr"/>
                <a:tab pos="6515100" algn="ctr"/>
                <a:tab pos="7886700" algn="ctr"/>
              </a:tabLst>
            </a:pPr>
            <a:r>
              <a:rPr lang="en-US" sz="2200" dirty="0"/>
              <a:t>	</a:t>
            </a:r>
            <a:r>
              <a:rPr lang="en-US" sz="2200" dirty="0">
                <a:solidFill>
                  <a:schemeClr val="accent1"/>
                </a:solidFill>
              </a:rPr>
              <a:t>&gt;</a:t>
            </a:r>
            <a:r>
              <a:rPr lang="en-US" sz="2200" dirty="0"/>
              <a:t>	greater than	</a:t>
            </a:r>
            <a:r>
              <a:rPr lang="en-US" sz="2200" dirty="0">
                <a:solidFill>
                  <a:schemeClr val="accent1"/>
                </a:solidFill>
              </a:rPr>
              <a:t>x &gt; y</a:t>
            </a:r>
            <a:r>
              <a:rPr lang="en-US" sz="2200" dirty="0">
                <a:solidFill>
                  <a:srgbClr val="009900"/>
                </a:solidFill>
              </a:rPr>
              <a:t>	</a:t>
            </a:r>
            <a:r>
              <a:rPr lang="en-US" sz="2200" dirty="0" smtClean="0"/>
              <a:t>l-to-</a:t>
            </a:r>
            <a:r>
              <a:rPr lang="en-US" sz="2200" dirty="0" err="1" smtClean="0"/>
              <a:t>r</a:t>
            </a:r>
            <a:endParaRPr lang="en-US" sz="2200" dirty="0"/>
          </a:p>
          <a:p>
            <a:pPr marL="0" indent="0">
              <a:tabLst>
                <a:tab pos="571500" algn="ctr"/>
                <a:tab pos="2686050" algn="ctr"/>
                <a:tab pos="5086350" algn="ctr"/>
                <a:tab pos="6515100" algn="ctr"/>
                <a:tab pos="7886700" algn="ctr"/>
              </a:tabLst>
            </a:pPr>
            <a:r>
              <a:rPr lang="en-US" sz="2200" dirty="0"/>
              <a:t>	</a:t>
            </a:r>
            <a:r>
              <a:rPr lang="en-US" sz="2200" dirty="0">
                <a:solidFill>
                  <a:schemeClr val="accent1"/>
                </a:solidFill>
              </a:rPr>
              <a:t>&gt;=</a:t>
            </a:r>
            <a:r>
              <a:rPr lang="en-US" sz="2200" dirty="0"/>
              <a:t>	greater than or equal	</a:t>
            </a:r>
            <a:r>
              <a:rPr lang="en-US" sz="2200" dirty="0">
                <a:solidFill>
                  <a:schemeClr val="accent1"/>
                </a:solidFill>
              </a:rPr>
              <a:t>x &gt;= y</a:t>
            </a:r>
            <a:r>
              <a:rPr lang="en-US" sz="2200" dirty="0">
                <a:solidFill>
                  <a:srgbClr val="009900"/>
                </a:solidFill>
              </a:rPr>
              <a:t>	</a:t>
            </a:r>
            <a:r>
              <a:rPr lang="en-US" sz="2200" dirty="0" smtClean="0"/>
              <a:t>l-to-</a:t>
            </a:r>
            <a:r>
              <a:rPr lang="en-US" sz="2200" dirty="0" err="1" smtClean="0"/>
              <a:t>r</a:t>
            </a:r>
            <a:endParaRPr lang="en-US" sz="2200" dirty="0"/>
          </a:p>
          <a:p>
            <a:pPr marL="0" indent="0">
              <a:tabLst>
                <a:tab pos="571500" algn="ctr"/>
                <a:tab pos="2686050" algn="ctr"/>
                <a:tab pos="5086350" algn="ctr"/>
                <a:tab pos="6515100" algn="ctr"/>
                <a:tab pos="7886700" algn="ctr"/>
              </a:tabLst>
            </a:pPr>
            <a:r>
              <a:rPr lang="en-US" sz="2200" dirty="0"/>
              <a:t>	</a:t>
            </a:r>
            <a:r>
              <a:rPr lang="en-US" sz="2200" dirty="0">
                <a:solidFill>
                  <a:schemeClr val="accent1"/>
                </a:solidFill>
              </a:rPr>
              <a:t>&lt;</a:t>
            </a:r>
            <a:r>
              <a:rPr lang="en-US" sz="2200" dirty="0"/>
              <a:t>	less than	</a:t>
            </a:r>
            <a:r>
              <a:rPr lang="en-US" sz="2200" dirty="0">
                <a:solidFill>
                  <a:schemeClr val="accent1"/>
                </a:solidFill>
              </a:rPr>
              <a:t>x &lt; y	</a:t>
            </a:r>
            <a:r>
              <a:rPr lang="en-US" sz="2200" dirty="0" smtClean="0"/>
              <a:t>l-to-</a:t>
            </a:r>
            <a:r>
              <a:rPr lang="en-US" sz="2200" dirty="0" err="1" smtClean="0"/>
              <a:t>r</a:t>
            </a:r>
            <a:endParaRPr lang="en-US" sz="2200" dirty="0"/>
          </a:p>
          <a:p>
            <a:pPr marL="0" indent="0">
              <a:tabLst>
                <a:tab pos="571500" algn="ctr"/>
                <a:tab pos="2686050" algn="ctr"/>
                <a:tab pos="5086350" algn="ctr"/>
                <a:tab pos="6515100" algn="ctr"/>
                <a:tab pos="7886700" algn="ctr"/>
              </a:tabLst>
            </a:pPr>
            <a:r>
              <a:rPr lang="en-US" sz="2200" dirty="0"/>
              <a:t>	</a:t>
            </a:r>
            <a:r>
              <a:rPr lang="en-US" sz="2200" dirty="0">
                <a:solidFill>
                  <a:schemeClr val="accent1"/>
                </a:solidFill>
              </a:rPr>
              <a:t>&lt;=</a:t>
            </a:r>
            <a:r>
              <a:rPr lang="en-US" sz="2200" dirty="0"/>
              <a:t>	less than or equal	</a:t>
            </a:r>
            <a:r>
              <a:rPr lang="en-US" sz="2200" dirty="0">
                <a:solidFill>
                  <a:schemeClr val="accent1"/>
                </a:solidFill>
              </a:rPr>
              <a:t>x &lt;= y</a:t>
            </a:r>
            <a:r>
              <a:rPr lang="en-US" sz="2200" dirty="0">
                <a:solidFill>
                  <a:srgbClr val="009900"/>
                </a:solidFill>
              </a:rPr>
              <a:t>	</a:t>
            </a:r>
            <a:r>
              <a:rPr lang="en-US" sz="2200" dirty="0" smtClean="0"/>
              <a:t>l-to-</a:t>
            </a:r>
            <a:r>
              <a:rPr lang="en-US" sz="2200" dirty="0" err="1" smtClean="0"/>
              <a:t>r</a:t>
            </a:r>
            <a:endParaRPr lang="en-US" sz="2200" dirty="0"/>
          </a:p>
          <a:p>
            <a:pPr marL="0" indent="0">
              <a:tabLst>
                <a:tab pos="571500" algn="ctr"/>
                <a:tab pos="2686050" algn="ctr"/>
                <a:tab pos="5086350" algn="ctr"/>
                <a:tab pos="6515100" algn="ctr"/>
                <a:tab pos="7886700" algn="ctr"/>
              </a:tabLst>
            </a:pPr>
            <a:r>
              <a:rPr lang="en-US" sz="2200" dirty="0"/>
              <a:t>	</a:t>
            </a:r>
            <a:r>
              <a:rPr lang="en-US" sz="2200" dirty="0">
                <a:solidFill>
                  <a:schemeClr val="accent1"/>
                </a:solidFill>
              </a:rPr>
              <a:t>==</a:t>
            </a:r>
            <a:r>
              <a:rPr lang="en-US" sz="2200" dirty="0"/>
              <a:t>	equal	</a:t>
            </a:r>
            <a:r>
              <a:rPr lang="en-US" sz="2200" dirty="0">
                <a:solidFill>
                  <a:schemeClr val="accent1"/>
                </a:solidFill>
              </a:rPr>
              <a:t>x == y</a:t>
            </a:r>
            <a:r>
              <a:rPr lang="en-US" sz="2200" dirty="0">
                <a:solidFill>
                  <a:srgbClr val="009900"/>
                </a:solidFill>
              </a:rPr>
              <a:t>	</a:t>
            </a:r>
            <a:r>
              <a:rPr lang="en-US" sz="2200" dirty="0" smtClean="0"/>
              <a:t>l-to-</a:t>
            </a:r>
            <a:r>
              <a:rPr lang="en-US" sz="2200" dirty="0" err="1" smtClean="0"/>
              <a:t>r</a:t>
            </a:r>
            <a:endParaRPr lang="en-US" sz="2200" dirty="0"/>
          </a:p>
          <a:p>
            <a:pPr marL="0" indent="0">
              <a:tabLst>
                <a:tab pos="571500" algn="ctr"/>
                <a:tab pos="2686050" algn="ctr"/>
                <a:tab pos="5086350" algn="ctr"/>
                <a:tab pos="6515100" algn="ctr"/>
                <a:tab pos="7886700" algn="ctr"/>
              </a:tabLst>
            </a:pPr>
            <a:r>
              <a:rPr lang="en-US" sz="2200" dirty="0"/>
              <a:t>	</a:t>
            </a:r>
            <a:r>
              <a:rPr lang="en-US" sz="2200" dirty="0">
                <a:solidFill>
                  <a:schemeClr val="accent1"/>
                </a:solidFill>
              </a:rPr>
              <a:t>!=</a:t>
            </a:r>
            <a:r>
              <a:rPr lang="en-US" sz="2200" dirty="0"/>
              <a:t>	not equal	</a:t>
            </a:r>
            <a:r>
              <a:rPr lang="en-US" sz="2200" dirty="0">
                <a:solidFill>
                  <a:schemeClr val="accent1"/>
                </a:solidFill>
              </a:rPr>
              <a:t>x != y</a:t>
            </a:r>
            <a:r>
              <a:rPr lang="en-US" sz="2200" dirty="0">
                <a:solidFill>
                  <a:srgbClr val="009900"/>
                </a:solidFill>
              </a:rPr>
              <a:t>	</a:t>
            </a:r>
            <a:r>
              <a:rPr lang="en-US" sz="2200" dirty="0" smtClean="0"/>
              <a:t>l-to-</a:t>
            </a:r>
            <a:r>
              <a:rPr lang="en-US" sz="2200" dirty="0" err="1" smtClean="0"/>
              <a:t>r</a:t>
            </a:r>
            <a:endParaRPr lang="en-US" sz="2200" dirty="0" smtClean="0"/>
          </a:p>
          <a:p>
            <a:pPr marL="0" indent="0">
              <a:tabLst>
                <a:tab pos="571500" algn="ctr"/>
                <a:tab pos="2686050" algn="ctr"/>
                <a:tab pos="5086350" algn="ctr"/>
                <a:tab pos="6515100" algn="ctr"/>
                <a:tab pos="7886700" algn="ctr"/>
              </a:tabLst>
            </a:pPr>
            <a:endParaRPr lang="en-US" sz="2200" dirty="0"/>
          </a:p>
          <a:p>
            <a:pPr marL="0" indent="0">
              <a:tabLst>
                <a:tab pos="571500" algn="ctr"/>
                <a:tab pos="2686050" algn="ctr"/>
                <a:tab pos="5086350" algn="ctr"/>
                <a:tab pos="6515100" algn="ctr"/>
                <a:tab pos="7886700" algn="ctr"/>
              </a:tabLst>
            </a:pPr>
            <a:r>
              <a:rPr lang="en-US" sz="2200" dirty="0" smtClean="0"/>
              <a:t>Result </a:t>
            </a:r>
            <a:r>
              <a:rPr lang="en-US" sz="2200" dirty="0"/>
              <a:t>is 1 (TRUE) or 0 (FALSE</a:t>
            </a:r>
            <a:r>
              <a:rPr lang="en-US" sz="2200" dirty="0" smtClean="0"/>
              <a:t>)</a:t>
            </a:r>
            <a:endParaRPr lang="en-US" sz="2200" dirty="0"/>
          </a:p>
          <a:p>
            <a:pPr marL="0" indent="0">
              <a:tabLst>
                <a:tab pos="571500" algn="ctr"/>
                <a:tab pos="2686050" algn="ctr"/>
                <a:tab pos="5086350" algn="ctr"/>
                <a:tab pos="6515100" algn="ctr"/>
                <a:tab pos="7886700" algn="ctr"/>
              </a:tabLst>
            </a:pPr>
            <a:r>
              <a:rPr lang="en-US" sz="2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Don't </a:t>
            </a:r>
            <a:r>
              <a:rPr lang="en-US" sz="2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confuse equality (==) with assignment </a:t>
            </a:r>
            <a:r>
              <a:rPr lang="en-US" sz="2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(=)</a:t>
            </a:r>
            <a:endParaRPr lang="en-US" sz="2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Logic Operators</a:t>
            </a:r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defTabSz="798513"/>
            <a:r>
              <a:rPr lang="en-US" sz="2200" dirty="0">
                <a:solidFill>
                  <a:srgbClr val="CE0000"/>
                </a:solidFill>
              </a:rPr>
              <a:t>Symbol</a:t>
            </a:r>
            <a:r>
              <a:rPr lang="en-US" sz="2200" dirty="0"/>
              <a:t>	</a:t>
            </a:r>
            <a:r>
              <a:rPr lang="en-US" sz="2200" dirty="0">
                <a:solidFill>
                  <a:srgbClr val="CE0000"/>
                </a:solidFill>
              </a:rPr>
              <a:t>Operation</a:t>
            </a:r>
            <a:r>
              <a:rPr lang="en-US" sz="2200" dirty="0"/>
              <a:t>		</a:t>
            </a:r>
            <a:r>
              <a:rPr lang="en-US" sz="2200" dirty="0">
                <a:solidFill>
                  <a:srgbClr val="CE0000"/>
                </a:solidFill>
              </a:rPr>
              <a:t>Usage	</a:t>
            </a:r>
            <a:r>
              <a:rPr lang="en-US" sz="2200" dirty="0" smtClean="0">
                <a:solidFill>
                  <a:srgbClr val="CE0000"/>
                </a:solidFill>
              </a:rPr>
              <a:t>Assoc</a:t>
            </a:r>
            <a:endParaRPr lang="en-US" sz="2200" dirty="0"/>
          </a:p>
          <a:p>
            <a:pPr defTabSz="798513"/>
            <a:r>
              <a:rPr lang="en-US" sz="2200" dirty="0"/>
              <a:t>	</a:t>
            </a:r>
            <a:r>
              <a:rPr lang="en-US" sz="2200" dirty="0">
                <a:solidFill>
                  <a:schemeClr val="accent1"/>
                </a:solidFill>
              </a:rPr>
              <a:t>!</a:t>
            </a:r>
            <a:r>
              <a:rPr lang="en-US" sz="2200" dirty="0"/>
              <a:t>	</a:t>
            </a:r>
            <a:r>
              <a:rPr lang="en-US" sz="2200" dirty="0" smtClean="0"/>
              <a:t>logical </a:t>
            </a:r>
            <a:r>
              <a:rPr lang="en-US" sz="2200" dirty="0"/>
              <a:t>NOT	</a:t>
            </a:r>
            <a:r>
              <a:rPr lang="en-US" sz="2200" dirty="0" smtClean="0"/>
              <a:t>	</a:t>
            </a:r>
            <a:r>
              <a:rPr lang="en-US" sz="2200" dirty="0" smtClean="0">
                <a:solidFill>
                  <a:schemeClr val="accent1"/>
                </a:solidFill>
              </a:rPr>
              <a:t>!</a:t>
            </a:r>
            <a:r>
              <a:rPr lang="en-US" sz="2200" dirty="0">
                <a:solidFill>
                  <a:schemeClr val="accent1"/>
                </a:solidFill>
              </a:rPr>
              <a:t>x</a:t>
            </a:r>
            <a:r>
              <a:rPr lang="en-US" sz="2200" dirty="0">
                <a:solidFill>
                  <a:srgbClr val="009900"/>
                </a:solidFill>
              </a:rPr>
              <a:t>		</a:t>
            </a:r>
            <a:r>
              <a:rPr lang="en-US" sz="2200" dirty="0" err="1" smtClean="0"/>
              <a:t>r</a:t>
            </a:r>
            <a:r>
              <a:rPr lang="en-US" sz="2200" dirty="0" smtClean="0"/>
              <a:t>-to-l</a:t>
            </a:r>
            <a:endParaRPr lang="en-US" sz="2200" dirty="0"/>
          </a:p>
          <a:p>
            <a:pPr defTabSz="798513"/>
            <a:r>
              <a:rPr lang="en-US" sz="2200" dirty="0"/>
              <a:t>	</a:t>
            </a:r>
            <a:r>
              <a:rPr lang="en-US" sz="2200" dirty="0" smtClean="0">
                <a:solidFill>
                  <a:schemeClr val="accent1"/>
                </a:solidFill>
              </a:rPr>
              <a:t>&amp;&amp;</a:t>
            </a:r>
            <a:r>
              <a:rPr lang="en-US" sz="2200" dirty="0"/>
              <a:t>	</a:t>
            </a:r>
            <a:r>
              <a:rPr lang="en-US" sz="2200" dirty="0" smtClean="0"/>
              <a:t>logical </a:t>
            </a:r>
            <a:r>
              <a:rPr lang="en-US" sz="2200" dirty="0"/>
              <a:t>AND	</a:t>
            </a:r>
            <a:r>
              <a:rPr lang="en-US" sz="2200" dirty="0" smtClean="0"/>
              <a:t>	</a:t>
            </a:r>
            <a:r>
              <a:rPr lang="en-US" sz="2200" dirty="0" smtClean="0">
                <a:solidFill>
                  <a:schemeClr val="accent1"/>
                </a:solidFill>
              </a:rPr>
              <a:t>x </a:t>
            </a:r>
            <a:r>
              <a:rPr lang="en-US" sz="2200" dirty="0">
                <a:solidFill>
                  <a:schemeClr val="accent1"/>
                </a:solidFill>
              </a:rPr>
              <a:t>&amp;&amp; y</a:t>
            </a:r>
            <a:r>
              <a:rPr lang="en-US" sz="2200" dirty="0">
                <a:solidFill>
                  <a:srgbClr val="009900"/>
                </a:solidFill>
              </a:rPr>
              <a:t>	</a:t>
            </a:r>
            <a:r>
              <a:rPr lang="en-US" sz="2200" dirty="0" smtClean="0"/>
              <a:t>l-to-</a:t>
            </a:r>
            <a:r>
              <a:rPr lang="en-US" sz="2200" dirty="0" err="1" smtClean="0"/>
              <a:t>r</a:t>
            </a:r>
            <a:endParaRPr lang="en-US" sz="2200" dirty="0"/>
          </a:p>
          <a:p>
            <a:pPr defTabSz="798513"/>
            <a:r>
              <a:rPr lang="en-US" sz="2200" dirty="0"/>
              <a:t>	</a:t>
            </a:r>
            <a:r>
              <a:rPr lang="en-US" sz="2200" dirty="0" smtClean="0">
                <a:solidFill>
                  <a:schemeClr val="accent1"/>
                </a:solidFill>
              </a:rPr>
              <a:t>||</a:t>
            </a:r>
            <a:r>
              <a:rPr lang="en-US" sz="2200" dirty="0"/>
              <a:t>	</a:t>
            </a:r>
            <a:r>
              <a:rPr lang="en-US" sz="2200" dirty="0" smtClean="0"/>
              <a:t>logical </a:t>
            </a:r>
            <a:r>
              <a:rPr lang="en-US" sz="2200" dirty="0"/>
              <a:t>OR		</a:t>
            </a:r>
            <a:r>
              <a:rPr lang="en-US" sz="2200" dirty="0">
                <a:solidFill>
                  <a:schemeClr val="accent1"/>
                </a:solidFill>
              </a:rPr>
              <a:t>x || y</a:t>
            </a:r>
            <a:r>
              <a:rPr lang="en-US" sz="2200" dirty="0">
                <a:solidFill>
                  <a:srgbClr val="009900"/>
                </a:solidFill>
              </a:rPr>
              <a:t>	</a:t>
            </a:r>
            <a:r>
              <a:rPr lang="en-US" sz="2200" dirty="0" smtClean="0">
                <a:solidFill>
                  <a:srgbClr val="009900"/>
                </a:solidFill>
              </a:rPr>
              <a:t>	</a:t>
            </a:r>
            <a:r>
              <a:rPr lang="en-US" sz="2200" dirty="0" smtClean="0"/>
              <a:t>l-to-</a:t>
            </a:r>
            <a:r>
              <a:rPr lang="en-US" sz="2200" dirty="0" err="1" smtClean="0"/>
              <a:t>r</a:t>
            </a:r>
            <a:endParaRPr lang="en-US" sz="2200" dirty="0">
              <a:solidFill>
                <a:srgbClr val="009900"/>
              </a:solidFill>
            </a:endParaRPr>
          </a:p>
          <a:p>
            <a:pPr defTabSz="798513"/>
            <a:endParaRPr lang="en-US" sz="2200" dirty="0"/>
          </a:p>
          <a:p>
            <a:pPr defTabSz="798513"/>
            <a:r>
              <a:rPr lang="en-US" sz="2200" dirty="0"/>
              <a:t>Treats entire variable (or value) as TRUE (non-zero) or FALSE (zero</a:t>
            </a:r>
            <a:r>
              <a:rPr lang="en-US" sz="2200" dirty="0" smtClean="0"/>
              <a:t>)</a:t>
            </a:r>
            <a:endParaRPr lang="en-US" sz="2200" dirty="0"/>
          </a:p>
          <a:p>
            <a:pPr defTabSz="798513"/>
            <a:r>
              <a:rPr lang="en-US" sz="2200" dirty="0"/>
              <a:t>Result is 1 (TRUE) or 0 (FALSE</a:t>
            </a:r>
            <a:r>
              <a:rPr lang="en-US" sz="2200" dirty="0" smtClean="0"/>
              <a:t>)</a:t>
            </a:r>
            <a:endParaRPr lang="en-US" sz="2200" dirty="0"/>
          </a:p>
          <a:p>
            <a:pPr defTabSz="798513"/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Bit </a:t>
            </a:r>
            <a:r>
              <a:rPr lang="en-US" dirty="0"/>
              <a:t>Operators</a:t>
            </a:r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defTabSz="798513"/>
            <a:r>
              <a:rPr lang="en-US" sz="2200" dirty="0">
                <a:solidFill>
                  <a:srgbClr val="CE0000"/>
                </a:solidFill>
              </a:rPr>
              <a:t>Symbol</a:t>
            </a:r>
            <a:r>
              <a:rPr lang="en-US" sz="2200" dirty="0"/>
              <a:t>	</a:t>
            </a:r>
            <a:r>
              <a:rPr lang="en-US" sz="2200" dirty="0">
                <a:solidFill>
                  <a:srgbClr val="CE0000"/>
                </a:solidFill>
              </a:rPr>
              <a:t>Operation</a:t>
            </a:r>
            <a:r>
              <a:rPr lang="en-US" sz="2200" dirty="0"/>
              <a:t>		</a:t>
            </a:r>
            <a:r>
              <a:rPr lang="en-US" sz="2200" dirty="0">
                <a:solidFill>
                  <a:srgbClr val="CE0000"/>
                </a:solidFill>
              </a:rPr>
              <a:t>Usage	</a:t>
            </a:r>
            <a:r>
              <a:rPr lang="en-US" sz="2200" dirty="0" smtClean="0">
                <a:solidFill>
                  <a:srgbClr val="CE0000"/>
                </a:solidFill>
              </a:rPr>
              <a:t>Assoc</a:t>
            </a:r>
            <a:endParaRPr lang="en-US" sz="2200" dirty="0"/>
          </a:p>
          <a:p>
            <a:pPr defTabSz="798513"/>
            <a:r>
              <a:rPr lang="en-US" sz="2200" dirty="0"/>
              <a:t>	</a:t>
            </a:r>
            <a:r>
              <a:rPr lang="en-US" sz="2200" dirty="0" smtClean="0">
                <a:solidFill>
                  <a:schemeClr val="accent1"/>
                </a:solidFill>
              </a:rPr>
              <a:t>~</a:t>
            </a:r>
            <a:r>
              <a:rPr lang="en-US" sz="2200" dirty="0"/>
              <a:t>	c</a:t>
            </a:r>
            <a:r>
              <a:rPr lang="en-US" sz="2200" dirty="0" smtClean="0"/>
              <a:t>omplement</a:t>
            </a:r>
            <a:r>
              <a:rPr lang="en-US" sz="2200" dirty="0"/>
              <a:t>	</a:t>
            </a:r>
            <a:r>
              <a:rPr lang="en-US" sz="2200" dirty="0" smtClean="0"/>
              <a:t>	</a:t>
            </a:r>
            <a:r>
              <a:rPr lang="en-US" sz="2200" dirty="0" smtClean="0">
                <a:solidFill>
                  <a:schemeClr val="accent1"/>
                </a:solidFill>
              </a:rPr>
              <a:t>~x</a:t>
            </a:r>
            <a:r>
              <a:rPr lang="en-US" sz="2200" dirty="0">
                <a:solidFill>
                  <a:srgbClr val="009900"/>
                </a:solidFill>
              </a:rPr>
              <a:t>		</a:t>
            </a:r>
            <a:r>
              <a:rPr lang="en-US" sz="2200" dirty="0" err="1" smtClean="0"/>
              <a:t>r</a:t>
            </a:r>
            <a:r>
              <a:rPr lang="en-US" sz="2200" dirty="0" smtClean="0"/>
              <a:t>-to-l</a:t>
            </a:r>
            <a:endParaRPr lang="en-US" sz="2200" dirty="0"/>
          </a:p>
          <a:p>
            <a:pPr defTabSz="798513"/>
            <a:r>
              <a:rPr lang="en-US" sz="2200" dirty="0"/>
              <a:t>	</a:t>
            </a:r>
            <a:r>
              <a:rPr lang="en-US" sz="2200" dirty="0" smtClean="0">
                <a:solidFill>
                  <a:schemeClr val="accent1"/>
                </a:solidFill>
              </a:rPr>
              <a:t>&amp;</a:t>
            </a:r>
            <a:r>
              <a:rPr lang="en-US" sz="2200" dirty="0"/>
              <a:t>	</a:t>
            </a:r>
            <a:r>
              <a:rPr lang="en-US" sz="2200" dirty="0" smtClean="0"/>
              <a:t>bit </a:t>
            </a:r>
            <a:r>
              <a:rPr lang="en-US" sz="2200" dirty="0"/>
              <a:t>AND	</a:t>
            </a:r>
            <a:r>
              <a:rPr lang="en-US" sz="2200" dirty="0" smtClean="0"/>
              <a:t>	</a:t>
            </a:r>
            <a:r>
              <a:rPr lang="en-US" sz="2200" dirty="0" smtClean="0">
                <a:solidFill>
                  <a:schemeClr val="accent1"/>
                </a:solidFill>
              </a:rPr>
              <a:t>x &amp; </a:t>
            </a:r>
            <a:r>
              <a:rPr lang="en-US" sz="2200" dirty="0">
                <a:solidFill>
                  <a:schemeClr val="accent1"/>
                </a:solidFill>
              </a:rPr>
              <a:t>y	</a:t>
            </a:r>
            <a:r>
              <a:rPr lang="en-US" sz="2200" dirty="0" smtClean="0">
                <a:solidFill>
                  <a:srgbClr val="009900"/>
                </a:solidFill>
              </a:rPr>
              <a:t>	</a:t>
            </a:r>
            <a:r>
              <a:rPr lang="en-US" sz="2200" dirty="0" smtClean="0"/>
              <a:t>l-to-</a:t>
            </a:r>
            <a:r>
              <a:rPr lang="en-US" sz="2200" dirty="0" err="1" smtClean="0"/>
              <a:t>r</a:t>
            </a:r>
            <a:endParaRPr lang="en-US" sz="2200" dirty="0"/>
          </a:p>
          <a:p>
            <a:pPr defTabSz="798513"/>
            <a:r>
              <a:rPr lang="en-US" sz="2200" dirty="0"/>
              <a:t>	</a:t>
            </a:r>
            <a:r>
              <a:rPr lang="en-US" sz="2200" dirty="0" smtClean="0">
                <a:solidFill>
                  <a:schemeClr val="accent1"/>
                </a:solidFill>
              </a:rPr>
              <a:t>|</a:t>
            </a:r>
            <a:r>
              <a:rPr lang="en-US" sz="2200" dirty="0"/>
              <a:t>	</a:t>
            </a:r>
            <a:r>
              <a:rPr lang="en-US" sz="2200" dirty="0" smtClean="0"/>
              <a:t>bit </a:t>
            </a:r>
            <a:r>
              <a:rPr lang="en-US" sz="2200" dirty="0"/>
              <a:t>OR		</a:t>
            </a:r>
            <a:r>
              <a:rPr lang="en-US" sz="2200" dirty="0" smtClean="0"/>
              <a:t>	</a:t>
            </a:r>
            <a:r>
              <a:rPr lang="en-US" sz="2200" dirty="0" smtClean="0">
                <a:solidFill>
                  <a:schemeClr val="accent1"/>
                </a:solidFill>
              </a:rPr>
              <a:t>x | </a:t>
            </a:r>
            <a:r>
              <a:rPr lang="en-US" sz="2200" dirty="0">
                <a:solidFill>
                  <a:schemeClr val="accent1"/>
                </a:solidFill>
              </a:rPr>
              <a:t>y</a:t>
            </a:r>
            <a:r>
              <a:rPr lang="en-US" sz="2200" dirty="0">
                <a:solidFill>
                  <a:srgbClr val="009900"/>
                </a:solidFill>
              </a:rPr>
              <a:t>	</a:t>
            </a:r>
            <a:r>
              <a:rPr lang="en-US" sz="2200" dirty="0" smtClean="0">
                <a:solidFill>
                  <a:srgbClr val="009900"/>
                </a:solidFill>
              </a:rPr>
              <a:t>	</a:t>
            </a:r>
            <a:r>
              <a:rPr lang="en-US" sz="2200" dirty="0" smtClean="0"/>
              <a:t>l-to-</a:t>
            </a:r>
            <a:r>
              <a:rPr lang="en-US" sz="2200" dirty="0" err="1" smtClean="0"/>
              <a:t>r</a:t>
            </a:r>
            <a:endParaRPr lang="en-US" sz="2200" dirty="0">
              <a:solidFill>
                <a:srgbClr val="009900"/>
              </a:solidFill>
            </a:endParaRPr>
          </a:p>
          <a:p>
            <a:pPr defTabSz="798513"/>
            <a:endParaRPr lang="en-US" sz="2200" dirty="0"/>
          </a:p>
          <a:p>
            <a:pPr defTabSz="798513"/>
            <a:r>
              <a:rPr lang="en-US" sz="2200" dirty="0" smtClean="0"/>
              <a:t>Operate on bits of variables or constants</a:t>
            </a:r>
          </a:p>
          <a:p>
            <a:pPr defTabSz="798513"/>
            <a:r>
              <a:rPr lang="en-US" sz="2200" dirty="0" smtClean="0"/>
              <a:t>For example:</a:t>
            </a:r>
          </a:p>
          <a:p>
            <a:pPr lvl="1" defTabSz="798513"/>
            <a:r>
              <a:rPr lang="en-US" sz="2000" dirty="0" smtClean="0"/>
              <a:t>~0101 = 1010</a:t>
            </a:r>
          </a:p>
          <a:p>
            <a:pPr lvl="1" defTabSz="798513"/>
            <a:r>
              <a:rPr lang="en-US" sz="2000" dirty="0" smtClean="0"/>
              <a:t>0101 &amp; 1010 = 0000</a:t>
            </a:r>
          </a:p>
          <a:p>
            <a:pPr lvl="1" defTabSz="798513"/>
            <a:r>
              <a:rPr lang="en-US" sz="2000" smtClean="0"/>
              <a:t>0101 | </a:t>
            </a:r>
            <a:r>
              <a:rPr lang="en-US" sz="2000" dirty="0" smtClean="0"/>
              <a:t>1010 = 1111</a:t>
            </a:r>
            <a:endParaRPr lang="en-US" sz="2000" dirty="0"/>
          </a:p>
          <a:p>
            <a:pPr defTabSz="798513"/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Expressions and Assignments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Expression = “a computation” with a result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(x + y) * z</a:t>
            </a:r>
          </a:p>
          <a:p>
            <a:pPr lvl="1"/>
            <a:r>
              <a:rPr lang="en-US" dirty="0" smtClean="0"/>
              <a:t>Be careful of type conversion!</a:t>
            </a:r>
          </a:p>
          <a:p>
            <a:pPr lvl="2">
              <a:buNone/>
            </a:pPr>
            <a:r>
              <a:rPr lang="en-US" dirty="0" smtClean="0"/>
              <a:t>	</a:t>
            </a:r>
            <a:r>
              <a:rPr lang="en-US" dirty="0" err="1" smtClean="0">
                <a:solidFill>
                  <a:schemeClr val="accent1"/>
                </a:solidFill>
              </a:rPr>
              <a:t>int</a:t>
            </a:r>
            <a:r>
              <a:rPr lang="en-US" dirty="0" smtClean="0">
                <a:solidFill>
                  <a:schemeClr val="accent1"/>
                </a:solidFill>
              </a:rPr>
              <a:t> x, z; float y;</a:t>
            </a:r>
          </a:p>
          <a:p>
            <a:pPr lvl="2">
              <a:buNone/>
            </a:pPr>
            <a:r>
              <a:rPr lang="en-US" dirty="0" smtClean="0"/>
              <a:t>	the result of the expression </a:t>
            </a:r>
            <a:r>
              <a:rPr lang="en-US" dirty="0" smtClean="0">
                <a:solidFill>
                  <a:schemeClr val="accent1"/>
                </a:solidFill>
              </a:rPr>
              <a:t>(x + y) * z </a:t>
            </a:r>
            <a:r>
              <a:rPr lang="en-US" dirty="0" smtClean="0"/>
              <a:t>will have what type?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Assignment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x = (x + y) * z;</a:t>
            </a:r>
          </a:p>
          <a:p>
            <a:pPr lvl="1"/>
            <a:r>
              <a:rPr lang="en-US" dirty="0" smtClean="0"/>
              <a:t>The assignment statement itself is an expression and has a value.  In this case, it’s the value assigned to x.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Control Statements</a:t>
            </a:r>
            <a:endParaRPr lang="en-US" dirty="0"/>
          </a:p>
        </p:txBody>
      </p:sp>
      <p:sp>
        <p:nvSpPr>
          <p:cNvPr id="549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Conditional</a:t>
            </a:r>
          </a:p>
          <a:p>
            <a:pPr lvl="1"/>
            <a:r>
              <a:rPr lang="en-US" smtClean="0"/>
              <a:t>if else</a:t>
            </a:r>
          </a:p>
          <a:p>
            <a:pPr lvl="1"/>
            <a:r>
              <a:rPr lang="en-US" smtClean="0"/>
              <a:t>switch</a:t>
            </a:r>
          </a:p>
          <a:p>
            <a:r>
              <a:rPr lang="en-US" smtClean="0"/>
              <a:t>Iteration (loops)</a:t>
            </a:r>
          </a:p>
          <a:p>
            <a:pPr lvl="1"/>
            <a:r>
              <a:rPr lang="en-US" smtClean="0"/>
              <a:t>while</a:t>
            </a:r>
          </a:p>
          <a:p>
            <a:pPr lvl="1"/>
            <a:r>
              <a:rPr lang="en-US" smtClean="0"/>
              <a:t>for</a:t>
            </a:r>
          </a:p>
          <a:p>
            <a:pPr lvl="1"/>
            <a:r>
              <a:rPr lang="en-US" smtClean="0"/>
              <a:t>do while</a:t>
            </a:r>
          </a:p>
          <a:p>
            <a:r>
              <a:rPr lang="en-US" smtClean="0"/>
              <a:t>Specialized “go-to”</a:t>
            </a:r>
          </a:p>
          <a:p>
            <a:pPr lvl="1"/>
            <a:r>
              <a:rPr lang="en-US" smtClean="0"/>
              <a:t>break</a:t>
            </a:r>
          </a:p>
          <a:p>
            <a:pPr lvl="1"/>
            <a:r>
              <a:rPr lang="en-US" smtClean="0"/>
              <a:t>continue</a:t>
            </a:r>
          </a:p>
          <a:p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if Statement</a:t>
            </a:r>
            <a:endParaRPr lang="en-US" dirty="0"/>
          </a:p>
        </p:txBody>
      </p:sp>
      <p:sp>
        <p:nvSpPr>
          <p:cNvPr id="73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if (expression-1) {statements-1}</a:t>
            </a:r>
            <a:br>
              <a:rPr lang="en-US" sz="1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else if (expression-2) {statements-2}</a:t>
            </a:r>
            <a:br>
              <a:rPr lang="en-US" sz="1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else if (expression-n-1) {statements-n-1}|</a:t>
            </a:r>
            <a:br>
              <a:rPr lang="en-US" sz="1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else {statements-</a:t>
            </a:r>
            <a:r>
              <a:rPr lang="en-US" sz="18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dirty="0" smtClean="0"/>
          </a:p>
          <a:p>
            <a:r>
              <a:rPr lang="en-US" dirty="0" smtClean="0"/>
              <a:t>Evaluates expressions until find one with non-zero result</a:t>
            </a:r>
          </a:p>
          <a:p>
            <a:pPr lvl="1"/>
            <a:r>
              <a:rPr lang="en-US" dirty="0" smtClean="0"/>
              <a:t>executes corresponding statements</a:t>
            </a:r>
          </a:p>
          <a:p>
            <a:r>
              <a:rPr lang="en-US" dirty="0" smtClean="0"/>
              <a:t>If all expressions evaluate to zero, executes statements for “else” branch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switch Statement</a:t>
            </a:r>
            <a:endParaRPr lang="en-US" dirty="0"/>
          </a:p>
        </p:txBody>
      </p:sp>
      <p:sp>
        <p:nvSpPr>
          <p:cNvPr id="73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switch(expression) {</a:t>
            </a:r>
          </a:p>
          <a:p>
            <a:pPr>
              <a:buNone/>
            </a:pP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 case const-1: statements-1;</a:t>
            </a:r>
          </a:p>
          <a:p>
            <a:pPr>
              <a:buNone/>
            </a:pP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 case const-2: statements-2;</a:t>
            </a:r>
          </a:p>
          <a:p>
            <a:pPr>
              <a:buNone/>
            </a:pP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 default: statements-</a:t>
            </a:r>
            <a:r>
              <a:rPr lang="en-US" sz="18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dirty="0" smtClean="0"/>
              <a:t>Evaluates expression; results must be integer</a:t>
            </a:r>
          </a:p>
          <a:p>
            <a:r>
              <a:rPr lang="en-US" dirty="0" smtClean="0"/>
              <a:t>Finds 1st “case” with matching </a:t>
            </a:r>
            <a:r>
              <a:rPr lang="en-US" dirty="0" err="1" smtClean="0"/>
              <a:t>contant</a:t>
            </a:r>
            <a:endParaRPr lang="en-US" dirty="0" smtClean="0"/>
          </a:p>
          <a:p>
            <a:pPr lvl="1"/>
            <a:r>
              <a:rPr lang="en-US" dirty="0" smtClean="0"/>
              <a:t>Executes corresponding statements</a:t>
            </a:r>
          </a:p>
          <a:p>
            <a:pPr lvl="1"/>
            <a:r>
              <a:rPr lang="en-US" dirty="0" smtClean="0"/>
              <a:t>Continue executing until encounter a </a:t>
            </a:r>
            <a:r>
              <a:rPr lang="en-US" dirty="0" smtClean="0">
                <a:solidFill>
                  <a:schemeClr val="accent1"/>
                </a:solidFill>
              </a:rPr>
              <a:t>break</a:t>
            </a:r>
            <a:r>
              <a:rPr lang="en-US" dirty="0" smtClean="0"/>
              <a:t> or end of switch statement</a:t>
            </a:r>
          </a:p>
          <a:p>
            <a:r>
              <a:rPr lang="en-US" dirty="0" smtClean="0"/>
              <a:t>“default” always matches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switch Statement (Example)</a:t>
            </a:r>
            <a:endParaRPr lang="en-US" dirty="0"/>
          </a:p>
        </p:txBody>
      </p:sp>
      <p:sp>
        <p:nvSpPr>
          <p:cNvPr id="74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fork;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switch(fork) {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    case 1: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18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(“take left’’);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    case 2: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18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(“take right”);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        break;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    case 3: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18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(“make U turn”);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        break;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    default: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18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(“go straight”);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}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800" b="1" dirty="0" smtClean="0">
                <a:latin typeface="Courier New" pitchFamily="49" charset="0"/>
                <a:cs typeface="Courier New" pitchFamily="49" charset="0"/>
              </a:rPr>
            </a:br>
            <a:endParaRPr lang="en-US" sz="18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</a:t>
            </a:r>
            <a:endParaRPr lang="en-US" dirty="0"/>
          </a:p>
        </p:txBody>
      </p:sp>
      <p:graphicFrame>
        <p:nvGraphicFramePr>
          <p:cNvPr id="741398" name="Group 22"/>
          <p:cNvGraphicFramePr>
            <a:graphicFrameLocks noGrp="1"/>
          </p:cNvGraphicFramePr>
          <p:nvPr/>
        </p:nvGraphicFramePr>
        <p:xfrm>
          <a:off x="609600" y="1219200"/>
          <a:ext cx="8077200" cy="4404603"/>
        </p:xfrm>
        <a:graphic>
          <a:graphicData uri="http://schemas.openxmlformats.org/drawingml/2006/table">
            <a:tbl>
              <a:tblPr/>
              <a:tblGrid>
                <a:gridCol w="3365500"/>
                <a:gridCol w="4711700"/>
              </a:tblGrid>
              <a:tr h="5745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-106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6" charset="0"/>
                        </a:rPr>
                        <a:t>Statement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-106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6" charset="0"/>
                        </a:rPr>
                        <a:t>Repeats set of statements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5333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-106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pitchFamily="-106" charset="0"/>
                        </a:rPr>
                        <a:t>while (expression) {…}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-106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6" charset="0"/>
                        </a:rPr>
                        <a:t>zero or more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6" charset="0"/>
                        </a:rPr>
                        <a:t>times,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-106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6" charset="0"/>
                        </a:rPr>
                        <a:t>while expression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6" charset="0"/>
                          <a:sym typeface="Symbol" pitchFamily="-106" charset="2"/>
                        </a:rPr>
                        <a:t>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6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6" charset="0"/>
                        </a:rPr>
                        <a:t>0,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-106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6" charset="0"/>
                        </a:rPr>
                        <a:t>compute expression before each iteration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490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-106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pitchFamily="-106" charset="0"/>
                        </a:rPr>
                        <a:t>do {...}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pitchFamily="-106" charset="0"/>
                        </a:rPr>
                        <a:t>while (expression)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-106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6" charset="0"/>
                        </a:rPr>
                        <a:t>one or more times,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-106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6" charset="0"/>
                        </a:rPr>
                        <a:t>while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6" charset="0"/>
                        </a:rPr>
                        <a:t>expression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6" charset="0"/>
                          <a:sym typeface="Symbol" pitchFamily="-106" charset="2"/>
                        </a:rPr>
                        <a:t>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6" charset="0"/>
                        </a:rPr>
                        <a:t> 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-106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6" charset="0"/>
                        </a:rPr>
                        <a:t>compute expression after each iteration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902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-106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pitchFamily="-106" charset="0"/>
                        </a:rPr>
                        <a:t>for (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pitchFamily="-106" charset="0"/>
                        </a:rPr>
                        <a:t>start-expression;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-106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pitchFamily="-106" charset="0"/>
                        </a:rPr>
                        <a:t>     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pitchFamily="-106" charset="0"/>
                        </a:rPr>
                        <a:t>cond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pitchFamily="-106" charset="0"/>
                        </a:rPr>
                        <a:t>-expression;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-106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pitchFamily="-106" charset="0"/>
                        </a:rPr>
                        <a:t>      update-expression) {…}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-106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6" charset="0"/>
                        </a:rPr>
                        <a:t>zero or more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6" charset="0"/>
                        </a:rPr>
                        <a:t>times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-106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6" charset="0"/>
                        </a:rPr>
                        <a:t>while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6" charset="0"/>
                        </a:rPr>
                        <a:t>cond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6" charset="0"/>
                        </a:rPr>
                        <a:t>-expression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6" charset="0"/>
                          <a:sym typeface="Symbol" pitchFamily="-106" charset="2"/>
                        </a:rPr>
                        <a:t>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6" charset="0"/>
                        </a:rPr>
                        <a:t> 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-106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6" charset="0"/>
                        </a:rPr>
                        <a:t>compute start-expression before 1</a:t>
                      </a:r>
                      <a:r>
                        <a:rPr kumimoji="0" lang="en-US" sz="18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6" charset="0"/>
                        </a:rPr>
                        <a:t>st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6" charset="0"/>
                        </a:rPr>
                        <a:t> iteration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-106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6" charset="0"/>
                        </a:rPr>
                        <a:t>compute update-expression after each iteration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C</a:t>
            </a:r>
            <a:endParaRPr lang="en-US" dirty="0"/>
          </a:p>
        </p:txBody>
      </p:sp>
      <p:sp>
        <p:nvSpPr>
          <p:cNvPr id="72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TAs will cover C in more details in sections</a:t>
            </a:r>
          </a:p>
          <a:p>
            <a:pPr lvl="1"/>
            <a:r>
              <a:rPr lang="en-US" dirty="0" smtClean="0"/>
              <a:t>Will also help you with machine/compilation logistics</a:t>
            </a:r>
          </a:p>
          <a:p>
            <a:r>
              <a:rPr lang="en-US" dirty="0" smtClean="0"/>
              <a:t>Learning C</a:t>
            </a:r>
          </a:p>
          <a:p>
            <a:pPr lvl="1"/>
            <a:r>
              <a:rPr lang="en-US" dirty="0" smtClean="0"/>
              <a:t>Is no big deal; you already know Java</a:t>
            </a:r>
          </a:p>
          <a:p>
            <a:pPr lvl="1"/>
            <a:r>
              <a:rPr lang="en-US" dirty="0" smtClean="0"/>
              <a:t>Start by coding and testing small programs</a:t>
            </a:r>
          </a:p>
          <a:p>
            <a:pPr lvl="1"/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Learn how to use a debugger!</a:t>
            </a:r>
          </a:p>
          <a:p>
            <a:pPr lvl="2"/>
            <a:r>
              <a:rPr lang="en-US" dirty="0" smtClean="0"/>
              <a:t>TAs will help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Specialized Go-to’s</a:t>
            </a:r>
            <a:endParaRPr lang="en-US" dirty="0"/>
          </a:p>
        </p:txBody>
      </p:sp>
      <p:sp>
        <p:nvSpPr>
          <p:cNvPr id="74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break</a:t>
            </a:r>
          </a:p>
          <a:p>
            <a:pPr lvl="1"/>
            <a:r>
              <a:rPr lang="en-US" dirty="0" smtClean="0"/>
              <a:t>Force immediate exit from switch or loop</a:t>
            </a:r>
          </a:p>
          <a:p>
            <a:pPr lvl="1"/>
            <a:r>
              <a:rPr lang="en-US" dirty="0" smtClean="0"/>
              <a:t>Go-to statement immediately following switch/loop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continue</a:t>
            </a:r>
          </a:p>
          <a:p>
            <a:pPr lvl="1"/>
            <a:r>
              <a:rPr lang="en-US" dirty="0" smtClean="0"/>
              <a:t>Skip the rest of the computation in the current iteration of a loop</a:t>
            </a:r>
          </a:p>
          <a:p>
            <a:pPr lvl="1"/>
            <a:r>
              <a:rPr lang="en-US" dirty="0" smtClean="0"/>
              <a:t>Go-to evaluation of conditional expression for execution of next iteration</a:t>
            </a:r>
          </a:p>
          <a:p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Specialized Go-to’s (Example)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does the following piece of code do?</a:t>
            </a:r>
          </a:p>
          <a:p>
            <a:endParaRPr 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index = 0;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sum = 0;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while ((index &gt;= 0) &amp;&amp; (index &lt;= 20))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	index += 1;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	if (index == 11) break;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	if ((index % 2) == 1) continue;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	sum = sum + index;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800" b="1" dirty="0">
              <a:solidFill>
                <a:schemeClr val="accent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Functions</a:t>
            </a:r>
            <a:endParaRPr lang="en-US" dirty="0"/>
          </a:p>
        </p:txBody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Similar to Java methods</a:t>
            </a:r>
          </a:p>
          <a:p>
            <a:r>
              <a:rPr lang="en-US" dirty="0" smtClean="0"/>
              <a:t>Components:</a:t>
            </a:r>
          </a:p>
          <a:p>
            <a:pPr lvl="1"/>
            <a:r>
              <a:rPr lang="en-US" dirty="0" smtClean="0"/>
              <a:t>Name</a:t>
            </a:r>
          </a:p>
          <a:p>
            <a:pPr lvl="1"/>
            <a:r>
              <a:rPr lang="en-US" dirty="0" smtClean="0"/>
              <a:t>Return type</a:t>
            </a:r>
          </a:p>
          <a:p>
            <a:pPr lvl="2">
              <a:buClr>
                <a:schemeClr val="tx1"/>
              </a:buClr>
            </a:pP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void</a:t>
            </a:r>
            <a:r>
              <a:rPr lang="en-US" dirty="0" smtClean="0"/>
              <a:t> if no return value</a:t>
            </a:r>
          </a:p>
          <a:p>
            <a:pPr lvl="1"/>
            <a:r>
              <a:rPr lang="en-US" dirty="0" smtClean="0"/>
              <a:t>Parameters</a:t>
            </a:r>
          </a:p>
          <a:p>
            <a:pPr lvl="2"/>
            <a:r>
              <a:rPr lang="en-US" dirty="0" smtClean="0"/>
              <a:t>pass-by-value</a:t>
            </a:r>
          </a:p>
          <a:p>
            <a:pPr lvl="1"/>
            <a:r>
              <a:rPr lang="en-US" dirty="0" smtClean="0"/>
              <a:t>Body</a:t>
            </a:r>
          </a:p>
          <a:p>
            <a:pPr lvl="2"/>
            <a:r>
              <a:rPr lang="en-US" dirty="0" smtClean="0"/>
              <a:t>Statements to be executed</a:t>
            </a:r>
          </a:p>
          <a:p>
            <a:pPr lvl="2">
              <a:buClr>
                <a:schemeClr val="tx1"/>
              </a:buClr>
            </a:pP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 </a:t>
            </a:r>
            <a:r>
              <a:rPr lang="en-US" dirty="0" smtClean="0"/>
              <a:t>forces exits from function and resumes execution at statement immediately after function call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24400" y="1905000"/>
            <a:ext cx="4044697" cy="2564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Factorial(</a:t>
            </a:r>
            <a:r>
              <a:rPr lang="en-US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;</a:t>
            </a:r>
            <a:br>
              <a:rPr lang="en-US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result = 1;</a:t>
            </a:r>
            <a:br>
              <a:rPr lang="en-US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= 1; </a:t>
            </a:r>
            <a:r>
              <a:rPr lang="en-US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&lt;= </a:t>
            </a:r>
            <a:r>
              <a:rPr lang="en-US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++)</a:t>
            </a:r>
            <a:br>
              <a:rPr lang="en-US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       result *= </a:t>
            </a:r>
            <a:r>
              <a:rPr lang="en-US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;</a:t>
            </a:r>
            <a:br>
              <a:rPr lang="en-US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   return result;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algn="l"/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Function Calls</a:t>
            </a:r>
            <a:endParaRPr lang="en-US" dirty="0"/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Function call as part of an expression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x + Factorial(y)</a:t>
            </a:r>
          </a:p>
          <a:p>
            <a:pPr lvl="1"/>
            <a:r>
              <a:rPr lang="en-US" dirty="0" smtClean="0"/>
              <a:t>Arguments evaluated before function call</a:t>
            </a:r>
          </a:p>
          <a:p>
            <a:pPr lvl="2"/>
            <a:r>
              <a:rPr lang="en-US" dirty="0" smtClean="0"/>
              <a:t>Multiple arguments: no defined order or evaluation</a:t>
            </a:r>
          </a:p>
          <a:p>
            <a:pPr lvl="1"/>
            <a:r>
              <a:rPr lang="en-US" dirty="0" smtClean="0"/>
              <a:t>Returned value is used to compute expression</a:t>
            </a:r>
          </a:p>
          <a:p>
            <a:pPr lvl="1"/>
            <a:r>
              <a:rPr lang="en-US" dirty="0" smtClean="0"/>
              <a:t>Cannot have a void return type</a:t>
            </a:r>
          </a:p>
          <a:p>
            <a:r>
              <a:rPr lang="en-US" dirty="0" smtClean="0"/>
              <a:t>Function call as a statement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Factorial(y);</a:t>
            </a:r>
          </a:p>
          <a:p>
            <a:pPr lvl="1"/>
            <a:r>
              <a:rPr lang="en-US" dirty="0" smtClean="0"/>
              <a:t>Can have a void return type</a:t>
            </a:r>
          </a:p>
          <a:p>
            <a:pPr lvl="1"/>
            <a:r>
              <a:rPr lang="en-US" dirty="0" smtClean="0"/>
              <a:t>Returned value is discarded (if there is one)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Function Prototypes</a:t>
            </a:r>
            <a:endParaRPr lang="en-US" dirty="0"/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 declare functions without specifying implementation</a:t>
            </a:r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 Factorial(</a:t>
            </a:r>
            <a:r>
              <a:rPr lang="en-US" dirty="0" err="1" smtClean="0"/>
              <a:t>int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Can specify parameter names but don’t have to</a:t>
            </a:r>
          </a:p>
          <a:p>
            <a:pPr lvl="2"/>
            <a:r>
              <a:rPr lang="en-US" dirty="0" smtClean="0"/>
              <a:t>This is called a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function signature</a:t>
            </a:r>
          </a:p>
          <a:p>
            <a:r>
              <a:rPr lang="en-US" dirty="0" smtClean="0"/>
              <a:t>Declarations allow functions to be “used” without having the implementation until link time (we’ll talk about linking later)</a:t>
            </a:r>
          </a:p>
          <a:p>
            <a:pPr lvl="1"/>
            <a:r>
              <a:rPr lang="en-US" dirty="0" smtClean="0"/>
              <a:t>Separate compilation</a:t>
            </a:r>
          </a:p>
          <a:p>
            <a:pPr lvl="2"/>
            <a:r>
              <a:rPr lang="en-US" dirty="0" smtClean="0"/>
              <a:t>Functions implemented in different files</a:t>
            </a:r>
          </a:p>
          <a:p>
            <a:pPr lvl="2"/>
            <a:r>
              <a:rPr lang="en-US" dirty="0" smtClean="0"/>
              <a:t>Functions in binary libraries</a:t>
            </a:r>
          </a:p>
          <a:p>
            <a:pPr lvl="1"/>
            <a:r>
              <a:rPr lang="en-US" dirty="0" smtClean="0"/>
              <a:t>Signatures are often given in header files</a:t>
            </a:r>
          </a:p>
          <a:p>
            <a:pPr lvl="2"/>
            <a:r>
              <a:rPr lang="en-US" dirty="0" smtClean="0"/>
              <a:t>E.g., </a:t>
            </a:r>
            <a:r>
              <a:rPr lang="en-US" dirty="0" err="1" smtClean="0"/>
              <a:t>stdio.h</a:t>
            </a:r>
            <a:r>
              <a:rPr lang="en-US" dirty="0" smtClean="0"/>
              <a:t> gives the signatures for standard I/O functions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Input and Output</a:t>
            </a:r>
            <a:endParaRPr lang="en-US"/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Variety of I/O functions in C Standard Library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#include &lt;</a:t>
            </a:r>
            <a:r>
              <a:rPr lang="en-US" dirty="0" err="1" smtClean="0">
                <a:solidFill>
                  <a:schemeClr val="accent1"/>
                </a:solidFill>
              </a:rPr>
              <a:t>stdio.h</a:t>
            </a:r>
            <a:r>
              <a:rPr lang="en-US" dirty="0" smtClean="0">
                <a:solidFill>
                  <a:schemeClr val="accent1"/>
                </a:solidFill>
              </a:rPr>
              <a:t>&gt;</a:t>
            </a:r>
          </a:p>
          <a:p>
            <a:r>
              <a:rPr lang="en-US" dirty="0" err="1" smtClean="0">
                <a:solidFill>
                  <a:schemeClr val="accent1"/>
                </a:solidFill>
              </a:rPr>
              <a:t>printf</a:t>
            </a:r>
            <a:r>
              <a:rPr lang="en-US" dirty="0" smtClean="0">
                <a:solidFill>
                  <a:schemeClr val="accent1"/>
                </a:solidFill>
              </a:rPr>
              <a:t>("%</a:t>
            </a:r>
            <a:r>
              <a:rPr lang="en-US" dirty="0" err="1" smtClean="0">
                <a:solidFill>
                  <a:schemeClr val="accent1"/>
                </a:solidFill>
              </a:rPr>
              <a:t>d\n</a:t>
            </a:r>
            <a:r>
              <a:rPr lang="en-US" dirty="0" smtClean="0">
                <a:solidFill>
                  <a:schemeClr val="accent1"/>
                </a:solidFill>
              </a:rPr>
              <a:t>", counter);</a:t>
            </a:r>
          </a:p>
          <a:p>
            <a:pPr lvl="1"/>
            <a:r>
              <a:rPr lang="en-US" dirty="0" smtClean="0"/>
              <a:t>String contains characters to print and formatting directives for variables</a:t>
            </a:r>
          </a:p>
          <a:p>
            <a:pPr lvl="1"/>
            <a:r>
              <a:rPr lang="en-US" dirty="0" smtClean="0"/>
              <a:t>This call says to print the variable counter as a decimal integer, followed by a linefeed (\</a:t>
            </a:r>
            <a:r>
              <a:rPr lang="en-US" dirty="0" err="1" smtClean="0"/>
              <a:t>n</a:t>
            </a:r>
            <a:r>
              <a:rPr lang="en-US" dirty="0" smtClean="0"/>
              <a:t>)</a:t>
            </a:r>
          </a:p>
          <a:p>
            <a:r>
              <a:rPr lang="en-US" dirty="0" err="1" smtClean="0">
                <a:solidFill>
                  <a:schemeClr val="accent1"/>
                </a:solidFill>
              </a:rPr>
              <a:t>scanf</a:t>
            </a:r>
            <a:r>
              <a:rPr lang="en-US" dirty="0" smtClean="0">
                <a:solidFill>
                  <a:schemeClr val="accent1"/>
                </a:solidFill>
              </a:rPr>
              <a:t>("%</a:t>
            </a:r>
            <a:r>
              <a:rPr lang="en-US" dirty="0" err="1" smtClean="0">
                <a:solidFill>
                  <a:schemeClr val="accent1"/>
                </a:solidFill>
              </a:rPr>
              <a:t>d</a:t>
            </a:r>
            <a:r>
              <a:rPr lang="en-US" dirty="0" smtClean="0">
                <a:solidFill>
                  <a:schemeClr val="accent1"/>
                </a:solidFill>
              </a:rPr>
              <a:t>", &amp;</a:t>
            </a:r>
            <a:r>
              <a:rPr lang="en-US" dirty="0" err="1" smtClean="0">
                <a:solidFill>
                  <a:schemeClr val="accent1"/>
                </a:solidFill>
              </a:rPr>
              <a:t>startPoint</a:t>
            </a:r>
            <a:r>
              <a:rPr lang="en-US" dirty="0" smtClean="0">
                <a:solidFill>
                  <a:schemeClr val="accent1"/>
                </a:solidFill>
              </a:rPr>
              <a:t>);</a:t>
            </a:r>
          </a:p>
          <a:p>
            <a:pPr lvl="1"/>
            <a:r>
              <a:rPr lang="en-US" dirty="0" smtClean="0"/>
              <a:t>String contains formatting directives for parsing input</a:t>
            </a:r>
          </a:p>
          <a:p>
            <a:pPr lvl="1"/>
            <a:r>
              <a:rPr lang="en-US" dirty="0" smtClean="0"/>
              <a:t>This call says to read a decimal integer and assign it to the</a:t>
            </a:r>
            <a:br>
              <a:rPr lang="en-US" dirty="0" smtClean="0"/>
            </a:br>
            <a:r>
              <a:rPr lang="en-US" dirty="0" smtClean="0"/>
              <a:t>variable </a:t>
            </a:r>
            <a:r>
              <a:rPr lang="en-US" dirty="0" err="1" smtClean="0"/>
              <a:t>startPoint</a:t>
            </a:r>
            <a:r>
              <a:rPr lang="en-US" dirty="0" smtClean="0"/>
              <a:t>.  (Don't worry about the &amp; yet.)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Memory</a:t>
            </a:r>
          </a:p>
        </p:txBody>
      </p:sp>
      <p:sp>
        <p:nvSpPr>
          <p:cNvPr id="339971" name="Line 3"/>
          <p:cNvSpPr>
            <a:spLocks noChangeShapeType="1"/>
          </p:cNvSpPr>
          <p:nvPr/>
        </p:nvSpPr>
        <p:spPr bwMode="auto">
          <a:xfrm>
            <a:off x="7162800" y="990600"/>
            <a:ext cx="0" cy="4892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9972" name="Line 4"/>
          <p:cNvSpPr>
            <a:spLocks noChangeShapeType="1"/>
          </p:cNvSpPr>
          <p:nvPr/>
        </p:nvSpPr>
        <p:spPr bwMode="auto">
          <a:xfrm>
            <a:off x="8534400" y="990600"/>
            <a:ext cx="0" cy="4892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9973" name="Line 5"/>
          <p:cNvSpPr>
            <a:spLocks noChangeShapeType="1"/>
          </p:cNvSpPr>
          <p:nvPr/>
        </p:nvSpPr>
        <p:spPr bwMode="auto">
          <a:xfrm>
            <a:off x="7162800" y="28194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9974" name="Line 6"/>
          <p:cNvSpPr>
            <a:spLocks noChangeShapeType="1"/>
          </p:cNvSpPr>
          <p:nvPr/>
        </p:nvSpPr>
        <p:spPr bwMode="auto">
          <a:xfrm>
            <a:off x="7162800" y="31242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9975" name="Line 7"/>
          <p:cNvSpPr>
            <a:spLocks noChangeShapeType="1"/>
          </p:cNvSpPr>
          <p:nvPr/>
        </p:nvSpPr>
        <p:spPr bwMode="auto">
          <a:xfrm>
            <a:off x="7162800" y="34290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9976" name="Line 8"/>
          <p:cNvSpPr>
            <a:spLocks noChangeShapeType="1"/>
          </p:cNvSpPr>
          <p:nvPr/>
        </p:nvSpPr>
        <p:spPr bwMode="auto">
          <a:xfrm>
            <a:off x="7162800" y="37338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9977" name="Line 9"/>
          <p:cNvSpPr>
            <a:spLocks noChangeShapeType="1"/>
          </p:cNvSpPr>
          <p:nvPr/>
        </p:nvSpPr>
        <p:spPr bwMode="auto">
          <a:xfrm>
            <a:off x="7162800" y="40386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9978" name="Line 10"/>
          <p:cNvSpPr>
            <a:spLocks noChangeShapeType="1"/>
          </p:cNvSpPr>
          <p:nvPr/>
        </p:nvSpPr>
        <p:spPr bwMode="auto">
          <a:xfrm>
            <a:off x="7162800" y="46482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9979" name="Text Box 11"/>
          <p:cNvSpPr txBox="1">
            <a:spLocks noChangeArrowheads="1"/>
          </p:cNvSpPr>
          <p:nvPr/>
        </p:nvSpPr>
        <p:spPr bwMode="auto">
          <a:xfrm>
            <a:off x="6705600" y="974725"/>
            <a:ext cx="488950" cy="435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endParaRPr lang="en-US" sz="2000" b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2000" b="0">
                <a:latin typeface="Courier New" pitchFamily="49" charset="0"/>
              </a:rPr>
              <a:t>1</a:t>
            </a:r>
          </a:p>
          <a:p>
            <a:pPr algn="l">
              <a:lnSpc>
                <a:spcPct val="100000"/>
              </a:lnSpc>
            </a:pPr>
            <a:r>
              <a:rPr lang="en-US" sz="2000" b="0">
                <a:latin typeface="Courier New" pitchFamily="49" charset="0"/>
              </a:rPr>
              <a:t>2</a:t>
            </a:r>
          </a:p>
          <a:p>
            <a:pPr algn="l">
              <a:lnSpc>
                <a:spcPct val="100000"/>
              </a:lnSpc>
            </a:pPr>
            <a:r>
              <a:rPr lang="en-US" sz="2000" b="0">
                <a:latin typeface="Courier New" pitchFamily="49" charset="0"/>
              </a:rPr>
              <a:t>3</a:t>
            </a:r>
          </a:p>
          <a:p>
            <a:pPr algn="l">
              <a:lnSpc>
                <a:spcPct val="100000"/>
              </a:lnSpc>
            </a:pPr>
            <a:r>
              <a:rPr lang="en-US" sz="2000" b="0">
                <a:latin typeface="Courier New" pitchFamily="49" charset="0"/>
              </a:rPr>
              <a:t>4</a:t>
            </a:r>
          </a:p>
          <a:p>
            <a:pPr algn="l">
              <a:lnSpc>
                <a:spcPct val="100000"/>
              </a:lnSpc>
            </a:pPr>
            <a:r>
              <a:rPr lang="en-US" sz="2000" b="0">
                <a:latin typeface="Courier New" pitchFamily="49" charset="0"/>
              </a:rPr>
              <a:t>5</a:t>
            </a:r>
          </a:p>
          <a:p>
            <a:pPr algn="l">
              <a:lnSpc>
                <a:spcPct val="100000"/>
              </a:lnSpc>
            </a:pPr>
            <a:r>
              <a:rPr lang="en-US" sz="2000" b="0">
                <a:latin typeface="Courier New" pitchFamily="49" charset="0"/>
              </a:rPr>
              <a:t>6</a:t>
            </a:r>
          </a:p>
          <a:p>
            <a:pPr algn="l">
              <a:lnSpc>
                <a:spcPct val="100000"/>
              </a:lnSpc>
            </a:pPr>
            <a:r>
              <a:rPr lang="en-US" sz="2000" b="0">
                <a:latin typeface="Courier New" pitchFamily="49" charset="0"/>
              </a:rPr>
              <a:t>7</a:t>
            </a:r>
          </a:p>
          <a:p>
            <a:pPr algn="l">
              <a:lnSpc>
                <a:spcPct val="100000"/>
              </a:lnSpc>
            </a:pPr>
            <a:r>
              <a:rPr lang="en-US" sz="2000" b="0">
                <a:latin typeface="Courier New" pitchFamily="49" charset="0"/>
              </a:rPr>
              <a:t>8</a:t>
            </a:r>
          </a:p>
          <a:p>
            <a:pPr algn="l">
              <a:lnSpc>
                <a:spcPct val="100000"/>
              </a:lnSpc>
            </a:pPr>
            <a:r>
              <a:rPr lang="en-US" sz="2000" b="0">
                <a:latin typeface="Courier New" pitchFamily="49" charset="0"/>
              </a:rPr>
              <a:t>9</a:t>
            </a:r>
          </a:p>
          <a:p>
            <a:pPr algn="l">
              <a:lnSpc>
                <a:spcPct val="100000"/>
              </a:lnSpc>
            </a:pPr>
            <a:r>
              <a:rPr lang="en-US" sz="2000" b="0">
                <a:latin typeface="Courier New" pitchFamily="49" charset="0"/>
              </a:rPr>
              <a:t>10</a:t>
            </a:r>
          </a:p>
          <a:p>
            <a:pPr algn="l">
              <a:lnSpc>
                <a:spcPct val="100000"/>
              </a:lnSpc>
            </a:pPr>
            <a:r>
              <a:rPr lang="en-US" sz="2000" b="0">
                <a:latin typeface="Courier New" pitchFamily="49" charset="0"/>
              </a:rPr>
              <a:t>11</a:t>
            </a:r>
          </a:p>
          <a:p>
            <a:pPr algn="l">
              <a:lnSpc>
                <a:spcPct val="100000"/>
              </a:lnSpc>
            </a:pPr>
            <a:r>
              <a:rPr lang="en-US" sz="2000" b="0">
                <a:latin typeface="Courier New" pitchFamily="49" charset="0"/>
              </a:rPr>
              <a:t>12</a:t>
            </a:r>
          </a:p>
          <a:p>
            <a:pPr algn="l">
              <a:lnSpc>
                <a:spcPct val="100000"/>
              </a:lnSpc>
            </a:pPr>
            <a:r>
              <a:rPr lang="en-US" sz="2000" b="0">
                <a:latin typeface="Courier New" pitchFamily="49" charset="0"/>
              </a:rPr>
              <a:t>13</a:t>
            </a:r>
          </a:p>
        </p:txBody>
      </p:sp>
      <p:sp>
        <p:nvSpPr>
          <p:cNvPr id="339980" name="Line 12"/>
          <p:cNvSpPr>
            <a:spLocks noChangeShapeType="1"/>
          </p:cNvSpPr>
          <p:nvPr/>
        </p:nvSpPr>
        <p:spPr bwMode="auto">
          <a:xfrm>
            <a:off x="7162800" y="25146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9981" name="Line 13"/>
          <p:cNvSpPr>
            <a:spLocks noChangeShapeType="1"/>
          </p:cNvSpPr>
          <p:nvPr/>
        </p:nvSpPr>
        <p:spPr bwMode="auto">
          <a:xfrm>
            <a:off x="7162800" y="22098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9982" name="Line 14"/>
          <p:cNvSpPr>
            <a:spLocks noChangeShapeType="1"/>
          </p:cNvSpPr>
          <p:nvPr/>
        </p:nvSpPr>
        <p:spPr bwMode="auto">
          <a:xfrm>
            <a:off x="7162800" y="19050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9983" name="Line 15"/>
          <p:cNvSpPr>
            <a:spLocks noChangeShapeType="1"/>
          </p:cNvSpPr>
          <p:nvPr/>
        </p:nvSpPr>
        <p:spPr bwMode="auto">
          <a:xfrm>
            <a:off x="7162800" y="16002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9984" name="Line 16"/>
          <p:cNvSpPr>
            <a:spLocks noChangeShapeType="1"/>
          </p:cNvSpPr>
          <p:nvPr/>
        </p:nvSpPr>
        <p:spPr bwMode="auto">
          <a:xfrm>
            <a:off x="7162800" y="12954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9985" name="Text Box 17"/>
          <p:cNvSpPr txBox="1">
            <a:spLocks noChangeArrowheads="1"/>
          </p:cNvSpPr>
          <p:nvPr/>
        </p:nvSpPr>
        <p:spPr bwMode="auto">
          <a:xfrm>
            <a:off x="7162800" y="1295400"/>
            <a:ext cx="1371600" cy="314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endParaRPr lang="en-US" sz="2000" b="0">
              <a:latin typeface="Courier New" pitchFamily="49" charset="0"/>
            </a:endParaRPr>
          </a:p>
          <a:p>
            <a:pPr>
              <a:lnSpc>
                <a:spcPct val="100000"/>
              </a:lnSpc>
            </a:pPr>
            <a:endParaRPr lang="en-US" sz="2000" b="0">
              <a:latin typeface="Courier New" pitchFamily="49" charset="0"/>
            </a:endParaRPr>
          </a:p>
          <a:p>
            <a:pPr>
              <a:lnSpc>
                <a:spcPct val="100000"/>
              </a:lnSpc>
            </a:pPr>
            <a:endParaRPr lang="en-US" sz="2000" b="0">
              <a:latin typeface="Courier New" pitchFamily="49" charset="0"/>
            </a:endParaRPr>
          </a:p>
          <a:p>
            <a:pPr>
              <a:lnSpc>
                <a:spcPct val="100000"/>
              </a:lnSpc>
            </a:pPr>
            <a:endParaRPr lang="en-US" sz="2000" b="0">
              <a:latin typeface="Courier New" pitchFamily="49" charset="0"/>
            </a:endParaRPr>
          </a:p>
          <a:p>
            <a:pPr>
              <a:lnSpc>
                <a:spcPct val="100000"/>
              </a:lnSpc>
            </a:pPr>
            <a:endParaRPr lang="en-US" sz="2000" b="0">
              <a:latin typeface="Courier New" pitchFamily="49" charset="0"/>
            </a:endParaRPr>
          </a:p>
          <a:p>
            <a:pPr>
              <a:lnSpc>
                <a:spcPct val="100000"/>
              </a:lnSpc>
            </a:pPr>
            <a:endParaRPr lang="en-US" sz="2000" b="0">
              <a:latin typeface="Courier New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000" b="0">
                <a:solidFill>
                  <a:schemeClr val="accent2"/>
                </a:solidFill>
                <a:latin typeface="Courier New" pitchFamily="49" charset="0"/>
              </a:rPr>
              <a:t> </a:t>
            </a:r>
            <a:endParaRPr lang="en-US" sz="2000" b="0">
              <a:latin typeface="Courier New" pitchFamily="49" charset="0"/>
            </a:endParaRPr>
          </a:p>
          <a:p>
            <a:pPr>
              <a:lnSpc>
                <a:spcPct val="100000"/>
              </a:lnSpc>
            </a:pPr>
            <a:endParaRPr lang="en-US" sz="2000" b="0">
              <a:latin typeface="Courier New" pitchFamily="49" charset="0"/>
            </a:endParaRPr>
          </a:p>
          <a:p>
            <a:pPr>
              <a:lnSpc>
                <a:spcPct val="100000"/>
              </a:lnSpc>
            </a:pPr>
            <a:endParaRPr lang="en-US" sz="2000" b="0">
              <a:latin typeface="Courier New" pitchFamily="49" charset="0"/>
            </a:endParaRPr>
          </a:p>
          <a:p>
            <a:pPr>
              <a:lnSpc>
                <a:spcPct val="100000"/>
              </a:lnSpc>
            </a:pPr>
            <a:endParaRPr lang="en-US" sz="2000" b="0">
              <a:latin typeface="Franklin Gothic Book" pitchFamily="34" charset="0"/>
            </a:endParaRPr>
          </a:p>
        </p:txBody>
      </p:sp>
      <p:sp>
        <p:nvSpPr>
          <p:cNvPr id="339986" name="Line 18"/>
          <p:cNvSpPr>
            <a:spLocks noChangeShapeType="1"/>
          </p:cNvSpPr>
          <p:nvPr/>
        </p:nvSpPr>
        <p:spPr bwMode="auto">
          <a:xfrm>
            <a:off x="7162800" y="43434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9987" name="Line 19"/>
          <p:cNvSpPr>
            <a:spLocks noChangeShapeType="1"/>
          </p:cNvSpPr>
          <p:nvPr/>
        </p:nvSpPr>
        <p:spPr bwMode="auto">
          <a:xfrm>
            <a:off x="7162800" y="4968875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9988" name="Line 20"/>
          <p:cNvSpPr>
            <a:spLocks noChangeShapeType="1"/>
          </p:cNvSpPr>
          <p:nvPr/>
        </p:nvSpPr>
        <p:spPr bwMode="auto">
          <a:xfrm>
            <a:off x="7162800" y="5273675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9989" name="Line 21"/>
          <p:cNvSpPr>
            <a:spLocks noChangeShapeType="1"/>
          </p:cNvSpPr>
          <p:nvPr/>
        </p:nvSpPr>
        <p:spPr bwMode="auto">
          <a:xfrm>
            <a:off x="7162800" y="5578475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9990" name="Rectangle 2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C’s memory model matches the</a:t>
            </a:r>
            <a:br>
              <a:rPr lang="en-US" dirty="0" smtClean="0"/>
            </a:br>
            <a:r>
              <a:rPr lang="en-US" dirty="0" smtClean="0"/>
              <a:t>underlying (virtual) memory system</a:t>
            </a:r>
          </a:p>
          <a:p>
            <a:pPr lvl="1"/>
            <a:r>
              <a:rPr lang="en-US" dirty="0" smtClean="0"/>
              <a:t>Array of addressable bytes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9"/>
          <p:cNvSpPr>
            <a:spLocks noChangeArrowheads="1"/>
          </p:cNvSpPr>
          <p:nvPr/>
        </p:nvSpPr>
        <p:spPr bwMode="auto">
          <a:xfrm>
            <a:off x="6629400" y="2514600"/>
            <a:ext cx="1905000" cy="2438400"/>
          </a:xfrm>
          <a:prstGeom prst="rect">
            <a:avLst/>
          </a:prstGeom>
          <a:solidFill>
            <a:srgbClr val="CCFFFF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lIns="45720" rIns="45720" anchor="ctr">
            <a:spAutoFit/>
          </a:bodyPr>
          <a:lstStyle/>
          <a:p>
            <a:endParaRPr lang="en-US"/>
          </a:p>
        </p:txBody>
      </p:sp>
      <p:sp>
        <p:nvSpPr>
          <p:cNvPr id="24" name="Rectangle 28"/>
          <p:cNvSpPr>
            <a:spLocks noChangeArrowheads="1"/>
          </p:cNvSpPr>
          <p:nvPr/>
        </p:nvSpPr>
        <p:spPr bwMode="auto">
          <a:xfrm>
            <a:off x="6629400" y="1295400"/>
            <a:ext cx="1905000" cy="1219200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lIns="45720" rIns="45720" anchor="ctr">
            <a:spAutoFit/>
          </a:bodyPr>
          <a:lstStyle/>
          <a:p>
            <a:endParaRPr lang="en-US"/>
          </a:p>
        </p:txBody>
      </p:sp>
      <p:sp>
        <p:nvSpPr>
          <p:cNvPr id="339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</a:t>
            </a:r>
          </a:p>
        </p:txBody>
      </p:sp>
      <p:sp>
        <p:nvSpPr>
          <p:cNvPr id="339971" name="Line 3"/>
          <p:cNvSpPr>
            <a:spLocks noChangeShapeType="1"/>
          </p:cNvSpPr>
          <p:nvPr/>
        </p:nvSpPr>
        <p:spPr bwMode="auto">
          <a:xfrm>
            <a:off x="7162800" y="990600"/>
            <a:ext cx="0" cy="4892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9972" name="Line 4"/>
          <p:cNvSpPr>
            <a:spLocks noChangeShapeType="1"/>
          </p:cNvSpPr>
          <p:nvPr/>
        </p:nvSpPr>
        <p:spPr bwMode="auto">
          <a:xfrm>
            <a:off x="8534400" y="990600"/>
            <a:ext cx="0" cy="4892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9973" name="Line 5"/>
          <p:cNvSpPr>
            <a:spLocks noChangeShapeType="1"/>
          </p:cNvSpPr>
          <p:nvPr/>
        </p:nvSpPr>
        <p:spPr bwMode="auto">
          <a:xfrm>
            <a:off x="7162800" y="28194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9974" name="Line 6"/>
          <p:cNvSpPr>
            <a:spLocks noChangeShapeType="1"/>
          </p:cNvSpPr>
          <p:nvPr/>
        </p:nvSpPr>
        <p:spPr bwMode="auto">
          <a:xfrm>
            <a:off x="7162800" y="31242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9975" name="Line 7"/>
          <p:cNvSpPr>
            <a:spLocks noChangeShapeType="1"/>
          </p:cNvSpPr>
          <p:nvPr/>
        </p:nvSpPr>
        <p:spPr bwMode="auto">
          <a:xfrm>
            <a:off x="7162800" y="34290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9976" name="Line 8"/>
          <p:cNvSpPr>
            <a:spLocks noChangeShapeType="1"/>
          </p:cNvSpPr>
          <p:nvPr/>
        </p:nvSpPr>
        <p:spPr bwMode="auto">
          <a:xfrm>
            <a:off x="7162800" y="37338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9977" name="Line 9"/>
          <p:cNvSpPr>
            <a:spLocks noChangeShapeType="1"/>
          </p:cNvSpPr>
          <p:nvPr/>
        </p:nvSpPr>
        <p:spPr bwMode="auto">
          <a:xfrm>
            <a:off x="7162800" y="40386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9978" name="Line 10"/>
          <p:cNvSpPr>
            <a:spLocks noChangeShapeType="1"/>
          </p:cNvSpPr>
          <p:nvPr/>
        </p:nvSpPr>
        <p:spPr bwMode="auto">
          <a:xfrm>
            <a:off x="7162800" y="46482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9979" name="Text Box 11"/>
          <p:cNvSpPr txBox="1">
            <a:spLocks noChangeArrowheads="1"/>
          </p:cNvSpPr>
          <p:nvPr/>
        </p:nvSpPr>
        <p:spPr bwMode="auto">
          <a:xfrm>
            <a:off x="6705600" y="974725"/>
            <a:ext cx="488950" cy="435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endParaRPr lang="en-US" sz="2000" b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2000" b="0">
                <a:latin typeface="Courier New" pitchFamily="49" charset="0"/>
              </a:rPr>
              <a:t>1</a:t>
            </a:r>
          </a:p>
          <a:p>
            <a:pPr algn="l">
              <a:lnSpc>
                <a:spcPct val="100000"/>
              </a:lnSpc>
            </a:pPr>
            <a:r>
              <a:rPr lang="en-US" sz="2000" b="0">
                <a:latin typeface="Courier New" pitchFamily="49" charset="0"/>
              </a:rPr>
              <a:t>2</a:t>
            </a:r>
          </a:p>
          <a:p>
            <a:pPr algn="l">
              <a:lnSpc>
                <a:spcPct val="100000"/>
              </a:lnSpc>
            </a:pPr>
            <a:r>
              <a:rPr lang="en-US" sz="2000" b="0">
                <a:latin typeface="Courier New" pitchFamily="49" charset="0"/>
              </a:rPr>
              <a:t>3</a:t>
            </a:r>
          </a:p>
          <a:p>
            <a:pPr algn="l">
              <a:lnSpc>
                <a:spcPct val="100000"/>
              </a:lnSpc>
            </a:pPr>
            <a:r>
              <a:rPr lang="en-US" sz="2000" b="0">
                <a:latin typeface="Courier New" pitchFamily="49" charset="0"/>
              </a:rPr>
              <a:t>4</a:t>
            </a:r>
          </a:p>
          <a:p>
            <a:pPr algn="l">
              <a:lnSpc>
                <a:spcPct val="100000"/>
              </a:lnSpc>
            </a:pPr>
            <a:r>
              <a:rPr lang="en-US" sz="2000" b="0">
                <a:latin typeface="Courier New" pitchFamily="49" charset="0"/>
              </a:rPr>
              <a:t>5</a:t>
            </a:r>
          </a:p>
          <a:p>
            <a:pPr algn="l">
              <a:lnSpc>
                <a:spcPct val="100000"/>
              </a:lnSpc>
            </a:pPr>
            <a:r>
              <a:rPr lang="en-US" sz="2000" b="0">
                <a:latin typeface="Courier New" pitchFamily="49" charset="0"/>
              </a:rPr>
              <a:t>6</a:t>
            </a:r>
          </a:p>
          <a:p>
            <a:pPr algn="l">
              <a:lnSpc>
                <a:spcPct val="100000"/>
              </a:lnSpc>
            </a:pPr>
            <a:r>
              <a:rPr lang="en-US" sz="2000" b="0">
                <a:latin typeface="Courier New" pitchFamily="49" charset="0"/>
              </a:rPr>
              <a:t>7</a:t>
            </a:r>
          </a:p>
          <a:p>
            <a:pPr algn="l">
              <a:lnSpc>
                <a:spcPct val="100000"/>
              </a:lnSpc>
            </a:pPr>
            <a:r>
              <a:rPr lang="en-US" sz="2000" b="0">
                <a:latin typeface="Courier New" pitchFamily="49" charset="0"/>
              </a:rPr>
              <a:t>8</a:t>
            </a:r>
          </a:p>
          <a:p>
            <a:pPr algn="l">
              <a:lnSpc>
                <a:spcPct val="100000"/>
              </a:lnSpc>
            </a:pPr>
            <a:r>
              <a:rPr lang="en-US" sz="2000" b="0">
                <a:latin typeface="Courier New" pitchFamily="49" charset="0"/>
              </a:rPr>
              <a:t>9</a:t>
            </a:r>
          </a:p>
          <a:p>
            <a:pPr algn="l">
              <a:lnSpc>
                <a:spcPct val="100000"/>
              </a:lnSpc>
            </a:pPr>
            <a:r>
              <a:rPr lang="en-US" sz="2000" b="0">
                <a:latin typeface="Courier New" pitchFamily="49" charset="0"/>
              </a:rPr>
              <a:t>10</a:t>
            </a:r>
          </a:p>
          <a:p>
            <a:pPr algn="l">
              <a:lnSpc>
                <a:spcPct val="100000"/>
              </a:lnSpc>
            </a:pPr>
            <a:r>
              <a:rPr lang="en-US" sz="2000" b="0">
                <a:latin typeface="Courier New" pitchFamily="49" charset="0"/>
              </a:rPr>
              <a:t>11</a:t>
            </a:r>
          </a:p>
          <a:p>
            <a:pPr algn="l">
              <a:lnSpc>
                <a:spcPct val="100000"/>
              </a:lnSpc>
            </a:pPr>
            <a:r>
              <a:rPr lang="en-US" sz="2000" b="0">
                <a:latin typeface="Courier New" pitchFamily="49" charset="0"/>
              </a:rPr>
              <a:t>12</a:t>
            </a:r>
          </a:p>
          <a:p>
            <a:pPr algn="l">
              <a:lnSpc>
                <a:spcPct val="100000"/>
              </a:lnSpc>
            </a:pPr>
            <a:r>
              <a:rPr lang="en-US" sz="2000" b="0">
                <a:latin typeface="Courier New" pitchFamily="49" charset="0"/>
              </a:rPr>
              <a:t>13</a:t>
            </a:r>
          </a:p>
        </p:txBody>
      </p:sp>
      <p:sp>
        <p:nvSpPr>
          <p:cNvPr id="339980" name="Line 12"/>
          <p:cNvSpPr>
            <a:spLocks noChangeShapeType="1"/>
          </p:cNvSpPr>
          <p:nvPr/>
        </p:nvSpPr>
        <p:spPr bwMode="auto">
          <a:xfrm>
            <a:off x="7162800" y="25146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9981" name="Line 13"/>
          <p:cNvSpPr>
            <a:spLocks noChangeShapeType="1"/>
          </p:cNvSpPr>
          <p:nvPr/>
        </p:nvSpPr>
        <p:spPr bwMode="auto">
          <a:xfrm>
            <a:off x="7162800" y="22098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9982" name="Line 14"/>
          <p:cNvSpPr>
            <a:spLocks noChangeShapeType="1"/>
          </p:cNvSpPr>
          <p:nvPr/>
        </p:nvSpPr>
        <p:spPr bwMode="auto">
          <a:xfrm>
            <a:off x="7162800" y="19050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9983" name="Line 15"/>
          <p:cNvSpPr>
            <a:spLocks noChangeShapeType="1"/>
          </p:cNvSpPr>
          <p:nvPr/>
        </p:nvSpPr>
        <p:spPr bwMode="auto">
          <a:xfrm>
            <a:off x="7162800" y="16002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9984" name="Line 16"/>
          <p:cNvSpPr>
            <a:spLocks noChangeShapeType="1"/>
          </p:cNvSpPr>
          <p:nvPr/>
        </p:nvSpPr>
        <p:spPr bwMode="auto">
          <a:xfrm>
            <a:off x="7162800" y="12954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9985" name="Text Box 17"/>
          <p:cNvSpPr txBox="1">
            <a:spLocks noChangeArrowheads="1"/>
          </p:cNvSpPr>
          <p:nvPr/>
        </p:nvSpPr>
        <p:spPr bwMode="auto">
          <a:xfrm>
            <a:off x="7162800" y="1295400"/>
            <a:ext cx="1371600" cy="314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endParaRPr lang="en-US" sz="2000" b="0">
              <a:latin typeface="Courier New" pitchFamily="49" charset="0"/>
            </a:endParaRPr>
          </a:p>
          <a:p>
            <a:pPr>
              <a:lnSpc>
                <a:spcPct val="100000"/>
              </a:lnSpc>
            </a:pPr>
            <a:endParaRPr lang="en-US" sz="2000" b="0">
              <a:latin typeface="Courier New" pitchFamily="49" charset="0"/>
            </a:endParaRPr>
          </a:p>
          <a:p>
            <a:pPr>
              <a:lnSpc>
                <a:spcPct val="100000"/>
              </a:lnSpc>
            </a:pPr>
            <a:endParaRPr lang="en-US" sz="2000" b="0">
              <a:latin typeface="Courier New" pitchFamily="49" charset="0"/>
            </a:endParaRPr>
          </a:p>
          <a:p>
            <a:pPr>
              <a:lnSpc>
                <a:spcPct val="100000"/>
              </a:lnSpc>
            </a:pPr>
            <a:endParaRPr lang="en-US" sz="2000" b="0">
              <a:latin typeface="Courier New" pitchFamily="49" charset="0"/>
            </a:endParaRPr>
          </a:p>
          <a:p>
            <a:pPr>
              <a:lnSpc>
                <a:spcPct val="100000"/>
              </a:lnSpc>
            </a:pPr>
            <a:endParaRPr lang="en-US" sz="2000" b="0">
              <a:latin typeface="Courier New" pitchFamily="49" charset="0"/>
            </a:endParaRPr>
          </a:p>
          <a:p>
            <a:pPr>
              <a:lnSpc>
                <a:spcPct val="100000"/>
              </a:lnSpc>
            </a:pPr>
            <a:endParaRPr lang="en-US" sz="2000" b="0">
              <a:latin typeface="Courier New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000" b="0">
                <a:solidFill>
                  <a:schemeClr val="accent2"/>
                </a:solidFill>
                <a:latin typeface="Courier New" pitchFamily="49" charset="0"/>
              </a:rPr>
              <a:t> </a:t>
            </a:r>
            <a:endParaRPr lang="en-US" sz="2000" b="0">
              <a:latin typeface="Courier New" pitchFamily="49" charset="0"/>
            </a:endParaRPr>
          </a:p>
          <a:p>
            <a:pPr>
              <a:lnSpc>
                <a:spcPct val="100000"/>
              </a:lnSpc>
            </a:pPr>
            <a:endParaRPr lang="en-US" sz="2000" b="0">
              <a:latin typeface="Courier New" pitchFamily="49" charset="0"/>
            </a:endParaRPr>
          </a:p>
          <a:p>
            <a:pPr>
              <a:lnSpc>
                <a:spcPct val="100000"/>
              </a:lnSpc>
            </a:pPr>
            <a:endParaRPr lang="en-US" sz="2000" b="0">
              <a:latin typeface="Courier New" pitchFamily="49" charset="0"/>
            </a:endParaRPr>
          </a:p>
          <a:p>
            <a:pPr>
              <a:lnSpc>
                <a:spcPct val="100000"/>
              </a:lnSpc>
            </a:pPr>
            <a:endParaRPr lang="en-US" sz="2000" b="0">
              <a:latin typeface="Franklin Gothic Book" pitchFamily="34" charset="0"/>
            </a:endParaRPr>
          </a:p>
        </p:txBody>
      </p:sp>
      <p:sp>
        <p:nvSpPr>
          <p:cNvPr id="339986" name="Line 18"/>
          <p:cNvSpPr>
            <a:spLocks noChangeShapeType="1"/>
          </p:cNvSpPr>
          <p:nvPr/>
        </p:nvSpPr>
        <p:spPr bwMode="auto">
          <a:xfrm>
            <a:off x="7162800" y="43434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9987" name="Line 19"/>
          <p:cNvSpPr>
            <a:spLocks noChangeShapeType="1"/>
          </p:cNvSpPr>
          <p:nvPr/>
        </p:nvSpPr>
        <p:spPr bwMode="auto">
          <a:xfrm>
            <a:off x="7162800" y="4968875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9988" name="Line 20"/>
          <p:cNvSpPr>
            <a:spLocks noChangeShapeType="1"/>
          </p:cNvSpPr>
          <p:nvPr/>
        </p:nvSpPr>
        <p:spPr bwMode="auto">
          <a:xfrm>
            <a:off x="7162800" y="5273675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9989" name="Line 21"/>
          <p:cNvSpPr>
            <a:spLocks noChangeShapeType="1"/>
          </p:cNvSpPr>
          <p:nvPr/>
        </p:nvSpPr>
        <p:spPr bwMode="auto">
          <a:xfrm>
            <a:off x="7162800" y="5578475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9990" name="Rectangle 2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C’s memory model matches the</a:t>
            </a:r>
            <a:br>
              <a:rPr lang="en-US" dirty="0" smtClean="0"/>
            </a:br>
            <a:r>
              <a:rPr lang="en-US" dirty="0" smtClean="0"/>
              <a:t>underlying (virtual) memory system</a:t>
            </a:r>
          </a:p>
          <a:p>
            <a:pPr lvl="1"/>
            <a:r>
              <a:rPr lang="en-US" dirty="0" smtClean="0"/>
              <a:t>Array of addressable bytes</a:t>
            </a:r>
          </a:p>
          <a:p>
            <a:r>
              <a:rPr lang="en-US" dirty="0" smtClean="0"/>
              <a:t>Variables are simply names for</a:t>
            </a:r>
            <a:br>
              <a:rPr lang="en-US" dirty="0" smtClean="0"/>
            </a:br>
            <a:r>
              <a:rPr lang="en-US" dirty="0" smtClean="0"/>
              <a:t>contiguous sequences of bytes</a:t>
            </a:r>
          </a:p>
          <a:p>
            <a:pPr lvl="1"/>
            <a:r>
              <a:rPr lang="en-US" dirty="0" smtClean="0"/>
              <a:t>Number of bytes given by type</a:t>
            </a:r>
            <a:br>
              <a:rPr lang="en-US" dirty="0" smtClean="0"/>
            </a:br>
            <a:r>
              <a:rPr lang="en-US" dirty="0" smtClean="0"/>
              <a:t>of variable</a:t>
            </a:r>
          </a:p>
          <a:p>
            <a:r>
              <a:rPr lang="en-US" dirty="0" smtClean="0"/>
              <a:t>Compiler translates names to</a:t>
            </a:r>
            <a:br>
              <a:rPr lang="en-US" dirty="0" smtClean="0"/>
            </a:br>
            <a:r>
              <a:rPr lang="en-US" dirty="0" smtClean="0"/>
              <a:t>addresses</a:t>
            </a:r>
          </a:p>
          <a:p>
            <a:pPr lvl="1"/>
            <a:r>
              <a:rPr lang="en-US" dirty="0" smtClean="0"/>
              <a:t>Typically maps to smallest address</a:t>
            </a:r>
          </a:p>
          <a:p>
            <a:pPr lvl="1"/>
            <a:r>
              <a:rPr lang="en-US" dirty="0" smtClean="0"/>
              <a:t>Will discuss in more detail later</a:t>
            </a:r>
            <a:endParaRPr lang="en-US" dirty="0"/>
          </a:p>
          <a:p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869141" y="1600200"/>
            <a:ext cx="607859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err="1" smtClean="0">
                <a:solidFill>
                  <a:schemeClr val="accent1"/>
                </a:solidFill>
              </a:rPr>
              <a:t>int</a:t>
            </a:r>
            <a:r>
              <a:rPr lang="en-US" b="0" dirty="0" smtClean="0">
                <a:solidFill>
                  <a:schemeClr val="accent1"/>
                </a:solidFill>
              </a:rPr>
              <a:t> x</a:t>
            </a:r>
            <a:endParaRPr lang="en-US" b="0" dirty="0">
              <a:solidFill>
                <a:schemeClr val="accent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410200" y="2858768"/>
            <a:ext cx="1056701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chemeClr val="accent1"/>
                </a:solidFill>
              </a:rPr>
              <a:t>double y</a:t>
            </a:r>
            <a:endParaRPr lang="en-US" b="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Pointers</a:t>
            </a:r>
            <a:endParaRPr lang="en-US" dirty="0"/>
          </a:p>
        </p:txBody>
      </p:sp>
      <p:sp>
        <p:nvSpPr>
          <p:cNvPr id="296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066800"/>
            <a:ext cx="8624887" cy="5027612"/>
          </a:xfrm>
        </p:spPr>
        <p:txBody>
          <a:bodyPr/>
          <a:lstStyle/>
          <a:p>
            <a:r>
              <a:rPr lang="en-US" dirty="0" smtClean="0"/>
              <a:t>A pointer is just an address</a:t>
            </a:r>
          </a:p>
          <a:p>
            <a:r>
              <a:rPr lang="en-US" dirty="0" smtClean="0"/>
              <a:t>Can have variables of type pointer</a:t>
            </a:r>
          </a:p>
          <a:p>
            <a:pPr lvl="1"/>
            <a:r>
              <a:rPr lang="en-US" dirty="0" smtClean="0"/>
              <a:t>Hold addresses as values</a:t>
            </a:r>
          </a:p>
          <a:p>
            <a:pPr lvl="1"/>
            <a:r>
              <a:rPr lang="en-US" dirty="0" smtClean="0"/>
              <a:t>Used for indirection</a:t>
            </a:r>
          </a:p>
          <a:p>
            <a:r>
              <a:rPr lang="en-US" dirty="0" smtClean="0"/>
              <a:t>When declaring a pointer variable, need to declare the type of the data item the pointer will point to</a:t>
            </a:r>
          </a:p>
          <a:p>
            <a:pPr lvl="1">
              <a:buClr>
                <a:schemeClr val="tx1"/>
              </a:buClr>
            </a:pPr>
            <a:r>
              <a:rPr lang="en-US" dirty="0" err="1" smtClean="0">
                <a:solidFill>
                  <a:schemeClr val="accent1"/>
                </a:solidFill>
              </a:rPr>
              <a:t>int</a:t>
            </a:r>
            <a:r>
              <a:rPr lang="en-US" dirty="0" smtClean="0">
                <a:solidFill>
                  <a:schemeClr val="accent1"/>
                </a:solidFill>
              </a:rPr>
              <a:t> *p;	/* p will point to a </a:t>
            </a:r>
            <a:r>
              <a:rPr lang="en-US" dirty="0" err="1" smtClean="0">
                <a:solidFill>
                  <a:schemeClr val="accent1"/>
                </a:solidFill>
              </a:rPr>
              <a:t>int</a:t>
            </a:r>
            <a:r>
              <a:rPr lang="en-US" dirty="0" smtClean="0">
                <a:solidFill>
                  <a:schemeClr val="accent1"/>
                </a:solidFill>
              </a:rPr>
              <a:t> data item */</a:t>
            </a:r>
          </a:p>
          <a:p>
            <a:r>
              <a:rPr lang="en-US" dirty="0" smtClean="0"/>
              <a:t>Pointer operators</a:t>
            </a:r>
          </a:p>
          <a:p>
            <a:pPr lvl="1"/>
            <a:r>
              <a:rPr lang="en-US" dirty="0" smtClean="0"/>
              <a:t>De-reference: </a:t>
            </a:r>
            <a:r>
              <a:rPr lang="en-US" dirty="0" smtClean="0">
                <a:solidFill>
                  <a:schemeClr val="accent1"/>
                </a:solidFill>
              </a:rPr>
              <a:t>*</a:t>
            </a:r>
          </a:p>
          <a:p>
            <a:pPr lvl="2">
              <a:buClr>
                <a:srgbClr val="000000"/>
              </a:buClr>
            </a:pPr>
            <a:r>
              <a:rPr lang="en-US" dirty="0" smtClean="0">
                <a:solidFill>
                  <a:schemeClr val="accent1"/>
                </a:solidFill>
              </a:rPr>
              <a:t>*p</a:t>
            </a:r>
            <a:r>
              <a:rPr lang="en-US" dirty="0" smtClean="0"/>
              <a:t> gives the value stored at the address pointed to by p</a:t>
            </a:r>
          </a:p>
          <a:p>
            <a:pPr lvl="1">
              <a:buClr>
                <a:srgbClr val="000000"/>
              </a:buClr>
            </a:pPr>
            <a:r>
              <a:rPr lang="en-US" dirty="0" smtClean="0"/>
              <a:t>Address: &amp;</a:t>
            </a:r>
          </a:p>
          <a:p>
            <a:pPr lvl="2">
              <a:buClr>
                <a:srgbClr val="000000"/>
              </a:buClr>
            </a:pPr>
            <a:r>
              <a:rPr lang="en-US" dirty="0" smtClean="0">
                <a:solidFill>
                  <a:schemeClr val="accent1"/>
                </a:solidFill>
              </a:rPr>
              <a:t>&amp;v</a:t>
            </a:r>
            <a:r>
              <a:rPr lang="en-US" dirty="0" smtClean="0"/>
              <a:t> gives the address of the variable v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Pointer Example</a:t>
            </a:r>
          </a:p>
        </p:txBody>
      </p:sp>
      <p:sp>
        <p:nvSpPr>
          <p:cNvPr id="240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b="1" dirty="0" err="1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b="1" dirty="0" err="1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*</a:t>
            </a:r>
            <a:r>
              <a:rPr lang="en-US" sz="1800" b="1" dirty="0" err="1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800" b="1" dirty="0">
              <a:solidFill>
                <a:schemeClr val="accent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b="1" dirty="0" err="1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= 4;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b="1" dirty="0" err="1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= &amp;</a:t>
            </a:r>
            <a:r>
              <a:rPr lang="en-US" sz="1800" b="1" dirty="0" err="1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1800" b="1" dirty="0" err="1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= *</a:t>
            </a:r>
            <a:r>
              <a:rPr lang="en-US" sz="1800" b="1" dirty="0" err="1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+ 1;</a:t>
            </a:r>
          </a:p>
        </p:txBody>
      </p:sp>
      <p:sp>
        <p:nvSpPr>
          <p:cNvPr id="240653" name="Rectangle 13"/>
          <p:cNvSpPr>
            <a:spLocks noChangeArrowheads="1"/>
          </p:cNvSpPr>
          <p:nvPr/>
        </p:nvSpPr>
        <p:spPr bwMode="auto">
          <a:xfrm>
            <a:off x="609600" y="4302125"/>
            <a:ext cx="1752600" cy="685800"/>
          </a:xfrm>
          <a:prstGeom prst="rect">
            <a:avLst/>
          </a:prstGeom>
          <a:solidFill>
            <a:srgbClr val="66FF66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240654" name="Text Box 14"/>
          <p:cNvSpPr txBox="1">
            <a:spLocks noChangeArrowheads="1"/>
          </p:cNvSpPr>
          <p:nvPr/>
        </p:nvSpPr>
        <p:spPr bwMode="auto">
          <a:xfrm>
            <a:off x="1295400" y="3844925"/>
            <a:ext cx="381000" cy="33972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i</a:t>
            </a:r>
          </a:p>
        </p:txBody>
      </p:sp>
      <p:sp>
        <p:nvSpPr>
          <p:cNvPr id="240655" name="Rectangle 15"/>
          <p:cNvSpPr>
            <a:spLocks noChangeArrowheads="1"/>
          </p:cNvSpPr>
          <p:nvPr/>
        </p:nvSpPr>
        <p:spPr bwMode="auto">
          <a:xfrm>
            <a:off x="3200400" y="4302125"/>
            <a:ext cx="1752600" cy="685800"/>
          </a:xfrm>
          <a:prstGeom prst="rect">
            <a:avLst/>
          </a:prstGeom>
          <a:solidFill>
            <a:srgbClr val="66FF66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240656" name="Text Box 16"/>
          <p:cNvSpPr txBox="1">
            <a:spLocks noChangeArrowheads="1"/>
          </p:cNvSpPr>
          <p:nvPr/>
        </p:nvSpPr>
        <p:spPr bwMode="auto">
          <a:xfrm>
            <a:off x="3733800" y="3810000"/>
            <a:ext cx="609600" cy="33972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ptr</a:t>
            </a:r>
          </a:p>
        </p:txBody>
      </p:sp>
      <p:sp>
        <p:nvSpPr>
          <p:cNvPr id="240657" name="Text Box 17"/>
          <p:cNvSpPr txBox="1">
            <a:spLocks noChangeArrowheads="1"/>
          </p:cNvSpPr>
          <p:nvPr/>
        </p:nvSpPr>
        <p:spPr bwMode="auto">
          <a:xfrm>
            <a:off x="1066800" y="5064125"/>
            <a:ext cx="838200" cy="33972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4300</a:t>
            </a:r>
          </a:p>
        </p:txBody>
      </p:sp>
      <p:sp>
        <p:nvSpPr>
          <p:cNvPr id="240658" name="Text Box 18"/>
          <p:cNvSpPr txBox="1">
            <a:spLocks noChangeArrowheads="1"/>
          </p:cNvSpPr>
          <p:nvPr/>
        </p:nvSpPr>
        <p:spPr bwMode="auto">
          <a:xfrm>
            <a:off x="3657600" y="5029200"/>
            <a:ext cx="838200" cy="33972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4304</a:t>
            </a:r>
          </a:p>
        </p:txBody>
      </p:sp>
      <p:sp>
        <p:nvSpPr>
          <p:cNvPr id="240663" name="Text Box 23"/>
          <p:cNvSpPr txBox="1">
            <a:spLocks noChangeArrowheads="1"/>
          </p:cNvSpPr>
          <p:nvPr/>
        </p:nvSpPr>
        <p:spPr bwMode="auto">
          <a:xfrm>
            <a:off x="1143000" y="4454525"/>
            <a:ext cx="609600" cy="33972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?</a:t>
            </a:r>
          </a:p>
        </p:txBody>
      </p:sp>
      <p:sp>
        <p:nvSpPr>
          <p:cNvPr id="240664" name="Text Box 24"/>
          <p:cNvSpPr txBox="1">
            <a:spLocks noChangeArrowheads="1"/>
          </p:cNvSpPr>
          <p:nvPr/>
        </p:nvSpPr>
        <p:spPr bwMode="auto">
          <a:xfrm>
            <a:off x="3733800" y="4454525"/>
            <a:ext cx="609600" cy="33972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Learn C?</a:t>
            </a:r>
            <a:endParaRPr lang="en-US" dirty="0"/>
          </a:p>
        </p:txBody>
      </p:sp>
      <p:sp>
        <p:nvSpPr>
          <p:cNvPr id="72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 are learning to be a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computer scientist</a:t>
            </a:r>
          </a:p>
          <a:p>
            <a:pPr lvl="1"/>
            <a:r>
              <a:rPr lang="en-US" dirty="0" smtClean="0"/>
              <a:t>Languages are just tools</a:t>
            </a:r>
          </a:p>
          <a:p>
            <a:pPr lvl="1"/>
            <a:r>
              <a:rPr lang="en-US" dirty="0" smtClean="0"/>
              <a:t>Choose tool appropriate to the task</a:t>
            </a:r>
          </a:p>
          <a:p>
            <a:r>
              <a:rPr lang="en-US" dirty="0" smtClean="0"/>
              <a:t>Current task: learning computer architecture and how programs written in high-level language runs on computers</a:t>
            </a:r>
          </a:p>
          <a:p>
            <a:pPr lvl="1"/>
            <a:r>
              <a:rPr lang="en-US" dirty="0" smtClean="0"/>
              <a:t>C closer to machine so easier to see mapping</a:t>
            </a:r>
          </a:p>
          <a:p>
            <a:r>
              <a:rPr lang="en-US" dirty="0" smtClean="0"/>
              <a:t>It’s fun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Pointer Example</a:t>
            </a:r>
          </a:p>
        </p:txBody>
      </p:sp>
      <p:sp>
        <p:nvSpPr>
          <p:cNvPr id="240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b="1" dirty="0" err="1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b="1" dirty="0" err="1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*</a:t>
            </a:r>
            <a:r>
              <a:rPr lang="en-US" sz="1800" b="1" dirty="0" err="1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800" b="1" dirty="0">
              <a:solidFill>
                <a:schemeClr val="accent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b="1" dirty="0" err="1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= 4;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b="1" dirty="0" err="1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= &amp;</a:t>
            </a:r>
            <a:r>
              <a:rPr lang="en-US" sz="1800" b="1" dirty="0" err="1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1800" b="1" dirty="0" err="1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= *</a:t>
            </a:r>
            <a:r>
              <a:rPr lang="en-US" sz="1800" b="1" dirty="0" err="1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+ 1;</a:t>
            </a:r>
          </a:p>
        </p:txBody>
      </p:sp>
      <p:sp>
        <p:nvSpPr>
          <p:cNvPr id="240653" name="Rectangle 13"/>
          <p:cNvSpPr>
            <a:spLocks noChangeArrowheads="1"/>
          </p:cNvSpPr>
          <p:nvPr/>
        </p:nvSpPr>
        <p:spPr bwMode="auto">
          <a:xfrm>
            <a:off x="609600" y="4302125"/>
            <a:ext cx="1752600" cy="685800"/>
          </a:xfrm>
          <a:prstGeom prst="rect">
            <a:avLst/>
          </a:prstGeom>
          <a:solidFill>
            <a:srgbClr val="66FF66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240654" name="Text Box 14"/>
          <p:cNvSpPr txBox="1">
            <a:spLocks noChangeArrowheads="1"/>
          </p:cNvSpPr>
          <p:nvPr/>
        </p:nvSpPr>
        <p:spPr bwMode="auto">
          <a:xfrm>
            <a:off x="1295400" y="3844925"/>
            <a:ext cx="381000" cy="33972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i</a:t>
            </a:r>
          </a:p>
        </p:txBody>
      </p:sp>
      <p:sp>
        <p:nvSpPr>
          <p:cNvPr id="240655" name="Rectangle 15"/>
          <p:cNvSpPr>
            <a:spLocks noChangeArrowheads="1"/>
          </p:cNvSpPr>
          <p:nvPr/>
        </p:nvSpPr>
        <p:spPr bwMode="auto">
          <a:xfrm>
            <a:off x="3200400" y="4302125"/>
            <a:ext cx="1752600" cy="685800"/>
          </a:xfrm>
          <a:prstGeom prst="rect">
            <a:avLst/>
          </a:prstGeom>
          <a:solidFill>
            <a:srgbClr val="66FF66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240656" name="Text Box 16"/>
          <p:cNvSpPr txBox="1">
            <a:spLocks noChangeArrowheads="1"/>
          </p:cNvSpPr>
          <p:nvPr/>
        </p:nvSpPr>
        <p:spPr bwMode="auto">
          <a:xfrm>
            <a:off x="3733800" y="3810000"/>
            <a:ext cx="609600" cy="33972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ptr</a:t>
            </a:r>
          </a:p>
        </p:txBody>
      </p:sp>
      <p:sp>
        <p:nvSpPr>
          <p:cNvPr id="240657" name="Text Box 17"/>
          <p:cNvSpPr txBox="1">
            <a:spLocks noChangeArrowheads="1"/>
          </p:cNvSpPr>
          <p:nvPr/>
        </p:nvSpPr>
        <p:spPr bwMode="auto">
          <a:xfrm>
            <a:off x="1066800" y="5064125"/>
            <a:ext cx="838200" cy="33972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4300</a:t>
            </a:r>
          </a:p>
        </p:txBody>
      </p:sp>
      <p:sp>
        <p:nvSpPr>
          <p:cNvPr id="240658" name="Text Box 18"/>
          <p:cNvSpPr txBox="1">
            <a:spLocks noChangeArrowheads="1"/>
          </p:cNvSpPr>
          <p:nvPr/>
        </p:nvSpPr>
        <p:spPr bwMode="auto">
          <a:xfrm>
            <a:off x="3657600" y="5029200"/>
            <a:ext cx="838200" cy="33972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4304</a:t>
            </a:r>
          </a:p>
        </p:txBody>
      </p:sp>
      <p:sp>
        <p:nvSpPr>
          <p:cNvPr id="240663" name="Text Box 23"/>
          <p:cNvSpPr txBox="1">
            <a:spLocks noChangeArrowheads="1"/>
          </p:cNvSpPr>
          <p:nvPr/>
        </p:nvSpPr>
        <p:spPr bwMode="auto">
          <a:xfrm>
            <a:off x="1143000" y="4454525"/>
            <a:ext cx="609600" cy="33972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4</a:t>
            </a:r>
          </a:p>
        </p:txBody>
      </p:sp>
      <p:sp>
        <p:nvSpPr>
          <p:cNvPr id="240664" name="Text Box 24"/>
          <p:cNvSpPr txBox="1">
            <a:spLocks noChangeArrowheads="1"/>
          </p:cNvSpPr>
          <p:nvPr/>
        </p:nvSpPr>
        <p:spPr bwMode="auto">
          <a:xfrm>
            <a:off x="3733800" y="4454525"/>
            <a:ext cx="609600" cy="33972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?</a:t>
            </a:r>
          </a:p>
        </p:txBody>
      </p:sp>
      <p:sp>
        <p:nvSpPr>
          <p:cNvPr id="16" name="Text Box 4"/>
          <p:cNvSpPr txBox="1">
            <a:spLocks noChangeArrowheads="1"/>
          </p:cNvSpPr>
          <p:nvPr/>
        </p:nvSpPr>
        <p:spPr bwMode="auto">
          <a:xfrm>
            <a:off x="2727325" y="1828800"/>
            <a:ext cx="4435475" cy="650875"/>
          </a:xfrm>
          <a:prstGeom prst="rect">
            <a:avLst/>
          </a:prstGeom>
          <a:noFill/>
          <a:ln w="9525">
            <a:solidFill>
              <a:srgbClr val="CE00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b="0">
                <a:solidFill>
                  <a:srgbClr val="CE0000"/>
                </a:solidFill>
                <a:latin typeface="Arial" charset="0"/>
              </a:rPr>
              <a:t>store the value 4 into the memory location</a:t>
            </a:r>
          </a:p>
          <a:p>
            <a:pPr algn="l">
              <a:lnSpc>
                <a:spcPct val="100000"/>
              </a:lnSpc>
            </a:pPr>
            <a:r>
              <a:rPr lang="en-US" b="0">
                <a:solidFill>
                  <a:srgbClr val="CE0000"/>
                </a:solidFill>
                <a:latin typeface="Arial" charset="0"/>
              </a:rPr>
              <a:t>associated with i</a:t>
            </a:r>
          </a:p>
        </p:txBody>
      </p:sp>
      <p:sp>
        <p:nvSpPr>
          <p:cNvPr id="17" name="Line 7"/>
          <p:cNvSpPr>
            <a:spLocks noChangeShapeType="1"/>
          </p:cNvSpPr>
          <p:nvPr/>
        </p:nvSpPr>
        <p:spPr bwMode="auto">
          <a:xfrm flipH="1">
            <a:off x="1295400" y="2128837"/>
            <a:ext cx="1431924" cy="80964"/>
          </a:xfrm>
          <a:prstGeom prst="line">
            <a:avLst/>
          </a:prstGeom>
          <a:noFill/>
          <a:ln w="25400">
            <a:solidFill>
              <a:srgbClr val="CE0000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Pointer Example</a:t>
            </a:r>
          </a:p>
        </p:txBody>
      </p:sp>
      <p:sp>
        <p:nvSpPr>
          <p:cNvPr id="240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b="1" dirty="0" err="1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b="1" dirty="0" err="1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*</a:t>
            </a:r>
            <a:r>
              <a:rPr lang="en-US" sz="1800" b="1" dirty="0" err="1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800" b="1" dirty="0">
              <a:solidFill>
                <a:schemeClr val="accent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b="1" dirty="0" err="1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= 4;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b="1" dirty="0" err="1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= &amp;</a:t>
            </a:r>
            <a:r>
              <a:rPr lang="en-US" sz="1800" b="1" dirty="0" err="1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1800" b="1" dirty="0" err="1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= *</a:t>
            </a:r>
            <a:r>
              <a:rPr lang="en-US" sz="1800" b="1" dirty="0" err="1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+ 1;</a:t>
            </a:r>
          </a:p>
        </p:txBody>
      </p:sp>
      <p:sp>
        <p:nvSpPr>
          <p:cNvPr id="240653" name="Rectangle 13"/>
          <p:cNvSpPr>
            <a:spLocks noChangeArrowheads="1"/>
          </p:cNvSpPr>
          <p:nvPr/>
        </p:nvSpPr>
        <p:spPr bwMode="auto">
          <a:xfrm>
            <a:off x="609600" y="4302125"/>
            <a:ext cx="1752600" cy="685800"/>
          </a:xfrm>
          <a:prstGeom prst="rect">
            <a:avLst/>
          </a:prstGeom>
          <a:solidFill>
            <a:srgbClr val="66FF66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240654" name="Text Box 14"/>
          <p:cNvSpPr txBox="1">
            <a:spLocks noChangeArrowheads="1"/>
          </p:cNvSpPr>
          <p:nvPr/>
        </p:nvSpPr>
        <p:spPr bwMode="auto">
          <a:xfrm>
            <a:off x="1295400" y="3844925"/>
            <a:ext cx="381000" cy="33972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i</a:t>
            </a:r>
          </a:p>
        </p:txBody>
      </p:sp>
      <p:sp>
        <p:nvSpPr>
          <p:cNvPr id="240655" name="Rectangle 15"/>
          <p:cNvSpPr>
            <a:spLocks noChangeArrowheads="1"/>
          </p:cNvSpPr>
          <p:nvPr/>
        </p:nvSpPr>
        <p:spPr bwMode="auto">
          <a:xfrm>
            <a:off x="3200400" y="4302125"/>
            <a:ext cx="1752600" cy="685800"/>
          </a:xfrm>
          <a:prstGeom prst="rect">
            <a:avLst/>
          </a:prstGeom>
          <a:solidFill>
            <a:srgbClr val="66FF66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240656" name="Text Box 16"/>
          <p:cNvSpPr txBox="1">
            <a:spLocks noChangeArrowheads="1"/>
          </p:cNvSpPr>
          <p:nvPr/>
        </p:nvSpPr>
        <p:spPr bwMode="auto">
          <a:xfrm>
            <a:off x="3733800" y="3810000"/>
            <a:ext cx="609600" cy="33972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ptr</a:t>
            </a:r>
          </a:p>
        </p:txBody>
      </p:sp>
      <p:sp>
        <p:nvSpPr>
          <p:cNvPr id="240657" name="Text Box 17"/>
          <p:cNvSpPr txBox="1">
            <a:spLocks noChangeArrowheads="1"/>
          </p:cNvSpPr>
          <p:nvPr/>
        </p:nvSpPr>
        <p:spPr bwMode="auto">
          <a:xfrm>
            <a:off x="1066800" y="5064125"/>
            <a:ext cx="838200" cy="33972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4300</a:t>
            </a:r>
          </a:p>
        </p:txBody>
      </p:sp>
      <p:sp>
        <p:nvSpPr>
          <p:cNvPr id="240658" name="Text Box 18"/>
          <p:cNvSpPr txBox="1">
            <a:spLocks noChangeArrowheads="1"/>
          </p:cNvSpPr>
          <p:nvPr/>
        </p:nvSpPr>
        <p:spPr bwMode="auto">
          <a:xfrm>
            <a:off x="3657600" y="5029200"/>
            <a:ext cx="838200" cy="33972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4304</a:t>
            </a:r>
          </a:p>
        </p:txBody>
      </p:sp>
      <p:sp>
        <p:nvSpPr>
          <p:cNvPr id="240663" name="Text Box 23"/>
          <p:cNvSpPr txBox="1">
            <a:spLocks noChangeArrowheads="1"/>
          </p:cNvSpPr>
          <p:nvPr/>
        </p:nvSpPr>
        <p:spPr bwMode="auto">
          <a:xfrm>
            <a:off x="1143000" y="4454525"/>
            <a:ext cx="609600" cy="33972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4</a:t>
            </a:r>
          </a:p>
        </p:txBody>
      </p:sp>
      <p:sp>
        <p:nvSpPr>
          <p:cNvPr id="240664" name="Text Box 24"/>
          <p:cNvSpPr txBox="1">
            <a:spLocks noChangeArrowheads="1"/>
          </p:cNvSpPr>
          <p:nvPr/>
        </p:nvSpPr>
        <p:spPr bwMode="auto">
          <a:xfrm>
            <a:off x="3733800" y="4454525"/>
            <a:ext cx="609600" cy="33972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4300</a:t>
            </a:r>
            <a:endParaRPr lang="en-US" dirty="0"/>
          </a:p>
        </p:txBody>
      </p:sp>
      <p:sp>
        <p:nvSpPr>
          <p:cNvPr id="240666" name="Line 26"/>
          <p:cNvSpPr>
            <a:spLocks noChangeShapeType="1"/>
          </p:cNvSpPr>
          <p:nvPr/>
        </p:nvSpPr>
        <p:spPr bwMode="auto">
          <a:xfrm flipH="1">
            <a:off x="2362200" y="4572001"/>
            <a:ext cx="1219200" cy="0"/>
          </a:xfrm>
          <a:prstGeom prst="line">
            <a:avLst/>
          </a:prstGeom>
          <a:noFill/>
          <a:ln w="41275">
            <a:solidFill>
              <a:schemeClr val="tx2"/>
            </a:solidFill>
            <a:round/>
            <a:headEnd/>
            <a:tailEnd type="triangle" w="lg" len="med"/>
          </a:ln>
          <a:effectLst/>
        </p:spPr>
        <p:txBody>
          <a:bodyPr wrap="square" lIns="45720" rIns="45720" anchor="ctr">
            <a:spAutoFit/>
          </a:bodyPr>
          <a:lstStyle/>
          <a:p>
            <a:endParaRPr lang="en-US"/>
          </a:p>
        </p:txBody>
      </p:sp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3657600" y="2133600"/>
            <a:ext cx="3825875" cy="650875"/>
          </a:xfrm>
          <a:prstGeom prst="rect">
            <a:avLst/>
          </a:prstGeom>
          <a:noFill/>
          <a:ln w="9525">
            <a:solidFill>
              <a:srgbClr val="CE00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b="0">
                <a:solidFill>
                  <a:srgbClr val="CE0000"/>
                </a:solidFill>
                <a:latin typeface="Arial" charset="0"/>
              </a:rPr>
              <a:t>store the address of i into the </a:t>
            </a:r>
            <a:br>
              <a:rPr lang="en-US" b="0">
                <a:solidFill>
                  <a:srgbClr val="CE0000"/>
                </a:solidFill>
                <a:latin typeface="Arial" charset="0"/>
              </a:rPr>
            </a:br>
            <a:r>
              <a:rPr lang="en-US" b="0">
                <a:solidFill>
                  <a:srgbClr val="CE0000"/>
                </a:solidFill>
                <a:latin typeface="Arial" charset="0"/>
              </a:rPr>
              <a:t>memory location associated with ptr</a:t>
            </a:r>
          </a:p>
        </p:txBody>
      </p:sp>
      <p:sp>
        <p:nvSpPr>
          <p:cNvPr id="17" name="Line 8"/>
          <p:cNvSpPr>
            <a:spLocks noChangeShapeType="1"/>
          </p:cNvSpPr>
          <p:nvPr/>
        </p:nvSpPr>
        <p:spPr bwMode="auto">
          <a:xfrm flipH="1">
            <a:off x="1676400" y="2514600"/>
            <a:ext cx="1981200" cy="1"/>
          </a:xfrm>
          <a:prstGeom prst="line">
            <a:avLst/>
          </a:prstGeom>
          <a:noFill/>
          <a:ln w="25400">
            <a:solidFill>
              <a:srgbClr val="CE0000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Pointer Example</a:t>
            </a:r>
          </a:p>
        </p:txBody>
      </p:sp>
      <p:sp>
        <p:nvSpPr>
          <p:cNvPr id="240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b="1" dirty="0" err="1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b="1" dirty="0" err="1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*</a:t>
            </a:r>
            <a:r>
              <a:rPr lang="en-US" sz="1800" b="1" dirty="0" err="1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800" b="1" dirty="0">
              <a:solidFill>
                <a:schemeClr val="accent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b="1" dirty="0" err="1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= 4;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b="1" dirty="0" err="1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= &amp;</a:t>
            </a:r>
            <a:r>
              <a:rPr lang="en-US" sz="1800" b="1" dirty="0" err="1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1800" b="1" dirty="0" err="1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= *</a:t>
            </a:r>
            <a:r>
              <a:rPr lang="en-US" sz="1800" b="1" dirty="0" err="1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+ 1;</a:t>
            </a:r>
          </a:p>
        </p:txBody>
      </p:sp>
      <p:sp>
        <p:nvSpPr>
          <p:cNvPr id="16" name="Text Box 6"/>
          <p:cNvSpPr txBox="1">
            <a:spLocks noChangeArrowheads="1"/>
          </p:cNvSpPr>
          <p:nvPr/>
        </p:nvSpPr>
        <p:spPr bwMode="auto">
          <a:xfrm>
            <a:off x="4191000" y="2819400"/>
            <a:ext cx="3101975" cy="650875"/>
          </a:xfrm>
          <a:prstGeom prst="rect">
            <a:avLst/>
          </a:prstGeom>
          <a:noFill/>
          <a:ln w="9525">
            <a:solidFill>
              <a:srgbClr val="CE00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b="0">
                <a:solidFill>
                  <a:srgbClr val="CE0000"/>
                </a:solidFill>
                <a:latin typeface="Arial" charset="0"/>
              </a:rPr>
              <a:t>read the contents of memory</a:t>
            </a:r>
            <a:br>
              <a:rPr lang="en-US" b="0">
                <a:solidFill>
                  <a:srgbClr val="CE0000"/>
                </a:solidFill>
                <a:latin typeface="Arial" charset="0"/>
              </a:rPr>
            </a:br>
            <a:r>
              <a:rPr lang="en-US" b="0">
                <a:solidFill>
                  <a:srgbClr val="CE0000"/>
                </a:solidFill>
                <a:latin typeface="Arial" charset="0"/>
              </a:rPr>
              <a:t>at the address stored in ptr</a:t>
            </a:r>
          </a:p>
        </p:txBody>
      </p:sp>
      <p:sp>
        <p:nvSpPr>
          <p:cNvPr id="17" name="Line 9"/>
          <p:cNvSpPr>
            <a:spLocks noChangeShapeType="1"/>
          </p:cNvSpPr>
          <p:nvPr/>
        </p:nvSpPr>
        <p:spPr bwMode="auto">
          <a:xfrm flipH="1" flipV="1">
            <a:off x="1752600" y="2895600"/>
            <a:ext cx="2438400" cy="228600"/>
          </a:xfrm>
          <a:prstGeom prst="line">
            <a:avLst/>
          </a:prstGeom>
          <a:noFill/>
          <a:ln w="25400">
            <a:solidFill>
              <a:srgbClr val="CE0000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" name="Text Box 10"/>
          <p:cNvSpPr txBox="1">
            <a:spLocks noChangeArrowheads="1"/>
          </p:cNvSpPr>
          <p:nvPr/>
        </p:nvSpPr>
        <p:spPr bwMode="auto">
          <a:xfrm>
            <a:off x="3733800" y="1371600"/>
            <a:ext cx="3025775" cy="650875"/>
          </a:xfrm>
          <a:prstGeom prst="rect">
            <a:avLst/>
          </a:prstGeom>
          <a:noFill/>
          <a:ln w="9525">
            <a:solidFill>
              <a:srgbClr val="CE00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b="0">
                <a:solidFill>
                  <a:srgbClr val="CE0000"/>
                </a:solidFill>
                <a:latin typeface="Arial" charset="0"/>
              </a:rPr>
              <a:t>store the result into memory</a:t>
            </a:r>
          </a:p>
          <a:p>
            <a:pPr algn="l">
              <a:lnSpc>
                <a:spcPct val="100000"/>
              </a:lnSpc>
            </a:pPr>
            <a:r>
              <a:rPr lang="en-US" b="0">
                <a:solidFill>
                  <a:srgbClr val="CE0000"/>
                </a:solidFill>
                <a:latin typeface="Arial" charset="0"/>
              </a:rPr>
              <a:t>at the address stored in ptr</a:t>
            </a:r>
          </a:p>
        </p:txBody>
      </p:sp>
      <p:sp>
        <p:nvSpPr>
          <p:cNvPr id="19" name="Line 11"/>
          <p:cNvSpPr>
            <a:spLocks noChangeShapeType="1"/>
          </p:cNvSpPr>
          <p:nvPr/>
        </p:nvSpPr>
        <p:spPr bwMode="auto">
          <a:xfrm flipH="1">
            <a:off x="914399" y="1676400"/>
            <a:ext cx="2819399" cy="990600"/>
          </a:xfrm>
          <a:prstGeom prst="line">
            <a:avLst/>
          </a:prstGeom>
          <a:noFill/>
          <a:ln w="25400">
            <a:solidFill>
              <a:srgbClr val="CE0000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" name="Rectangle 13"/>
          <p:cNvSpPr>
            <a:spLocks noChangeArrowheads="1"/>
          </p:cNvSpPr>
          <p:nvPr/>
        </p:nvSpPr>
        <p:spPr bwMode="auto">
          <a:xfrm>
            <a:off x="609600" y="4302125"/>
            <a:ext cx="1752600" cy="685800"/>
          </a:xfrm>
          <a:prstGeom prst="rect">
            <a:avLst/>
          </a:prstGeom>
          <a:solidFill>
            <a:srgbClr val="66FF66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21" name="Text Box 14"/>
          <p:cNvSpPr txBox="1">
            <a:spLocks noChangeArrowheads="1"/>
          </p:cNvSpPr>
          <p:nvPr/>
        </p:nvSpPr>
        <p:spPr bwMode="auto">
          <a:xfrm>
            <a:off x="1295400" y="3844925"/>
            <a:ext cx="381000" cy="33972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i</a:t>
            </a:r>
          </a:p>
        </p:txBody>
      </p:sp>
      <p:sp>
        <p:nvSpPr>
          <p:cNvPr id="22" name="Rectangle 15"/>
          <p:cNvSpPr>
            <a:spLocks noChangeArrowheads="1"/>
          </p:cNvSpPr>
          <p:nvPr/>
        </p:nvSpPr>
        <p:spPr bwMode="auto">
          <a:xfrm>
            <a:off x="3200400" y="4302125"/>
            <a:ext cx="1752600" cy="685800"/>
          </a:xfrm>
          <a:prstGeom prst="rect">
            <a:avLst/>
          </a:prstGeom>
          <a:solidFill>
            <a:srgbClr val="66FF66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23" name="Text Box 16"/>
          <p:cNvSpPr txBox="1">
            <a:spLocks noChangeArrowheads="1"/>
          </p:cNvSpPr>
          <p:nvPr/>
        </p:nvSpPr>
        <p:spPr bwMode="auto">
          <a:xfrm>
            <a:off x="3733800" y="3810000"/>
            <a:ext cx="609600" cy="33972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ptr</a:t>
            </a:r>
          </a:p>
        </p:txBody>
      </p:sp>
      <p:sp>
        <p:nvSpPr>
          <p:cNvPr id="24" name="Text Box 17"/>
          <p:cNvSpPr txBox="1">
            <a:spLocks noChangeArrowheads="1"/>
          </p:cNvSpPr>
          <p:nvPr/>
        </p:nvSpPr>
        <p:spPr bwMode="auto">
          <a:xfrm>
            <a:off x="1066800" y="5064125"/>
            <a:ext cx="838200" cy="33972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4300</a:t>
            </a:r>
          </a:p>
        </p:txBody>
      </p:sp>
      <p:sp>
        <p:nvSpPr>
          <p:cNvPr id="25" name="Text Box 18"/>
          <p:cNvSpPr txBox="1">
            <a:spLocks noChangeArrowheads="1"/>
          </p:cNvSpPr>
          <p:nvPr/>
        </p:nvSpPr>
        <p:spPr bwMode="auto">
          <a:xfrm>
            <a:off x="3657600" y="5029200"/>
            <a:ext cx="838200" cy="33972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4304</a:t>
            </a:r>
          </a:p>
        </p:txBody>
      </p:sp>
      <p:sp>
        <p:nvSpPr>
          <p:cNvPr id="28" name="Text Box 23"/>
          <p:cNvSpPr txBox="1">
            <a:spLocks noChangeArrowheads="1"/>
          </p:cNvSpPr>
          <p:nvPr/>
        </p:nvSpPr>
        <p:spPr bwMode="auto">
          <a:xfrm>
            <a:off x="1143000" y="4454525"/>
            <a:ext cx="609600" cy="33972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9" name="Text Box 24"/>
          <p:cNvSpPr txBox="1">
            <a:spLocks noChangeArrowheads="1"/>
          </p:cNvSpPr>
          <p:nvPr/>
        </p:nvSpPr>
        <p:spPr bwMode="auto">
          <a:xfrm>
            <a:off x="3733800" y="4454525"/>
            <a:ext cx="609600" cy="33972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4300</a:t>
            </a:r>
            <a:endParaRPr lang="en-US" dirty="0"/>
          </a:p>
        </p:txBody>
      </p:sp>
      <p:sp>
        <p:nvSpPr>
          <p:cNvPr id="31" name="Line 26"/>
          <p:cNvSpPr>
            <a:spLocks noChangeShapeType="1"/>
          </p:cNvSpPr>
          <p:nvPr/>
        </p:nvSpPr>
        <p:spPr bwMode="auto">
          <a:xfrm flipH="1">
            <a:off x="2362200" y="4572001"/>
            <a:ext cx="1219200" cy="0"/>
          </a:xfrm>
          <a:prstGeom prst="line">
            <a:avLst/>
          </a:prstGeom>
          <a:noFill/>
          <a:ln w="41275">
            <a:solidFill>
              <a:schemeClr val="tx2"/>
            </a:solidFill>
            <a:round/>
            <a:headEnd/>
            <a:tailEnd type="triangle" w="lg" len="med"/>
          </a:ln>
          <a:effectLst/>
        </p:spPr>
        <p:txBody>
          <a:bodyPr wrap="square" lIns="45720" rIns="45720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Use of Pointers</a:t>
            </a:r>
            <a:endParaRPr lang="en-US" dirty="0"/>
          </a:p>
        </p:txBody>
      </p:sp>
      <p:sp>
        <p:nvSpPr>
          <p:cNvPr id="501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does the following code produce?  Why?</a:t>
            </a:r>
          </a:p>
          <a:p>
            <a:pPr lvl="1"/>
            <a:endParaRPr lang="en-US" dirty="0" smtClean="0"/>
          </a:p>
          <a:p>
            <a:pPr lvl="1"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void Swap(</a:t>
            </a:r>
            <a:r>
              <a:rPr lang="en-US" sz="18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firstVal</a:t>
            </a: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secondVal</a:t>
            </a: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{</a:t>
            </a:r>
            <a:br>
              <a:rPr lang="en-US" sz="1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tempVal</a:t>
            </a: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firstVal</a:t>
            </a: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;</a:t>
            </a:r>
            <a:br>
              <a:rPr lang="en-US" sz="1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firstVal</a:t>
            </a: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secondVal</a:t>
            </a: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;</a:t>
            </a:r>
            <a:br>
              <a:rPr lang="en-US" sz="1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secondVal</a:t>
            </a: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tempVal</a:t>
            </a: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>
              <a:spcBef>
                <a:spcPts val="0"/>
              </a:spcBef>
              <a:buNone/>
            </a:pPr>
            <a:endParaRPr lang="en-US" sz="1800" b="1" dirty="0" smtClean="0">
              <a:solidFill>
                <a:schemeClr val="accent1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pPr lvl="1">
              <a:spcBef>
                <a:spcPts val="0"/>
              </a:spcBef>
              <a:buNone/>
            </a:pPr>
            <a:r>
              <a:rPr lang="en-US" sz="18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fv = 6, </a:t>
            </a:r>
            <a:r>
              <a:rPr lang="en-US" sz="18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sv</a:t>
            </a: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= 10;</a:t>
            </a:r>
          </a:p>
          <a:p>
            <a:pPr lvl="1"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Swap(fv, </a:t>
            </a:r>
            <a:r>
              <a:rPr lang="en-US" sz="18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sv</a:t>
            </a: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1">
              <a:spcBef>
                <a:spcPts val="0"/>
              </a:spcBef>
              <a:buNone/>
            </a:pPr>
            <a:r>
              <a:rPr lang="en-US" sz="18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(“Values: (%d, %d)\n”, fv, </a:t>
            </a:r>
            <a:r>
              <a:rPr lang="en-US" sz="18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sv</a:t>
            </a: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);</a:t>
            </a:r>
            <a:endParaRPr lang="en-US" sz="1800" b="1" dirty="0">
              <a:solidFill>
                <a:schemeClr val="accent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Parameter Pass-by-Reference</a:t>
            </a:r>
            <a:endParaRPr lang="en-US" dirty="0"/>
          </a:p>
        </p:txBody>
      </p:sp>
      <p:sp>
        <p:nvSpPr>
          <p:cNvPr id="501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Now what does the code produce?  Why?</a:t>
            </a:r>
          </a:p>
          <a:p>
            <a:endParaRPr lang="en-US" dirty="0" smtClean="0"/>
          </a:p>
          <a:p>
            <a:pPr lvl="1"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void Swap(</a:t>
            </a:r>
            <a:r>
              <a:rPr lang="en-US" sz="18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*</a:t>
            </a:r>
            <a:r>
              <a:rPr lang="en-US" sz="18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firstVal</a:t>
            </a: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*</a:t>
            </a:r>
            <a:r>
              <a:rPr lang="en-US" sz="18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secondVal</a:t>
            </a: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{</a:t>
            </a:r>
            <a:br>
              <a:rPr lang="en-US" sz="1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tempVal</a:t>
            </a: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= *</a:t>
            </a:r>
            <a:r>
              <a:rPr lang="en-US" sz="18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firstVal</a:t>
            </a: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;</a:t>
            </a:r>
            <a:br>
              <a:rPr lang="en-US" sz="1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 *</a:t>
            </a:r>
            <a:r>
              <a:rPr lang="en-US" sz="18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firstVal</a:t>
            </a: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= *</a:t>
            </a:r>
            <a:r>
              <a:rPr lang="en-US" sz="18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secondVal</a:t>
            </a: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;</a:t>
            </a:r>
            <a:br>
              <a:rPr lang="en-US" sz="1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 *</a:t>
            </a:r>
            <a:r>
              <a:rPr lang="en-US" sz="18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secondVal</a:t>
            </a: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tempVal</a:t>
            </a: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>
              <a:spcBef>
                <a:spcPts val="0"/>
              </a:spcBef>
              <a:buNone/>
            </a:pPr>
            <a:endParaRPr lang="en-US" sz="1800" b="1" dirty="0" smtClean="0">
              <a:solidFill>
                <a:schemeClr val="accent1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pPr lvl="1">
              <a:spcBef>
                <a:spcPts val="0"/>
              </a:spcBef>
              <a:buNone/>
            </a:pPr>
            <a:r>
              <a:rPr lang="en-US" sz="18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fv = 6, </a:t>
            </a:r>
            <a:r>
              <a:rPr lang="en-US" sz="18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sv</a:t>
            </a: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= 10;</a:t>
            </a:r>
          </a:p>
          <a:p>
            <a:pPr lvl="1"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Swap(&amp;fv, &amp;</a:t>
            </a:r>
            <a:r>
              <a:rPr lang="en-US" sz="18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sv</a:t>
            </a: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1">
              <a:spcBef>
                <a:spcPts val="0"/>
              </a:spcBef>
              <a:buNone/>
            </a:pPr>
            <a:r>
              <a:rPr lang="en-US" sz="18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(“Values: (%d, %d)\n”, fv, </a:t>
            </a:r>
            <a:r>
              <a:rPr lang="en-US" sz="18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sv</a:t>
            </a: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endParaRPr lang="en-US" dirty="0" smtClean="0"/>
          </a:p>
          <a:p>
            <a:pPr lvl="1"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Null Pointer</a:t>
            </a:r>
            <a:endParaRPr lang="en-US"/>
          </a:p>
        </p:txBody>
      </p:sp>
      <p:sp>
        <p:nvSpPr>
          <p:cNvPr id="505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Sometimes we want a pointer that points to nothing</a:t>
            </a:r>
          </a:p>
          <a:p>
            <a:r>
              <a:rPr lang="en-US" dirty="0" smtClean="0"/>
              <a:t>In other words, we declare a pointer, but we’re not ready</a:t>
            </a:r>
            <a:br>
              <a:rPr lang="en-US" dirty="0" smtClean="0"/>
            </a:br>
            <a:r>
              <a:rPr lang="en-US" dirty="0" smtClean="0"/>
              <a:t>to actually point to something yet</a:t>
            </a:r>
          </a:p>
          <a:p>
            <a:r>
              <a:rPr lang="en-US" sz="2000" dirty="0" smtClean="0">
                <a:solidFill>
                  <a:schemeClr val="accent1"/>
                </a:solidFill>
              </a:rPr>
              <a:t>	</a:t>
            </a:r>
            <a:r>
              <a:rPr lang="en-US" sz="18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*p;  </a:t>
            </a:r>
            <a:br>
              <a:rPr lang="en-US" sz="1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	p = NULL;  /* p is a null pointer */</a:t>
            </a:r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solidFill>
                  <a:schemeClr val="accent1"/>
                </a:solidFill>
              </a:rPr>
              <a:t>NULL</a:t>
            </a:r>
            <a:r>
              <a:rPr lang="en-US" dirty="0" smtClean="0"/>
              <a:t> is a predefined constant that contains a value that</a:t>
            </a:r>
            <a:br>
              <a:rPr lang="en-US" dirty="0" smtClean="0"/>
            </a:br>
            <a:r>
              <a:rPr lang="en-US" dirty="0" smtClean="0"/>
              <a:t>a non-null pointer should never hold</a:t>
            </a:r>
          </a:p>
          <a:p>
            <a:pPr lvl="1"/>
            <a:r>
              <a:rPr lang="en-US" dirty="0" smtClean="0"/>
              <a:t>Often, NULL = 0, because address 0 is not a legal address</a:t>
            </a:r>
            <a:br>
              <a:rPr lang="en-US" dirty="0" smtClean="0"/>
            </a:br>
            <a:r>
              <a:rPr lang="en-US" dirty="0" smtClean="0"/>
              <a:t>for most programs on most platforms</a:t>
            </a:r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Casting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 is NOT strongly typed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Type casting </a:t>
            </a:r>
            <a:r>
              <a:rPr lang="en-US" dirty="0" smtClean="0"/>
              <a:t>allows programmers to dynamically change the type of a data item</a:t>
            </a:r>
          </a:p>
          <a:p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Arrays</a:t>
            </a:r>
            <a:endParaRPr lang="en-US"/>
          </a:p>
        </p:txBody>
      </p:sp>
      <p:sp>
        <p:nvSpPr>
          <p:cNvPr id="2355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Arrays are contiguous sequences of data items</a:t>
            </a:r>
          </a:p>
          <a:p>
            <a:pPr lvl="1"/>
            <a:r>
              <a:rPr lang="en-US" dirty="0" smtClean="0"/>
              <a:t>All data items are of the same type</a:t>
            </a:r>
          </a:p>
          <a:p>
            <a:pPr lvl="1"/>
            <a:r>
              <a:rPr lang="en-US" dirty="0" smtClean="0"/>
              <a:t>Declaration of an array of integers: “</a:t>
            </a:r>
            <a:r>
              <a:rPr lang="en-US" dirty="0" err="1" smtClean="0">
                <a:solidFill>
                  <a:schemeClr val="accent1"/>
                </a:solidFill>
              </a:rPr>
              <a:t>int</a:t>
            </a:r>
            <a:r>
              <a:rPr lang="en-US" dirty="0" smtClean="0">
                <a:solidFill>
                  <a:schemeClr val="accent1"/>
                </a:solidFill>
              </a:rPr>
              <a:t> a[20];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Access of an array item: “</a:t>
            </a:r>
            <a:r>
              <a:rPr lang="en-US" dirty="0" smtClean="0">
                <a:solidFill>
                  <a:schemeClr val="accent1"/>
                </a:solidFill>
              </a:rPr>
              <a:t>a[15]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Array index </a:t>
            </a:r>
            <a:r>
              <a:rPr lang="en-US" dirty="0" smtClean="0">
                <a:solidFill>
                  <a:srgbClr val="FF0000"/>
                </a:solidFill>
              </a:rPr>
              <a:t>always</a:t>
            </a:r>
            <a:r>
              <a:rPr lang="en-US" dirty="0" smtClean="0"/>
              <a:t> start at 0</a:t>
            </a:r>
          </a:p>
          <a:p>
            <a:r>
              <a:rPr lang="en-US" dirty="0" smtClean="0"/>
              <a:t>The C compiler and runtime system do not check array boundaries</a:t>
            </a:r>
          </a:p>
          <a:p>
            <a:pPr lvl="1"/>
            <a:r>
              <a:rPr lang="en-US" dirty="0" smtClean="0"/>
              <a:t>The compiler will happily let you do the following:</a:t>
            </a:r>
          </a:p>
          <a:p>
            <a:pPr lvl="2"/>
            <a:r>
              <a:rPr lang="en-US" dirty="0" err="1" smtClean="0">
                <a:solidFill>
                  <a:schemeClr val="accent1"/>
                </a:solidFill>
              </a:rPr>
              <a:t>int</a:t>
            </a:r>
            <a:r>
              <a:rPr lang="en-US" dirty="0" smtClean="0">
                <a:solidFill>
                  <a:schemeClr val="accent1"/>
                </a:solidFill>
              </a:rPr>
              <a:t> a[10]; a[11] = 5;</a:t>
            </a:r>
          </a:p>
          <a:p>
            <a:pPr lvl="1">
              <a:buNone/>
            </a:pPr>
            <a:endParaRPr lang="en-US" dirty="0" smtClean="0">
              <a:solidFill>
                <a:schemeClr val="accent4">
                  <a:lumMod val="75000"/>
                  <a:lumOff val="25000"/>
                </a:schemeClr>
              </a:solidFill>
            </a:endParaRPr>
          </a:p>
          <a:p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with Java</a:t>
            </a:r>
            <a:endParaRPr lang="en-US" dirty="0"/>
          </a:p>
        </p:txBody>
      </p:sp>
      <p:sp>
        <p:nvSpPr>
          <p:cNvPr id="79877" name="AutoShape 5"/>
          <p:cNvSpPr>
            <a:spLocks noChangeArrowheads="1"/>
          </p:cNvSpPr>
          <p:nvPr/>
        </p:nvSpPr>
        <p:spPr bwMode="auto">
          <a:xfrm>
            <a:off x="990600" y="1127125"/>
            <a:ext cx="2333625" cy="404812"/>
          </a:xfrm>
          <a:prstGeom prst="foldedCorner">
            <a:avLst>
              <a:gd name="adj" fmla="val 19046"/>
            </a:avLst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ffectLst/>
        </p:spPr>
        <p:txBody>
          <a:bodyPr lIns="45720" rIns="45720" anchor="ctr">
            <a:spAutoFit/>
          </a:bodyPr>
          <a:lstStyle/>
          <a:p>
            <a:r>
              <a:rPr lang="en-US"/>
              <a:t>Java Program</a:t>
            </a:r>
          </a:p>
        </p:txBody>
      </p:sp>
      <p:sp>
        <p:nvSpPr>
          <p:cNvPr id="79878" name="Rectangle 6"/>
          <p:cNvSpPr>
            <a:spLocks noChangeArrowheads="1"/>
          </p:cNvSpPr>
          <p:nvPr/>
        </p:nvSpPr>
        <p:spPr bwMode="auto">
          <a:xfrm>
            <a:off x="990600" y="2506662"/>
            <a:ext cx="2362200" cy="358775"/>
          </a:xfrm>
          <a:prstGeom prst="rect">
            <a:avLst/>
          </a:prstGeom>
          <a:noFill/>
          <a:ln w="1905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lIns="45720" rIns="45720" anchor="ctr">
            <a:spAutoFit/>
          </a:bodyPr>
          <a:lstStyle/>
          <a:p>
            <a:r>
              <a:rPr lang="en-US"/>
              <a:t>Byte Code (.class)</a:t>
            </a:r>
          </a:p>
        </p:txBody>
      </p:sp>
      <p:sp>
        <p:nvSpPr>
          <p:cNvPr id="79879" name="Rectangle 7"/>
          <p:cNvSpPr>
            <a:spLocks noChangeArrowheads="1"/>
          </p:cNvSpPr>
          <p:nvPr/>
        </p:nvSpPr>
        <p:spPr bwMode="auto">
          <a:xfrm>
            <a:off x="533400" y="3725862"/>
            <a:ext cx="3352800" cy="854075"/>
          </a:xfrm>
          <a:prstGeom prst="rect">
            <a:avLst/>
          </a:prstGeom>
          <a:solidFill>
            <a:srgbClr val="CCFFFF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lIns="45720" rIns="45720" anchor="ctr">
            <a:spAutoFit/>
          </a:bodyPr>
          <a:lstStyle/>
          <a:p>
            <a:endParaRPr lang="en-US"/>
          </a:p>
          <a:p>
            <a:r>
              <a:rPr lang="en-US"/>
              <a:t>Java Virtual Machine</a:t>
            </a:r>
            <a:br>
              <a:rPr lang="en-US"/>
            </a:br>
            <a:endParaRPr lang="en-US"/>
          </a:p>
        </p:txBody>
      </p:sp>
      <p:sp>
        <p:nvSpPr>
          <p:cNvPr id="79880" name="Rectangle 8"/>
          <p:cNvSpPr>
            <a:spLocks noChangeArrowheads="1"/>
          </p:cNvSpPr>
          <p:nvPr/>
        </p:nvSpPr>
        <p:spPr bwMode="auto">
          <a:xfrm>
            <a:off x="381000" y="5394325"/>
            <a:ext cx="8305800" cy="854075"/>
          </a:xfrm>
          <a:prstGeom prst="rect">
            <a:avLst/>
          </a:prstGeom>
          <a:solidFill>
            <a:srgbClr val="C0C0C0"/>
          </a:solidFill>
          <a:ln w="19050">
            <a:solidFill>
              <a:srgbClr val="00001E"/>
            </a:solidFill>
            <a:miter lim="800000"/>
            <a:headEnd/>
            <a:tailEnd type="none" w="sm" len="sm"/>
          </a:ln>
          <a:effectLst/>
        </p:spPr>
        <p:txBody>
          <a:bodyPr lIns="45720" rIns="45720" anchor="ctr">
            <a:spAutoFit/>
          </a:bodyPr>
          <a:lstStyle/>
          <a:p>
            <a:endParaRPr lang="en-US"/>
          </a:p>
          <a:p>
            <a:r>
              <a:rPr lang="en-US"/>
              <a:t>Hardware and Operating System</a:t>
            </a:r>
          </a:p>
          <a:p>
            <a:endParaRPr lang="en-US"/>
          </a:p>
        </p:txBody>
      </p:sp>
      <p:sp>
        <p:nvSpPr>
          <p:cNvPr id="79882" name="Line 10"/>
          <p:cNvSpPr>
            <a:spLocks noChangeShapeType="1"/>
          </p:cNvSpPr>
          <p:nvPr/>
        </p:nvSpPr>
        <p:spPr bwMode="auto">
          <a:xfrm>
            <a:off x="2590800" y="4632325"/>
            <a:ext cx="0" cy="685800"/>
          </a:xfrm>
          <a:prstGeom prst="line">
            <a:avLst/>
          </a:prstGeom>
          <a:noFill/>
          <a:ln w="63500">
            <a:solidFill>
              <a:schemeClr val="tx2"/>
            </a:solidFill>
            <a:round/>
            <a:headEnd type="triangle" w="med" len="med"/>
            <a:tailEnd type="none" w="sm" len="sm"/>
          </a:ln>
          <a:effectLst/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79883" name="Line 11"/>
          <p:cNvSpPr>
            <a:spLocks noChangeShapeType="1"/>
          </p:cNvSpPr>
          <p:nvPr/>
        </p:nvSpPr>
        <p:spPr bwMode="auto">
          <a:xfrm>
            <a:off x="1905000" y="4632325"/>
            <a:ext cx="0" cy="685800"/>
          </a:xfrm>
          <a:prstGeom prst="line">
            <a:avLst/>
          </a:prstGeom>
          <a:noFill/>
          <a:ln w="63500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79885" name="Line 13"/>
          <p:cNvSpPr>
            <a:spLocks noChangeShapeType="1"/>
          </p:cNvSpPr>
          <p:nvPr/>
        </p:nvSpPr>
        <p:spPr bwMode="auto">
          <a:xfrm>
            <a:off x="2209800" y="2963862"/>
            <a:ext cx="0" cy="685800"/>
          </a:xfrm>
          <a:prstGeom prst="line">
            <a:avLst/>
          </a:prstGeom>
          <a:noFill/>
          <a:ln w="63500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79886" name="Line 14"/>
          <p:cNvSpPr>
            <a:spLocks noChangeShapeType="1"/>
          </p:cNvSpPr>
          <p:nvPr/>
        </p:nvSpPr>
        <p:spPr bwMode="auto">
          <a:xfrm>
            <a:off x="2209800" y="1684337"/>
            <a:ext cx="0" cy="685800"/>
          </a:xfrm>
          <a:prstGeom prst="line">
            <a:avLst/>
          </a:prstGeom>
          <a:noFill/>
          <a:ln w="63500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79887" name="Text Box 15"/>
          <p:cNvSpPr txBox="1">
            <a:spLocks noChangeArrowheads="1"/>
          </p:cNvSpPr>
          <p:nvPr/>
        </p:nvSpPr>
        <p:spPr bwMode="auto">
          <a:xfrm>
            <a:off x="2590800" y="1760537"/>
            <a:ext cx="1676400" cy="33972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javac …</a:t>
            </a:r>
          </a:p>
        </p:txBody>
      </p:sp>
      <p:sp>
        <p:nvSpPr>
          <p:cNvPr id="79888" name="Text Box 16"/>
          <p:cNvSpPr txBox="1">
            <a:spLocks noChangeArrowheads="1"/>
          </p:cNvSpPr>
          <p:nvPr/>
        </p:nvSpPr>
        <p:spPr bwMode="auto">
          <a:xfrm>
            <a:off x="2514600" y="3097212"/>
            <a:ext cx="1676400" cy="33972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java …</a:t>
            </a:r>
          </a:p>
        </p:txBody>
      </p:sp>
      <p:sp>
        <p:nvSpPr>
          <p:cNvPr id="79890" name="AutoShape 18"/>
          <p:cNvSpPr>
            <a:spLocks noChangeArrowheads="1"/>
          </p:cNvSpPr>
          <p:nvPr/>
        </p:nvSpPr>
        <p:spPr bwMode="auto">
          <a:xfrm>
            <a:off x="5591175" y="1127125"/>
            <a:ext cx="2333625" cy="404812"/>
          </a:xfrm>
          <a:prstGeom prst="foldedCorner">
            <a:avLst>
              <a:gd name="adj" fmla="val 19046"/>
            </a:avLst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ffectLst/>
        </p:spPr>
        <p:txBody>
          <a:bodyPr lIns="45720" rIns="45720" anchor="ctr">
            <a:spAutoFit/>
          </a:bodyPr>
          <a:lstStyle/>
          <a:p>
            <a:r>
              <a:rPr lang="en-US"/>
              <a:t>C Program</a:t>
            </a:r>
          </a:p>
        </p:txBody>
      </p:sp>
      <p:sp>
        <p:nvSpPr>
          <p:cNvPr id="79891" name="Line 19"/>
          <p:cNvSpPr>
            <a:spLocks noChangeShapeType="1"/>
          </p:cNvSpPr>
          <p:nvPr/>
        </p:nvSpPr>
        <p:spPr bwMode="auto">
          <a:xfrm>
            <a:off x="6705600" y="1684337"/>
            <a:ext cx="0" cy="1219200"/>
          </a:xfrm>
          <a:prstGeom prst="line">
            <a:avLst/>
          </a:prstGeom>
          <a:noFill/>
          <a:ln w="63500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 lIns="45720" rIns="45720" anchor="ctr">
            <a:spAutoFit/>
          </a:bodyPr>
          <a:lstStyle/>
          <a:p>
            <a:endParaRPr lang="en-US"/>
          </a:p>
        </p:txBody>
      </p:sp>
      <p:sp>
        <p:nvSpPr>
          <p:cNvPr id="79892" name="Rectangle 20"/>
          <p:cNvSpPr>
            <a:spLocks noChangeArrowheads="1"/>
          </p:cNvSpPr>
          <p:nvPr/>
        </p:nvSpPr>
        <p:spPr bwMode="auto">
          <a:xfrm>
            <a:off x="5562600" y="2952750"/>
            <a:ext cx="2362200" cy="358775"/>
          </a:xfrm>
          <a:prstGeom prst="rect">
            <a:avLst/>
          </a:prstGeom>
          <a:noFill/>
          <a:ln w="1905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lIns="45720" rIns="45720" anchor="ctr">
            <a:spAutoFit/>
          </a:bodyPr>
          <a:lstStyle/>
          <a:p>
            <a:r>
              <a:rPr lang="en-US"/>
              <a:t>Compiled Code</a:t>
            </a:r>
          </a:p>
        </p:txBody>
      </p:sp>
      <p:sp>
        <p:nvSpPr>
          <p:cNvPr id="79893" name="Text Box 21"/>
          <p:cNvSpPr txBox="1">
            <a:spLocks noChangeArrowheads="1"/>
          </p:cNvSpPr>
          <p:nvPr/>
        </p:nvSpPr>
        <p:spPr bwMode="auto">
          <a:xfrm>
            <a:off x="7010400" y="2065337"/>
            <a:ext cx="1676400" cy="33972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gcc …</a:t>
            </a:r>
          </a:p>
        </p:txBody>
      </p:sp>
      <p:sp>
        <p:nvSpPr>
          <p:cNvPr id="79894" name="Line 22"/>
          <p:cNvSpPr>
            <a:spLocks noChangeShapeType="1"/>
          </p:cNvSpPr>
          <p:nvPr/>
        </p:nvSpPr>
        <p:spPr bwMode="auto">
          <a:xfrm>
            <a:off x="6705600" y="3513137"/>
            <a:ext cx="0" cy="1804988"/>
          </a:xfrm>
          <a:prstGeom prst="line">
            <a:avLst/>
          </a:prstGeom>
          <a:noFill/>
          <a:ln w="63500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 wrap="square" lIns="45720" rIns="45720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Anatomy of a C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8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8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endParaRPr lang="en-US" sz="1800" b="1" dirty="0" smtClean="0">
              <a:solidFill>
                <a:schemeClr val="accent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char </a:t>
            </a:r>
            <a:r>
              <a:rPr lang="en-US" sz="18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cMessage</a:t>
            </a: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[] = "Hello\</a:t>
            </a:r>
            <a:r>
              <a:rPr lang="en-US" sz="18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";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endParaRPr lang="en-US" sz="1800" b="1" dirty="0" smtClean="0">
              <a:solidFill>
                <a:schemeClr val="accent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/* Execution will start here */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main (</a:t>
            </a:r>
            <a:r>
              <a:rPr lang="en-US" sz="18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, char **</a:t>
            </a:r>
            <a:r>
              <a:rPr lang="en-US" sz="18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, count;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endParaRPr lang="en-US" sz="1800" b="1" dirty="0" smtClean="0">
              <a:solidFill>
                <a:schemeClr val="accent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   count = atoi(argv[1]);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8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8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&lt; count; </a:t>
            </a:r>
            <a:r>
              <a:rPr lang="en-US" sz="18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++) {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	     </a:t>
            </a:r>
            <a:r>
              <a:rPr lang="en-US" sz="18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printf("Hello</a:t>
            </a: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%</a:t>
            </a:r>
            <a:r>
              <a:rPr lang="en-US" sz="18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d\n</a:t>
            </a: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", </a:t>
            </a:r>
            <a:r>
              <a:rPr lang="en-US" sz="18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en-US" sz="1800" b="0" dirty="0"/>
          </a:p>
        </p:txBody>
      </p:sp>
      <p:sp>
        <p:nvSpPr>
          <p:cNvPr id="4" name="Rectangular Callout 3"/>
          <p:cNvSpPr/>
          <p:nvPr/>
        </p:nvSpPr>
        <p:spPr>
          <a:xfrm>
            <a:off x="4038600" y="990600"/>
            <a:ext cx="2971800" cy="612648"/>
          </a:xfrm>
          <a:prstGeom prst="wedgeRectCallout">
            <a:avLst>
              <a:gd name="adj1" fmla="val -83013"/>
              <a:gd name="adj2" fmla="val 39178"/>
            </a:avLst>
          </a:prstGeom>
          <a:solidFill>
            <a:srgbClr val="0066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include files</a:t>
            </a:r>
            <a:endParaRPr lang="en-US" dirty="0"/>
          </a:p>
        </p:txBody>
      </p:sp>
      <p:sp>
        <p:nvSpPr>
          <p:cNvPr id="5" name="Rectangular Callout 4"/>
          <p:cNvSpPr/>
          <p:nvPr/>
        </p:nvSpPr>
        <p:spPr>
          <a:xfrm>
            <a:off x="5943600" y="1749552"/>
            <a:ext cx="2971800" cy="612648"/>
          </a:xfrm>
          <a:prstGeom prst="wedgeRectCallout">
            <a:avLst>
              <a:gd name="adj1" fmla="val -103205"/>
              <a:gd name="adj2" fmla="val 28295"/>
            </a:avLst>
          </a:prstGeom>
          <a:solidFill>
            <a:srgbClr val="0066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declaration of global variables</a:t>
            </a:r>
            <a:endParaRPr lang="en-US" dirty="0"/>
          </a:p>
        </p:txBody>
      </p:sp>
      <p:sp>
        <p:nvSpPr>
          <p:cNvPr id="6" name="Rectangular Callout 5"/>
          <p:cNvSpPr/>
          <p:nvPr/>
        </p:nvSpPr>
        <p:spPr>
          <a:xfrm>
            <a:off x="5867400" y="3276600"/>
            <a:ext cx="2971800" cy="993648"/>
          </a:xfrm>
          <a:prstGeom prst="wedgeRectCallout">
            <a:avLst>
              <a:gd name="adj1" fmla="val -87666"/>
              <a:gd name="adj2" fmla="val -69758"/>
            </a:avLst>
          </a:prstGeom>
          <a:solidFill>
            <a:srgbClr val="0066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one or more function;</a:t>
            </a:r>
          </a:p>
          <a:p>
            <a:pPr algn="ctr"/>
            <a:r>
              <a:rPr lang="en-US" dirty="0" smtClean="0"/>
              <a:t>each program starts execution at “main”</a:t>
            </a:r>
            <a:endParaRPr lang="en-US" dirty="0"/>
          </a:p>
        </p:txBody>
      </p:sp>
      <p:sp>
        <p:nvSpPr>
          <p:cNvPr id="7" name="Rectangular Callout 6"/>
          <p:cNvSpPr/>
          <p:nvPr/>
        </p:nvSpPr>
        <p:spPr>
          <a:xfrm>
            <a:off x="5867400" y="4645152"/>
            <a:ext cx="2971800" cy="688848"/>
          </a:xfrm>
          <a:prstGeom prst="wedgeRectCallout">
            <a:avLst>
              <a:gd name="adj1" fmla="val -153564"/>
              <a:gd name="adj2" fmla="val -198052"/>
            </a:avLst>
          </a:prstGeom>
          <a:solidFill>
            <a:srgbClr val="0066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declaration of local variables</a:t>
            </a:r>
            <a:endParaRPr lang="en-US" dirty="0"/>
          </a:p>
        </p:txBody>
      </p:sp>
      <p:sp>
        <p:nvSpPr>
          <p:cNvPr id="8" name="Rectangular Callout 7"/>
          <p:cNvSpPr/>
          <p:nvPr/>
        </p:nvSpPr>
        <p:spPr>
          <a:xfrm>
            <a:off x="3733800" y="5486400"/>
            <a:ext cx="2971800" cy="688848"/>
          </a:xfrm>
          <a:prstGeom prst="wedgeRectCallout">
            <a:avLst>
              <a:gd name="adj1" fmla="val -86790"/>
              <a:gd name="adj2" fmla="val -123676"/>
            </a:avLst>
          </a:prstGeom>
          <a:solidFill>
            <a:srgbClr val="0066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code implementing function</a:t>
            </a:r>
            <a:endParaRPr lang="en-US" dirty="0"/>
          </a:p>
        </p:txBody>
      </p:sp>
      <p:sp>
        <p:nvSpPr>
          <p:cNvPr id="9" name="Rectangular Callout 8"/>
          <p:cNvSpPr/>
          <p:nvPr/>
        </p:nvSpPr>
        <p:spPr>
          <a:xfrm>
            <a:off x="5943600" y="2587752"/>
            <a:ext cx="2971800" cy="460248"/>
          </a:xfrm>
          <a:prstGeom prst="wedgeRectCallout">
            <a:avLst>
              <a:gd name="adj1" fmla="val -93269"/>
              <a:gd name="adj2" fmla="val -25471"/>
            </a:avLst>
          </a:prstGeom>
          <a:solidFill>
            <a:srgbClr val="0066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comment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Comments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Begins with </a:t>
            </a:r>
            <a:r>
              <a:rPr lang="en-US" dirty="0">
                <a:solidFill>
                  <a:srgbClr val="FFC000"/>
                </a:solidFill>
                <a:latin typeface="Courier New" pitchFamily="49" charset="0"/>
              </a:rPr>
              <a:t>/*</a:t>
            </a:r>
            <a:r>
              <a:rPr lang="en-US" dirty="0"/>
              <a:t> and ends with </a:t>
            </a:r>
            <a:r>
              <a:rPr lang="en-US" dirty="0" smtClean="0">
                <a:solidFill>
                  <a:srgbClr val="FFC000"/>
                </a:solidFill>
                <a:latin typeface="Courier New" pitchFamily="49" charset="0"/>
              </a:rPr>
              <a:t>*/</a:t>
            </a:r>
            <a:endParaRPr lang="en-US" dirty="0"/>
          </a:p>
          <a:p>
            <a:r>
              <a:rPr lang="en-US" dirty="0"/>
              <a:t>Can span multiple lines.</a:t>
            </a:r>
          </a:p>
          <a:p>
            <a:r>
              <a:rPr lang="en-US" dirty="0"/>
              <a:t>Cannot have a comment within a </a:t>
            </a:r>
            <a:r>
              <a:rPr lang="en-US" dirty="0" smtClean="0"/>
              <a:t>comment</a:t>
            </a:r>
            <a:endParaRPr lang="en-US" dirty="0"/>
          </a:p>
          <a:p>
            <a:pPr lvl="1"/>
            <a:r>
              <a:rPr lang="en-US" dirty="0" smtClean="0"/>
              <a:t>Example:</a:t>
            </a:r>
          </a:p>
          <a:p>
            <a:pPr lvl="2">
              <a:buNone/>
            </a:pPr>
            <a:r>
              <a:rPr lang="en-US" dirty="0" smtClean="0">
                <a:solidFill>
                  <a:srgbClr val="009900"/>
                </a:solidFill>
              </a:rPr>
              <a:t>	“my</a:t>
            </a:r>
            <a:r>
              <a:rPr lang="en-US" dirty="0">
                <a:solidFill>
                  <a:srgbClr val="009900"/>
                </a:solidFill>
              </a:rPr>
              <a:t>/*don't print this*/</a:t>
            </a:r>
            <a:r>
              <a:rPr lang="en-US" dirty="0" smtClean="0">
                <a:solidFill>
                  <a:srgbClr val="009900"/>
                </a:solidFill>
              </a:rPr>
              <a:t>string”</a:t>
            </a:r>
          </a:p>
          <a:p>
            <a:pPr lvl="1"/>
            <a:r>
              <a:rPr lang="en-US" dirty="0" smtClean="0"/>
              <a:t>would </a:t>
            </a:r>
            <a:r>
              <a:rPr lang="en-US" dirty="0"/>
              <a:t>be printed </a:t>
            </a:r>
            <a:r>
              <a:rPr lang="en-US" dirty="0" smtClean="0"/>
              <a:t>as:</a:t>
            </a:r>
          </a:p>
          <a:p>
            <a:pPr lvl="2">
              <a:buNone/>
            </a:pPr>
            <a:r>
              <a:rPr lang="en-US" dirty="0">
                <a:solidFill>
                  <a:srgbClr val="009900"/>
                </a:solidFill>
              </a:rPr>
              <a:t>	</a:t>
            </a:r>
            <a:r>
              <a:rPr lang="en-US" dirty="0" smtClean="0">
                <a:solidFill>
                  <a:srgbClr val="009900"/>
                </a:solidFill>
              </a:rPr>
              <a:t>my</a:t>
            </a:r>
            <a:r>
              <a:rPr lang="en-US" dirty="0">
                <a:solidFill>
                  <a:srgbClr val="009900"/>
                </a:solidFill>
              </a:rPr>
              <a:t>/*don't print this*/string</a:t>
            </a:r>
          </a:p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Comments are critical</a:t>
            </a:r>
          </a:p>
          <a:p>
            <a:pPr lvl="1"/>
            <a:r>
              <a:rPr lang="en-US" dirty="0" smtClean="0"/>
              <a:t>How much and where is an art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Variable Declarations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Variables are used as names for data </a:t>
            </a:r>
            <a:r>
              <a:rPr lang="en-US" dirty="0" smtClean="0"/>
              <a:t>items</a:t>
            </a:r>
            <a:endParaRPr lang="en-US" dirty="0"/>
          </a:p>
          <a:p>
            <a:r>
              <a:rPr lang="en-US" dirty="0"/>
              <a:t>Each variable has a </a:t>
            </a:r>
            <a:r>
              <a:rPr lang="en-US" dirty="0" smtClean="0">
                <a:solidFill>
                  <a:srgbClr val="FF0000"/>
                </a:solidFill>
              </a:rPr>
              <a:t>type</a:t>
            </a:r>
            <a:r>
              <a:rPr lang="en-US" dirty="0" smtClean="0"/>
              <a:t>, which </a:t>
            </a:r>
            <a:r>
              <a:rPr lang="en-US" dirty="0"/>
              <a:t>tells the compiler how the data is to be interpreted (and how much space it needs, etc</a:t>
            </a:r>
            <a:r>
              <a:rPr lang="en-US" dirty="0" smtClean="0"/>
              <a:t>.)</a:t>
            </a:r>
            <a:endParaRPr lang="en-US" dirty="0">
              <a:solidFill>
                <a:schemeClr val="accent2"/>
              </a:solidFill>
              <a:latin typeface="Courier New" pitchFamily="49" charset="0"/>
            </a:endParaRPr>
          </a:p>
          <a:p>
            <a:r>
              <a:rPr lang="en-US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sz="18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counter;</a:t>
            </a:r>
          </a:p>
          <a:p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startPoint</a:t>
            </a: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Variables can be global or local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	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global: declare outside scope of any function</a:t>
            </a:r>
            <a:br>
              <a:rPr lang="en-US" dirty="0" smtClean="0">
                <a:latin typeface="Arial" pitchFamily="34" charset="0"/>
                <a:cs typeface="Arial" pitchFamily="34" charset="0"/>
              </a:rPr>
            </a:br>
            <a:r>
              <a:rPr lang="en-US" dirty="0" smtClean="0">
                <a:latin typeface="Arial" pitchFamily="34" charset="0"/>
                <a:cs typeface="Arial" pitchFamily="34" charset="0"/>
              </a:rPr>
              <a:t>		 accessible from anywhere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	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local: declare inside scope of a function</a:t>
            </a:r>
            <a:br>
              <a:rPr lang="en-US" dirty="0" smtClean="0">
                <a:latin typeface="Arial" pitchFamily="34" charset="0"/>
                <a:cs typeface="Arial" pitchFamily="34" charset="0"/>
              </a:rPr>
            </a:br>
            <a:r>
              <a:rPr lang="en-US" dirty="0" smtClean="0">
                <a:latin typeface="Arial" pitchFamily="34" charset="0"/>
                <a:cs typeface="Arial" pitchFamily="34" charset="0"/>
              </a:rPr>
              <a:t>	          accessible only from inside of the function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Data Types</a:t>
            </a:r>
            <a:endParaRPr lang="en-US" dirty="0"/>
          </a:p>
        </p:txBody>
      </p:sp>
      <p:sp>
        <p:nvSpPr>
          <p:cNvPr id="73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Modifiers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short, long</a:t>
            </a:r>
            <a:r>
              <a:rPr lang="en-US" dirty="0" smtClean="0"/>
              <a:t>: control size/range of numbers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signed, unsigned</a:t>
            </a:r>
            <a:r>
              <a:rPr lang="en-US" dirty="0" smtClean="0"/>
              <a:t>: include negative numbers or not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04800" y="1295400"/>
          <a:ext cx="7924800" cy="243840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295400"/>
                <a:gridCol w="2931160"/>
                <a:gridCol w="369824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accent4">
                              <a:lumMod val="75000"/>
                              <a:lumOff val="25000"/>
                            </a:schemeClr>
                          </a:solidFill>
                        </a:rPr>
                        <a:t>Keyword</a:t>
                      </a:r>
                      <a:endParaRPr lang="en-US" sz="2000" b="0" dirty="0">
                        <a:solidFill>
                          <a:schemeClr val="accent4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accent4">
                              <a:lumMod val="75000"/>
                              <a:lumOff val="25000"/>
                            </a:schemeClr>
                          </a:solidFill>
                        </a:rPr>
                        <a:t>Data</a:t>
                      </a:r>
                      <a:r>
                        <a:rPr lang="en-US" sz="2000" b="0" baseline="0" dirty="0" smtClean="0">
                          <a:solidFill>
                            <a:schemeClr val="accent4">
                              <a:lumMod val="75000"/>
                              <a:lumOff val="25000"/>
                            </a:schemeClr>
                          </a:solidFill>
                        </a:rPr>
                        <a:t> Type</a:t>
                      </a:r>
                      <a:endParaRPr lang="en-US" sz="2000" b="0" dirty="0">
                        <a:solidFill>
                          <a:schemeClr val="accent4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accent4">
                              <a:lumMod val="75000"/>
                              <a:lumOff val="25000"/>
                            </a:schemeClr>
                          </a:solidFill>
                        </a:rPr>
                        <a:t>Examples</a:t>
                      </a:r>
                      <a:endParaRPr lang="en-US" sz="2000" b="0" dirty="0">
                        <a:solidFill>
                          <a:schemeClr val="accent4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solidFill>
                            <a:schemeClr val="accent1"/>
                          </a:solidFill>
                        </a:rPr>
                        <a:t>char</a:t>
                      </a:r>
                      <a:endParaRPr lang="en-US" sz="220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individual characters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‘a’, ‘b’, ‘\t’, ‘\n’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 err="1" smtClean="0">
                          <a:solidFill>
                            <a:schemeClr val="accent1"/>
                          </a:solidFill>
                        </a:rPr>
                        <a:t>int</a:t>
                      </a:r>
                      <a:endParaRPr lang="en-US" sz="220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integers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-15, 0, 35</a:t>
                      </a:r>
                      <a:endParaRPr lang="en-US" sz="2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solidFill>
                            <a:schemeClr val="accent1"/>
                          </a:solidFill>
                        </a:rPr>
                        <a:t>float</a:t>
                      </a:r>
                      <a:endParaRPr lang="en-US" sz="220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real numbers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-23.6, 0, 4.56</a:t>
                      </a:r>
                      <a:endParaRPr lang="en-US" sz="2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solidFill>
                            <a:schemeClr val="accent1"/>
                          </a:solidFill>
                        </a:rPr>
                        <a:t>double</a:t>
                      </a:r>
                      <a:endParaRPr lang="en-US" sz="220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real numbers with double precisions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/>
                        <a:t>-23.6, 0, 4.56</a:t>
                      </a:r>
                    </a:p>
                    <a:p>
                      <a:endParaRPr lang="en-US" sz="2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Arithmetic Operators</a:t>
            </a:r>
          </a:p>
        </p:txBody>
      </p:sp>
      <p:sp>
        <p:nvSpPr>
          <p:cNvPr id="125955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tabLst>
                <a:tab pos="514350" algn="ctr"/>
                <a:tab pos="2457450" algn="ctr"/>
                <a:tab pos="4572000" algn="ctr"/>
                <a:tab pos="6515100" algn="ctr"/>
                <a:tab pos="7886700" algn="ctr"/>
              </a:tabLst>
            </a:pPr>
            <a:r>
              <a:rPr lang="en-US" dirty="0"/>
              <a:t>	</a:t>
            </a:r>
            <a:r>
              <a:rPr lang="en-US" sz="2200" dirty="0">
                <a:solidFill>
                  <a:srgbClr val="CE0000"/>
                </a:solidFill>
              </a:rPr>
              <a:t>Symbol</a:t>
            </a:r>
            <a:r>
              <a:rPr lang="en-US" sz="2200" dirty="0"/>
              <a:t>	</a:t>
            </a:r>
            <a:r>
              <a:rPr lang="en-US" sz="2200" dirty="0">
                <a:solidFill>
                  <a:srgbClr val="CE0000"/>
                </a:solidFill>
              </a:rPr>
              <a:t>Operation</a:t>
            </a:r>
            <a:r>
              <a:rPr lang="en-US" sz="2200" dirty="0"/>
              <a:t>	</a:t>
            </a:r>
            <a:r>
              <a:rPr lang="en-US" sz="2200" dirty="0">
                <a:solidFill>
                  <a:srgbClr val="CE0000"/>
                </a:solidFill>
              </a:rPr>
              <a:t>Usage	</a:t>
            </a:r>
            <a:r>
              <a:rPr lang="en-US" sz="2200" dirty="0" smtClean="0">
                <a:solidFill>
                  <a:srgbClr val="CE0000"/>
                </a:solidFill>
              </a:rPr>
              <a:t>Assoc</a:t>
            </a:r>
            <a:endParaRPr lang="en-US" sz="2200" dirty="0"/>
          </a:p>
          <a:p>
            <a:pPr marL="0" indent="0">
              <a:tabLst>
                <a:tab pos="514350" algn="ctr"/>
                <a:tab pos="2457450" algn="ctr"/>
                <a:tab pos="4572000" algn="ctr"/>
                <a:tab pos="6515100" algn="ctr"/>
                <a:tab pos="7886700" algn="ctr"/>
              </a:tabLst>
            </a:pPr>
            <a:r>
              <a:rPr lang="en-US" sz="2200" dirty="0"/>
              <a:t>	</a:t>
            </a:r>
            <a:r>
              <a:rPr lang="en-US" sz="2200" dirty="0">
                <a:solidFill>
                  <a:schemeClr val="accent1"/>
                </a:solidFill>
              </a:rPr>
              <a:t>*</a:t>
            </a:r>
            <a:r>
              <a:rPr lang="en-US" sz="2200" dirty="0"/>
              <a:t>	multiply	</a:t>
            </a:r>
            <a:r>
              <a:rPr lang="en-US" sz="2200" dirty="0">
                <a:solidFill>
                  <a:schemeClr val="accent1"/>
                </a:solidFill>
              </a:rPr>
              <a:t>x * y</a:t>
            </a:r>
            <a:r>
              <a:rPr lang="en-US" sz="2200" dirty="0">
                <a:solidFill>
                  <a:srgbClr val="009900"/>
                </a:solidFill>
              </a:rPr>
              <a:t>	</a:t>
            </a:r>
            <a:r>
              <a:rPr lang="en-US" sz="2200" dirty="0" smtClean="0"/>
              <a:t>l-to-</a:t>
            </a:r>
            <a:r>
              <a:rPr lang="en-US" sz="2200" dirty="0" err="1" smtClean="0"/>
              <a:t>r</a:t>
            </a:r>
            <a:endParaRPr lang="en-US" sz="2200" dirty="0"/>
          </a:p>
          <a:p>
            <a:pPr marL="0" indent="0">
              <a:tabLst>
                <a:tab pos="514350" algn="ctr"/>
                <a:tab pos="2457450" algn="ctr"/>
                <a:tab pos="4572000" algn="ctr"/>
                <a:tab pos="6515100" algn="ctr"/>
                <a:tab pos="7886700" algn="ctr"/>
              </a:tabLst>
            </a:pPr>
            <a:r>
              <a:rPr lang="en-US" sz="2200" dirty="0"/>
              <a:t>	</a:t>
            </a:r>
            <a:r>
              <a:rPr lang="en-US" sz="2200" dirty="0">
                <a:solidFill>
                  <a:schemeClr val="accent1"/>
                </a:solidFill>
              </a:rPr>
              <a:t>/</a:t>
            </a:r>
            <a:r>
              <a:rPr lang="en-US" sz="2200" dirty="0"/>
              <a:t>	divide	</a:t>
            </a:r>
            <a:r>
              <a:rPr lang="en-US" sz="2200" dirty="0">
                <a:solidFill>
                  <a:schemeClr val="accent1"/>
                </a:solidFill>
              </a:rPr>
              <a:t>x / y</a:t>
            </a:r>
            <a:r>
              <a:rPr lang="en-US" sz="2200" dirty="0">
                <a:solidFill>
                  <a:srgbClr val="009900"/>
                </a:solidFill>
              </a:rPr>
              <a:t>	</a:t>
            </a:r>
            <a:r>
              <a:rPr lang="en-US" sz="2200" dirty="0" smtClean="0"/>
              <a:t>l-to-</a:t>
            </a:r>
            <a:r>
              <a:rPr lang="en-US" sz="2200" dirty="0" err="1" smtClean="0"/>
              <a:t>r</a:t>
            </a:r>
            <a:endParaRPr lang="en-US" sz="2200" dirty="0"/>
          </a:p>
          <a:p>
            <a:pPr marL="0" indent="0">
              <a:tabLst>
                <a:tab pos="514350" algn="ctr"/>
                <a:tab pos="2457450" algn="ctr"/>
                <a:tab pos="4572000" algn="ctr"/>
                <a:tab pos="6515100" algn="ctr"/>
                <a:tab pos="7886700" algn="ctr"/>
              </a:tabLst>
            </a:pPr>
            <a:r>
              <a:rPr lang="en-US" sz="2200" dirty="0"/>
              <a:t>	</a:t>
            </a:r>
            <a:r>
              <a:rPr lang="en-US" sz="2200" dirty="0">
                <a:solidFill>
                  <a:schemeClr val="accent1"/>
                </a:solidFill>
              </a:rPr>
              <a:t>%</a:t>
            </a:r>
            <a:r>
              <a:rPr lang="en-US" sz="2200" dirty="0"/>
              <a:t>	modulo	</a:t>
            </a:r>
            <a:r>
              <a:rPr lang="en-US" sz="2200" dirty="0">
                <a:solidFill>
                  <a:schemeClr val="accent1"/>
                </a:solidFill>
              </a:rPr>
              <a:t>x % y</a:t>
            </a:r>
            <a:r>
              <a:rPr lang="en-US" sz="2200" dirty="0">
                <a:solidFill>
                  <a:srgbClr val="009900"/>
                </a:solidFill>
              </a:rPr>
              <a:t>	</a:t>
            </a:r>
            <a:r>
              <a:rPr lang="en-US" sz="2200" dirty="0" smtClean="0"/>
              <a:t>l-to-</a:t>
            </a:r>
            <a:r>
              <a:rPr lang="en-US" sz="2200" dirty="0" err="1" smtClean="0"/>
              <a:t>r</a:t>
            </a:r>
            <a:endParaRPr lang="en-US" sz="2200" dirty="0"/>
          </a:p>
          <a:p>
            <a:pPr marL="0" indent="0">
              <a:tabLst>
                <a:tab pos="514350" algn="ctr"/>
                <a:tab pos="2457450" algn="ctr"/>
                <a:tab pos="4572000" algn="ctr"/>
                <a:tab pos="6515100" algn="ctr"/>
                <a:tab pos="7886700" algn="ctr"/>
              </a:tabLst>
            </a:pPr>
            <a:r>
              <a:rPr lang="en-US" sz="2200" dirty="0"/>
              <a:t>	</a:t>
            </a:r>
            <a:r>
              <a:rPr lang="en-US" sz="2200" dirty="0">
                <a:solidFill>
                  <a:schemeClr val="accent1"/>
                </a:solidFill>
              </a:rPr>
              <a:t>+</a:t>
            </a:r>
            <a:r>
              <a:rPr lang="en-US" sz="2200" dirty="0"/>
              <a:t>	addition	</a:t>
            </a:r>
            <a:r>
              <a:rPr lang="en-US" sz="2200" dirty="0">
                <a:solidFill>
                  <a:schemeClr val="accent1"/>
                </a:solidFill>
              </a:rPr>
              <a:t>x + y</a:t>
            </a:r>
            <a:r>
              <a:rPr lang="en-US" sz="2200" dirty="0">
                <a:solidFill>
                  <a:srgbClr val="009900"/>
                </a:solidFill>
              </a:rPr>
              <a:t>	</a:t>
            </a:r>
            <a:r>
              <a:rPr lang="en-US" sz="2200" dirty="0" smtClean="0"/>
              <a:t>l-to-</a:t>
            </a:r>
            <a:r>
              <a:rPr lang="en-US" sz="2200" dirty="0" err="1" smtClean="0"/>
              <a:t>r</a:t>
            </a:r>
            <a:endParaRPr lang="en-US" sz="2200" dirty="0"/>
          </a:p>
          <a:p>
            <a:pPr marL="0" indent="0">
              <a:tabLst>
                <a:tab pos="514350" algn="ctr"/>
                <a:tab pos="2457450" algn="ctr"/>
                <a:tab pos="4572000" algn="ctr"/>
                <a:tab pos="6515100" algn="ctr"/>
                <a:tab pos="7886700" algn="ctr"/>
              </a:tabLst>
            </a:pPr>
            <a:r>
              <a:rPr lang="en-US" sz="2200" dirty="0"/>
              <a:t>	</a:t>
            </a:r>
            <a:r>
              <a:rPr lang="en-US" sz="2200" dirty="0">
                <a:solidFill>
                  <a:schemeClr val="accent1"/>
                </a:solidFill>
              </a:rPr>
              <a:t>-</a:t>
            </a:r>
            <a:r>
              <a:rPr lang="en-US" sz="2200" dirty="0"/>
              <a:t>	subtraction	</a:t>
            </a:r>
            <a:r>
              <a:rPr lang="en-US" sz="2200" dirty="0">
                <a:solidFill>
                  <a:schemeClr val="accent1"/>
                </a:solidFill>
              </a:rPr>
              <a:t>x - y</a:t>
            </a:r>
            <a:r>
              <a:rPr lang="en-US" sz="2200" dirty="0">
                <a:solidFill>
                  <a:srgbClr val="009900"/>
                </a:solidFill>
              </a:rPr>
              <a:t>	</a:t>
            </a:r>
            <a:r>
              <a:rPr lang="en-US" sz="2200" dirty="0" smtClean="0"/>
              <a:t>l-to-</a:t>
            </a:r>
            <a:r>
              <a:rPr lang="en-US" sz="2200" dirty="0" err="1" smtClean="0"/>
              <a:t>r</a:t>
            </a:r>
            <a:endParaRPr lang="en-US" sz="2200" dirty="0" smtClean="0">
              <a:solidFill>
                <a:srgbClr val="009900"/>
              </a:solidFill>
            </a:endParaRPr>
          </a:p>
          <a:p>
            <a:pPr marL="0" indent="0">
              <a:tabLst>
                <a:tab pos="514350" algn="ctr"/>
                <a:tab pos="2457450" algn="ctr"/>
                <a:tab pos="4572000" algn="ctr"/>
                <a:tab pos="6515100" algn="ctr"/>
                <a:tab pos="7886700" algn="ctr"/>
              </a:tabLst>
            </a:pPr>
            <a:endParaRPr lang="en-US" sz="2200" dirty="0"/>
          </a:p>
          <a:p>
            <a:pPr marL="0" indent="0">
              <a:tabLst>
                <a:tab pos="514350" algn="ctr"/>
                <a:tab pos="2457450" algn="ctr"/>
                <a:tab pos="4572000" algn="ctr"/>
                <a:tab pos="6515100" algn="ctr"/>
                <a:tab pos="7886700" algn="ctr"/>
              </a:tabLst>
            </a:pPr>
            <a:r>
              <a:rPr lang="en-US" sz="2200" dirty="0" smtClean="0">
                <a:solidFill>
                  <a:schemeClr val="accent1"/>
                </a:solidFill>
              </a:rPr>
              <a:t>* / %</a:t>
            </a:r>
            <a:r>
              <a:rPr lang="en-US" sz="2200" dirty="0">
                <a:solidFill>
                  <a:schemeClr val="accent1"/>
                </a:solidFill>
              </a:rPr>
              <a:t> </a:t>
            </a:r>
            <a:r>
              <a:rPr lang="en-US" sz="2200" dirty="0" smtClean="0"/>
              <a:t>have </a:t>
            </a:r>
            <a:r>
              <a:rPr lang="en-US" sz="2200" dirty="0"/>
              <a:t>higher precedence than </a:t>
            </a:r>
            <a:r>
              <a:rPr lang="en-US" sz="2200" dirty="0">
                <a:solidFill>
                  <a:schemeClr val="accent1"/>
                </a:solidFill>
              </a:rPr>
              <a:t>+ </a:t>
            </a:r>
            <a:r>
              <a:rPr lang="en-US" sz="2200" dirty="0" smtClean="0">
                <a:solidFill>
                  <a:schemeClr val="accent1"/>
                </a:solidFill>
              </a:rPr>
              <a:t>-</a:t>
            </a:r>
          </a:p>
          <a:p>
            <a:pPr marL="0" indent="0">
              <a:tabLst>
                <a:tab pos="514350" algn="ctr"/>
                <a:tab pos="2457450" algn="ctr"/>
                <a:tab pos="4572000" algn="ctr"/>
                <a:tab pos="6515100" algn="ctr"/>
                <a:tab pos="7886700" algn="ctr"/>
              </a:tabLst>
            </a:pPr>
            <a:r>
              <a:rPr lang="en-US" sz="2200" dirty="0" smtClean="0"/>
              <a:t>Rule of thumb: remember only a few precedence rules</a:t>
            </a:r>
          </a:p>
          <a:p>
            <a:pPr lvl="1" indent="0">
              <a:buNone/>
              <a:tabLst>
                <a:tab pos="514350" algn="ctr"/>
                <a:tab pos="2457450" algn="ctr"/>
                <a:tab pos="4572000" algn="ctr"/>
                <a:tab pos="6515100" algn="ctr"/>
                <a:tab pos="7886700" algn="ctr"/>
              </a:tabLst>
            </a:pPr>
            <a:r>
              <a:rPr lang="en-US" dirty="0" smtClean="0"/>
              <a:t>Use () for everything else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lass6-wrapup">
  <a:themeElements>
    <a:clrScheme name="">
      <a:dk1>
        <a:srgbClr val="000066"/>
      </a:dk1>
      <a:lt1>
        <a:srgbClr val="FFFFFF"/>
      </a:lt1>
      <a:dk2>
        <a:srgbClr val="003300"/>
      </a:dk2>
      <a:lt2>
        <a:srgbClr val="00FF99"/>
      </a:lt2>
      <a:accent1>
        <a:srgbClr val="800000"/>
      </a:accent1>
      <a:accent2>
        <a:srgbClr val="33CCCC"/>
      </a:accent2>
      <a:accent3>
        <a:srgbClr val="FFFFFF"/>
      </a:accent3>
      <a:accent4>
        <a:srgbClr val="000056"/>
      </a:accent4>
      <a:accent5>
        <a:srgbClr val="C0AAAA"/>
      </a:accent5>
      <a:accent6>
        <a:srgbClr val="2DB9B9"/>
      </a:accent6>
      <a:hlink>
        <a:srgbClr val="660033"/>
      </a:hlink>
      <a:folHlink>
        <a:srgbClr val="000099"/>
      </a:folHlink>
    </a:clrScheme>
    <a:fontScheme name="class6-wrapup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2"/>
          </a:solidFill>
          <a:prstDash val="solid"/>
          <a:round/>
          <a:headEnd type="none" w="med" len="med"/>
          <a:tailEnd type="none" w="sm" len="sm"/>
        </a:ln>
        <a:effectLst/>
      </a:spPr>
      <a:bodyPr vert="horz" wrap="none" lIns="45720" tIns="45720" rIns="4572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2"/>
          </a:solidFill>
          <a:prstDash val="solid"/>
          <a:round/>
          <a:headEnd type="none" w="med" len="med"/>
          <a:tailEnd type="none" w="sm" len="sm"/>
        </a:ln>
        <a:effectLst/>
      </a:spPr>
      <a:bodyPr vert="horz" wrap="none" lIns="45720" tIns="45720" rIns="4572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lnDef>
  </a:objectDefaults>
  <a:extraClrSchemeLst>
    <a:extraClrScheme>
      <a:clrScheme name="class6-wrapup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6-wrapup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6-wrapup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6-wrapup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6-wrapup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6-wrapup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6-wrapup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6-wrapup 8">
        <a:dk1>
          <a:srgbClr val="000000"/>
        </a:dk1>
        <a:lt1>
          <a:srgbClr val="FFFFFF"/>
        </a:lt1>
        <a:dk2>
          <a:srgbClr val="002396"/>
        </a:dk2>
        <a:lt2>
          <a:srgbClr val="00FF64"/>
        </a:lt2>
        <a:accent1>
          <a:srgbClr val="DC0A00"/>
        </a:accent1>
        <a:accent2>
          <a:srgbClr val="00FFFF"/>
        </a:accent2>
        <a:accent3>
          <a:srgbClr val="AAACC9"/>
        </a:accent3>
        <a:accent4>
          <a:srgbClr val="DADADA"/>
        </a:accent4>
        <a:accent5>
          <a:srgbClr val="EBAAAA"/>
        </a:accent5>
        <a:accent6>
          <a:srgbClr val="00E7E7"/>
        </a:accent6>
        <a:hlink>
          <a:srgbClr val="E1E100"/>
        </a:hlink>
        <a:folHlink>
          <a:srgbClr val="FF963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C:\Shared Files\Classes\CS 349 Su'02\class6-wrapup.ppt</Template>
  <TotalTime>4914</TotalTime>
  <Pages>15</Pages>
  <Words>1529</Words>
  <Application>Microsoft Macintosh PowerPoint</Application>
  <PresentationFormat>On-screen Show (4:3)</PresentationFormat>
  <Paragraphs>456</Paragraphs>
  <Slides>37</Slides>
  <Notes>25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class6-wrapup</vt:lpstr>
      <vt:lpstr>211: Computer Architecture Fall 2015</vt:lpstr>
      <vt:lpstr>Introduction to C</vt:lpstr>
      <vt:lpstr>Why Learn C?</vt:lpstr>
      <vt:lpstr>Comparison with Java</vt:lpstr>
      <vt:lpstr>Anatomy of a C Program</vt:lpstr>
      <vt:lpstr>Comments</vt:lpstr>
      <vt:lpstr>Variable Declarations</vt:lpstr>
      <vt:lpstr>Basic Data Types</vt:lpstr>
      <vt:lpstr>Arithmetic Operators</vt:lpstr>
      <vt:lpstr>Special Operators: ++ and --</vt:lpstr>
      <vt:lpstr>Relational Operators</vt:lpstr>
      <vt:lpstr>Logic Operators</vt:lpstr>
      <vt:lpstr>Bit Operators</vt:lpstr>
      <vt:lpstr>Expressions and Assignments</vt:lpstr>
      <vt:lpstr>Control Statements</vt:lpstr>
      <vt:lpstr>The if Statement</vt:lpstr>
      <vt:lpstr>The switch Statement</vt:lpstr>
      <vt:lpstr>The switch Statement (Example)</vt:lpstr>
      <vt:lpstr>Loops</vt:lpstr>
      <vt:lpstr>Specialized Go-to’s</vt:lpstr>
      <vt:lpstr>Specialized Go-to’s (Example)</vt:lpstr>
      <vt:lpstr>Functions</vt:lpstr>
      <vt:lpstr>Function Calls</vt:lpstr>
      <vt:lpstr>Function Prototypes</vt:lpstr>
      <vt:lpstr>Input and Output</vt:lpstr>
      <vt:lpstr>Memory</vt:lpstr>
      <vt:lpstr>Memory</vt:lpstr>
      <vt:lpstr>Pointers</vt:lpstr>
      <vt:lpstr>Pointer Example</vt:lpstr>
      <vt:lpstr>Pointer Example</vt:lpstr>
      <vt:lpstr>Pointer Example</vt:lpstr>
      <vt:lpstr>Pointer Example</vt:lpstr>
      <vt:lpstr>Example Use of Pointers</vt:lpstr>
      <vt:lpstr>Parameter Pass-by-Reference</vt:lpstr>
      <vt:lpstr>Null Pointer</vt:lpstr>
      <vt:lpstr>Type Casting</vt:lpstr>
      <vt:lpstr>Arrays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Overview</dc:title>
  <dc:creator>Randal E. Bryant and David R. O'Hallaron</dc:creator>
  <cp:lastModifiedBy>Abhishek Bhattacharjee</cp:lastModifiedBy>
  <cp:revision>213</cp:revision>
  <cp:lastPrinted>1999-01-11T23:34:46Z</cp:lastPrinted>
  <dcterms:created xsi:type="dcterms:W3CDTF">1998-08-11T09:18:18Z</dcterms:created>
  <dcterms:modified xsi:type="dcterms:W3CDTF">2015-09-09T14:27:41Z</dcterms:modified>
</cp:coreProperties>
</file>