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88" r:id="rId25"/>
    <p:sldId id="289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  <p:sldId id="291" r:id="rId38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80" d="100"/>
          <a:sy n="80" d="100"/>
        </p:scale>
        <p:origin x="-880" y="-86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4" Type="http://schemas.openxmlformats.org/officeDocument/2006/relationships/slide" Target="slides/slide9.xml"/><Relationship Id="rId5" Type="http://schemas.openxmlformats.org/officeDocument/2006/relationships/slide" Target="slides/slide17.xml"/><Relationship Id="rId6" Type="http://schemas.openxmlformats.org/officeDocument/2006/relationships/slide" Target="slides/slide23.xml"/><Relationship Id="rId7" Type="http://schemas.openxmlformats.org/officeDocument/2006/relationships/slide" Target="slides/slide26.xml"/><Relationship Id="rId8" Type="http://schemas.openxmlformats.org/officeDocument/2006/relationships/slide" Target="slides/slide27.xml"/><Relationship Id="rId9" Type="http://schemas.openxmlformats.org/officeDocument/2006/relationships/slide" Target="slides/slide32.xml"/><Relationship Id="rId10" Type="http://schemas.openxmlformats.org/officeDocument/2006/relationships/slide" Target="slides/slide37.xml"/><Relationship Id="rId1" Type="http://schemas.openxmlformats.org/officeDocument/2006/relationships/slide" Target="slides/slide6.xml"/><Relationship Id="rId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320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1530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77CC764-C496-4619-88A9-500D67F8127B}" type="slidenum">
              <a:rPr lang="en-US"/>
              <a:pPr/>
              <a:t>1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511769D1-DED6-40C8-8934-FF52BD4C5AC6}" type="slidenum">
              <a:rPr lang="en-US"/>
              <a:pPr/>
              <a:t>11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41CD0C08-1142-4D19-9A9F-B8D54D5002CE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72D3CCC-C797-42EB-89FE-A9D0EEE2C883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ECFD5C19-A514-489F-9E09-7D36B8E0594C}" type="slidenum">
              <a:rPr lang="en-US"/>
              <a:pPr/>
              <a:t>14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80199EA5-4EED-4893-8639-668F28461216}" type="slidenum">
              <a:rPr lang="en-US"/>
              <a:pPr/>
              <a:t>15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F9C99099-C2BD-45B3-B532-000668FCBCFC}" type="slidenum">
              <a:rPr lang="en-US"/>
              <a:pPr/>
              <a:t>16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D76BBF7-24AF-431C-8795-93D9F9820FAF}" type="slidenum">
              <a:rPr lang="en-US"/>
              <a:pPr/>
              <a:t>17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103146EF-7000-4687-A666-60B3D5762698}" type="slidenum">
              <a:rPr lang="en-US"/>
              <a:pPr/>
              <a:t>18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FBA8A16A-F1F4-4896-A9FF-15271AE7A4FD}" type="slidenum">
              <a:rPr lang="en-US"/>
              <a:pPr/>
              <a:t>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723971BA-D9FB-4025-9598-86BB2BB7BDAA}" type="slidenum">
              <a:rPr lang="en-US"/>
              <a:pPr/>
              <a:t>27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055D2070-F3AC-4948-B84B-BD7A0C28D106}" type="slidenum">
              <a:rPr lang="en-US"/>
              <a:pPr/>
              <a:t>28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663ED85E-926D-48BD-8CCA-7FD10B8FB6C5}" type="slidenum">
              <a:rPr lang="en-US"/>
              <a:pPr/>
              <a:t>31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49CB558-F3B7-49A7-8CF4-5F848A0FFEC5}" type="slidenum">
              <a:rPr lang="en-US"/>
              <a:pPr/>
              <a:t>32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A30CC0A2-9EE7-4EDE-8494-88AAFCD0842A}" type="slidenum">
              <a:rPr lang="en-US"/>
              <a:pPr/>
              <a:t>33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173015BA-D545-4444-9A61-340F5586DD56}" type="slidenum">
              <a:rPr lang="en-US"/>
              <a:pPr/>
              <a:t>34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E0FB67E5-9C2E-4B01-A0A5-F184C23CF6C0}" type="slidenum">
              <a:rPr lang="en-US"/>
              <a:pPr/>
              <a:t>35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17B436D8-F30D-420E-803F-69A4A7405C96}" type="slidenum">
              <a:rPr lang="en-US"/>
              <a:pPr/>
              <a:t>3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711" y="4407734"/>
            <a:ext cx="5125930" cy="41775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E397BFDA-89B4-46BF-A46D-267416DEFD39}" type="slidenum">
              <a:rPr lang="en-US"/>
              <a:pPr/>
              <a:t>5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3471A818-5EDD-42D5-BE70-446F0086EF93}" type="slidenum">
              <a:rPr lang="en-US"/>
              <a:pPr/>
              <a:t>6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02C80653-9276-43FE-A07C-C79E9315B6C2}" type="slidenum">
              <a:rPr lang="en-US"/>
              <a:pPr/>
              <a:t>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CB7033A4-7BFA-47DD-BBC8-B7A79BC97E41}" type="slidenum">
              <a:rPr lang="en-US"/>
              <a:pPr/>
              <a:t>8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FC061EE5-61BB-45F4-AFEB-FC6854C90F59}" type="slidenum">
              <a:rPr lang="en-US"/>
              <a:pPr/>
              <a:t>9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24387" cy="3468688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11" y="4409321"/>
            <a:ext cx="5129730" cy="41775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6F15EB1D-C2B7-48EA-A269-43A8A24D30F7}" type="slidenum">
              <a:rPr lang="en-US"/>
              <a:pPr/>
              <a:t>10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86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Thu D. Nguyen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D59236-E469-450C-B23C-F0864DF056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240E2D-C582-41B3-B311-26D367832D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Storage technologies and trends</a:t>
            </a:r>
          </a:p>
          <a:p>
            <a:pPr lvl="1"/>
            <a:r>
              <a:rPr lang="en-US" dirty="0" smtClean="0"/>
              <a:t>Locality of reference</a:t>
            </a:r>
          </a:p>
          <a:p>
            <a:pPr lvl="1"/>
            <a:r>
              <a:rPr lang="en-US" dirty="0" smtClean="0"/>
              <a:t>Caching in the memory hierarchy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US" dirty="0" smtClean="0"/>
              <a:t>Chapter 6: Introduction, 6.1.1, 6.2-6.4</a:t>
            </a:r>
            <a:endParaRPr lang="en-US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CS 211: Computer Architecture</a:t>
            </a:r>
            <a:br>
              <a:rPr lang="en-US" smtClean="0"/>
            </a:br>
            <a:r>
              <a:rPr lang="en-US" smtClean="0"/>
              <a:t>Memory Hierarchy &amp; Caching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System/Memory Bus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bus is a collection of parallel wires that carry address, data, and control signals</a:t>
            </a:r>
          </a:p>
          <a:p>
            <a:r>
              <a:rPr lang="en-US" dirty="0" smtClean="0"/>
              <a:t>Buses are typically shared by multiple devices</a:t>
            </a:r>
          </a:p>
          <a:p>
            <a:r>
              <a:rPr lang="en-US" dirty="0" smtClean="0"/>
              <a:t>Information passed through transactions</a:t>
            </a:r>
            <a:endParaRPr lang="en-US" dirty="0"/>
          </a:p>
        </p:txBody>
      </p:sp>
      <p:sp>
        <p:nvSpPr>
          <p:cNvPr id="673796" name="Rectangle 4"/>
          <p:cNvSpPr>
            <a:spLocks noChangeAspect="1" noChangeArrowheads="1"/>
          </p:cNvSpPr>
          <p:nvPr/>
        </p:nvSpPr>
        <p:spPr bwMode="auto">
          <a:xfrm>
            <a:off x="7637463" y="5194300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</p:txBody>
      </p:sp>
      <p:sp>
        <p:nvSpPr>
          <p:cNvPr id="673797" name="AutoShape 5"/>
          <p:cNvSpPr>
            <a:spLocks noChangeAspect="1" noChangeArrowheads="1"/>
          </p:cNvSpPr>
          <p:nvPr/>
        </p:nvSpPr>
        <p:spPr bwMode="auto">
          <a:xfrm>
            <a:off x="5880100" y="5368925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Rectangle 6"/>
          <p:cNvSpPr>
            <a:spLocks noChangeAspect="1" noChangeArrowheads="1"/>
          </p:cNvSpPr>
          <p:nvPr/>
        </p:nvSpPr>
        <p:spPr bwMode="auto">
          <a:xfrm>
            <a:off x="4824413" y="5405438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bridge</a:t>
            </a:r>
          </a:p>
        </p:txBody>
      </p:sp>
      <p:sp>
        <p:nvSpPr>
          <p:cNvPr id="673799" name="AutoShape 7"/>
          <p:cNvSpPr>
            <a:spLocks noChangeAspect="1" noChangeArrowheads="1"/>
          </p:cNvSpPr>
          <p:nvPr/>
        </p:nvSpPr>
        <p:spPr bwMode="auto">
          <a:xfrm>
            <a:off x="3143250" y="5368925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Rectangle 8"/>
          <p:cNvSpPr>
            <a:spLocks noChangeAspect="1" noChangeArrowheads="1"/>
          </p:cNvSpPr>
          <p:nvPr/>
        </p:nvSpPr>
        <p:spPr bwMode="auto">
          <a:xfrm>
            <a:off x="950913" y="5405438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73801" name="Rectangle 9"/>
          <p:cNvSpPr>
            <a:spLocks noChangeAspect="1" noChangeArrowheads="1"/>
          </p:cNvSpPr>
          <p:nvPr/>
        </p:nvSpPr>
        <p:spPr bwMode="auto">
          <a:xfrm>
            <a:off x="2008188" y="387508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2" name="Rectangle 10"/>
          <p:cNvSpPr>
            <a:spLocks noChangeAspect="1" noChangeArrowheads="1"/>
          </p:cNvSpPr>
          <p:nvPr/>
        </p:nvSpPr>
        <p:spPr bwMode="auto">
          <a:xfrm>
            <a:off x="2008188" y="405130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3" name="Rectangle 11"/>
          <p:cNvSpPr>
            <a:spLocks noChangeAspect="1" noChangeArrowheads="1"/>
          </p:cNvSpPr>
          <p:nvPr/>
        </p:nvSpPr>
        <p:spPr bwMode="auto">
          <a:xfrm>
            <a:off x="2008188" y="4227513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4" name="Rectangle 12"/>
          <p:cNvSpPr>
            <a:spLocks noChangeAspect="1" noChangeArrowheads="1"/>
          </p:cNvSpPr>
          <p:nvPr/>
        </p:nvSpPr>
        <p:spPr bwMode="auto">
          <a:xfrm>
            <a:off x="2008188" y="440213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5" name="Rectangle 13"/>
          <p:cNvSpPr>
            <a:spLocks noChangeAspect="1" noChangeArrowheads="1"/>
          </p:cNvSpPr>
          <p:nvPr/>
        </p:nvSpPr>
        <p:spPr bwMode="auto">
          <a:xfrm>
            <a:off x="2008188" y="457835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6" name="AutoShape 14"/>
          <p:cNvSpPr>
            <a:spLocks noChangeAspect="1" noChangeArrowheads="1"/>
          </p:cNvSpPr>
          <p:nvPr/>
        </p:nvSpPr>
        <p:spPr bwMode="auto">
          <a:xfrm>
            <a:off x="2900363" y="3875088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7" name="AutoShape 15"/>
          <p:cNvSpPr>
            <a:spLocks noChangeAspect="1" noChangeArrowheads="1"/>
          </p:cNvSpPr>
          <p:nvPr/>
        </p:nvSpPr>
        <p:spPr bwMode="auto">
          <a:xfrm flipH="1">
            <a:off x="2797175" y="4314825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8" name="Rectangle 16"/>
          <p:cNvSpPr>
            <a:spLocks noChangeAspect="1" noChangeArrowheads="1"/>
          </p:cNvSpPr>
          <p:nvPr/>
        </p:nvSpPr>
        <p:spPr bwMode="auto">
          <a:xfrm>
            <a:off x="3413125" y="3700463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73809" name="Text Box 17"/>
          <p:cNvSpPr txBox="1">
            <a:spLocks noChangeAspect="1" noChangeArrowheads="1"/>
          </p:cNvSpPr>
          <p:nvPr/>
        </p:nvSpPr>
        <p:spPr bwMode="auto">
          <a:xfrm>
            <a:off x="1782763" y="3530600"/>
            <a:ext cx="128270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73810" name="AutoShape 18"/>
          <p:cNvSpPr>
            <a:spLocks noChangeAspect="1" noChangeArrowheads="1"/>
          </p:cNvSpPr>
          <p:nvPr/>
        </p:nvSpPr>
        <p:spPr bwMode="auto">
          <a:xfrm>
            <a:off x="2093913" y="4841875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1" name="Rectangle 19"/>
          <p:cNvSpPr>
            <a:spLocks noChangeAspect="1" noChangeArrowheads="1"/>
          </p:cNvSpPr>
          <p:nvPr/>
        </p:nvSpPr>
        <p:spPr bwMode="auto">
          <a:xfrm>
            <a:off x="776288" y="3435350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2" name="Text Box 20"/>
          <p:cNvSpPr txBox="1">
            <a:spLocks noChangeAspect="1" noChangeArrowheads="1"/>
          </p:cNvSpPr>
          <p:nvPr/>
        </p:nvSpPr>
        <p:spPr bwMode="auto">
          <a:xfrm>
            <a:off x="744538" y="3108325"/>
            <a:ext cx="10858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CPU chip</a:t>
            </a:r>
          </a:p>
        </p:txBody>
      </p:sp>
      <p:sp>
        <p:nvSpPr>
          <p:cNvPr id="673813" name="Text Box 21"/>
          <p:cNvSpPr txBox="1">
            <a:spLocks noChangeAspect="1" noChangeArrowheads="1"/>
          </p:cNvSpPr>
          <p:nvPr/>
        </p:nvSpPr>
        <p:spPr bwMode="auto">
          <a:xfrm>
            <a:off x="4348163" y="4603750"/>
            <a:ext cx="1301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system bus</a:t>
            </a:r>
          </a:p>
        </p:txBody>
      </p:sp>
      <p:sp>
        <p:nvSpPr>
          <p:cNvPr id="673814" name="Line 22"/>
          <p:cNvSpPr>
            <a:spLocks noChangeAspect="1" noChangeShapeType="1"/>
          </p:cNvSpPr>
          <p:nvPr/>
        </p:nvSpPr>
        <p:spPr bwMode="auto">
          <a:xfrm flipH="1">
            <a:off x="4027488" y="4930775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5" name="Text Box 23"/>
          <p:cNvSpPr txBox="1">
            <a:spLocks noChangeAspect="1" noChangeArrowheads="1"/>
          </p:cNvSpPr>
          <p:nvPr/>
        </p:nvSpPr>
        <p:spPr bwMode="auto">
          <a:xfrm>
            <a:off x="6019800" y="4603750"/>
            <a:ext cx="139223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memory bus</a:t>
            </a:r>
          </a:p>
        </p:txBody>
      </p:sp>
      <p:sp>
        <p:nvSpPr>
          <p:cNvPr id="673816" name="Line 24"/>
          <p:cNvSpPr>
            <a:spLocks noChangeAspect="1" noChangeShapeType="1"/>
          </p:cNvSpPr>
          <p:nvPr/>
        </p:nvSpPr>
        <p:spPr bwMode="auto">
          <a:xfrm>
            <a:off x="6664325" y="4930775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Read Transaction (1)</a:t>
            </a:r>
            <a:endParaRPr lang="en-US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CPU places address A on the memory bus.</a:t>
            </a:r>
            <a:endParaRPr lang="en-US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5845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 </a:t>
            </a:r>
          </a:p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5847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3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4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5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75856" name="Text Box 16"/>
          <p:cNvSpPr txBox="1">
            <a:spLocks noChangeArrowheads="1"/>
          </p:cNvSpPr>
          <p:nvPr/>
        </p:nvSpPr>
        <p:spPr bwMode="auto">
          <a:xfrm>
            <a:off x="1604963" y="2346325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75857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8" name="Line 18"/>
          <p:cNvSpPr>
            <a:spLocks noChangeShapeType="1"/>
          </p:cNvSpPr>
          <p:nvPr/>
        </p:nvSpPr>
        <p:spPr bwMode="auto">
          <a:xfrm>
            <a:off x="2800350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59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75860" name="Text Box 20"/>
          <p:cNvSpPr txBox="1">
            <a:spLocks noChangeArrowheads="1"/>
          </p:cNvSpPr>
          <p:nvPr/>
        </p:nvSpPr>
        <p:spPr bwMode="auto">
          <a:xfrm>
            <a:off x="5761038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A</a:t>
            </a:r>
          </a:p>
        </p:txBody>
      </p:sp>
      <p:sp>
        <p:nvSpPr>
          <p:cNvPr id="675861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75862" name="Text Box 22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x</a:t>
            </a:r>
          </a:p>
        </p:txBody>
      </p:sp>
      <p:sp>
        <p:nvSpPr>
          <p:cNvPr id="675864" name="Text Box 24"/>
          <p:cNvSpPr txBox="1">
            <a:spLocks noChangeArrowheads="1"/>
          </p:cNvSpPr>
          <p:nvPr/>
        </p:nvSpPr>
        <p:spPr bwMode="auto">
          <a:xfrm>
            <a:off x="6445250" y="3473450"/>
            <a:ext cx="1506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4219575" y="3702050"/>
            <a:ext cx="11350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75866" name="Text Box 26"/>
          <p:cNvSpPr txBox="1">
            <a:spLocks noChangeArrowheads="1"/>
          </p:cNvSpPr>
          <p:nvPr/>
        </p:nvSpPr>
        <p:spPr bwMode="auto">
          <a:xfrm>
            <a:off x="1192213" y="3000375"/>
            <a:ext cx="696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75867" name="Text Box 27"/>
          <p:cNvSpPr txBox="1">
            <a:spLocks noChangeArrowheads="1"/>
          </p:cNvSpPr>
          <p:nvPr/>
        </p:nvSpPr>
        <p:spPr bwMode="auto">
          <a:xfrm>
            <a:off x="4629150" y="2438400"/>
            <a:ext cx="32369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Load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A, %eax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Read Transaction (2)</a:t>
            </a:r>
            <a:endParaRPr 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Main memory reads A from the memory bus, retreives word x, and places it on the bus.</a:t>
            </a:r>
            <a:endParaRPr lang="en-US"/>
          </a:p>
        </p:txBody>
      </p:sp>
      <p:sp>
        <p:nvSpPr>
          <p:cNvPr id="67789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789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89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90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90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1609725" y="2343150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7790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905" name="Line 17"/>
          <p:cNvSpPr>
            <a:spLocks noChangeShapeType="1"/>
          </p:cNvSpPr>
          <p:nvPr/>
        </p:nvSpPr>
        <p:spPr bwMode="auto">
          <a:xfrm>
            <a:off x="2805113" y="4187825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90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77907" name="Text Box 19"/>
          <p:cNvSpPr txBox="1">
            <a:spLocks noChangeArrowheads="1"/>
          </p:cNvSpPr>
          <p:nvPr/>
        </p:nvSpPr>
        <p:spPr bwMode="auto">
          <a:xfrm>
            <a:off x="5783263" y="37306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x</a:t>
            </a:r>
          </a:p>
        </p:txBody>
      </p:sp>
      <p:sp>
        <p:nvSpPr>
          <p:cNvPr id="67790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790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7662863" y="41878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7791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x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77912" name="Text Box 24"/>
          <p:cNvSpPr txBox="1">
            <a:spLocks noChangeArrowheads="1"/>
          </p:cNvSpPr>
          <p:nvPr/>
        </p:nvSpPr>
        <p:spPr bwMode="auto">
          <a:xfrm>
            <a:off x="6450013" y="3470275"/>
            <a:ext cx="15065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77913" name="Text Box 25"/>
          <p:cNvSpPr txBox="1">
            <a:spLocks noChangeArrowheads="1"/>
          </p:cNvSpPr>
          <p:nvPr/>
        </p:nvSpPr>
        <p:spPr bwMode="auto">
          <a:xfrm>
            <a:off x="1196975" y="3013075"/>
            <a:ext cx="696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4224338" y="3714750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4867275" y="2466975"/>
            <a:ext cx="32369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Load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A, %eax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Read Transaction (3)</a:t>
            </a:r>
            <a:endParaRPr lang="en-US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CPU read word x from the bus and copies it into register %eax.</a:t>
            </a:r>
            <a:endParaRPr lang="en-US"/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6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x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79947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8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49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0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1609725" y="2346325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3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5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79956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x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6450013" y="3473450"/>
            <a:ext cx="15065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79958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79959" name="Text Box 23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1196975" y="3000375"/>
            <a:ext cx="696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4224338" y="3702050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79962" name="Text Box 26"/>
          <p:cNvSpPr txBox="1">
            <a:spLocks noChangeArrowheads="1"/>
          </p:cNvSpPr>
          <p:nvPr/>
        </p:nvSpPr>
        <p:spPr bwMode="auto">
          <a:xfrm>
            <a:off x="4714875" y="2438400"/>
            <a:ext cx="32369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Load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A, %eax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Write Transaction (1)</a:t>
            </a:r>
            <a:endParaRPr lang="en-US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places address A on bus. Main memory reads it and waits for the corresponding data word to arrive.</a:t>
            </a:r>
            <a:endParaRPr lang="en-US" dirty="0"/>
          </a:p>
        </p:txBody>
      </p:sp>
      <p:sp>
        <p:nvSpPr>
          <p:cNvPr id="681988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1990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y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6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7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609725" y="2346325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82000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>
            <a:off x="2805113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82003" name="Text Box 19"/>
          <p:cNvSpPr txBox="1">
            <a:spLocks noChangeArrowheads="1"/>
          </p:cNvSpPr>
          <p:nvPr/>
        </p:nvSpPr>
        <p:spPr bwMode="auto">
          <a:xfrm>
            <a:off x="5765800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A</a:t>
            </a:r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2005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000" b="1">
              <a:latin typeface="Helvetica" pitchFamily="34" charset="0"/>
            </a:endParaRPr>
          </a:p>
        </p:txBody>
      </p:sp>
      <p:sp>
        <p:nvSpPr>
          <p:cNvPr id="682006" name="Text Box 22"/>
          <p:cNvSpPr txBox="1">
            <a:spLocks noChangeArrowheads="1"/>
          </p:cNvSpPr>
          <p:nvPr/>
        </p:nvSpPr>
        <p:spPr bwMode="auto">
          <a:xfrm>
            <a:off x="6526213" y="3413125"/>
            <a:ext cx="15065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82007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82008" name="Text Box 24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82009" name="Text Box 25"/>
          <p:cNvSpPr txBox="1">
            <a:spLocks noChangeArrowheads="1"/>
          </p:cNvSpPr>
          <p:nvPr/>
        </p:nvSpPr>
        <p:spPr bwMode="auto">
          <a:xfrm>
            <a:off x="1196975" y="3000375"/>
            <a:ext cx="696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82010" name="Text Box 26"/>
          <p:cNvSpPr txBox="1">
            <a:spLocks noChangeArrowheads="1"/>
          </p:cNvSpPr>
          <p:nvPr/>
        </p:nvSpPr>
        <p:spPr bwMode="auto">
          <a:xfrm>
            <a:off x="4224338" y="3702050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82011" name="Text Box 27"/>
          <p:cNvSpPr txBox="1">
            <a:spLocks noChangeArrowheads="1"/>
          </p:cNvSpPr>
          <p:nvPr/>
        </p:nvSpPr>
        <p:spPr bwMode="auto">
          <a:xfrm>
            <a:off x="4791075" y="2438400"/>
            <a:ext cx="32718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Store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%eax, A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Write Transaction (2)</a:t>
            </a:r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CPU places data word y on the bus.</a:t>
            </a:r>
            <a:endParaRPr lang="en-US"/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4037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4039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y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5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6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7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1604963" y="2346325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84049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84051" name="Text Box 19"/>
          <p:cNvSpPr txBox="1">
            <a:spLocks noChangeArrowheads="1"/>
          </p:cNvSpPr>
          <p:nvPr/>
        </p:nvSpPr>
        <p:spPr bwMode="auto">
          <a:xfrm>
            <a:off x="5783263" y="382587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y</a:t>
            </a:r>
          </a:p>
        </p:txBody>
      </p:sp>
      <p:sp>
        <p:nvSpPr>
          <p:cNvPr id="684052" name="Line 20"/>
          <p:cNvSpPr>
            <a:spLocks noChangeShapeType="1"/>
          </p:cNvSpPr>
          <p:nvPr/>
        </p:nvSpPr>
        <p:spPr bwMode="auto">
          <a:xfrm>
            <a:off x="2266950" y="3276600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Line 21"/>
          <p:cNvSpPr>
            <a:spLocks noChangeShapeType="1"/>
          </p:cNvSpPr>
          <p:nvPr/>
        </p:nvSpPr>
        <p:spPr bwMode="auto">
          <a:xfrm>
            <a:off x="2266950" y="4191000"/>
            <a:ext cx="4495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54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55" name="Text Box 23"/>
          <p:cNvSpPr txBox="1">
            <a:spLocks noChangeArrowheads="1"/>
          </p:cNvSpPr>
          <p:nvPr/>
        </p:nvSpPr>
        <p:spPr bwMode="auto">
          <a:xfrm>
            <a:off x="6521450" y="3397250"/>
            <a:ext cx="1506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84056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84057" name="Text Box 25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84058" name="Text Box 26"/>
          <p:cNvSpPr txBox="1">
            <a:spLocks noChangeArrowheads="1"/>
          </p:cNvSpPr>
          <p:nvPr/>
        </p:nvSpPr>
        <p:spPr bwMode="auto">
          <a:xfrm>
            <a:off x="1192213" y="3016250"/>
            <a:ext cx="696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84059" name="Text Box 27"/>
          <p:cNvSpPr txBox="1">
            <a:spLocks noChangeArrowheads="1"/>
          </p:cNvSpPr>
          <p:nvPr/>
        </p:nvSpPr>
        <p:spPr bwMode="auto">
          <a:xfrm>
            <a:off x="4219575" y="3717925"/>
            <a:ext cx="11350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84060" name="Text Box 28"/>
          <p:cNvSpPr txBox="1">
            <a:spLocks noChangeArrowheads="1"/>
          </p:cNvSpPr>
          <p:nvPr/>
        </p:nvSpPr>
        <p:spPr bwMode="auto">
          <a:xfrm>
            <a:off x="4552950" y="2438400"/>
            <a:ext cx="32718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Store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%eax, A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Write Transaction (3)</a:t>
            </a: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Main memory read data word y from the bus and stores it at address A.</a:t>
            </a:r>
            <a:endParaRPr lang="en-US"/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608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8608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y</a:t>
            </a:r>
            <a:endParaRPr lang="en-US" sz="1000" b="1">
              <a:latin typeface="Helvetica" pitchFamily="34" charset="0"/>
            </a:endParaRPr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86096" name="Text Box 16"/>
          <p:cNvSpPr txBox="1">
            <a:spLocks noChangeArrowheads="1"/>
          </p:cNvSpPr>
          <p:nvPr/>
        </p:nvSpPr>
        <p:spPr bwMode="auto">
          <a:xfrm>
            <a:off x="1609725" y="2343150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8609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9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8609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33CCFF"/>
                </a:solidFill>
                <a:latin typeface="Helvetica" pitchFamily="34" charset="0"/>
              </a:rPr>
              <a:t>y</a:t>
            </a:r>
            <a:endParaRPr lang="en-US" sz="1000" b="1">
              <a:solidFill>
                <a:srgbClr val="33CCFF"/>
              </a:solidFill>
              <a:latin typeface="Helvetica" pitchFamily="34" charset="0"/>
            </a:endParaRPr>
          </a:p>
        </p:txBody>
      </p: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6526213" y="3409950"/>
            <a:ext cx="15065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</p:txBody>
      </p:sp>
      <p:sp>
        <p:nvSpPr>
          <p:cNvPr id="68610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7662863" y="417195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1196975" y="2997200"/>
            <a:ext cx="696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%eax</a:t>
            </a:r>
          </a:p>
        </p:txBody>
      </p:sp>
      <p:sp>
        <p:nvSpPr>
          <p:cNvPr id="686104" name="Text Box 24"/>
          <p:cNvSpPr txBox="1">
            <a:spLocks noChangeArrowheads="1"/>
          </p:cNvSpPr>
          <p:nvPr/>
        </p:nvSpPr>
        <p:spPr bwMode="auto">
          <a:xfrm>
            <a:off x="4224338" y="369887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 bridge</a:t>
            </a:r>
          </a:p>
        </p:txBody>
      </p:sp>
      <p:sp>
        <p:nvSpPr>
          <p:cNvPr id="68610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2718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Store operation:</a:t>
            </a:r>
            <a:r>
              <a:rPr lang="en-US" sz="1600" b="1"/>
              <a:t> </a:t>
            </a:r>
            <a:r>
              <a:rPr lang="en-US" sz="1600" b="1">
                <a:latin typeface="Courier New" pitchFamily="49" charset="0"/>
              </a:rPr>
              <a:t>movl %eax, A</a:t>
            </a:r>
            <a:endParaRPr lang="en-US" sz="1600" b="1"/>
          </a:p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762000"/>
          </a:xfrm>
        </p:spPr>
        <p:txBody>
          <a:bodyPr/>
          <a:lstStyle/>
          <a:p>
            <a:r>
              <a:rPr lang="en-US"/>
              <a:t>Memory Hierarchy (Review)</a:t>
            </a:r>
          </a:p>
        </p:txBody>
      </p:sp>
      <p:sp>
        <p:nvSpPr>
          <p:cNvPr id="690179" name="AutoShape 3"/>
          <p:cNvSpPr>
            <a:spLocks noChangeAspect="1" noChangeArrowheads="1"/>
          </p:cNvSpPr>
          <p:nvPr/>
        </p:nvSpPr>
        <p:spPr bwMode="auto">
          <a:xfrm>
            <a:off x="1147763" y="1009650"/>
            <a:ext cx="6242050" cy="516255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80" name="Text Box 4"/>
          <p:cNvSpPr txBox="1">
            <a:spLocks noChangeAspect="1" noChangeArrowheads="1"/>
          </p:cNvSpPr>
          <p:nvPr/>
        </p:nvSpPr>
        <p:spPr bwMode="auto">
          <a:xfrm>
            <a:off x="3770313" y="1565275"/>
            <a:ext cx="10429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registers</a:t>
            </a:r>
          </a:p>
        </p:txBody>
      </p:sp>
      <p:sp>
        <p:nvSpPr>
          <p:cNvPr id="690181" name="Text Box 5"/>
          <p:cNvSpPr txBox="1">
            <a:spLocks noChangeAspect="1" noChangeArrowheads="1"/>
          </p:cNvSpPr>
          <p:nvPr/>
        </p:nvSpPr>
        <p:spPr bwMode="auto">
          <a:xfrm>
            <a:off x="3487738" y="1982788"/>
            <a:ext cx="15494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on-chip L1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cache (SRAM)</a:t>
            </a:r>
          </a:p>
        </p:txBody>
      </p:sp>
      <p:sp>
        <p:nvSpPr>
          <p:cNvPr id="690182" name="Text Box 6"/>
          <p:cNvSpPr txBox="1">
            <a:spLocks noChangeAspect="1" noChangeArrowheads="1"/>
          </p:cNvSpPr>
          <p:nvPr/>
        </p:nvSpPr>
        <p:spPr bwMode="auto">
          <a:xfrm>
            <a:off x="3530600" y="3473450"/>
            <a:ext cx="15065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 memory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(DRAM)</a:t>
            </a:r>
          </a:p>
        </p:txBody>
      </p:sp>
      <p:sp>
        <p:nvSpPr>
          <p:cNvPr id="690183" name="Text Box 7"/>
          <p:cNvSpPr txBox="1">
            <a:spLocks noChangeAspect="1" noChangeArrowheads="1"/>
          </p:cNvSpPr>
          <p:nvPr/>
        </p:nvSpPr>
        <p:spPr bwMode="auto">
          <a:xfrm>
            <a:off x="2994025" y="4537075"/>
            <a:ext cx="25098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local secondary storage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(local disks)</a:t>
            </a:r>
          </a:p>
        </p:txBody>
      </p:sp>
      <p:sp>
        <p:nvSpPr>
          <p:cNvPr id="690184" name="Line 8"/>
          <p:cNvSpPr>
            <a:spLocks noChangeAspect="1" noChangeShapeType="1"/>
          </p:cNvSpPr>
          <p:nvPr/>
        </p:nvSpPr>
        <p:spPr bwMode="auto">
          <a:xfrm>
            <a:off x="3741738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85" name="Line 9"/>
          <p:cNvSpPr>
            <a:spLocks noChangeAspect="1" noChangeShapeType="1"/>
          </p:cNvSpPr>
          <p:nvPr/>
        </p:nvSpPr>
        <p:spPr bwMode="auto">
          <a:xfrm>
            <a:off x="3346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86" name="Line 10"/>
          <p:cNvSpPr>
            <a:spLocks noChangeAspect="1" noChangeShapeType="1"/>
          </p:cNvSpPr>
          <p:nvPr/>
        </p:nvSpPr>
        <p:spPr bwMode="auto">
          <a:xfrm>
            <a:off x="2992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87" name="Line 11"/>
          <p:cNvSpPr>
            <a:spLocks noChangeAspect="1" noChangeShapeType="1"/>
          </p:cNvSpPr>
          <p:nvPr/>
        </p:nvSpPr>
        <p:spPr bwMode="auto">
          <a:xfrm>
            <a:off x="304800" y="3873500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88" name="Text Box 12"/>
          <p:cNvSpPr txBox="1">
            <a:spLocks noChangeAspect="1" noChangeArrowheads="1"/>
          </p:cNvSpPr>
          <p:nvPr/>
        </p:nvSpPr>
        <p:spPr bwMode="auto">
          <a:xfrm>
            <a:off x="265113" y="3752850"/>
            <a:ext cx="1108075" cy="180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Larger, 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slower,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and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cheaper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(per byte)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storage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devices</a:t>
            </a:r>
          </a:p>
        </p:txBody>
      </p:sp>
      <p:sp>
        <p:nvSpPr>
          <p:cNvPr id="690189" name="Line 13"/>
          <p:cNvSpPr>
            <a:spLocks noChangeAspect="1" noChangeShapeType="1"/>
          </p:cNvSpPr>
          <p:nvPr/>
        </p:nvSpPr>
        <p:spPr bwMode="auto">
          <a:xfrm>
            <a:off x="2376488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90" name="Text Box 14"/>
          <p:cNvSpPr txBox="1">
            <a:spLocks noChangeAspect="1" noChangeArrowheads="1"/>
          </p:cNvSpPr>
          <p:nvPr/>
        </p:nvSpPr>
        <p:spPr bwMode="auto">
          <a:xfrm>
            <a:off x="2347913" y="5637213"/>
            <a:ext cx="391636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remote secondary storage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(distributed file systems, Web servers)</a:t>
            </a: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6943725" y="4343400"/>
            <a:ext cx="2200275" cy="852487"/>
            <a:chOff x="4176" y="2648"/>
            <a:chExt cx="1488" cy="576"/>
          </a:xfrm>
        </p:grpSpPr>
        <p:sp>
          <p:nvSpPr>
            <p:cNvPr id="690192" name="AutoShape 16"/>
            <p:cNvSpPr>
              <a:spLocks noChangeAspect="1"/>
            </p:cNvSpPr>
            <p:nvPr/>
          </p:nvSpPr>
          <p:spPr bwMode="auto">
            <a:xfrm>
              <a:off x="4176" y="26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193" name="Text Box 17"/>
            <p:cNvSpPr txBox="1">
              <a:spLocks noChangeAspect="1" noChangeArrowheads="1"/>
            </p:cNvSpPr>
            <p:nvPr/>
          </p:nvSpPr>
          <p:spPr bwMode="auto">
            <a:xfrm>
              <a:off x="4269" y="2711"/>
              <a:ext cx="1395" cy="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FF0000"/>
                  </a:solidFill>
                  <a:latin typeface="Helvetica" pitchFamily="34" charset="0"/>
                </a:rPr>
                <a:t>Local disks hold files retrieved from disks on remote network servers.</a:t>
              </a: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6388100" y="3338512"/>
            <a:ext cx="2908300" cy="852488"/>
            <a:chOff x="3696" y="1968"/>
            <a:chExt cx="1968" cy="576"/>
          </a:xfrm>
        </p:grpSpPr>
        <p:sp>
          <p:nvSpPr>
            <p:cNvPr id="690195" name="AutoShape 19"/>
            <p:cNvSpPr>
              <a:spLocks noChangeAspect="1"/>
            </p:cNvSpPr>
            <p:nvPr/>
          </p:nvSpPr>
          <p:spPr bwMode="auto">
            <a:xfrm>
              <a:off x="3696" y="196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196" name="Text Box 20"/>
            <p:cNvSpPr txBox="1">
              <a:spLocks noChangeAspect="1" noChangeArrowheads="1"/>
            </p:cNvSpPr>
            <p:nvPr/>
          </p:nvSpPr>
          <p:spPr bwMode="auto">
            <a:xfrm>
              <a:off x="3791" y="2032"/>
              <a:ext cx="1873" cy="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FF0000"/>
                  </a:solidFill>
                  <a:latin typeface="Helvetica" pitchFamily="34" charset="0"/>
                </a:rPr>
                <a:t>Main memory holds disk </a:t>
              </a:r>
            </a:p>
            <a:p>
              <a:pPr eaLnBrk="0" hangingPunct="0"/>
              <a:r>
                <a:rPr lang="en-US" sz="1200" b="1" dirty="0">
                  <a:solidFill>
                    <a:srgbClr val="FF0000"/>
                  </a:solidFill>
                  <a:latin typeface="Helvetica" pitchFamily="34" charset="0"/>
                </a:rPr>
                <a:t>blocks retrieved from local </a:t>
              </a:r>
            </a:p>
            <a:p>
              <a:pPr eaLnBrk="0" hangingPunct="0"/>
              <a:r>
                <a:rPr lang="en-US" sz="1200" b="1" dirty="0">
                  <a:solidFill>
                    <a:srgbClr val="FF0000"/>
                  </a:solidFill>
                  <a:latin typeface="Helvetica" pitchFamily="34" charset="0"/>
                </a:rPr>
                <a:t>disks.</a:t>
              </a:r>
            </a:p>
          </p:txBody>
        </p:sp>
      </p:grpSp>
      <p:sp>
        <p:nvSpPr>
          <p:cNvPr id="690197" name="Line 21"/>
          <p:cNvSpPr>
            <a:spLocks noChangeAspect="1" noChangeShapeType="1"/>
          </p:cNvSpPr>
          <p:nvPr/>
        </p:nvSpPr>
        <p:spPr bwMode="auto">
          <a:xfrm>
            <a:off x="1785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198" name="Text Box 22"/>
          <p:cNvSpPr txBox="1">
            <a:spLocks noChangeAspect="1" noChangeArrowheads="1"/>
          </p:cNvSpPr>
          <p:nvPr/>
        </p:nvSpPr>
        <p:spPr bwMode="auto">
          <a:xfrm>
            <a:off x="3525838" y="2647950"/>
            <a:ext cx="15494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off-chip L2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cache (SRAM)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46713" y="1905000"/>
            <a:ext cx="3011487" cy="615950"/>
            <a:chOff x="2975" y="797"/>
            <a:chExt cx="1897" cy="388"/>
          </a:xfrm>
        </p:grpSpPr>
        <p:sp>
          <p:nvSpPr>
            <p:cNvPr id="690200" name="Text Box 24"/>
            <p:cNvSpPr txBox="1">
              <a:spLocks noChangeAspect="1" noChangeArrowheads="1"/>
            </p:cNvSpPr>
            <p:nvPr/>
          </p:nvSpPr>
          <p:spPr bwMode="auto">
            <a:xfrm>
              <a:off x="3084" y="839"/>
              <a:ext cx="17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0000"/>
                  </a:solidFill>
                  <a:latin typeface="Helvetica" pitchFamily="34" charset="0"/>
                </a:rPr>
                <a:t>L1 cache holds cache lines retrieved from the L2 cache memory.</a:t>
              </a:r>
            </a:p>
          </p:txBody>
        </p:sp>
        <p:sp>
          <p:nvSpPr>
            <p:cNvPr id="690201" name="AutoShape 25"/>
            <p:cNvSpPr>
              <a:spLocks noChangeAspect="1"/>
            </p:cNvSpPr>
            <p:nvPr/>
          </p:nvSpPr>
          <p:spPr bwMode="auto">
            <a:xfrm>
              <a:off x="2975" y="797"/>
              <a:ext cx="45" cy="388"/>
            </a:xfrm>
            <a:prstGeom prst="rightBrace">
              <a:avLst>
                <a:gd name="adj1" fmla="val 71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0202" name="Text Box 26"/>
          <p:cNvSpPr txBox="1">
            <a:spLocks noChangeAspect="1" noChangeArrowheads="1"/>
          </p:cNvSpPr>
          <p:nvPr/>
        </p:nvSpPr>
        <p:spPr bwMode="auto">
          <a:xfrm>
            <a:off x="5221288" y="1371600"/>
            <a:ext cx="2919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200" b="1" dirty="0">
                <a:solidFill>
                  <a:srgbClr val="FF0000"/>
                </a:solidFill>
                <a:latin typeface="Helvetica" pitchFamily="34" charset="0"/>
              </a:rPr>
              <a:t>CPU registers hold words retrieved from L1 cache.</a:t>
            </a:r>
          </a:p>
        </p:txBody>
      </p:sp>
      <p:sp>
        <p:nvSpPr>
          <p:cNvPr id="690203" name="AutoShape 27"/>
          <p:cNvSpPr>
            <a:spLocks noChangeAspect="1"/>
          </p:cNvSpPr>
          <p:nvPr/>
        </p:nvSpPr>
        <p:spPr bwMode="auto">
          <a:xfrm>
            <a:off x="5030788" y="1295400"/>
            <a:ext cx="76200" cy="615950"/>
          </a:xfrm>
          <a:prstGeom prst="rightBrace">
            <a:avLst>
              <a:gd name="adj1" fmla="val 6736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830888" y="2590800"/>
            <a:ext cx="2862262" cy="614363"/>
            <a:chOff x="3198" y="1200"/>
            <a:chExt cx="1803" cy="387"/>
          </a:xfrm>
        </p:grpSpPr>
        <p:sp>
          <p:nvSpPr>
            <p:cNvPr id="690205" name="Text Box 29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FF0000"/>
                  </a:solidFill>
                  <a:latin typeface="Helvetica" pitchFamily="34" charset="0"/>
                </a:rPr>
                <a:t>L2 cache holds cache lines retrieved from main memory.</a:t>
              </a:r>
            </a:p>
          </p:txBody>
        </p:sp>
        <p:sp>
          <p:nvSpPr>
            <p:cNvPr id="690206" name="AutoShape 30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0207" name="Text Box 31"/>
          <p:cNvSpPr txBox="1">
            <a:spLocks noChangeAspect="1" noChangeArrowheads="1"/>
          </p:cNvSpPr>
          <p:nvPr/>
        </p:nvSpPr>
        <p:spPr bwMode="auto">
          <a:xfrm>
            <a:off x="3429000" y="13271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L0:</a:t>
            </a:r>
          </a:p>
        </p:txBody>
      </p:sp>
      <p:sp>
        <p:nvSpPr>
          <p:cNvPr id="690208" name="Text Box 32"/>
          <p:cNvSpPr txBox="1">
            <a:spLocks noChangeAspect="1" noChangeArrowheads="1"/>
          </p:cNvSpPr>
          <p:nvPr/>
        </p:nvSpPr>
        <p:spPr bwMode="auto">
          <a:xfrm>
            <a:off x="3048000" y="203676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L1:</a:t>
            </a:r>
          </a:p>
        </p:txBody>
      </p:sp>
      <p:sp>
        <p:nvSpPr>
          <p:cNvPr id="690209" name="Text Box 33"/>
          <p:cNvSpPr txBox="1">
            <a:spLocks noChangeAspect="1" noChangeArrowheads="1"/>
          </p:cNvSpPr>
          <p:nvPr/>
        </p:nvSpPr>
        <p:spPr bwMode="auto">
          <a:xfrm>
            <a:off x="2667000" y="26670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L2:</a:t>
            </a:r>
          </a:p>
        </p:txBody>
      </p:sp>
      <p:sp>
        <p:nvSpPr>
          <p:cNvPr id="690210" name="Text Box 34"/>
          <p:cNvSpPr txBox="1">
            <a:spLocks noChangeAspect="1" noChangeArrowheads="1"/>
          </p:cNvSpPr>
          <p:nvPr/>
        </p:nvSpPr>
        <p:spPr bwMode="auto">
          <a:xfrm>
            <a:off x="2133600" y="35052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L3:</a:t>
            </a:r>
          </a:p>
        </p:txBody>
      </p:sp>
      <p:sp>
        <p:nvSpPr>
          <p:cNvPr id="690211" name="Text Box 35"/>
          <p:cNvSpPr txBox="1">
            <a:spLocks noChangeAspect="1" noChangeArrowheads="1"/>
          </p:cNvSpPr>
          <p:nvPr/>
        </p:nvSpPr>
        <p:spPr bwMode="auto">
          <a:xfrm>
            <a:off x="1568450" y="44958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L4:</a:t>
            </a:r>
          </a:p>
        </p:txBody>
      </p:sp>
      <p:sp>
        <p:nvSpPr>
          <p:cNvPr id="690212" name="Text Box 36"/>
          <p:cNvSpPr txBox="1">
            <a:spLocks noChangeAspect="1" noChangeArrowheads="1"/>
          </p:cNvSpPr>
          <p:nvPr/>
        </p:nvSpPr>
        <p:spPr bwMode="auto">
          <a:xfrm>
            <a:off x="882650" y="56070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482"/>
                </a:solidFill>
                <a:latin typeface="Helvetica" pitchFamily="34" charset="0"/>
              </a:rPr>
              <a:t>L5:</a:t>
            </a:r>
          </a:p>
        </p:txBody>
      </p:sp>
      <p:sp>
        <p:nvSpPr>
          <p:cNvPr id="690213" name="Text Box 37"/>
          <p:cNvSpPr txBox="1">
            <a:spLocks noChangeAspect="1" noChangeArrowheads="1"/>
          </p:cNvSpPr>
          <p:nvPr/>
        </p:nvSpPr>
        <p:spPr bwMode="auto">
          <a:xfrm>
            <a:off x="271463" y="1549400"/>
            <a:ext cx="1108075" cy="180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Smaller,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faster,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and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costlier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(per byte)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storage </a:t>
            </a:r>
          </a:p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Helvetica" pitchFamily="34" charset="0"/>
              </a:rPr>
              <a:t>devices</a:t>
            </a:r>
          </a:p>
        </p:txBody>
      </p:sp>
      <p:sp>
        <p:nvSpPr>
          <p:cNvPr id="690214" name="Line 38"/>
          <p:cNvSpPr>
            <a:spLocks noChangeShapeType="1"/>
          </p:cNvSpPr>
          <p:nvPr/>
        </p:nvSpPr>
        <p:spPr bwMode="auto">
          <a:xfrm flipH="1" flipV="1">
            <a:off x="319088" y="1074738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Memories</a:t>
            </a:r>
            <a:endParaRPr lang="en-US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dirty="0" smtClean="0"/>
              <a:t>Cache memories are small, fast SRAM-based memories managed automatically in hardware</a:t>
            </a:r>
          </a:p>
          <a:p>
            <a:pPr lvl="1"/>
            <a:r>
              <a:rPr lang="en-US" dirty="0" smtClean="0"/>
              <a:t>Hold frequently accessed blocks of main memory</a:t>
            </a:r>
          </a:p>
          <a:p>
            <a:r>
              <a:rPr lang="en-US" dirty="0" smtClean="0"/>
              <a:t>CPU looks first for data in L1, then in L2, then in main memory</a:t>
            </a:r>
          </a:p>
        </p:txBody>
      </p:sp>
      <p:sp>
        <p:nvSpPr>
          <p:cNvPr id="692228" name="Rectangle 4"/>
          <p:cNvSpPr>
            <a:spLocks noChangeAspect="1" noChangeArrowheads="1"/>
          </p:cNvSpPr>
          <p:nvPr/>
        </p:nvSpPr>
        <p:spPr bwMode="auto">
          <a:xfrm>
            <a:off x="7889875" y="4940300"/>
            <a:ext cx="819150" cy="823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</p:txBody>
      </p:sp>
      <p:sp>
        <p:nvSpPr>
          <p:cNvPr id="692229" name="AutoShape 5"/>
          <p:cNvSpPr>
            <a:spLocks noChangeAspect="1" noChangeArrowheads="1"/>
          </p:cNvSpPr>
          <p:nvPr/>
        </p:nvSpPr>
        <p:spPr bwMode="auto">
          <a:xfrm>
            <a:off x="6516688" y="5076825"/>
            <a:ext cx="1344612" cy="481012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0" name="Rectangle 6"/>
          <p:cNvSpPr>
            <a:spLocks noChangeAspect="1" noChangeArrowheads="1"/>
          </p:cNvSpPr>
          <p:nvPr/>
        </p:nvSpPr>
        <p:spPr bwMode="auto">
          <a:xfrm>
            <a:off x="5692775" y="5105400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I/O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bridge</a:t>
            </a:r>
          </a:p>
        </p:txBody>
      </p:sp>
      <p:sp>
        <p:nvSpPr>
          <p:cNvPr id="692231" name="AutoShape 7"/>
          <p:cNvSpPr>
            <a:spLocks noChangeAspect="1" noChangeArrowheads="1"/>
          </p:cNvSpPr>
          <p:nvPr/>
        </p:nvSpPr>
        <p:spPr bwMode="auto">
          <a:xfrm>
            <a:off x="4379913" y="5076825"/>
            <a:ext cx="1309687" cy="481012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2" name="Rectangle 8"/>
          <p:cNvSpPr>
            <a:spLocks noChangeAspect="1" noChangeArrowheads="1"/>
          </p:cNvSpPr>
          <p:nvPr/>
        </p:nvSpPr>
        <p:spPr bwMode="auto">
          <a:xfrm>
            <a:off x="2668588" y="5105400"/>
            <a:ext cx="1687512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bus interface</a:t>
            </a:r>
          </a:p>
        </p:txBody>
      </p:sp>
      <p:sp>
        <p:nvSpPr>
          <p:cNvPr id="692233" name="Rectangle 9"/>
          <p:cNvSpPr>
            <a:spLocks noChangeAspect="1" noChangeArrowheads="1"/>
          </p:cNvSpPr>
          <p:nvPr/>
        </p:nvSpPr>
        <p:spPr bwMode="auto">
          <a:xfrm>
            <a:off x="3494088" y="3910012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4" name="Rectangle 10"/>
          <p:cNvSpPr>
            <a:spLocks noChangeAspect="1" noChangeArrowheads="1"/>
          </p:cNvSpPr>
          <p:nvPr/>
        </p:nvSpPr>
        <p:spPr bwMode="auto">
          <a:xfrm>
            <a:off x="3494088" y="4048125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Rectangle 11"/>
          <p:cNvSpPr>
            <a:spLocks noChangeAspect="1" noChangeArrowheads="1"/>
          </p:cNvSpPr>
          <p:nvPr/>
        </p:nvSpPr>
        <p:spPr bwMode="auto">
          <a:xfrm>
            <a:off x="3494088" y="418465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6" name="Rectangle 12"/>
          <p:cNvSpPr>
            <a:spLocks noChangeAspect="1" noChangeArrowheads="1"/>
          </p:cNvSpPr>
          <p:nvPr/>
        </p:nvSpPr>
        <p:spPr bwMode="auto">
          <a:xfrm>
            <a:off x="3494088" y="432276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7" name="Rectangle 13"/>
          <p:cNvSpPr>
            <a:spLocks noChangeAspect="1" noChangeArrowheads="1"/>
          </p:cNvSpPr>
          <p:nvPr/>
        </p:nvSpPr>
        <p:spPr bwMode="auto">
          <a:xfrm>
            <a:off x="3494088" y="445928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8" name="AutoShape 14"/>
          <p:cNvSpPr>
            <a:spLocks noChangeAspect="1" noChangeArrowheads="1"/>
          </p:cNvSpPr>
          <p:nvPr/>
        </p:nvSpPr>
        <p:spPr bwMode="auto">
          <a:xfrm>
            <a:off x="4191000" y="3910012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9" name="AutoShape 15"/>
          <p:cNvSpPr>
            <a:spLocks noChangeAspect="1" noChangeArrowheads="1"/>
          </p:cNvSpPr>
          <p:nvPr/>
        </p:nvSpPr>
        <p:spPr bwMode="auto">
          <a:xfrm flipH="1">
            <a:off x="4110038" y="4252912"/>
            <a:ext cx="400050" cy="344488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40" name="AutoShape 16"/>
          <p:cNvSpPr>
            <a:spLocks noChangeAspect="1" noChangeArrowheads="1"/>
          </p:cNvSpPr>
          <p:nvPr/>
        </p:nvSpPr>
        <p:spPr bwMode="auto">
          <a:xfrm>
            <a:off x="1501775" y="5076825"/>
            <a:ext cx="1166813" cy="481012"/>
          </a:xfrm>
          <a:prstGeom prst="leftRightArrow">
            <a:avLst>
              <a:gd name="adj1" fmla="val 50000"/>
              <a:gd name="adj2" fmla="val 4851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41" name="Rectangle 17"/>
          <p:cNvSpPr>
            <a:spLocks noChangeAspect="1" noChangeArrowheads="1"/>
          </p:cNvSpPr>
          <p:nvPr/>
        </p:nvSpPr>
        <p:spPr bwMode="auto">
          <a:xfrm>
            <a:off x="609600" y="5105400"/>
            <a:ext cx="887413" cy="5207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L2 cache</a:t>
            </a:r>
          </a:p>
        </p:txBody>
      </p:sp>
      <p:sp>
        <p:nvSpPr>
          <p:cNvPr id="692242" name="Rectangle 18"/>
          <p:cNvSpPr>
            <a:spLocks noChangeAspect="1" noChangeArrowheads="1"/>
          </p:cNvSpPr>
          <p:nvPr/>
        </p:nvSpPr>
        <p:spPr bwMode="auto">
          <a:xfrm>
            <a:off x="4591050" y="3773487"/>
            <a:ext cx="479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92243" name="Text Box 19"/>
          <p:cNvSpPr txBox="1">
            <a:spLocks noChangeAspect="1" noChangeArrowheads="1"/>
          </p:cNvSpPr>
          <p:nvPr/>
        </p:nvSpPr>
        <p:spPr bwMode="auto">
          <a:xfrm>
            <a:off x="3176588" y="3605212"/>
            <a:ext cx="1282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92244" name="AutoShape 20"/>
          <p:cNvSpPr>
            <a:spLocks noChangeAspect="1" noChangeArrowheads="1"/>
          </p:cNvSpPr>
          <p:nvPr/>
        </p:nvSpPr>
        <p:spPr bwMode="auto">
          <a:xfrm>
            <a:off x="3560763" y="4665662"/>
            <a:ext cx="549275" cy="411163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45" name="Rectangle 21"/>
          <p:cNvSpPr>
            <a:spLocks noChangeAspect="1" noChangeArrowheads="1"/>
          </p:cNvSpPr>
          <p:nvPr/>
        </p:nvSpPr>
        <p:spPr bwMode="auto">
          <a:xfrm>
            <a:off x="2532063" y="3567112"/>
            <a:ext cx="2676525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46" name="Text Box 22"/>
          <p:cNvSpPr txBox="1">
            <a:spLocks noChangeAspect="1" noChangeArrowheads="1"/>
          </p:cNvSpPr>
          <p:nvPr/>
        </p:nvSpPr>
        <p:spPr bwMode="auto">
          <a:xfrm>
            <a:off x="2389188" y="3276600"/>
            <a:ext cx="10858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CPU chip</a:t>
            </a:r>
          </a:p>
        </p:txBody>
      </p:sp>
      <p:sp>
        <p:nvSpPr>
          <p:cNvPr id="692247" name="Text Box 23"/>
          <p:cNvSpPr txBox="1">
            <a:spLocks noChangeAspect="1" noChangeArrowheads="1"/>
          </p:cNvSpPr>
          <p:nvPr/>
        </p:nvSpPr>
        <p:spPr bwMode="auto">
          <a:xfrm>
            <a:off x="1071563" y="4443412"/>
            <a:ext cx="1176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bus</a:t>
            </a:r>
          </a:p>
        </p:txBody>
      </p:sp>
      <p:sp>
        <p:nvSpPr>
          <p:cNvPr id="692248" name="Line 24"/>
          <p:cNvSpPr>
            <a:spLocks noChangeAspect="1" noChangeShapeType="1"/>
          </p:cNvSpPr>
          <p:nvPr/>
        </p:nvSpPr>
        <p:spPr bwMode="auto">
          <a:xfrm>
            <a:off x="1570038" y="4733925"/>
            <a:ext cx="41275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49" name="Text Box 25"/>
          <p:cNvSpPr txBox="1">
            <a:spLocks noChangeAspect="1" noChangeArrowheads="1"/>
          </p:cNvSpPr>
          <p:nvPr/>
        </p:nvSpPr>
        <p:spPr bwMode="auto">
          <a:xfrm>
            <a:off x="5197475" y="4443412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system bus</a:t>
            </a:r>
          </a:p>
        </p:txBody>
      </p:sp>
      <p:sp>
        <p:nvSpPr>
          <p:cNvPr id="692250" name="Line 26"/>
          <p:cNvSpPr>
            <a:spLocks noChangeAspect="1" noChangeShapeType="1"/>
          </p:cNvSpPr>
          <p:nvPr/>
        </p:nvSpPr>
        <p:spPr bwMode="auto">
          <a:xfrm flipH="1">
            <a:off x="5070475" y="4733925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51" name="Text Box 27"/>
          <p:cNvSpPr txBox="1">
            <a:spLocks noChangeAspect="1" noChangeArrowheads="1"/>
          </p:cNvSpPr>
          <p:nvPr/>
        </p:nvSpPr>
        <p:spPr bwMode="auto">
          <a:xfrm>
            <a:off x="6475413" y="4443412"/>
            <a:ext cx="13922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memory bus</a:t>
            </a:r>
          </a:p>
        </p:txBody>
      </p:sp>
      <p:sp>
        <p:nvSpPr>
          <p:cNvPr id="692252" name="Line 28"/>
          <p:cNvSpPr>
            <a:spLocks noChangeAspect="1" noChangeShapeType="1"/>
          </p:cNvSpPr>
          <p:nvPr/>
        </p:nvSpPr>
        <p:spPr bwMode="auto">
          <a:xfrm>
            <a:off x="7131050" y="4733925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53" name="Rectangle 29"/>
          <p:cNvSpPr>
            <a:spLocks noChangeAspect="1" noChangeArrowheads="1"/>
          </p:cNvSpPr>
          <p:nvPr/>
        </p:nvSpPr>
        <p:spPr bwMode="auto">
          <a:xfrm>
            <a:off x="2668588" y="4006850"/>
            <a:ext cx="657225" cy="5207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L1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cache</a:t>
            </a:r>
          </a:p>
        </p:txBody>
      </p:sp>
      <p:sp>
        <p:nvSpPr>
          <p:cNvPr id="692254" name="AutoShape 30"/>
          <p:cNvSpPr>
            <a:spLocks noChangeAspect="1" noChangeArrowheads="1"/>
          </p:cNvSpPr>
          <p:nvPr/>
        </p:nvSpPr>
        <p:spPr bwMode="auto">
          <a:xfrm>
            <a:off x="2736850" y="4527550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814887" cy="5027612"/>
          </a:xfrm>
        </p:spPr>
        <p:txBody>
          <a:bodyPr/>
          <a:lstStyle/>
          <a:p>
            <a:r>
              <a:rPr lang="en-US" dirty="0" smtClean="0"/>
              <a:t>Memory references are bunched together</a:t>
            </a:r>
          </a:p>
          <a:p>
            <a:pPr lvl="1"/>
            <a:r>
              <a:rPr lang="en-US" dirty="0" smtClean="0"/>
              <a:t>A small portion of address space is accessed at any given time</a:t>
            </a:r>
          </a:p>
          <a:p>
            <a:r>
              <a:rPr lang="en-US" dirty="0" smtClean="0"/>
              <a:t>Cache this portion of the address space in faster memories</a:t>
            </a:r>
          </a:p>
          <a:p>
            <a:endParaRPr lang="en-US" dirty="0"/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5486400" y="31242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7162800" y="1981200"/>
            <a:ext cx="7620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7162800" y="2438400"/>
            <a:ext cx="762000" cy="1524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319" name="Rectangle 7"/>
          <p:cNvSpPr>
            <a:spLocks noChangeArrowheads="1"/>
          </p:cNvSpPr>
          <p:nvPr/>
        </p:nvSpPr>
        <p:spPr bwMode="auto">
          <a:xfrm>
            <a:off x="7162800" y="3124200"/>
            <a:ext cx="76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7162800" y="4267200"/>
            <a:ext cx="7620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auto">
          <a:xfrm flipV="1">
            <a:off x="6324600" y="2590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6324600" y="3352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>
            <a:off x="6324600" y="3581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1324" name="Text Box 12"/>
          <p:cNvSpPr txBox="1">
            <a:spLocks noChangeArrowheads="1"/>
          </p:cNvSpPr>
          <p:nvPr/>
        </p:nvSpPr>
        <p:spPr bwMode="auto">
          <a:xfrm>
            <a:off x="5241925" y="408146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far, we have used a very simple model of memory</a:t>
            </a:r>
          </a:p>
          <a:p>
            <a:pPr lvl="1"/>
            <a:r>
              <a:rPr lang="en-US" dirty="0" smtClean="0"/>
              <a:t>Main Memory is a linear array of bytes that can be accessed given a memory address</a:t>
            </a:r>
          </a:p>
          <a:p>
            <a:pPr lvl="1"/>
            <a:r>
              <a:rPr lang="en-US" dirty="0" smtClean="0"/>
              <a:t>Also used registers to store values</a:t>
            </a:r>
          </a:p>
          <a:p>
            <a:r>
              <a:rPr lang="en-US" dirty="0" smtClean="0"/>
              <a:t>Reality is more complex. There is an entire memory system.</a:t>
            </a:r>
          </a:p>
          <a:p>
            <a:pPr lvl="1"/>
            <a:r>
              <a:rPr lang="en-US" dirty="0" smtClean="0"/>
              <a:t>Different memories exist at different levels of the computer</a:t>
            </a:r>
          </a:p>
          <a:p>
            <a:pPr lvl="1"/>
            <a:r>
              <a:rPr lang="en-US" dirty="0" smtClean="0"/>
              <a:t>Each vary in their speed, size, and cost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locality</a:t>
            </a:r>
          </a:p>
          <a:p>
            <a:pPr lvl="1"/>
            <a:r>
              <a:rPr lang="en-US" dirty="0" smtClean="0"/>
              <a:t>Recently accessed locations will likely be accessed again in near future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 smtClean="0"/>
              <a:t>Will </a:t>
            </a:r>
            <a:r>
              <a:rPr lang="en-US" smtClean="0"/>
              <a:t>likely access </a:t>
            </a:r>
            <a:r>
              <a:rPr lang="en-US" dirty="0" smtClean="0"/>
              <a:t>locations close to ones recently accessed in near future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83364" name="Line 4"/>
          <p:cNvSpPr>
            <a:spLocks noChangeShapeType="1"/>
          </p:cNvSpPr>
          <p:nvPr/>
        </p:nvSpPr>
        <p:spPr bwMode="auto">
          <a:xfrm>
            <a:off x="1143000" y="28956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3886200" y="2743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2667000" y="2743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3505200" y="2743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73152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783369" name="Rectangle 9"/>
          <p:cNvSpPr>
            <a:spLocks noChangeArrowheads="1"/>
          </p:cNvSpPr>
          <p:nvPr/>
        </p:nvSpPr>
        <p:spPr bwMode="auto">
          <a:xfrm>
            <a:off x="4114800" y="4724400"/>
            <a:ext cx="5334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Rectangle 10" descr="Light upward diagonal"/>
          <p:cNvSpPr>
            <a:spLocks noChangeArrowheads="1"/>
          </p:cNvSpPr>
          <p:nvPr/>
        </p:nvSpPr>
        <p:spPr bwMode="auto">
          <a:xfrm>
            <a:off x="4114800" y="5029200"/>
            <a:ext cx="533400" cy="3048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</a:t>
            </a:r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Temporal locality</a:t>
            </a:r>
          </a:p>
          <a:p>
            <a:pPr lvl="1"/>
            <a:r>
              <a:rPr lang="en-US"/>
              <a:t>Code within a loop</a:t>
            </a:r>
          </a:p>
          <a:p>
            <a:pPr lvl="1"/>
            <a:r>
              <a:rPr lang="en-US"/>
              <a:t>Same instructions fetched repeatedly</a:t>
            </a:r>
          </a:p>
          <a:p>
            <a:r>
              <a:rPr lang="en-US"/>
              <a:t>Spatial locality</a:t>
            </a:r>
          </a:p>
          <a:p>
            <a:pPr lvl="1"/>
            <a:r>
              <a:rPr lang="en-US"/>
              <a:t>Data arrays</a:t>
            </a:r>
          </a:p>
          <a:p>
            <a:pPr lvl="1"/>
            <a:r>
              <a:rPr lang="en-US"/>
              <a:t>Local variables in stack</a:t>
            </a:r>
          </a:p>
          <a:p>
            <a:pPr lvl="1"/>
            <a:r>
              <a:rPr lang="en-US"/>
              <a:t>Data allocated in chunks (contiguous bytes)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Locality Good?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the gap between CPU speed and RAM speed</a:t>
            </a:r>
          </a:p>
          <a:p>
            <a:r>
              <a:rPr lang="en-US" dirty="0" smtClean="0"/>
              <a:t>Spatial and temporal locality implies a portion of overall address space can fit in high speed memory</a:t>
            </a:r>
          </a:p>
          <a:p>
            <a:r>
              <a:rPr lang="en-US" dirty="0" smtClean="0"/>
              <a:t>CPU can access instructions and data from this high speed memory</a:t>
            </a:r>
          </a:p>
          <a:p>
            <a:r>
              <a:rPr lang="en-US" dirty="0" smtClean="0"/>
              <a:t>Small high speed memory can make computer faster and cheaper</a:t>
            </a:r>
          </a:p>
          <a:p>
            <a:r>
              <a:rPr lang="en-US" dirty="0" smtClean="0"/>
              <a:t>This is </a:t>
            </a:r>
            <a:r>
              <a:rPr lang="en-US" dirty="0" smtClean="0">
                <a:solidFill>
                  <a:srgbClr val="FF0000"/>
                </a:solidFill>
              </a:rPr>
              <a:t>caching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8" name="Rectangle 34"/>
          <p:cNvSpPr>
            <a:spLocks noGrp="1" noChangeArrowheads="1"/>
          </p:cNvSpPr>
          <p:nvPr>
            <p:ph type="title"/>
          </p:nvPr>
        </p:nvSpPr>
        <p:spPr>
          <a:xfrm>
            <a:off x="427038" y="227013"/>
            <a:ext cx="8716962" cy="781050"/>
          </a:xfrm>
        </p:spPr>
        <p:txBody>
          <a:bodyPr/>
          <a:lstStyle/>
          <a:p>
            <a:r>
              <a:rPr lang="en-US"/>
              <a:t>Caching in a Memory Hierarchy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111250" y="3429000"/>
            <a:ext cx="4267200" cy="228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16446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24828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33210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41592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16446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24828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5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33210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6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41592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7</a:t>
            </a:r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16446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8</a:t>
            </a:r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24828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9</a:t>
            </a: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33210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10</a:t>
            </a:r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41592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11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16446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24828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13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33210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14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41592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15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5372100" y="4144963"/>
            <a:ext cx="3300413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Larger, slower, cheaper storage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device at level k+1 is partitioned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into blocks.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244850" y="1828800"/>
            <a:ext cx="3352800" cy="1524000"/>
            <a:chOff x="2044" y="1152"/>
            <a:chExt cx="2112" cy="960"/>
          </a:xfrm>
        </p:grpSpPr>
        <p:sp>
          <p:nvSpPr>
            <p:cNvPr id="103453" name="Line 29"/>
            <p:cNvSpPr>
              <a:spLocks noChangeShapeType="1"/>
            </p:cNvSpPr>
            <p:nvPr/>
          </p:nvSpPr>
          <p:spPr bwMode="auto">
            <a:xfrm>
              <a:off x="2044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2053" y="1315"/>
              <a:ext cx="2103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/>
                <a:t>Data is copied between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levels in block-sized transfer units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50838" y="1066800"/>
            <a:ext cx="8640762" cy="825500"/>
            <a:chOff x="221" y="672"/>
            <a:chExt cx="5443" cy="520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892" y="760"/>
              <a:ext cx="2256" cy="38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981" y="850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/>
                <a:t>8</a:t>
              </a: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1516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/>
                <a:t>9</a:t>
              </a: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2044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/>
                <a:t>14</a:t>
              </a: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2572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/>
                <a:t>3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3415" y="672"/>
              <a:ext cx="2249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/>
                <a:t>Smaller, faster, more expensive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device at level k caches a 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subset of the blocks from level k+1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1" y="854"/>
              <a:ext cx="5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Level k: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-50800" y="4267200"/>
            <a:ext cx="1173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Level k+1:</a:t>
            </a:r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1646238" y="4191000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2411413" y="2411413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</a:t>
            </a: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1546225" y="1354138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</a:t>
            </a:r>
          </a:p>
        </p:txBody>
      </p:sp>
      <p:sp>
        <p:nvSpPr>
          <p:cNvPr id="103468" name="Rectangle 44"/>
          <p:cNvSpPr>
            <a:spLocks noChangeArrowheads="1"/>
          </p:cNvSpPr>
          <p:nvPr/>
        </p:nvSpPr>
        <p:spPr bwMode="auto">
          <a:xfrm>
            <a:off x="3241675" y="1363663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10</a:t>
            </a:r>
          </a:p>
        </p:txBody>
      </p:sp>
      <p:sp>
        <p:nvSpPr>
          <p:cNvPr id="103470" name="Rectangle 46"/>
          <p:cNvSpPr>
            <a:spLocks noChangeArrowheads="1"/>
          </p:cNvSpPr>
          <p:nvPr/>
        </p:nvSpPr>
        <p:spPr bwMode="auto">
          <a:xfrm>
            <a:off x="2406650" y="2403475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10</a:t>
            </a:r>
          </a:p>
        </p:txBody>
      </p:sp>
      <p:sp>
        <p:nvSpPr>
          <p:cNvPr id="103471" name="Rectangle 47"/>
          <p:cNvSpPr>
            <a:spLocks noChangeArrowheads="1"/>
          </p:cNvSpPr>
          <p:nvPr/>
        </p:nvSpPr>
        <p:spPr bwMode="auto">
          <a:xfrm>
            <a:off x="3319463" y="4648200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0" grpId="0" animBg="1" autoUpdateAnimBg="0"/>
      <p:bldP spid="103461" grpId="0" animBg="1" autoUpdateAnimBg="0"/>
      <p:bldP spid="103464" grpId="0" animBg="1" autoUpdateAnimBg="0"/>
      <p:bldP spid="103468" grpId="0" animBg="1" autoUpdateAnimBg="0"/>
      <p:bldP spid="103470" grpId="0" animBg="1" autoUpdateAnimBg="0"/>
      <p:bldP spid="10347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spect="1" noChangeArrowheads="1"/>
          </p:cNvSpPr>
          <p:nvPr/>
        </p:nvSpPr>
        <p:spPr bwMode="auto">
          <a:xfrm>
            <a:off x="1012825" y="2263775"/>
            <a:ext cx="2862263" cy="48736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7" name="Text Box 51"/>
          <p:cNvSpPr txBox="1">
            <a:spLocks noChangeArrowheads="1"/>
          </p:cNvSpPr>
          <p:nvPr/>
        </p:nvSpPr>
        <p:spPr bwMode="auto">
          <a:xfrm>
            <a:off x="2476500" y="1457325"/>
            <a:ext cx="892175" cy="5334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Request</a:t>
            </a:r>
          </a:p>
          <a:p>
            <a:r>
              <a:rPr lang="en-US" sz="1600"/>
              <a:t>14</a:t>
            </a:r>
          </a:p>
        </p:txBody>
      </p:sp>
      <p:sp>
        <p:nvSpPr>
          <p:cNvPr id="137269" name="Text Box 53"/>
          <p:cNvSpPr txBox="1">
            <a:spLocks noChangeArrowheads="1"/>
          </p:cNvSpPr>
          <p:nvPr/>
        </p:nvSpPr>
        <p:spPr bwMode="auto">
          <a:xfrm>
            <a:off x="2479675" y="1447800"/>
            <a:ext cx="892175" cy="5334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Request</a:t>
            </a:r>
          </a:p>
          <a:p>
            <a:r>
              <a:rPr lang="en-US" sz="1600"/>
              <a:t>12</a:t>
            </a:r>
          </a:p>
        </p:txBody>
      </p:sp>
      <p:sp>
        <p:nvSpPr>
          <p:cNvPr id="13724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Caching  Concepts</a:t>
            </a:r>
          </a:p>
        </p:txBody>
      </p:sp>
      <p:sp>
        <p:nvSpPr>
          <p:cNvPr id="13724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795713" y="1204913"/>
            <a:ext cx="5208587" cy="5224462"/>
          </a:xfrm>
        </p:spPr>
        <p:txBody>
          <a:bodyPr/>
          <a:lstStyle/>
          <a:p>
            <a:r>
              <a:rPr lang="en-US" sz="2000"/>
              <a:t>Program needs object d, which is stored in some block b.</a:t>
            </a:r>
          </a:p>
          <a:p>
            <a:r>
              <a:rPr lang="en-US" sz="2000">
                <a:solidFill>
                  <a:srgbClr val="FF0000"/>
                </a:solidFill>
              </a:rPr>
              <a:t>Cache hit</a:t>
            </a:r>
          </a:p>
          <a:p>
            <a:pPr lvl="1"/>
            <a:r>
              <a:rPr lang="en-US" sz="1800"/>
              <a:t>Program finds  b  in the cache at level k.  E.g.,  block 14.</a:t>
            </a:r>
          </a:p>
          <a:p>
            <a:r>
              <a:rPr lang="en-US" sz="2000">
                <a:solidFill>
                  <a:srgbClr val="FF0000"/>
                </a:solidFill>
              </a:rPr>
              <a:t>Cache miss</a:t>
            </a:r>
          </a:p>
          <a:p>
            <a:pPr lvl="1"/>
            <a:r>
              <a:rPr lang="en-US" sz="1800"/>
              <a:t>b is not at level k, so level k cache  must fetch it from level k+1.             E.g.,  block 12.</a:t>
            </a:r>
          </a:p>
          <a:p>
            <a:pPr lvl="1"/>
            <a:r>
              <a:rPr lang="en-US" sz="1800"/>
              <a:t>If level k cache is full, then some current block must be replaced (evicted). Which one is the “victim”? </a:t>
            </a:r>
          </a:p>
          <a:p>
            <a:pPr lvl="2"/>
            <a:r>
              <a:rPr lang="en-US" sz="1600">
                <a:solidFill>
                  <a:srgbClr val="FF0000"/>
                </a:solidFill>
              </a:rPr>
              <a:t>Placement policy:</a:t>
            </a:r>
            <a:r>
              <a:rPr lang="en-US" sz="1600"/>
              <a:t> where can the new block go? E.g., b mod 4</a:t>
            </a:r>
          </a:p>
          <a:p>
            <a:pPr lvl="2"/>
            <a:r>
              <a:rPr lang="en-US" sz="1600">
                <a:solidFill>
                  <a:srgbClr val="FF0000"/>
                </a:solidFill>
              </a:rPr>
              <a:t>Replacement policy:</a:t>
            </a:r>
            <a:r>
              <a:rPr lang="en-US" sz="1600"/>
              <a:t> which block should be evicted? E.g., LRU</a:t>
            </a:r>
          </a:p>
        </p:txBody>
      </p:sp>
      <p:sp>
        <p:nvSpPr>
          <p:cNvPr id="137222" name="Rectangle 6"/>
          <p:cNvSpPr>
            <a:spLocks noChangeAspect="1" noChangeArrowheads="1"/>
          </p:cNvSpPr>
          <p:nvPr/>
        </p:nvSpPr>
        <p:spPr bwMode="auto">
          <a:xfrm>
            <a:off x="177323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9</a:t>
            </a:r>
          </a:p>
        </p:txBody>
      </p:sp>
      <p:sp>
        <p:nvSpPr>
          <p:cNvPr id="137224" name="Rectangle 8"/>
          <p:cNvSpPr>
            <a:spLocks noChangeAspect="1" noChangeArrowheads="1"/>
          </p:cNvSpPr>
          <p:nvPr/>
        </p:nvSpPr>
        <p:spPr bwMode="auto">
          <a:xfrm>
            <a:off x="311308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137225" name="Rectangle 9"/>
          <p:cNvSpPr>
            <a:spLocks noChangeAspect="1" noChangeArrowheads="1"/>
          </p:cNvSpPr>
          <p:nvPr/>
        </p:nvSpPr>
        <p:spPr bwMode="auto">
          <a:xfrm>
            <a:off x="738188" y="4030663"/>
            <a:ext cx="3409950" cy="18256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6" name="Rectangle 10"/>
          <p:cNvSpPr>
            <a:spLocks noChangeAspect="1" noChangeArrowheads="1"/>
          </p:cNvSpPr>
          <p:nvPr/>
        </p:nvSpPr>
        <p:spPr bwMode="auto">
          <a:xfrm>
            <a:off x="1163638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37227" name="Rectangle 11"/>
          <p:cNvSpPr>
            <a:spLocks noChangeAspect="1" noChangeArrowheads="1"/>
          </p:cNvSpPr>
          <p:nvPr/>
        </p:nvSpPr>
        <p:spPr bwMode="auto">
          <a:xfrm>
            <a:off x="1833563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137228" name="Rectangle 12"/>
          <p:cNvSpPr>
            <a:spLocks noChangeAspect="1" noChangeArrowheads="1"/>
          </p:cNvSpPr>
          <p:nvPr/>
        </p:nvSpPr>
        <p:spPr bwMode="auto">
          <a:xfrm>
            <a:off x="2503488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137229" name="Rectangle 13"/>
          <p:cNvSpPr>
            <a:spLocks noChangeAspect="1" noChangeArrowheads="1"/>
          </p:cNvSpPr>
          <p:nvPr/>
        </p:nvSpPr>
        <p:spPr bwMode="auto">
          <a:xfrm>
            <a:off x="3173413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137230" name="Rectangle 14"/>
          <p:cNvSpPr>
            <a:spLocks noChangeAspect="1" noChangeArrowheads="1"/>
          </p:cNvSpPr>
          <p:nvPr/>
        </p:nvSpPr>
        <p:spPr bwMode="auto">
          <a:xfrm>
            <a:off x="1163638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</a:t>
            </a:r>
          </a:p>
        </p:txBody>
      </p:sp>
      <p:sp>
        <p:nvSpPr>
          <p:cNvPr id="137231" name="Rectangle 15"/>
          <p:cNvSpPr>
            <a:spLocks noChangeAspect="1" noChangeArrowheads="1"/>
          </p:cNvSpPr>
          <p:nvPr/>
        </p:nvSpPr>
        <p:spPr bwMode="auto">
          <a:xfrm>
            <a:off x="1833563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5</a:t>
            </a:r>
          </a:p>
        </p:txBody>
      </p:sp>
      <p:sp>
        <p:nvSpPr>
          <p:cNvPr id="137232" name="Rectangle 16"/>
          <p:cNvSpPr>
            <a:spLocks noChangeAspect="1" noChangeArrowheads="1"/>
          </p:cNvSpPr>
          <p:nvPr/>
        </p:nvSpPr>
        <p:spPr bwMode="auto">
          <a:xfrm>
            <a:off x="2503488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6</a:t>
            </a:r>
          </a:p>
        </p:txBody>
      </p:sp>
      <p:sp>
        <p:nvSpPr>
          <p:cNvPr id="137233" name="Rectangle 17"/>
          <p:cNvSpPr>
            <a:spLocks noChangeAspect="1" noChangeArrowheads="1"/>
          </p:cNvSpPr>
          <p:nvPr/>
        </p:nvSpPr>
        <p:spPr bwMode="auto">
          <a:xfrm>
            <a:off x="3173413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7</a:t>
            </a:r>
          </a:p>
        </p:txBody>
      </p:sp>
      <p:sp>
        <p:nvSpPr>
          <p:cNvPr id="137234" name="Rectangle 18"/>
          <p:cNvSpPr>
            <a:spLocks noChangeAspect="1" noChangeArrowheads="1"/>
          </p:cNvSpPr>
          <p:nvPr/>
        </p:nvSpPr>
        <p:spPr bwMode="auto">
          <a:xfrm>
            <a:off x="1163638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8</a:t>
            </a:r>
          </a:p>
        </p:txBody>
      </p:sp>
      <p:sp>
        <p:nvSpPr>
          <p:cNvPr id="137235" name="Rectangle 19"/>
          <p:cNvSpPr>
            <a:spLocks noChangeAspect="1" noChangeArrowheads="1"/>
          </p:cNvSpPr>
          <p:nvPr/>
        </p:nvSpPr>
        <p:spPr bwMode="auto">
          <a:xfrm>
            <a:off x="1833563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9</a:t>
            </a:r>
          </a:p>
        </p:txBody>
      </p:sp>
      <p:sp>
        <p:nvSpPr>
          <p:cNvPr id="137236" name="Rectangle 20"/>
          <p:cNvSpPr>
            <a:spLocks noChangeAspect="1" noChangeArrowheads="1"/>
          </p:cNvSpPr>
          <p:nvPr/>
        </p:nvSpPr>
        <p:spPr bwMode="auto">
          <a:xfrm>
            <a:off x="2503488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10</a:t>
            </a:r>
          </a:p>
        </p:txBody>
      </p:sp>
      <p:sp>
        <p:nvSpPr>
          <p:cNvPr id="137237" name="Rectangle 21"/>
          <p:cNvSpPr>
            <a:spLocks noChangeAspect="1" noChangeArrowheads="1"/>
          </p:cNvSpPr>
          <p:nvPr/>
        </p:nvSpPr>
        <p:spPr bwMode="auto">
          <a:xfrm>
            <a:off x="3173413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11</a:t>
            </a:r>
          </a:p>
        </p:txBody>
      </p:sp>
      <p:sp>
        <p:nvSpPr>
          <p:cNvPr id="137238" name="Rectangle 22"/>
          <p:cNvSpPr>
            <a:spLocks noChangeAspect="1" noChangeArrowheads="1"/>
          </p:cNvSpPr>
          <p:nvPr/>
        </p:nvSpPr>
        <p:spPr bwMode="auto">
          <a:xfrm>
            <a:off x="1163638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  <p:sp>
        <p:nvSpPr>
          <p:cNvPr id="137239" name="Rectangle 23"/>
          <p:cNvSpPr>
            <a:spLocks noChangeAspect="1" noChangeArrowheads="1"/>
          </p:cNvSpPr>
          <p:nvPr/>
        </p:nvSpPr>
        <p:spPr bwMode="auto">
          <a:xfrm>
            <a:off x="1833563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13</a:t>
            </a:r>
          </a:p>
        </p:txBody>
      </p:sp>
      <p:sp>
        <p:nvSpPr>
          <p:cNvPr id="137240" name="Rectangle 24"/>
          <p:cNvSpPr>
            <a:spLocks noChangeAspect="1" noChangeArrowheads="1"/>
          </p:cNvSpPr>
          <p:nvPr/>
        </p:nvSpPr>
        <p:spPr bwMode="auto">
          <a:xfrm>
            <a:off x="2503488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14</a:t>
            </a:r>
          </a:p>
        </p:txBody>
      </p:sp>
      <p:sp>
        <p:nvSpPr>
          <p:cNvPr id="137241" name="Rectangle 25"/>
          <p:cNvSpPr>
            <a:spLocks noChangeAspect="1" noChangeArrowheads="1"/>
          </p:cNvSpPr>
          <p:nvPr/>
        </p:nvSpPr>
        <p:spPr bwMode="auto">
          <a:xfrm>
            <a:off x="3173413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15</a:t>
            </a:r>
          </a:p>
        </p:txBody>
      </p:sp>
      <p:sp>
        <p:nvSpPr>
          <p:cNvPr id="137242" name="Line 26"/>
          <p:cNvSpPr>
            <a:spLocks noChangeAspect="1" noChangeShapeType="1"/>
          </p:cNvSpPr>
          <p:nvPr/>
        </p:nvSpPr>
        <p:spPr bwMode="auto">
          <a:xfrm>
            <a:off x="2443163" y="2751138"/>
            <a:ext cx="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3" name="Rectangle 27"/>
          <p:cNvSpPr>
            <a:spLocks noChangeAspect="1" noChangeArrowheads="1"/>
          </p:cNvSpPr>
          <p:nvPr/>
        </p:nvSpPr>
        <p:spPr bwMode="auto">
          <a:xfrm>
            <a:off x="1773238" y="3178175"/>
            <a:ext cx="547687" cy="242888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37244" name="Text Box 28"/>
          <p:cNvSpPr txBox="1">
            <a:spLocks noChangeAspect="1" noChangeArrowheads="1"/>
          </p:cNvSpPr>
          <p:nvPr/>
        </p:nvSpPr>
        <p:spPr bwMode="auto">
          <a:xfrm>
            <a:off x="268288" y="2222500"/>
            <a:ext cx="70008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Level</a:t>
            </a:r>
          </a:p>
          <a:p>
            <a:pPr>
              <a:lnSpc>
                <a:spcPct val="100000"/>
              </a:lnSpc>
            </a:pPr>
            <a:r>
              <a:rPr lang="en-US" sz="1600"/>
              <a:t> k:</a:t>
            </a:r>
          </a:p>
        </p:txBody>
      </p:sp>
      <p:sp>
        <p:nvSpPr>
          <p:cNvPr id="137245" name="Text Box 29"/>
          <p:cNvSpPr txBox="1">
            <a:spLocks noChangeAspect="1" noChangeArrowheads="1"/>
          </p:cNvSpPr>
          <p:nvPr/>
        </p:nvSpPr>
        <p:spPr bwMode="auto">
          <a:xfrm>
            <a:off x="0" y="4637088"/>
            <a:ext cx="7572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Level </a:t>
            </a:r>
          </a:p>
          <a:p>
            <a:pPr>
              <a:lnSpc>
                <a:spcPct val="100000"/>
              </a:lnSpc>
            </a:pPr>
            <a:r>
              <a:rPr lang="en-US" sz="1600"/>
              <a:t>k+1:</a:t>
            </a:r>
          </a:p>
        </p:txBody>
      </p:sp>
      <p:sp>
        <p:nvSpPr>
          <p:cNvPr id="137249" name="Rectangle 33"/>
          <p:cNvSpPr>
            <a:spLocks noChangeAspect="1" noChangeArrowheads="1"/>
          </p:cNvSpPr>
          <p:nvPr/>
        </p:nvSpPr>
        <p:spPr bwMode="auto">
          <a:xfrm>
            <a:off x="2443163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14</a:t>
            </a:r>
          </a:p>
        </p:txBody>
      </p:sp>
      <p:sp>
        <p:nvSpPr>
          <p:cNvPr id="137250" name="Rectangle 34"/>
          <p:cNvSpPr>
            <a:spLocks noChangeAspect="1" noChangeArrowheads="1"/>
          </p:cNvSpPr>
          <p:nvPr/>
        </p:nvSpPr>
        <p:spPr bwMode="auto">
          <a:xfrm>
            <a:off x="2435225" y="2365375"/>
            <a:ext cx="547688" cy="242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14</a:t>
            </a:r>
          </a:p>
        </p:txBody>
      </p:sp>
      <p:sp>
        <p:nvSpPr>
          <p:cNvPr id="137251" name="Rectangle 35"/>
          <p:cNvSpPr>
            <a:spLocks noChangeAspect="1" noChangeArrowheads="1"/>
          </p:cNvSpPr>
          <p:nvPr/>
        </p:nvSpPr>
        <p:spPr bwMode="auto">
          <a:xfrm>
            <a:off x="1165225" y="5370513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 flipH="1" flipV="1">
            <a:off x="2420938" y="1285875"/>
            <a:ext cx="3175" cy="9858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37254" name="Rectangle 38"/>
          <p:cNvSpPr>
            <a:spLocks noChangeAspect="1" noChangeArrowheads="1"/>
          </p:cNvSpPr>
          <p:nvPr/>
        </p:nvSpPr>
        <p:spPr bwMode="auto">
          <a:xfrm>
            <a:off x="1762125" y="1570038"/>
            <a:ext cx="547688" cy="242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14</a:t>
            </a:r>
          </a:p>
        </p:txBody>
      </p:sp>
      <p:sp>
        <p:nvSpPr>
          <p:cNvPr id="137256" name="Rectangle 40"/>
          <p:cNvSpPr>
            <a:spLocks noChangeAspect="1" noChangeArrowheads="1"/>
          </p:cNvSpPr>
          <p:nvPr/>
        </p:nvSpPr>
        <p:spPr bwMode="auto">
          <a:xfrm>
            <a:off x="1165225" y="4641850"/>
            <a:ext cx="547688" cy="2428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4*</a:t>
            </a:r>
          </a:p>
        </p:txBody>
      </p:sp>
      <p:sp>
        <p:nvSpPr>
          <p:cNvPr id="137257" name="Rectangle 41"/>
          <p:cNvSpPr>
            <a:spLocks noChangeAspect="1" noChangeArrowheads="1"/>
          </p:cNvSpPr>
          <p:nvPr/>
        </p:nvSpPr>
        <p:spPr bwMode="auto">
          <a:xfrm>
            <a:off x="1765300" y="3179763"/>
            <a:ext cx="547688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4*</a:t>
            </a:r>
          </a:p>
        </p:txBody>
      </p:sp>
      <p:sp>
        <p:nvSpPr>
          <p:cNvPr id="137260" name="Rectangle 44"/>
          <p:cNvSpPr>
            <a:spLocks noChangeAspect="1" noChangeArrowheads="1"/>
          </p:cNvSpPr>
          <p:nvPr/>
        </p:nvSpPr>
        <p:spPr bwMode="auto">
          <a:xfrm>
            <a:off x="1752600" y="317182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  <p:sp>
        <p:nvSpPr>
          <p:cNvPr id="137261" name="Rectangle 45"/>
          <p:cNvSpPr>
            <a:spLocks noChangeAspect="1" noChangeArrowheads="1"/>
          </p:cNvSpPr>
          <p:nvPr/>
        </p:nvSpPr>
        <p:spPr bwMode="auto">
          <a:xfrm>
            <a:off x="1765300" y="1570038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1323975" y="2052638"/>
            <a:ext cx="176213" cy="2571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1952625" y="2052638"/>
            <a:ext cx="176213" cy="2571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37264" name="Text Box 48"/>
          <p:cNvSpPr txBox="1">
            <a:spLocks noChangeArrowheads="1"/>
          </p:cNvSpPr>
          <p:nvPr/>
        </p:nvSpPr>
        <p:spPr bwMode="auto">
          <a:xfrm>
            <a:off x="2655888" y="2052638"/>
            <a:ext cx="176212" cy="2571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37265" name="Text Box 49"/>
          <p:cNvSpPr txBox="1">
            <a:spLocks noChangeArrowheads="1"/>
          </p:cNvSpPr>
          <p:nvPr/>
        </p:nvSpPr>
        <p:spPr bwMode="auto">
          <a:xfrm>
            <a:off x="3305175" y="2052638"/>
            <a:ext cx="176213" cy="2571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7266" name="Rectangle 50"/>
          <p:cNvSpPr>
            <a:spLocks noChangeAspect="1" noChangeArrowheads="1"/>
          </p:cNvSpPr>
          <p:nvPr/>
        </p:nvSpPr>
        <p:spPr bwMode="auto">
          <a:xfrm>
            <a:off x="1763713" y="1573213"/>
            <a:ext cx="547687" cy="2428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37268" name="Text Box 52"/>
          <p:cNvSpPr txBox="1">
            <a:spLocks noChangeArrowheads="1"/>
          </p:cNvSpPr>
          <p:nvPr/>
        </p:nvSpPr>
        <p:spPr bwMode="auto">
          <a:xfrm>
            <a:off x="2498725" y="3067050"/>
            <a:ext cx="892175" cy="5334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Request</a:t>
            </a:r>
          </a:p>
          <a:p>
            <a:r>
              <a:rPr lang="en-US" sz="1600"/>
              <a:t>12</a:t>
            </a:r>
          </a:p>
        </p:txBody>
      </p:sp>
      <p:sp>
        <p:nvSpPr>
          <p:cNvPr id="137221" name="Rectangle 5"/>
          <p:cNvSpPr>
            <a:spLocks noChangeAspect="1" noChangeArrowheads="1"/>
          </p:cNvSpPr>
          <p:nvPr/>
        </p:nvSpPr>
        <p:spPr bwMode="auto">
          <a:xfrm>
            <a:off x="1133475" y="2384425"/>
            <a:ext cx="547688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4*</a:t>
            </a:r>
          </a:p>
        </p:txBody>
      </p:sp>
      <p:sp>
        <p:nvSpPr>
          <p:cNvPr id="137258" name="Rectangle 42"/>
          <p:cNvSpPr>
            <a:spLocks noChangeAspect="1" noChangeArrowheads="1"/>
          </p:cNvSpPr>
          <p:nvPr/>
        </p:nvSpPr>
        <p:spPr bwMode="auto">
          <a:xfrm>
            <a:off x="1125538" y="2366963"/>
            <a:ext cx="547687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4*</a:t>
            </a:r>
          </a:p>
        </p:txBody>
      </p:sp>
      <p:sp>
        <p:nvSpPr>
          <p:cNvPr id="137271" name="Rectangle 55"/>
          <p:cNvSpPr>
            <a:spLocks noChangeAspect="1" noChangeArrowheads="1"/>
          </p:cNvSpPr>
          <p:nvPr/>
        </p:nvSpPr>
        <p:spPr bwMode="auto">
          <a:xfrm>
            <a:off x="1133475" y="237807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7" grpId="0" autoUpdateAnimBg="0"/>
      <p:bldP spid="137269" grpId="0" animBg="1" autoUpdateAnimBg="0"/>
      <p:bldP spid="137250" grpId="0" animBg="1" autoUpdateAnimBg="0"/>
      <p:bldP spid="137251" grpId="0" animBg="1" autoUpdateAnimBg="0"/>
      <p:bldP spid="137254" grpId="0" animBg="1" autoUpdateAnimBg="0"/>
      <p:bldP spid="137256" grpId="0" animBg="1" autoUpdateAnimBg="0"/>
      <p:bldP spid="137257" grpId="0" animBg="1" autoUpdateAnimBg="0"/>
      <p:bldP spid="137260" grpId="0" animBg="1" autoUpdateAnimBg="0"/>
      <p:bldP spid="137261" grpId="0" animBg="1" autoUpdateAnimBg="0"/>
      <p:bldP spid="137268" grpId="0" autoUpdateAnimBg="0"/>
      <p:bldP spid="137258" grpId="0" animBg="1" autoUpdateAnimBg="0"/>
      <p:bldP spid="13727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Miss</a:t>
            </a:r>
            <a:endParaRPr lang="en-US" dirty="0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Cold (</a:t>
            </a:r>
            <a:r>
              <a:rPr lang="en-US" sz="2000" dirty="0" err="1" smtClean="0"/>
              <a:t>compulsary</a:t>
            </a:r>
            <a:r>
              <a:rPr lang="en-US" sz="2000" dirty="0" smtClean="0"/>
              <a:t>) miss</a:t>
            </a:r>
          </a:p>
          <a:p>
            <a:pPr lvl="1"/>
            <a:r>
              <a:rPr lang="en-US" sz="2000" dirty="0" smtClean="0"/>
              <a:t>Cold miss occurs when a memory location is accessed for the 1st time</a:t>
            </a:r>
          </a:p>
          <a:p>
            <a:r>
              <a:rPr lang="en-US" sz="2000" dirty="0" smtClean="0"/>
              <a:t>Conflict miss</a:t>
            </a:r>
          </a:p>
          <a:p>
            <a:pPr lvl="1"/>
            <a:r>
              <a:rPr lang="en-US" sz="2000" dirty="0" smtClean="0"/>
              <a:t>Most caches limit blocks at level k+1 to a small subset of the block positions at level k.</a:t>
            </a:r>
          </a:p>
          <a:p>
            <a:pPr lvl="2"/>
            <a:r>
              <a:rPr lang="en-US" sz="1800" dirty="0" smtClean="0"/>
              <a:t>E.g., Block </a:t>
            </a:r>
            <a:r>
              <a:rPr lang="en-US" sz="1800" dirty="0" err="1" smtClean="0"/>
              <a:t>i</a:t>
            </a:r>
            <a:r>
              <a:rPr lang="en-US" sz="1800" dirty="0" smtClean="0"/>
              <a:t> at level k+1 must be placed in block (</a:t>
            </a:r>
            <a:r>
              <a:rPr lang="en-US" sz="1800" dirty="0" err="1" smtClean="0"/>
              <a:t>i</a:t>
            </a:r>
            <a:r>
              <a:rPr lang="en-US" sz="1800" dirty="0" smtClean="0"/>
              <a:t> mod 4) at level k+1</a:t>
            </a:r>
          </a:p>
          <a:p>
            <a:pPr lvl="1"/>
            <a:r>
              <a:rPr lang="en-US" sz="2000" dirty="0" smtClean="0"/>
              <a:t>Conflict misses occur when the level k cache is large enough, but multiple data items all map to the same level k block.</a:t>
            </a:r>
          </a:p>
          <a:p>
            <a:pPr lvl="2"/>
            <a:r>
              <a:rPr lang="en-US" sz="1800" dirty="0" smtClean="0"/>
              <a:t>E.g., Referencing blocks 0, 8, 0, 8, 0, 8, ... would miss every time</a:t>
            </a:r>
          </a:p>
          <a:p>
            <a:r>
              <a:rPr lang="en-US" sz="2000" dirty="0" smtClean="0"/>
              <a:t>Capacity miss</a:t>
            </a:r>
          </a:p>
          <a:p>
            <a:pPr lvl="1"/>
            <a:r>
              <a:rPr lang="en-US" sz="2000" dirty="0" smtClean="0"/>
              <a:t>Occurs when the set of active data blocks (working set) is larger than the cache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30388" y="4938713"/>
            <a:ext cx="5113337" cy="1065212"/>
            <a:chOff x="865" y="2691"/>
            <a:chExt cx="3221" cy="671"/>
          </a:xfrm>
        </p:grpSpPr>
        <p:sp>
          <p:nvSpPr>
            <p:cNvPr id="219142" name="Text Box 6"/>
            <p:cNvSpPr txBox="1">
              <a:spLocks noChangeAspect="1" noChangeArrowheads="1"/>
            </p:cNvSpPr>
            <p:nvPr/>
          </p:nvSpPr>
          <p:spPr bwMode="auto">
            <a:xfrm>
              <a:off x="1719" y="2858"/>
              <a:ext cx="158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local secondary storage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(local disks)</a:t>
              </a:r>
            </a:p>
          </p:txBody>
        </p:sp>
        <p:sp>
          <p:nvSpPr>
            <p:cNvPr id="219148" name="Line 12"/>
            <p:cNvSpPr>
              <a:spLocks noChangeAspect="1" noChangeShapeType="1"/>
            </p:cNvSpPr>
            <p:nvPr/>
          </p:nvSpPr>
          <p:spPr bwMode="auto">
            <a:xfrm>
              <a:off x="1330" y="2691"/>
              <a:ext cx="2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6" name="Line 20"/>
            <p:cNvSpPr>
              <a:spLocks noChangeAspect="1" noChangeShapeType="1"/>
            </p:cNvSpPr>
            <p:nvPr/>
          </p:nvSpPr>
          <p:spPr bwMode="auto">
            <a:xfrm>
              <a:off x="958" y="3362"/>
              <a:ext cx="3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70" name="Text Box 34"/>
            <p:cNvSpPr txBox="1">
              <a:spLocks noChangeAspect="1" noChangeArrowheads="1"/>
            </p:cNvSpPr>
            <p:nvPr/>
          </p:nvSpPr>
          <p:spPr bwMode="auto">
            <a:xfrm>
              <a:off x="865" y="2899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L4:</a:t>
              </a:r>
            </a:p>
          </p:txBody>
        </p:sp>
        <p:sp>
          <p:nvSpPr>
            <p:cNvPr id="219176" name="Line 40"/>
            <p:cNvSpPr>
              <a:spLocks noChangeShapeType="1"/>
            </p:cNvSpPr>
            <p:nvPr/>
          </p:nvSpPr>
          <p:spPr bwMode="auto">
            <a:xfrm flipH="1" flipV="1">
              <a:off x="3699" y="2691"/>
              <a:ext cx="387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77" name="Line 41"/>
            <p:cNvSpPr>
              <a:spLocks noChangeShapeType="1"/>
            </p:cNvSpPr>
            <p:nvPr/>
          </p:nvSpPr>
          <p:spPr bwMode="auto">
            <a:xfrm flipV="1">
              <a:off x="958" y="2691"/>
              <a:ext cx="372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84600" y="419100"/>
            <a:ext cx="1284288" cy="809625"/>
            <a:chOff x="3277" y="422"/>
            <a:chExt cx="809" cy="510"/>
          </a:xfrm>
        </p:grpSpPr>
        <p:sp>
          <p:nvSpPr>
            <p:cNvPr id="219186" name="Text Box 50"/>
            <p:cNvSpPr txBox="1">
              <a:spLocks noChangeAspect="1" noChangeArrowheads="1"/>
            </p:cNvSpPr>
            <p:nvPr/>
          </p:nvSpPr>
          <p:spPr bwMode="auto">
            <a:xfrm>
              <a:off x="3429" y="688"/>
              <a:ext cx="65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registers</a:t>
              </a:r>
            </a:p>
          </p:txBody>
        </p:sp>
        <p:sp>
          <p:nvSpPr>
            <p:cNvPr id="219187" name="Line 51"/>
            <p:cNvSpPr>
              <a:spLocks noChangeAspect="1" noChangeShapeType="1"/>
            </p:cNvSpPr>
            <p:nvPr/>
          </p:nvSpPr>
          <p:spPr bwMode="auto">
            <a:xfrm>
              <a:off x="3395" y="90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8" name="Text Box 52"/>
            <p:cNvSpPr txBox="1">
              <a:spLocks noChangeAspect="1" noChangeArrowheads="1"/>
            </p:cNvSpPr>
            <p:nvPr/>
          </p:nvSpPr>
          <p:spPr bwMode="auto">
            <a:xfrm>
              <a:off x="3277" y="519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L0:</a:t>
              </a:r>
            </a:p>
          </p:txBody>
        </p:sp>
        <p:sp>
          <p:nvSpPr>
            <p:cNvPr id="219189" name="Line 53"/>
            <p:cNvSpPr>
              <a:spLocks noChangeShapeType="1"/>
            </p:cNvSpPr>
            <p:nvPr/>
          </p:nvSpPr>
          <p:spPr bwMode="auto">
            <a:xfrm flipH="1" flipV="1">
              <a:off x="3714" y="422"/>
              <a:ext cx="372" cy="5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90" name="Line 54"/>
            <p:cNvSpPr>
              <a:spLocks noChangeShapeType="1"/>
            </p:cNvSpPr>
            <p:nvPr/>
          </p:nvSpPr>
          <p:spPr bwMode="auto">
            <a:xfrm flipV="1">
              <a:off x="3395" y="422"/>
              <a:ext cx="319" cy="46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409950" y="1511300"/>
            <a:ext cx="2044700" cy="655638"/>
            <a:chOff x="3300" y="1076"/>
            <a:chExt cx="1288" cy="413"/>
          </a:xfrm>
        </p:grpSpPr>
        <p:sp>
          <p:nvSpPr>
            <p:cNvPr id="219192" name="Text Box 56"/>
            <p:cNvSpPr txBox="1">
              <a:spLocks noChangeAspect="1" noChangeArrowheads="1"/>
            </p:cNvSpPr>
            <p:nvPr/>
          </p:nvSpPr>
          <p:spPr bwMode="auto">
            <a:xfrm>
              <a:off x="3512" y="1119"/>
              <a:ext cx="97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on-chip L1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cache (SRAM)</a:t>
              </a:r>
            </a:p>
          </p:txBody>
        </p:sp>
        <p:sp>
          <p:nvSpPr>
            <p:cNvPr id="219193" name="Line 57"/>
            <p:cNvSpPr>
              <a:spLocks noChangeAspect="1" noChangeShapeType="1"/>
            </p:cNvSpPr>
            <p:nvPr/>
          </p:nvSpPr>
          <p:spPr bwMode="auto">
            <a:xfrm>
              <a:off x="3656" y="1087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4" name="Line 58"/>
            <p:cNvSpPr>
              <a:spLocks noChangeAspect="1" noChangeShapeType="1"/>
            </p:cNvSpPr>
            <p:nvPr/>
          </p:nvSpPr>
          <p:spPr bwMode="auto">
            <a:xfrm>
              <a:off x="3423" y="1489"/>
              <a:ext cx="1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5" name="Text Box 59"/>
            <p:cNvSpPr txBox="1">
              <a:spLocks noChangeAspect="1" noChangeArrowheads="1"/>
            </p:cNvSpPr>
            <p:nvPr/>
          </p:nvSpPr>
          <p:spPr bwMode="auto">
            <a:xfrm>
              <a:off x="3300" y="1153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L1:</a:t>
              </a:r>
            </a:p>
          </p:txBody>
        </p:sp>
        <p:sp>
          <p:nvSpPr>
            <p:cNvPr id="219196" name="Line 60"/>
            <p:cNvSpPr>
              <a:spLocks noChangeShapeType="1"/>
            </p:cNvSpPr>
            <p:nvPr/>
          </p:nvSpPr>
          <p:spPr bwMode="auto">
            <a:xfrm flipH="1" flipV="1">
              <a:off x="4326" y="1087"/>
              <a:ext cx="262" cy="4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197" name="Line 61"/>
            <p:cNvSpPr>
              <a:spLocks noChangeShapeType="1"/>
            </p:cNvSpPr>
            <p:nvPr/>
          </p:nvSpPr>
          <p:spPr bwMode="auto">
            <a:xfrm flipV="1">
              <a:off x="3423" y="1076"/>
              <a:ext cx="233" cy="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971800" y="2478088"/>
            <a:ext cx="2832100" cy="658812"/>
            <a:chOff x="3656" y="1769"/>
            <a:chExt cx="1784" cy="415"/>
          </a:xfrm>
        </p:grpSpPr>
        <p:sp>
          <p:nvSpPr>
            <p:cNvPr id="219199" name="Line 63"/>
            <p:cNvSpPr>
              <a:spLocks noChangeAspect="1" noChangeShapeType="1"/>
            </p:cNvSpPr>
            <p:nvPr/>
          </p:nvSpPr>
          <p:spPr bwMode="auto">
            <a:xfrm>
              <a:off x="4055" y="1769"/>
              <a:ext cx="1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0" name="Line 64"/>
            <p:cNvSpPr>
              <a:spLocks noChangeAspect="1" noChangeShapeType="1"/>
            </p:cNvSpPr>
            <p:nvPr/>
          </p:nvSpPr>
          <p:spPr bwMode="auto">
            <a:xfrm>
              <a:off x="3832" y="2171"/>
              <a:ext cx="1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1" name="Text Box 65"/>
            <p:cNvSpPr txBox="1">
              <a:spLocks noChangeAspect="1" noChangeArrowheads="1"/>
            </p:cNvSpPr>
            <p:nvPr/>
          </p:nvSpPr>
          <p:spPr bwMode="auto">
            <a:xfrm>
              <a:off x="4168" y="1818"/>
              <a:ext cx="97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off-chip L2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cache (SRAM)</a:t>
              </a:r>
            </a:p>
          </p:txBody>
        </p:sp>
        <p:sp>
          <p:nvSpPr>
            <p:cNvPr id="219202" name="Text Box 66"/>
            <p:cNvSpPr txBox="1">
              <a:spLocks noChangeAspect="1" noChangeArrowheads="1"/>
            </p:cNvSpPr>
            <p:nvPr/>
          </p:nvSpPr>
          <p:spPr bwMode="auto">
            <a:xfrm>
              <a:off x="3656" y="1872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L2:</a:t>
              </a:r>
            </a:p>
          </p:txBody>
        </p:sp>
        <p:sp>
          <p:nvSpPr>
            <p:cNvPr id="219203" name="Line 67"/>
            <p:cNvSpPr>
              <a:spLocks noChangeShapeType="1"/>
            </p:cNvSpPr>
            <p:nvPr/>
          </p:nvSpPr>
          <p:spPr bwMode="auto">
            <a:xfrm flipH="1" flipV="1">
              <a:off x="5220" y="1769"/>
              <a:ext cx="204" cy="4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204" name="Line 68"/>
            <p:cNvSpPr>
              <a:spLocks noChangeShapeType="1"/>
            </p:cNvSpPr>
            <p:nvPr/>
          </p:nvSpPr>
          <p:spPr bwMode="auto">
            <a:xfrm flipV="1">
              <a:off x="3816" y="1769"/>
              <a:ext cx="239" cy="4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432050" y="3446463"/>
            <a:ext cx="3897313" cy="1065212"/>
            <a:chOff x="1340" y="2116"/>
            <a:chExt cx="2455" cy="671"/>
          </a:xfrm>
        </p:grpSpPr>
        <p:sp>
          <p:nvSpPr>
            <p:cNvPr id="219212" name="Text Box 76"/>
            <p:cNvSpPr txBox="1">
              <a:spLocks noChangeAspect="1" noChangeArrowheads="1"/>
            </p:cNvSpPr>
            <p:nvPr/>
          </p:nvSpPr>
          <p:spPr bwMode="auto">
            <a:xfrm>
              <a:off x="2153" y="2284"/>
              <a:ext cx="949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main memory</a:t>
              </a:r>
            </a:p>
            <a:p>
              <a:pPr>
                <a:lnSpc>
                  <a:spcPct val="100000"/>
                </a:lnSpc>
              </a:pPr>
              <a:r>
                <a:rPr lang="en-US" sz="1600"/>
                <a:t>(DRAM)</a:t>
              </a:r>
            </a:p>
          </p:txBody>
        </p:sp>
        <p:sp>
          <p:nvSpPr>
            <p:cNvPr id="219213" name="Line 77"/>
            <p:cNvSpPr>
              <a:spLocks noChangeAspect="1" noChangeShapeType="1"/>
            </p:cNvSpPr>
            <p:nvPr/>
          </p:nvSpPr>
          <p:spPr bwMode="auto">
            <a:xfrm>
              <a:off x="1814" y="2117"/>
              <a:ext cx="1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4" name="Line 78"/>
            <p:cNvSpPr>
              <a:spLocks noChangeAspect="1" noChangeShapeType="1"/>
            </p:cNvSpPr>
            <p:nvPr/>
          </p:nvSpPr>
          <p:spPr bwMode="auto">
            <a:xfrm>
              <a:off x="1426" y="2787"/>
              <a:ext cx="2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5" name="Text Box 79"/>
            <p:cNvSpPr txBox="1">
              <a:spLocks noChangeAspect="1" noChangeArrowheads="1"/>
            </p:cNvSpPr>
            <p:nvPr/>
          </p:nvSpPr>
          <p:spPr bwMode="auto">
            <a:xfrm>
              <a:off x="1340" y="2324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482"/>
                  </a:solidFill>
                </a:rPr>
                <a:t>L3:</a:t>
              </a:r>
            </a:p>
          </p:txBody>
        </p:sp>
        <p:sp>
          <p:nvSpPr>
            <p:cNvPr id="219216" name="Line 80"/>
            <p:cNvSpPr>
              <a:spLocks noChangeShapeType="1"/>
            </p:cNvSpPr>
            <p:nvPr/>
          </p:nvSpPr>
          <p:spPr bwMode="auto">
            <a:xfrm flipV="1">
              <a:off x="1426" y="2116"/>
              <a:ext cx="372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9217" name="Line 81"/>
            <p:cNvSpPr>
              <a:spLocks noChangeShapeType="1"/>
            </p:cNvSpPr>
            <p:nvPr/>
          </p:nvSpPr>
          <p:spPr bwMode="auto">
            <a:xfrm flipH="1" flipV="1">
              <a:off x="3404" y="2116"/>
              <a:ext cx="387" cy="67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9227" name="Rectangle 91"/>
          <p:cNvSpPr>
            <a:spLocks noChangeArrowheads="1"/>
          </p:cNvSpPr>
          <p:nvPr/>
        </p:nvSpPr>
        <p:spPr bwMode="auto">
          <a:xfrm>
            <a:off x="0" y="44450"/>
            <a:ext cx="8307388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Remember:</a:t>
            </a:r>
          </a:p>
          <a:p>
            <a:pPr marL="744538" lvl="1" indent="-2460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  <a:tabLst>
                <a:tab pos="5943600" algn="l"/>
              </a:tabLst>
            </a:pPr>
            <a:r>
              <a:rPr lang="en-US" sz="2000">
                <a:solidFill>
                  <a:srgbClr val="FF0000"/>
                </a:solidFill>
              </a:rPr>
              <a:t>Each level is a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cache for previous</a:t>
            </a:r>
          </a:p>
          <a:p>
            <a:pPr marL="744538" lvl="1" indent="-2460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  <a:tabLst>
                <a:tab pos="5943600" algn="l"/>
              </a:tabLst>
            </a:pPr>
            <a:r>
              <a:rPr lang="en-US" sz="2000">
                <a:solidFill>
                  <a:srgbClr val="FF0000"/>
                </a:solidFill>
              </a:rPr>
              <a:t>Each level stores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different sizes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of information</a:t>
            </a:r>
          </a:p>
        </p:txBody>
      </p:sp>
      <p:sp>
        <p:nvSpPr>
          <p:cNvPr id="219228" name="Line 92"/>
          <p:cNvSpPr>
            <a:spLocks noChangeShapeType="1"/>
          </p:cNvSpPr>
          <p:nvPr/>
        </p:nvSpPr>
        <p:spPr bwMode="auto">
          <a:xfrm>
            <a:off x="5295900" y="841375"/>
            <a:ext cx="2349500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29" name="Text Box 93"/>
          <p:cNvSpPr txBox="1">
            <a:spLocks noChangeArrowheads="1"/>
          </p:cNvSpPr>
          <p:nvPr/>
        </p:nvSpPr>
        <p:spPr bwMode="auto">
          <a:xfrm>
            <a:off x="6096000" y="125413"/>
            <a:ext cx="1117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Request for A</a:t>
            </a:r>
          </a:p>
        </p:txBody>
      </p:sp>
      <p:sp>
        <p:nvSpPr>
          <p:cNvPr id="219239" name="Rectangle 103"/>
          <p:cNvSpPr>
            <a:spLocks noChangeArrowheads="1"/>
          </p:cNvSpPr>
          <p:nvPr/>
        </p:nvSpPr>
        <p:spPr bwMode="auto">
          <a:xfrm>
            <a:off x="7442200" y="2514600"/>
            <a:ext cx="1117600" cy="1120775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0" name="Rectangle 104"/>
          <p:cNvSpPr>
            <a:spLocks noChangeArrowheads="1"/>
          </p:cNvSpPr>
          <p:nvPr/>
        </p:nvSpPr>
        <p:spPr bwMode="auto">
          <a:xfrm>
            <a:off x="7442200" y="2514600"/>
            <a:ext cx="952500" cy="955675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1" name="Rectangle 105"/>
          <p:cNvSpPr>
            <a:spLocks noChangeArrowheads="1"/>
          </p:cNvSpPr>
          <p:nvPr/>
        </p:nvSpPr>
        <p:spPr bwMode="auto">
          <a:xfrm>
            <a:off x="7442200" y="2514600"/>
            <a:ext cx="596900" cy="6477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2" name="Rectangle 106"/>
          <p:cNvSpPr>
            <a:spLocks noChangeArrowheads="1"/>
          </p:cNvSpPr>
          <p:nvPr/>
        </p:nvSpPr>
        <p:spPr bwMode="auto">
          <a:xfrm>
            <a:off x="7442200" y="2514600"/>
            <a:ext cx="419100" cy="401637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9243" name="Text Box 107"/>
          <p:cNvSpPr txBox="1">
            <a:spLocks noChangeArrowheads="1"/>
          </p:cNvSpPr>
          <p:nvPr/>
        </p:nvSpPr>
        <p:spPr bwMode="auto">
          <a:xfrm>
            <a:off x="7086600" y="2590800"/>
            <a:ext cx="11176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</a:t>
            </a:r>
          </a:p>
        </p:txBody>
      </p:sp>
      <p:sp>
        <p:nvSpPr>
          <p:cNvPr id="219244" name="Text Box 108"/>
          <p:cNvSpPr txBox="1">
            <a:spLocks noChangeArrowheads="1"/>
          </p:cNvSpPr>
          <p:nvPr/>
        </p:nvSpPr>
        <p:spPr bwMode="auto">
          <a:xfrm>
            <a:off x="7086600" y="2895600"/>
            <a:ext cx="111760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219245" name="Text Box 109"/>
          <p:cNvSpPr txBox="1">
            <a:spLocks noChangeArrowheads="1"/>
          </p:cNvSpPr>
          <p:nvPr/>
        </p:nvSpPr>
        <p:spPr bwMode="auto">
          <a:xfrm>
            <a:off x="7086600" y="3189287"/>
            <a:ext cx="11176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L1 Cache</a:t>
            </a:r>
            <a:endParaRPr lang="en-US" dirty="0"/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3609975" y="2362200"/>
            <a:ext cx="1066800" cy="838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609975" y="3810000"/>
            <a:ext cx="1066800" cy="2438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956050" y="11430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3956050" y="12954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9" name="Rectangle 7"/>
          <p:cNvSpPr>
            <a:spLocks noChangeArrowheads="1"/>
          </p:cNvSpPr>
          <p:nvPr/>
        </p:nvSpPr>
        <p:spPr bwMode="auto">
          <a:xfrm>
            <a:off x="3956050" y="14478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80" name="Rectangle 8"/>
          <p:cNvSpPr>
            <a:spLocks noChangeArrowheads="1"/>
          </p:cNvSpPr>
          <p:nvPr/>
        </p:nvSpPr>
        <p:spPr bwMode="auto">
          <a:xfrm>
            <a:off x="3956050" y="1600200"/>
            <a:ext cx="3810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3686175" y="3962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a b c d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2667000" y="3962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10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3686175" y="4724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p q r s</a:t>
            </a:r>
          </a:p>
        </p:txBody>
      </p: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2654300" y="4724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21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3914775" y="50292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3914775" y="42672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87" name="Rectangle 15"/>
          <p:cNvSpPr>
            <a:spLocks noChangeArrowheads="1"/>
          </p:cNvSpPr>
          <p:nvPr/>
        </p:nvSpPr>
        <p:spPr bwMode="auto">
          <a:xfrm>
            <a:off x="3686175" y="5486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w x y z</a:t>
            </a:r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2667000" y="54864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block 30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3935413" y="57912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694290" name="Text Box 18"/>
          <p:cNvSpPr txBox="1">
            <a:spLocks noChangeArrowheads="1"/>
          </p:cNvSpPr>
          <p:nvPr/>
        </p:nvSpPr>
        <p:spPr bwMode="auto">
          <a:xfrm>
            <a:off x="5334000" y="4527550"/>
            <a:ext cx="3014663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big slow </a:t>
            </a:r>
            <a:r>
              <a:rPr lang="en-US" b="1">
                <a:latin typeface="Helvetica" pitchFamily="34" charset="0"/>
              </a:rPr>
              <a:t>main memory</a:t>
            </a:r>
            <a:endParaRPr lang="en-US">
              <a:latin typeface="Helvetica" pitchFamily="34" charset="0"/>
            </a:endParaRPr>
          </a:p>
          <a:p>
            <a:pPr eaLnBrk="0" hangingPunct="0"/>
            <a:r>
              <a:rPr lang="en-US">
                <a:latin typeface="Helvetica" pitchFamily="34" charset="0"/>
              </a:rPr>
              <a:t>has room for many 4-word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blocks.</a:t>
            </a: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5354638" y="2436813"/>
            <a:ext cx="3663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small fast </a:t>
            </a:r>
            <a:r>
              <a:rPr lang="en-US" b="1">
                <a:latin typeface="Helvetica" pitchFamily="34" charset="0"/>
              </a:rPr>
              <a:t>L1 cache </a:t>
            </a:r>
            <a:r>
              <a:rPr lang="en-US">
                <a:latin typeface="Helvetica" pitchFamily="34" charset="0"/>
              </a:rPr>
              <a:t>has room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for two 4-word blocks.</a:t>
            </a: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5230813" y="1143000"/>
            <a:ext cx="38211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tiny, very fast CPU </a:t>
            </a:r>
            <a:r>
              <a:rPr lang="en-US" b="1">
                <a:latin typeface="Helvetica" pitchFamily="34" charset="0"/>
              </a:rPr>
              <a:t>register file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has room for four 4-byte words.</a:t>
            </a:r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3686175" y="2438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3686175" y="2819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295" name="Line 23"/>
          <p:cNvSpPr>
            <a:spLocks noChangeShapeType="1"/>
          </p:cNvSpPr>
          <p:nvPr/>
        </p:nvSpPr>
        <p:spPr bwMode="auto">
          <a:xfrm>
            <a:off x="4143375" y="1752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6" name="Line 24"/>
          <p:cNvSpPr>
            <a:spLocks noChangeShapeType="1"/>
          </p:cNvSpPr>
          <p:nvPr/>
        </p:nvSpPr>
        <p:spPr bwMode="auto">
          <a:xfrm>
            <a:off x="4143375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7" name="AutoShape 25"/>
          <p:cNvSpPr>
            <a:spLocks/>
          </p:cNvSpPr>
          <p:nvPr/>
        </p:nvSpPr>
        <p:spPr bwMode="auto">
          <a:xfrm>
            <a:off x="4876800" y="11430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8" name="AutoShape 26"/>
          <p:cNvSpPr>
            <a:spLocks/>
          </p:cNvSpPr>
          <p:nvPr/>
        </p:nvSpPr>
        <p:spPr bwMode="auto">
          <a:xfrm>
            <a:off x="4876800" y="23622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9" name="AutoShape 27"/>
          <p:cNvSpPr>
            <a:spLocks/>
          </p:cNvSpPr>
          <p:nvPr/>
        </p:nvSpPr>
        <p:spPr bwMode="auto">
          <a:xfrm>
            <a:off x="4876800" y="38100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0" name="Text Box 28"/>
          <p:cNvSpPr txBox="1">
            <a:spLocks noChangeArrowheads="1"/>
          </p:cNvSpPr>
          <p:nvPr/>
        </p:nvSpPr>
        <p:spPr bwMode="auto">
          <a:xfrm>
            <a:off x="6765925" y="14319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94301" name="Text Box 29"/>
          <p:cNvSpPr txBox="1">
            <a:spLocks noChangeArrowheads="1"/>
          </p:cNvSpPr>
          <p:nvPr/>
        </p:nvSpPr>
        <p:spPr bwMode="auto">
          <a:xfrm>
            <a:off x="304800" y="3025775"/>
            <a:ext cx="27813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transfer unit between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cache and main 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memory is a 4-word block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(16 bytes).</a:t>
            </a:r>
          </a:p>
        </p:txBody>
      </p:sp>
      <p:sp>
        <p:nvSpPr>
          <p:cNvPr id="694302" name="Text Box 30"/>
          <p:cNvSpPr txBox="1">
            <a:spLocks noChangeArrowheads="1"/>
          </p:cNvSpPr>
          <p:nvPr/>
        </p:nvSpPr>
        <p:spPr bwMode="auto">
          <a:xfrm>
            <a:off x="266700" y="1512888"/>
            <a:ext cx="30876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The transfer unit between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CPU register file and 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the cache is a 4-byte block.</a:t>
            </a:r>
          </a:p>
        </p:txBody>
      </p:sp>
      <p:sp>
        <p:nvSpPr>
          <p:cNvPr id="694303" name="AutoShape 31"/>
          <p:cNvSpPr>
            <a:spLocks/>
          </p:cNvSpPr>
          <p:nvPr/>
        </p:nvSpPr>
        <p:spPr bwMode="auto">
          <a:xfrm flipH="1">
            <a:off x="3048000" y="17526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4" name="AutoShape 32"/>
          <p:cNvSpPr>
            <a:spLocks/>
          </p:cNvSpPr>
          <p:nvPr/>
        </p:nvSpPr>
        <p:spPr bwMode="auto">
          <a:xfrm flipH="1">
            <a:off x="3048000" y="32004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305" name="Text Box 33"/>
          <p:cNvSpPr txBox="1">
            <a:spLocks noChangeArrowheads="1"/>
          </p:cNvSpPr>
          <p:nvPr/>
        </p:nvSpPr>
        <p:spPr bwMode="auto">
          <a:xfrm>
            <a:off x="2913063" y="2406650"/>
            <a:ext cx="668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line 0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694306" name="Text Box 34"/>
          <p:cNvSpPr txBox="1">
            <a:spLocks noChangeArrowheads="1"/>
          </p:cNvSpPr>
          <p:nvPr/>
        </p:nvSpPr>
        <p:spPr bwMode="auto">
          <a:xfrm>
            <a:off x="2913063" y="2787650"/>
            <a:ext cx="668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i="1">
                <a:latin typeface="Helvetica" pitchFamily="34" charset="0"/>
              </a:rPr>
              <a:t>line 1</a:t>
            </a:r>
            <a:endParaRPr lang="en-US" sz="1600"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Content</a:t>
            </a:r>
            <a:endParaRPr lang="en-US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Cache: A smaller, faster storage device that acts as a staging area for a subset of the data in a larger, slower device.</a:t>
            </a:r>
          </a:p>
          <a:p>
            <a:r>
              <a:rPr lang="en-US" dirty="0" smtClean="0"/>
              <a:t>You are essentially allowing a smaller region of memory to hold data from a larger region. Not a 1-1 mapping.</a:t>
            </a:r>
          </a:p>
          <a:p>
            <a:r>
              <a:rPr lang="en-US" dirty="0" smtClean="0"/>
              <a:t>What kind of information do we need to keep:</a:t>
            </a:r>
          </a:p>
          <a:p>
            <a:pPr lvl="1"/>
            <a:r>
              <a:rPr lang="en-US" dirty="0" smtClean="0"/>
              <a:t>The actual data</a:t>
            </a:r>
          </a:p>
          <a:p>
            <a:pPr lvl="1"/>
            <a:r>
              <a:rPr lang="en-US" dirty="0" smtClean="0"/>
              <a:t>Where the data actually comes from</a:t>
            </a:r>
          </a:p>
          <a:p>
            <a:pPr lvl="1"/>
            <a:r>
              <a:rPr lang="en-US" dirty="0" smtClean="0"/>
              <a:t>If data is even considered valid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Mapping</a:t>
            </a:r>
            <a:endParaRPr 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967287" cy="5027612"/>
          </a:xfrm>
        </p:spPr>
        <p:txBody>
          <a:bodyPr/>
          <a:lstStyle/>
          <a:p>
            <a:r>
              <a:rPr lang="en-US" dirty="0" smtClean="0"/>
              <a:t>Multiple locations in memory map to same location in cache</a:t>
            </a:r>
          </a:p>
          <a:p>
            <a:r>
              <a:rPr lang="en-US" dirty="0" smtClean="0"/>
              <a:t>In addition to content, cache must keep which entry it is actually caching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7239000" y="5729287"/>
            <a:ext cx="971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Memory</a:t>
            </a:r>
            <a:endParaRPr lang="en-US" sz="1800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5486400" y="19812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486400" y="22098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486400" y="24384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486400" y="26670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7162800" y="19812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7162800" y="22098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7162800" y="24384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7162800" y="26670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162800" y="28956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7162800" y="31242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7162800" y="33528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7162800" y="35814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162800" y="38100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162800" y="40386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162800" y="42672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162800" y="44958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7162800" y="4724400"/>
            <a:ext cx="1066800" cy="228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7162800" y="4953000"/>
            <a:ext cx="10668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7162800" y="5181600"/>
            <a:ext cx="1066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7162800" y="5410200"/>
            <a:ext cx="1066800" cy="228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4" name="Text Box 28"/>
          <p:cNvSpPr txBox="1">
            <a:spLocks noChangeArrowheads="1"/>
          </p:cNvSpPr>
          <p:nvPr/>
        </p:nvSpPr>
        <p:spPr bwMode="auto">
          <a:xfrm>
            <a:off x="5609795" y="2909887"/>
            <a:ext cx="877163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CC0000"/>
                </a:solidFill>
              </a:rPr>
              <a:t>Cache</a:t>
            </a:r>
            <a:endParaRPr lang="en-US" sz="1800" dirty="0"/>
          </a:p>
        </p:txBody>
      </p:sp>
      <p:cxnSp>
        <p:nvCxnSpPr>
          <p:cNvPr id="136" name="Straight Arrow Connector 135"/>
          <p:cNvCxnSpPr>
            <a:stCxn id="102" idx="3"/>
            <a:endCxn id="118" idx="1"/>
          </p:cNvCxnSpPr>
          <p:nvPr/>
        </p:nvCxnSpPr>
        <p:spPr bwMode="auto">
          <a:xfrm>
            <a:off x="6553200" y="2095500"/>
            <a:ext cx="6096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02" idx="3"/>
            <a:endCxn id="122" idx="1"/>
          </p:cNvCxnSpPr>
          <p:nvPr/>
        </p:nvCxnSpPr>
        <p:spPr bwMode="auto">
          <a:xfrm>
            <a:off x="6553200" y="2095500"/>
            <a:ext cx="60960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Straight Arrow Connector 139"/>
          <p:cNvCxnSpPr>
            <a:stCxn id="102" idx="3"/>
            <a:endCxn id="126" idx="1"/>
          </p:cNvCxnSpPr>
          <p:nvPr/>
        </p:nvCxnSpPr>
        <p:spPr bwMode="auto">
          <a:xfrm>
            <a:off x="6553200" y="2095500"/>
            <a:ext cx="609600" cy="1828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stCxn id="102" idx="3"/>
          </p:cNvCxnSpPr>
          <p:nvPr/>
        </p:nvCxnSpPr>
        <p:spPr bwMode="auto">
          <a:xfrm>
            <a:off x="6553200" y="2095500"/>
            <a:ext cx="609600" cy="278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 sz="2000"/>
              <a:t>Key features</a:t>
            </a:r>
          </a:p>
          <a:p>
            <a:pPr marL="744538" lvl="1" indent="-246063"/>
            <a:r>
              <a:rPr lang="en-US" sz="1800">
                <a:solidFill>
                  <a:srgbClr val="FF0000"/>
                </a:solidFill>
              </a:rPr>
              <a:t>RAM</a:t>
            </a:r>
            <a:r>
              <a:rPr lang="en-US" sz="1800"/>
              <a:t> is packaged as a chip.</a:t>
            </a:r>
          </a:p>
          <a:p>
            <a:pPr marL="744538" lvl="1" indent="-246063"/>
            <a:r>
              <a:rPr lang="en-US" sz="1800"/>
              <a:t>Basic storage unit is a </a:t>
            </a:r>
            <a:r>
              <a:rPr lang="en-US" sz="1800">
                <a:solidFill>
                  <a:srgbClr val="FF0000"/>
                </a:solidFill>
              </a:rPr>
              <a:t>cell</a:t>
            </a:r>
            <a:r>
              <a:rPr lang="en-US" sz="1800"/>
              <a:t> (one bit per cell).</a:t>
            </a:r>
          </a:p>
          <a:p>
            <a:pPr marL="744538" lvl="1" indent="-246063"/>
            <a:r>
              <a:rPr lang="en-US" sz="1800"/>
              <a:t>Multiple RAM chips form a memory.</a:t>
            </a:r>
          </a:p>
          <a:p>
            <a:pPr marL="385763" indent="-385763"/>
            <a:r>
              <a:rPr lang="en-US" sz="2000"/>
              <a:t>Static RAM (</a:t>
            </a:r>
            <a:r>
              <a:rPr lang="en-US" sz="2000">
                <a:solidFill>
                  <a:srgbClr val="FF0000"/>
                </a:solidFill>
              </a:rPr>
              <a:t>SRAM</a:t>
            </a:r>
            <a:r>
              <a:rPr lang="en-US" sz="2000"/>
              <a:t>)</a:t>
            </a:r>
          </a:p>
          <a:p>
            <a:pPr marL="744538" lvl="1" indent="-246063"/>
            <a:r>
              <a:rPr lang="en-US" sz="1800"/>
              <a:t>Each cell stores bit with a six-transistor circuit.</a:t>
            </a:r>
          </a:p>
          <a:p>
            <a:pPr marL="744538" lvl="1" indent="-246063"/>
            <a:r>
              <a:rPr lang="en-US" sz="1800"/>
              <a:t>Retains value indefinitely, as long as it is kept powered.</a:t>
            </a:r>
          </a:p>
          <a:p>
            <a:pPr marL="744538" lvl="1" indent="-246063"/>
            <a:r>
              <a:rPr lang="en-US" sz="1800"/>
              <a:t>Relatively insensitive to disturbances such as electrical noise.</a:t>
            </a:r>
          </a:p>
          <a:p>
            <a:pPr marL="744538" lvl="1" indent="-246063"/>
            <a:r>
              <a:rPr lang="en-US" sz="1800"/>
              <a:t>Faster and more expensive than DRAM.</a:t>
            </a:r>
          </a:p>
          <a:p>
            <a:pPr marL="385763" indent="-385763"/>
            <a:r>
              <a:rPr lang="en-US" sz="2000"/>
              <a:t>Dynamic RAM (</a:t>
            </a:r>
            <a:r>
              <a:rPr lang="en-US" sz="2000">
                <a:solidFill>
                  <a:srgbClr val="FF0000"/>
                </a:solidFill>
              </a:rPr>
              <a:t>DRAM</a:t>
            </a:r>
            <a:r>
              <a:rPr lang="en-US" sz="2000"/>
              <a:t>)</a:t>
            </a:r>
          </a:p>
          <a:p>
            <a:pPr marL="744538" lvl="1" indent="-246063"/>
            <a:r>
              <a:rPr lang="en-US" sz="1800"/>
              <a:t>Each cell stores bit with a capacitor and transistor.</a:t>
            </a:r>
          </a:p>
          <a:p>
            <a:pPr marL="744538" lvl="1" indent="-246063"/>
            <a:r>
              <a:rPr lang="en-US" sz="1800"/>
              <a:t>Value must be refreshed every 10-100 ms.</a:t>
            </a:r>
          </a:p>
          <a:p>
            <a:pPr marL="744538" lvl="1" indent="-246063"/>
            <a:r>
              <a:rPr lang="en-US" sz="1800"/>
              <a:t>Sensitive to disturbances.</a:t>
            </a:r>
          </a:p>
          <a:p>
            <a:pPr marL="744538" lvl="1" indent="-246063"/>
            <a:r>
              <a:rPr lang="en-US" sz="1800"/>
              <a:t>Slower and cheaper than SRAM.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in cache</a:t>
            </a:r>
            <a:endParaRPr 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433887" cy="5027612"/>
          </a:xfrm>
        </p:spPr>
        <p:txBody>
          <a:bodyPr/>
          <a:lstStyle/>
          <a:p>
            <a:r>
              <a:rPr lang="en-US" sz="2000" dirty="0" smtClean="0"/>
              <a:t>Part of memory address applied to cache</a:t>
            </a:r>
          </a:p>
          <a:p>
            <a:r>
              <a:rPr lang="en-US" sz="2000" dirty="0" smtClean="0"/>
              <a:t>Remaining is stored as tag in cache</a:t>
            </a:r>
            <a:endParaRPr lang="en-US" sz="1800" dirty="0" smtClean="0"/>
          </a:p>
          <a:p>
            <a:r>
              <a:rPr lang="en-US" sz="2000" dirty="0" smtClean="0"/>
              <a:t>If tag matches, hit, use data</a:t>
            </a:r>
          </a:p>
          <a:p>
            <a:r>
              <a:rPr lang="en-US" sz="2000" dirty="0" smtClean="0"/>
              <a:t>No match, miss, fetch data from memory</a:t>
            </a:r>
          </a:p>
          <a:p>
            <a:endParaRPr lang="en-US" dirty="0"/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5867400" y="2971800"/>
            <a:ext cx="2057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68580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4800600" y="2895600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6096000" y="2590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5943600" y="37338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90" name="Rectangle 10" descr="Light horizontal"/>
          <p:cNvSpPr>
            <a:spLocks noChangeArrowheads="1"/>
          </p:cNvSpPr>
          <p:nvPr/>
        </p:nvSpPr>
        <p:spPr bwMode="auto">
          <a:xfrm>
            <a:off x="6781800" y="3962400"/>
            <a:ext cx="914400" cy="762000"/>
          </a:xfrm>
          <a:prstGeom prst="rect">
            <a:avLst/>
          </a:prstGeom>
          <a:pattFill prst="ltHorz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491" name="Rectangle 11" descr="Light horizontal"/>
          <p:cNvSpPr>
            <a:spLocks noChangeArrowheads="1"/>
          </p:cNvSpPr>
          <p:nvPr/>
        </p:nvSpPr>
        <p:spPr bwMode="auto">
          <a:xfrm>
            <a:off x="6172200" y="3962400"/>
            <a:ext cx="381000" cy="762000"/>
          </a:xfrm>
          <a:prstGeom prst="rect">
            <a:avLst/>
          </a:prstGeom>
          <a:pattFill prst="ltHorz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Elbow Connector 15"/>
          <p:cNvCxnSpPr>
            <a:stCxn id="788484" idx="3"/>
            <a:endCxn id="788489" idx="3"/>
          </p:cNvCxnSpPr>
          <p:nvPr/>
        </p:nvCxnSpPr>
        <p:spPr bwMode="auto">
          <a:xfrm>
            <a:off x="7924800" y="3086100"/>
            <a:ext cx="1588" cy="1257300"/>
          </a:xfrm>
          <a:prstGeom prst="bentConnector3">
            <a:avLst>
              <a:gd name="adj1" fmla="val 143954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6057900" y="3467100"/>
            <a:ext cx="533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28600"/>
            <a:ext cx="8940800" cy="573088"/>
          </a:xfrm>
        </p:spPr>
        <p:txBody>
          <a:bodyPr/>
          <a:lstStyle/>
          <a:p>
            <a:r>
              <a:rPr lang="en-US"/>
              <a:t>General Org of a Cache Memory</a:t>
            </a:r>
          </a:p>
        </p:txBody>
      </p:sp>
      <p:sp>
        <p:nvSpPr>
          <p:cNvPr id="698371" name="Rectangle 3"/>
          <p:cNvSpPr>
            <a:spLocks noChangeArrowheads="1"/>
          </p:cNvSpPr>
          <p:nvPr/>
        </p:nvSpPr>
        <p:spPr bwMode="auto">
          <a:xfrm>
            <a:off x="3435350" y="1585913"/>
            <a:ext cx="4267200" cy="12080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6330950" y="16621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73" name="Rectangle 5"/>
          <p:cNvSpPr>
            <a:spLocks noChangeArrowheads="1"/>
          </p:cNvSpPr>
          <p:nvPr/>
        </p:nvSpPr>
        <p:spPr bwMode="auto">
          <a:xfrm>
            <a:off x="70167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58737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54165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6330950" y="23352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70167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58737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54165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3663950" y="16621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381" name="Rectangle 13"/>
          <p:cNvSpPr>
            <a:spLocks noChangeArrowheads="1"/>
          </p:cNvSpPr>
          <p:nvPr/>
        </p:nvSpPr>
        <p:spPr bwMode="auto">
          <a:xfrm>
            <a:off x="3663950" y="23352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382" name="Rectangle 14"/>
          <p:cNvSpPr>
            <a:spLocks noChangeArrowheads="1"/>
          </p:cNvSpPr>
          <p:nvPr/>
        </p:nvSpPr>
        <p:spPr bwMode="auto">
          <a:xfrm>
            <a:off x="4349750" y="16621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383" name="Rectangle 15"/>
          <p:cNvSpPr>
            <a:spLocks noChangeArrowheads="1"/>
          </p:cNvSpPr>
          <p:nvPr/>
        </p:nvSpPr>
        <p:spPr bwMode="auto">
          <a:xfrm>
            <a:off x="4349750" y="23352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2752725" y="205740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698385" name="AutoShape 17"/>
          <p:cNvSpPr>
            <a:spLocks/>
          </p:cNvSpPr>
          <p:nvPr/>
        </p:nvSpPr>
        <p:spPr bwMode="auto">
          <a:xfrm rot="-5400000">
            <a:off x="6330950" y="442913"/>
            <a:ext cx="152400" cy="198120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5670550" y="823913"/>
            <a:ext cx="17192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B = 2</a:t>
            </a:r>
            <a:r>
              <a:rPr lang="en-US" sz="1600" b="1" i="1" baseline="30000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 bytes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cache block</a:t>
            </a:r>
          </a:p>
        </p:txBody>
      </p:sp>
      <p:sp>
        <p:nvSpPr>
          <p:cNvPr id="698387" name="AutoShape 19"/>
          <p:cNvSpPr>
            <a:spLocks/>
          </p:cNvSpPr>
          <p:nvPr/>
        </p:nvSpPr>
        <p:spPr bwMode="auto">
          <a:xfrm>
            <a:off x="7778750" y="1585913"/>
            <a:ext cx="152400" cy="1208087"/>
          </a:xfrm>
          <a:prstGeom prst="rightBrace">
            <a:avLst>
              <a:gd name="adj1" fmla="val 6605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7904163" y="1857375"/>
            <a:ext cx="95408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E</a:t>
            </a:r>
            <a:r>
              <a:rPr lang="en-US" sz="1600" b="1">
                <a:latin typeface="Helvetica" pitchFamily="34" charset="0"/>
              </a:rPr>
              <a:t>  lines 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set</a:t>
            </a:r>
          </a:p>
        </p:txBody>
      </p:sp>
      <p:sp>
        <p:nvSpPr>
          <p:cNvPr id="698389" name="AutoShape 21"/>
          <p:cNvSpPr>
            <a:spLocks/>
          </p:cNvSpPr>
          <p:nvPr/>
        </p:nvSpPr>
        <p:spPr bwMode="auto">
          <a:xfrm>
            <a:off x="2444750" y="1662113"/>
            <a:ext cx="228600" cy="4281487"/>
          </a:xfrm>
          <a:prstGeom prst="leftBrace">
            <a:avLst>
              <a:gd name="adj1" fmla="val 1560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1301750" y="3625850"/>
            <a:ext cx="1206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S = 2</a:t>
            </a:r>
            <a:r>
              <a:rPr lang="en-US" sz="1600" b="1" i="1" baseline="30000">
                <a:latin typeface="Helvetica" pitchFamily="34" charset="0"/>
              </a:rPr>
              <a:t>s</a:t>
            </a:r>
            <a:r>
              <a:rPr lang="en-US" sz="1600" b="1">
                <a:latin typeface="Helvetica" pitchFamily="34" charset="0"/>
              </a:rPr>
              <a:t> sets</a:t>
            </a:r>
          </a:p>
        </p:txBody>
      </p:sp>
      <p:sp>
        <p:nvSpPr>
          <p:cNvPr id="698391" name="AutoShape 23"/>
          <p:cNvSpPr>
            <a:spLocks/>
          </p:cNvSpPr>
          <p:nvPr/>
        </p:nvSpPr>
        <p:spPr bwMode="auto">
          <a:xfrm rot="-5400000">
            <a:off x="4691063" y="976313"/>
            <a:ext cx="152400" cy="914400"/>
          </a:xfrm>
          <a:prstGeom prst="rightBrace">
            <a:avLst>
              <a:gd name="adj1" fmla="val 50000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2" name="Text Box 24"/>
          <p:cNvSpPr txBox="1">
            <a:spLocks noChangeArrowheads="1"/>
          </p:cNvSpPr>
          <p:nvPr/>
        </p:nvSpPr>
        <p:spPr bwMode="auto">
          <a:xfrm>
            <a:off x="4300538" y="762000"/>
            <a:ext cx="103346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t </a:t>
            </a:r>
            <a:r>
              <a:rPr lang="en-US" sz="1600" b="1">
                <a:latin typeface="Helvetica" pitchFamily="34" charset="0"/>
              </a:rPr>
              <a:t>tag bits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line</a:t>
            </a:r>
          </a:p>
        </p:txBody>
      </p:sp>
      <p:sp>
        <p:nvSpPr>
          <p:cNvPr id="698393" name="AutoShape 25"/>
          <p:cNvSpPr>
            <a:spLocks/>
          </p:cNvSpPr>
          <p:nvPr/>
        </p:nvSpPr>
        <p:spPr bwMode="auto">
          <a:xfrm rot="-5400000" flipH="1" flipV="1">
            <a:off x="3784600" y="1147763"/>
            <a:ext cx="190500" cy="5334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394" name="Text Box 26"/>
          <p:cNvSpPr txBox="1">
            <a:spLocks noChangeArrowheads="1"/>
          </p:cNvSpPr>
          <p:nvPr/>
        </p:nvSpPr>
        <p:spPr bwMode="auto">
          <a:xfrm>
            <a:off x="3219450" y="776288"/>
            <a:ext cx="11239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1 valid bit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per line</a:t>
            </a:r>
          </a:p>
        </p:txBody>
      </p:sp>
      <p:sp>
        <p:nvSpPr>
          <p:cNvPr id="698395" name="Text Box 27"/>
          <p:cNvSpPr txBox="1">
            <a:spLocks noChangeArrowheads="1"/>
          </p:cNvSpPr>
          <p:nvPr/>
        </p:nvSpPr>
        <p:spPr bwMode="auto">
          <a:xfrm>
            <a:off x="3794125" y="6064250"/>
            <a:ext cx="3727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Cache size:  </a:t>
            </a:r>
            <a:r>
              <a:rPr lang="en-US" sz="1600" b="1" i="1">
                <a:latin typeface="Helvetica" pitchFamily="34" charset="0"/>
              </a:rPr>
              <a:t>C = B x E x S </a:t>
            </a:r>
            <a:r>
              <a:rPr lang="en-US" sz="1600" b="1">
                <a:latin typeface="Helvetica" pitchFamily="34" charset="0"/>
              </a:rPr>
              <a:t>data bytes</a:t>
            </a:r>
            <a:endParaRPr lang="en-US" sz="1600" b="1" i="1">
              <a:latin typeface="Helvetica" pitchFamily="34" charset="0"/>
            </a:endParaRPr>
          </a:p>
        </p:txBody>
      </p:sp>
      <p:sp>
        <p:nvSpPr>
          <p:cNvPr id="698396" name="Rectangle 28"/>
          <p:cNvSpPr>
            <a:spLocks noChangeArrowheads="1"/>
          </p:cNvSpPr>
          <p:nvPr/>
        </p:nvSpPr>
        <p:spPr bwMode="auto">
          <a:xfrm>
            <a:off x="5213350" y="200501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97" name="Rectangle 29"/>
          <p:cNvSpPr>
            <a:spLocks noChangeArrowheads="1"/>
          </p:cNvSpPr>
          <p:nvPr/>
        </p:nvSpPr>
        <p:spPr bwMode="auto">
          <a:xfrm>
            <a:off x="3432175" y="2971800"/>
            <a:ext cx="4267200" cy="12080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398" name="Rectangle 30"/>
          <p:cNvSpPr>
            <a:spLocks noChangeArrowheads="1"/>
          </p:cNvSpPr>
          <p:nvPr/>
        </p:nvSpPr>
        <p:spPr bwMode="auto">
          <a:xfrm>
            <a:off x="6327775" y="3048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399" name="Rectangle 31"/>
          <p:cNvSpPr>
            <a:spLocks noChangeArrowheads="1"/>
          </p:cNvSpPr>
          <p:nvPr/>
        </p:nvSpPr>
        <p:spPr bwMode="auto">
          <a:xfrm>
            <a:off x="70135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00" name="Rectangle 32"/>
          <p:cNvSpPr>
            <a:spLocks noChangeArrowheads="1"/>
          </p:cNvSpPr>
          <p:nvPr/>
        </p:nvSpPr>
        <p:spPr bwMode="auto">
          <a:xfrm>
            <a:off x="58705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01" name="Rectangle 33"/>
          <p:cNvSpPr>
            <a:spLocks noChangeArrowheads="1"/>
          </p:cNvSpPr>
          <p:nvPr/>
        </p:nvSpPr>
        <p:spPr bwMode="auto">
          <a:xfrm>
            <a:off x="54133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02" name="Rectangle 34"/>
          <p:cNvSpPr>
            <a:spLocks noChangeArrowheads="1"/>
          </p:cNvSpPr>
          <p:nvPr/>
        </p:nvSpPr>
        <p:spPr bwMode="auto">
          <a:xfrm>
            <a:off x="6327775" y="37211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03" name="Rectangle 35"/>
          <p:cNvSpPr>
            <a:spLocks noChangeArrowheads="1"/>
          </p:cNvSpPr>
          <p:nvPr/>
        </p:nvSpPr>
        <p:spPr bwMode="auto">
          <a:xfrm>
            <a:off x="70135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04" name="Rectangle 36"/>
          <p:cNvSpPr>
            <a:spLocks noChangeArrowheads="1"/>
          </p:cNvSpPr>
          <p:nvPr/>
        </p:nvSpPr>
        <p:spPr bwMode="auto">
          <a:xfrm>
            <a:off x="58705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05" name="Rectangle 37"/>
          <p:cNvSpPr>
            <a:spLocks noChangeArrowheads="1"/>
          </p:cNvSpPr>
          <p:nvPr/>
        </p:nvSpPr>
        <p:spPr bwMode="auto">
          <a:xfrm>
            <a:off x="54133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06" name="Rectangle 38"/>
          <p:cNvSpPr>
            <a:spLocks noChangeArrowheads="1"/>
          </p:cNvSpPr>
          <p:nvPr/>
        </p:nvSpPr>
        <p:spPr bwMode="auto">
          <a:xfrm>
            <a:off x="3660775" y="3048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07" name="Rectangle 39"/>
          <p:cNvSpPr>
            <a:spLocks noChangeArrowheads="1"/>
          </p:cNvSpPr>
          <p:nvPr/>
        </p:nvSpPr>
        <p:spPr bwMode="auto">
          <a:xfrm>
            <a:off x="3660775" y="3721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08" name="Rectangle 40"/>
          <p:cNvSpPr>
            <a:spLocks noChangeArrowheads="1"/>
          </p:cNvSpPr>
          <p:nvPr/>
        </p:nvSpPr>
        <p:spPr bwMode="auto">
          <a:xfrm>
            <a:off x="4346575" y="3048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09" name="Rectangle 41"/>
          <p:cNvSpPr>
            <a:spLocks noChangeArrowheads="1"/>
          </p:cNvSpPr>
          <p:nvPr/>
        </p:nvSpPr>
        <p:spPr bwMode="auto">
          <a:xfrm>
            <a:off x="4346575" y="37211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10" name="Text Box 42"/>
          <p:cNvSpPr txBox="1">
            <a:spLocks noChangeArrowheads="1"/>
          </p:cNvSpPr>
          <p:nvPr/>
        </p:nvSpPr>
        <p:spPr bwMode="auto">
          <a:xfrm>
            <a:off x="2749550" y="3443288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698411" name="Rectangle 43"/>
          <p:cNvSpPr>
            <a:spLocks noChangeArrowheads="1"/>
          </p:cNvSpPr>
          <p:nvPr/>
        </p:nvSpPr>
        <p:spPr bwMode="auto">
          <a:xfrm>
            <a:off x="5210175" y="33909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2" name="Rectangle 44"/>
          <p:cNvSpPr>
            <a:spLocks noChangeArrowheads="1"/>
          </p:cNvSpPr>
          <p:nvPr/>
        </p:nvSpPr>
        <p:spPr bwMode="auto">
          <a:xfrm>
            <a:off x="3432175" y="4735513"/>
            <a:ext cx="4267200" cy="12080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98413" name="Rectangle 45"/>
          <p:cNvSpPr>
            <a:spLocks noChangeArrowheads="1"/>
          </p:cNvSpPr>
          <p:nvPr/>
        </p:nvSpPr>
        <p:spPr bwMode="auto">
          <a:xfrm>
            <a:off x="6327775" y="48117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4" name="Rectangle 46"/>
          <p:cNvSpPr>
            <a:spLocks noChangeArrowheads="1"/>
          </p:cNvSpPr>
          <p:nvPr/>
        </p:nvSpPr>
        <p:spPr bwMode="auto">
          <a:xfrm>
            <a:off x="70135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15" name="Rectangle 47"/>
          <p:cNvSpPr>
            <a:spLocks noChangeArrowheads="1"/>
          </p:cNvSpPr>
          <p:nvPr/>
        </p:nvSpPr>
        <p:spPr bwMode="auto">
          <a:xfrm>
            <a:off x="58705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16" name="Rectangle 48"/>
          <p:cNvSpPr>
            <a:spLocks noChangeArrowheads="1"/>
          </p:cNvSpPr>
          <p:nvPr/>
        </p:nvSpPr>
        <p:spPr bwMode="auto">
          <a:xfrm>
            <a:off x="54133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17" name="Rectangle 49"/>
          <p:cNvSpPr>
            <a:spLocks noChangeArrowheads="1"/>
          </p:cNvSpPr>
          <p:nvPr/>
        </p:nvSpPr>
        <p:spPr bwMode="auto">
          <a:xfrm>
            <a:off x="6327775" y="54848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18" name="Rectangle 50"/>
          <p:cNvSpPr>
            <a:spLocks noChangeArrowheads="1"/>
          </p:cNvSpPr>
          <p:nvPr/>
        </p:nvSpPr>
        <p:spPr bwMode="auto">
          <a:xfrm>
            <a:off x="70135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B</a:t>
            </a:r>
            <a:r>
              <a:rPr lang="en-US" sz="1600" b="1">
                <a:latin typeface="Helvetica" pitchFamily="34" charset="0"/>
              </a:rPr>
              <a:t>–1</a:t>
            </a:r>
          </a:p>
        </p:txBody>
      </p:sp>
      <p:sp>
        <p:nvSpPr>
          <p:cNvPr id="698419" name="Rectangle 51"/>
          <p:cNvSpPr>
            <a:spLocks noChangeArrowheads="1"/>
          </p:cNvSpPr>
          <p:nvPr/>
        </p:nvSpPr>
        <p:spPr bwMode="auto">
          <a:xfrm>
            <a:off x="58705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98420" name="Rectangle 52"/>
          <p:cNvSpPr>
            <a:spLocks noChangeArrowheads="1"/>
          </p:cNvSpPr>
          <p:nvPr/>
        </p:nvSpPr>
        <p:spPr bwMode="auto">
          <a:xfrm>
            <a:off x="54133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98421" name="Rectangle 53"/>
          <p:cNvSpPr>
            <a:spLocks noChangeArrowheads="1"/>
          </p:cNvSpPr>
          <p:nvPr/>
        </p:nvSpPr>
        <p:spPr bwMode="auto">
          <a:xfrm>
            <a:off x="3660775" y="48117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22" name="Rectangle 54"/>
          <p:cNvSpPr>
            <a:spLocks noChangeArrowheads="1"/>
          </p:cNvSpPr>
          <p:nvPr/>
        </p:nvSpPr>
        <p:spPr bwMode="auto">
          <a:xfrm>
            <a:off x="3660775" y="54848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698423" name="Rectangle 55"/>
          <p:cNvSpPr>
            <a:spLocks noChangeArrowheads="1"/>
          </p:cNvSpPr>
          <p:nvPr/>
        </p:nvSpPr>
        <p:spPr bwMode="auto">
          <a:xfrm>
            <a:off x="4346575" y="48117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24" name="Rectangle 56"/>
          <p:cNvSpPr>
            <a:spLocks noChangeArrowheads="1"/>
          </p:cNvSpPr>
          <p:nvPr/>
        </p:nvSpPr>
        <p:spPr bwMode="auto">
          <a:xfrm>
            <a:off x="4346575" y="54848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2549525" y="5207000"/>
            <a:ext cx="919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</a:t>
            </a:r>
            <a:r>
              <a:rPr lang="en-US" sz="1600" b="1" i="1">
                <a:latin typeface="Helvetica" pitchFamily="34" charset="0"/>
              </a:rPr>
              <a:t>S</a:t>
            </a:r>
            <a:r>
              <a:rPr lang="en-US" sz="1600" b="1">
                <a:latin typeface="Helvetica" pitchFamily="34" charset="0"/>
              </a:rPr>
              <a:t>-1:</a:t>
            </a:r>
          </a:p>
        </p:txBody>
      </p:sp>
      <p:sp>
        <p:nvSpPr>
          <p:cNvPr id="698426" name="Rectangle 58"/>
          <p:cNvSpPr>
            <a:spLocks noChangeArrowheads="1"/>
          </p:cNvSpPr>
          <p:nvPr/>
        </p:nvSpPr>
        <p:spPr bwMode="auto">
          <a:xfrm>
            <a:off x="5210175" y="5154613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27" name="Rectangle 59"/>
          <p:cNvSpPr>
            <a:spLocks noChangeArrowheads="1"/>
          </p:cNvSpPr>
          <p:nvPr/>
        </p:nvSpPr>
        <p:spPr bwMode="auto">
          <a:xfrm>
            <a:off x="5264150" y="43434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152400" y="1066800"/>
            <a:ext cx="2178050" cy="2314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Cache is an array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of sets.</a:t>
            </a:r>
          </a:p>
          <a:p>
            <a:pPr eaLnBrk="0" hangingPunct="0"/>
            <a:endParaRPr lang="en-US" b="1">
              <a:latin typeface="Helvetica" pitchFamily="34" charset="0"/>
            </a:endParaRPr>
          </a:p>
          <a:p>
            <a:pPr eaLnBrk="0" hangingPunct="0"/>
            <a:r>
              <a:rPr lang="en-US" b="1">
                <a:latin typeface="Helvetica" pitchFamily="34" charset="0"/>
              </a:rPr>
              <a:t>Each set contains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one or more lines.</a:t>
            </a:r>
          </a:p>
          <a:p>
            <a:pPr eaLnBrk="0" hangingPunct="0"/>
            <a:endParaRPr lang="en-US" b="1">
              <a:latin typeface="Helvetica" pitchFamily="34" charset="0"/>
            </a:endParaRPr>
          </a:p>
          <a:p>
            <a:pPr eaLnBrk="0" hangingPunct="0"/>
            <a:r>
              <a:rPr lang="en-US" b="1">
                <a:latin typeface="Helvetica" pitchFamily="34" charset="0"/>
              </a:rPr>
              <a:t>Each line holds a</a:t>
            </a:r>
          </a:p>
          <a:p>
            <a:pPr eaLnBrk="0" hangingPunct="0"/>
            <a:r>
              <a:rPr lang="en-US" b="1">
                <a:latin typeface="Helvetica" pitchFamily="34" charset="0"/>
              </a:rPr>
              <a:t>block of data.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 Caches</a:t>
            </a:r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5324475" y="1744663"/>
            <a:ext cx="6683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6423025" y="1744663"/>
            <a:ext cx="712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7307263" y="2124075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6164263" y="2124075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3" name="Rectangle 7"/>
          <p:cNvSpPr>
            <a:spLocks noChangeArrowheads="1"/>
          </p:cNvSpPr>
          <p:nvPr/>
        </p:nvSpPr>
        <p:spPr bwMode="auto">
          <a:xfrm>
            <a:off x="5021263" y="2124075"/>
            <a:ext cx="1143000" cy="2317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0424" name="Rectangle 8"/>
          <p:cNvSpPr>
            <a:spLocks noChangeArrowheads="1"/>
          </p:cNvSpPr>
          <p:nvPr/>
        </p:nvSpPr>
        <p:spPr bwMode="auto">
          <a:xfrm>
            <a:off x="7554913" y="1714500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8323263" y="2324100"/>
            <a:ext cx="2540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0</a:t>
            </a:r>
          </a:p>
        </p:txBody>
      </p:sp>
      <p:sp>
        <p:nvSpPr>
          <p:cNvPr id="700426" name="Text Box 10"/>
          <p:cNvSpPr txBox="1">
            <a:spLocks noChangeArrowheads="1"/>
          </p:cNvSpPr>
          <p:nvPr/>
        </p:nvSpPr>
        <p:spPr bwMode="auto">
          <a:xfrm>
            <a:off x="4924425" y="2324100"/>
            <a:ext cx="409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m-1</a:t>
            </a: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5326063" y="28289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&lt;tag&gt;</a:t>
            </a:r>
          </a:p>
        </p:txBody>
      </p:sp>
      <p:sp>
        <p:nvSpPr>
          <p:cNvPr id="700428" name="Rectangle 12"/>
          <p:cNvSpPr>
            <a:spLocks noChangeArrowheads="1"/>
          </p:cNvSpPr>
          <p:nvPr/>
        </p:nvSpPr>
        <p:spPr bwMode="auto">
          <a:xfrm>
            <a:off x="6035675" y="2828925"/>
            <a:ext cx="13001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&lt;set index&gt;</a:t>
            </a:r>
          </a:p>
        </p:txBody>
      </p:sp>
      <p:sp>
        <p:nvSpPr>
          <p:cNvPr id="700429" name="Rectangle 13"/>
          <p:cNvSpPr>
            <a:spLocks noChangeArrowheads="1"/>
          </p:cNvSpPr>
          <p:nvPr/>
        </p:nvSpPr>
        <p:spPr bwMode="auto">
          <a:xfrm>
            <a:off x="7240588" y="2828925"/>
            <a:ext cx="1560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i="1">
                <a:latin typeface="Helvetica" pitchFamily="34" charset="0"/>
              </a:rPr>
              <a:t>&lt;block offset&gt;</a:t>
            </a:r>
          </a:p>
        </p:txBody>
      </p:sp>
      <p:sp>
        <p:nvSpPr>
          <p:cNvPr id="700430" name="AutoShape 14"/>
          <p:cNvSpPr>
            <a:spLocks/>
          </p:cNvSpPr>
          <p:nvPr/>
        </p:nvSpPr>
        <p:spPr bwMode="auto">
          <a:xfrm rot="5400000">
            <a:off x="54022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1" name="AutoShape 15"/>
          <p:cNvSpPr>
            <a:spLocks/>
          </p:cNvSpPr>
          <p:nvPr/>
        </p:nvSpPr>
        <p:spPr bwMode="auto">
          <a:xfrm rot="5400000">
            <a:off x="65452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2" name="AutoShape 16"/>
          <p:cNvSpPr>
            <a:spLocks/>
          </p:cNvSpPr>
          <p:nvPr/>
        </p:nvSpPr>
        <p:spPr bwMode="auto">
          <a:xfrm rot="5400000">
            <a:off x="7764463" y="21717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3" name="Text Box 17"/>
          <p:cNvSpPr txBox="1">
            <a:spLocks noChangeArrowheads="1"/>
          </p:cNvSpPr>
          <p:nvPr/>
        </p:nvSpPr>
        <p:spPr bwMode="auto">
          <a:xfrm>
            <a:off x="4940300" y="1416050"/>
            <a:ext cx="1266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Address A:</a:t>
            </a:r>
          </a:p>
        </p:txBody>
      </p:sp>
      <p:sp>
        <p:nvSpPr>
          <p:cNvPr id="700434" name="Line 18"/>
          <p:cNvSpPr>
            <a:spLocks noChangeShapeType="1"/>
          </p:cNvSpPr>
          <p:nvPr/>
        </p:nvSpPr>
        <p:spPr bwMode="auto">
          <a:xfrm>
            <a:off x="6705600" y="3149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5" name="Line 19"/>
          <p:cNvSpPr>
            <a:spLocks noChangeShapeType="1"/>
          </p:cNvSpPr>
          <p:nvPr/>
        </p:nvSpPr>
        <p:spPr bwMode="auto">
          <a:xfrm>
            <a:off x="7912100" y="3162300"/>
            <a:ext cx="0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6" name="Rectangle 20"/>
          <p:cNvSpPr>
            <a:spLocks noChangeAspect="1" noChangeArrowheads="1"/>
          </p:cNvSpPr>
          <p:nvPr/>
        </p:nvSpPr>
        <p:spPr bwMode="auto">
          <a:xfrm>
            <a:off x="798513" y="2414588"/>
            <a:ext cx="3087687" cy="8747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37" name="Rectangle 21"/>
          <p:cNvSpPr>
            <a:spLocks noChangeAspect="1" noChangeArrowheads="1"/>
          </p:cNvSpPr>
          <p:nvPr/>
        </p:nvSpPr>
        <p:spPr bwMode="auto">
          <a:xfrm>
            <a:off x="2894013" y="2470150"/>
            <a:ext cx="4953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38" name="Rectangle 22"/>
          <p:cNvSpPr>
            <a:spLocks noChangeAspect="1" noChangeArrowheads="1"/>
          </p:cNvSpPr>
          <p:nvPr/>
        </p:nvSpPr>
        <p:spPr bwMode="auto">
          <a:xfrm>
            <a:off x="3389313" y="2470150"/>
            <a:ext cx="3317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39" name="Rectangle 23"/>
          <p:cNvSpPr>
            <a:spLocks noChangeAspect="1" noChangeArrowheads="1"/>
          </p:cNvSpPr>
          <p:nvPr/>
        </p:nvSpPr>
        <p:spPr bwMode="auto">
          <a:xfrm>
            <a:off x="2562225" y="247015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40" name="Rectangle 24"/>
          <p:cNvSpPr>
            <a:spLocks noChangeAspect="1" noChangeArrowheads="1"/>
          </p:cNvSpPr>
          <p:nvPr/>
        </p:nvSpPr>
        <p:spPr bwMode="auto">
          <a:xfrm>
            <a:off x="2232025" y="24701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41" name="Rectangle 25"/>
          <p:cNvSpPr>
            <a:spLocks noChangeAspect="1" noChangeArrowheads="1"/>
          </p:cNvSpPr>
          <p:nvPr/>
        </p:nvSpPr>
        <p:spPr bwMode="auto">
          <a:xfrm>
            <a:off x="2894013" y="2957513"/>
            <a:ext cx="4953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42" name="Rectangle 26"/>
          <p:cNvSpPr>
            <a:spLocks noChangeAspect="1" noChangeArrowheads="1"/>
          </p:cNvSpPr>
          <p:nvPr/>
        </p:nvSpPr>
        <p:spPr bwMode="auto">
          <a:xfrm>
            <a:off x="3389313" y="2957513"/>
            <a:ext cx="3317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43" name="Rectangle 27"/>
          <p:cNvSpPr>
            <a:spLocks noChangeAspect="1" noChangeArrowheads="1"/>
          </p:cNvSpPr>
          <p:nvPr/>
        </p:nvSpPr>
        <p:spPr bwMode="auto">
          <a:xfrm>
            <a:off x="2562225" y="295751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44" name="Rectangle 28"/>
          <p:cNvSpPr>
            <a:spLocks noChangeAspect="1" noChangeArrowheads="1"/>
          </p:cNvSpPr>
          <p:nvPr/>
        </p:nvSpPr>
        <p:spPr bwMode="auto">
          <a:xfrm>
            <a:off x="2232025" y="29575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45" name="Rectangle 29"/>
          <p:cNvSpPr>
            <a:spLocks noChangeAspect="1" noChangeArrowheads="1"/>
          </p:cNvSpPr>
          <p:nvPr/>
        </p:nvSpPr>
        <p:spPr bwMode="auto">
          <a:xfrm>
            <a:off x="963613" y="24701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46" name="Rectangle 30"/>
          <p:cNvSpPr>
            <a:spLocks noChangeAspect="1" noChangeArrowheads="1"/>
          </p:cNvSpPr>
          <p:nvPr/>
        </p:nvSpPr>
        <p:spPr bwMode="auto">
          <a:xfrm>
            <a:off x="963613" y="29575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47" name="Rectangle 31"/>
          <p:cNvSpPr>
            <a:spLocks noChangeAspect="1" noChangeArrowheads="1"/>
          </p:cNvSpPr>
          <p:nvPr/>
        </p:nvSpPr>
        <p:spPr bwMode="auto">
          <a:xfrm>
            <a:off x="1460500" y="2470150"/>
            <a:ext cx="6604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48" name="Rectangle 32"/>
          <p:cNvSpPr>
            <a:spLocks noChangeAspect="1" noChangeArrowheads="1"/>
          </p:cNvSpPr>
          <p:nvPr/>
        </p:nvSpPr>
        <p:spPr bwMode="auto">
          <a:xfrm>
            <a:off x="1460500" y="2957513"/>
            <a:ext cx="6604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71438" y="2724150"/>
            <a:ext cx="6461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0:</a:t>
            </a:r>
          </a:p>
        </p:txBody>
      </p:sp>
      <p:sp>
        <p:nvSpPr>
          <p:cNvPr id="700450" name="Rectangle 34"/>
          <p:cNvSpPr>
            <a:spLocks noChangeAspect="1" noChangeArrowheads="1"/>
          </p:cNvSpPr>
          <p:nvPr/>
        </p:nvSpPr>
        <p:spPr bwMode="auto">
          <a:xfrm>
            <a:off x="2084388" y="2717800"/>
            <a:ext cx="496887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1" name="Rectangle 35"/>
          <p:cNvSpPr>
            <a:spLocks noChangeAspect="1" noChangeArrowheads="1"/>
          </p:cNvSpPr>
          <p:nvPr/>
        </p:nvSpPr>
        <p:spPr bwMode="auto">
          <a:xfrm>
            <a:off x="787400" y="3435350"/>
            <a:ext cx="3089275" cy="8747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52" name="Rectangle 36"/>
          <p:cNvSpPr>
            <a:spLocks noChangeAspect="1" noChangeArrowheads="1"/>
          </p:cNvSpPr>
          <p:nvPr/>
        </p:nvSpPr>
        <p:spPr bwMode="auto">
          <a:xfrm>
            <a:off x="2890838" y="3473450"/>
            <a:ext cx="4968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3" name="Rectangle 37"/>
          <p:cNvSpPr>
            <a:spLocks noChangeAspect="1" noChangeArrowheads="1"/>
          </p:cNvSpPr>
          <p:nvPr/>
        </p:nvSpPr>
        <p:spPr bwMode="auto">
          <a:xfrm>
            <a:off x="3387725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54" name="Rectangle 38"/>
          <p:cNvSpPr>
            <a:spLocks noChangeAspect="1" noChangeArrowheads="1"/>
          </p:cNvSpPr>
          <p:nvPr/>
        </p:nvSpPr>
        <p:spPr bwMode="auto">
          <a:xfrm>
            <a:off x="2560638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55" name="Rectangle 39"/>
          <p:cNvSpPr>
            <a:spLocks noChangeAspect="1" noChangeArrowheads="1"/>
          </p:cNvSpPr>
          <p:nvPr/>
        </p:nvSpPr>
        <p:spPr bwMode="auto">
          <a:xfrm>
            <a:off x="2228850" y="347345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56" name="Rectangle 40"/>
          <p:cNvSpPr>
            <a:spLocks noChangeAspect="1" noChangeArrowheads="1"/>
          </p:cNvSpPr>
          <p:nvPr/>
        </p:nvSpPr>
        <p:spPr bwMode="auto">
          <a:xfrm>
            <a:off x="2890838" y="3960813"/>
            <a:ext cx="4968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57" name="Rectangle 41"/>
          <p:cNvSpPr>
            <a:spLocks noChangeAspect="1" noChangeArrowheads="1"/>
          </p:cNvSpPr>
          <p:nvPr/>
        </p:nvSpPr>
        <p:spPr bwMode="auto">
          <a:xfrm>
            <a:off x="3387725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58" name="Rectangle 42"/>
          <p:cNvSpPr>
            <a:spLocks noChangeAspect="1" noChangeArrowheads="1"/>
          </p:cNvSpPr>
          <p:nvPr/>
        </p:nvSpPr>
        <p:spPr bwMode="auto">
          <a:xfrm>
            <a:off x="2560638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59" name="Rectangle 43"/>
          <p:cNvSpPr>
            <a:spLocks noChangeAspect="1" noChangeArrowheads="1"/>
          </p:cNvSpPr>
          <p:nvPr/>
        </p:nvSpPr>
        <p:spPr bwMode="auto">
          <a:xfrm>
            <a:off x="2228850" y="396081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60" name="Rectangle 44"/>
          <p:cNvSpPr>
            <a:spLocks noChangeAspect="1" noChangeArrowheads="1"/>
          </p:cNvSpPr>
          <p:nvPr/>
        </p:nvSpPr>
        <p:spPr bwMode="auto">
          <a:xfrm>
            <a:off x="962025" y="347345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61" name="Rectangle 45"/>
          <p:cNvSpPr>
            <a:spLocks noChangeAspect="1" noChangeArrowheads="1"/>
          </p:cNvSpPr>
          <p:nvPr/>
        </p:nvSpPr>
        <p:spPr bwMode="auto">
          <a:xfrm>
            <a:off x="962025" y="396081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62" name="Rectangle 46"/>
          <p:cNvSpPr>
            <a:spLocks noChangeAspect="1" noChangeArrowheads="1"/>
          </p:cNvSpPr>
          <p:nvPr/>
        </p:nvSpPr>
        <p:spPr bwMode="auto">
          <a:xfrm>
            <a:off x="1457325" y="3473450"/>
            <a:ext cx="6619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63" name="Rectangle 47"/>
          <p:cNvSpPr>
            <a:spLocks noChangeAspect="1" noChangeArrowheads="1"/>
          </p:cNvSpPr>
          <p:nvPr/>
        </p:nvSpPr>
        <p:spPr bwMode="auto">
          <a:xfrm>
            <a:off x="1457325" y="3960813"/>
            <a:ext cx="661988" cy="22066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64" name="Text Box 48"/>
          <p:cNvSpPr txBox="1">
            <a:spLocks noChangeAspect="1" noChangeArrowheads="1"/>
          </p:cNvSpPr>
          <p:nvPr/>
        </p:nvSpPr>
        <p:spPr bwMode="auto">
          <a:xfrm>
            <a:off x="68263" y="3729038"/>
            <a:ext cx="6461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1:</a:t>
            </a:r>
          </a:p>
        </p:txBody>
      </p:sp>
      <p:sp>
        <p:nvSpPr>
          <p:cNvPr id="700465" name="Rectangle 49"/>
          <p:cNvSpPr>
            <a:spLocks noChangeAspect="1" noChangeArrowheads="1"/>
          </p:cNvSpPr>
          <p:nvPr/>
        </p:nvSpPr>
        <p:spPr bwMode="auto">
          <a:xfrm>
            <a:off x="2082800" y="3721100"/>
            <a:ext cx="495300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66" name="Rectangle 50"/>
          <p:cNvSpPr>
            <a:spLocks noChangeAspect="1" noChangeArrowheads="1"/>
          </p:cNvSpPr>
          <p:nvPr/>
        </p:nvSpPr>
        <p:spPr bwMode="auto">
          <a:xfrm>
            <a:off x="795338" y="4694238"/>
            <a:ext cx="3089275" cy="874712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700467" name="Rectangle 51"/>
          <p:cNvSpPr>
            <a:spLocks noChangeAspect="1" noChangeArrowheads="1"/>
          </p:cNvSpPr>
          <p:nvPr/>
        </p:nvSpPr>
        <p:spPr bwMode="auto">
          <a:xfrm>
            <a:off x="2890838" y="4749800"/>
            <a:ext cx="496887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68" name="Rectangle 52"/>
          <p:cNvSpPr>
            <a:spLocks noChangeAspect="1" noChangeArrowheads="1"/>
          </p:cNvSpPr>
          <p:nvPr/>
        </p:nvSpPr>
        <p:spPr bwMode="auto">
          <a:xfrm>
            <a:off x="3387725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69" name="Rectangle 53"/>
          <p:cNvSpPr>
            <a:spLocks noChangeAspect="1" noChangeArrowheads="1"/>
          </p:cNvSpPr>
          <p:nvPr/>
        </p:nvSpPr>
        <p:spPr bwMode="auto">
          <a:xfrm>
            <a:off x="2560638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70" name="Rectangle 54"/>
          <p:cNvSpPr>
            <a:spLocks noChangeAspect="1" noChangeArrowheads="1"/>
          </p:cNvSpPr>
          <p:nvPr/>
        </p:nvSpPr>
        <p:spPr bwMode="auto">
          <a:xfrm>
            <a:off x="2228850" y="4749800"/>
            <a:ext cx="3317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71" name="Rectangle 55"/>
          <p:cNvSpPr>
            <a:spLocks noChangeAspect="1" noChangeArrowheads="1"/>
          </p:cNvSpPr>
          <p:nvPr/>
        </p:nvSpPr>
        <p:spPr bwMode="auto">
          <a:xfrm>
            <a:off x="2890838" y="5237163"/>
            <a:ext cx="496887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72" name="Rectangle 56"/>
          <p:cNvSpPr>
            <a:spLocks noChangeAspect="1" noChangeArrowheads="1"/>
          </p:cNvSpPr>
          <p:nvPr/>
        </p:nvSpPr>
        <p:spPr bwMode="auto">
          <a:xfrm>
            <a:off x="3387725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 i="1">
                <a:latin typeface="Helvetica" pitchFamily="34" charset="0"/>
              </a:rPr>
              <a:t>B</a:t>
            </a:r>
            <a:r>
              <a:rPr lang="en-US" sz="1400" b="1">
                <a:latin typeface="Helvetica" pitchFamily="34" charset="0"/>
              </a:rPr>
              <a:t>–1</a:t>
            </a:r>
          </a:p>
        </p:txBody>
      </p:sp>
      <p:sp>
        <p:nvSpPr>
          <p:cNvPr id="700473" name="Rectangle 57"/>
          <p:cNvSpPr>
            <a:spLocks noChangeAspect="1" noChangeArrowheads="1"/>
          </p:cNvSpPr>
          <p:nvPr/>
        </p:nvSpPr>
        <p:spPr bwMode="auto">
          <a:xfrm>
            <a:off x="2560638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1</a:t>
            </a:r>
          </a:p>
        </p:txBody>
      </p:sp>
      <p:sp>
        <p:nvSpPr>
          <p:cNvPr id="700474" name="Rectangle 58"/>
          <p:cNvSpPr>
            <a:spLocks noChangeAspect="1" noChangeArrowheads="1"/>
          </p:cNvSpPr>
          <p:nvPr/>
        </p:nvSpPr>
        <p:spPr bwMode="auto">
          <a:xfrm>
            <a:off x="2228850" y="5237163"/>
            <a:ext cx="3317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0</a:t>
            </a:r>
          </a:p>
        </p:txBody>
      </p:sp>
      <p:sp>
        <p:nvSpPr>
          <p:cNvPr id="700475" name="Rectangle 59"/>
          <p:cNvSpPr>
            <a:spLocks noChangeAspect="1" noChangeArrowheads="1"/>
          </p:cNvSpPr>
          <p:nvPr/>
        </p:nvSpPr>
        <p:spPr bwMode="auto">
          <a:xfrm>
            <a:off x="962025" y="4749800"/>
            <a:ext cx="3302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76" name="Rectangle 60"/>
          <p:cNvSpPr>
            <a:spLocks noChangeAspect="1" noChangeArrowheads="1"/>
          </p:cNvSpPr>
          <p:nvPr/>
        </p:nvSpPr>
        <p:spPr bwMode="auto">
          <a:xfrm>
            <a:off x="962025" y="5237163"/>
            <a:ext cx="330200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v</a:t>
            </a:r>
          </a:p>
        </p:txBody>
      </p:sp>
      <p:sp>
        <p:nvSpPr>
          <p:cNvPr id="700477" name="Rectangle 61"/>
          <p:cNvSpPr>
            <a:spLocks noChangeAspect="1" noChangeArrowheads="1"/>
          </p:cNvSpPr>
          <p:nvPr/>
        </p:nvSpPr>
        <p:spPr bwMode="auto">
          <a:xfrm>
            <a:off x="1457325" y="4749800"/>
            <a:ext cx="661988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78" name="Rectangle 62"/>
          <p:cNvSpPr>
            <a:spLocks noChangeAspect="1" noChangeArrowheads="1"/>
          </p:cNvSpPr>
          <p:nvPr/>
        </p:nvSpPr>
        <p:spPr bwMode="auto">
          <a:xfrm>
            <a:off x="1457325" y="5237163"/>
            <a:ext cx="661988" cy="220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tag</a:t>
            </a:r>
          </a:p>
        </p:txBody>
      </p:sp>
      <p:sp>
        <p:nvSpPr>
          <p:cNvPr id="700479" name="Text Box 63"/>
          <p:cNvSpPr txBox="1">
            <a:spLocks noChangeAspect="1" noChangeArrowheads="1"/>
          </p:cNvSpPr>
          <p:nvPr/>
        </p:nvSpPr>
        <p:spPr bwMode="auto">
          <a:xfrm>
            <a:off x="-76200" y="5003800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set </a:t>
            </a:r>
            <a:r>
              <a:rPr lang="en-US" sz="1400" b="1" i="1">
                <a:latin typeface="Helvetica" pitchFamily="34" charset="0"/>
              </a:rPr>
              <a:t>S</a:t>
            </a:r>
            <a:r>
              <a:rPr lang="en-US" sz="1400" b="1">
                <a:latin typeface="Helvetica" pitchFamily="34" charset="0"/>
              </a:rPr>
              <a:t>-1:</a:t>
            </a:r>
          </a:p>
        </p:txBody>
      </p:sp>
      <p:sp>
        <p:nvSpPr>
          <p:cNvPr id="700480" name="Rectangle 64"/>
          <p:cNvSpPr>
            <a:spLocks noChangeAspect="1" noChangeArrowheads="1"/>
          </p:cNvSpPr>
          <p:nvPr/>
        </p:nvSpPr>
        <p:spPr bwMode="auto">
          <a:xfrm>
            <a:off x="2082800" y="4997450"/>
            <a:ext cx="495300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81" name="Rectangle 65"/>
          <p:cNvSpPr>
            <a:spLocks noChangeAspect="1" noChangeArrowheads="1"/>
          </p:cNvSpPr>
          <p:nvPr/>
        </p:nvSpPr>
        <p:spPr bwMode="auto">
          <a:xfrm>
            <a:off x="2120900" y="4410075"/>
            <a:ext cx="496888" cy="22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400" b="1">
                <a:latin typeface="Helvetica" pitchFamily="34" charset="0"/>
              </a:rPr>
              <a:t>• • •</a:t>
            </a:r>
          </a:p>
        </p:txBody>
      </p:sp>
      <p:sp>
        <p:nvSpPr>
          <p:cNvPr id="700482" name="Line 66"/>
          <p:cNvSpPr>
            <a:spLocks noChangeAspect="1" noChangeShapeType="1"/>
          </p:cNvSpPr>
          <p:nvPr/>
        </p:nvSpPr>
        <p:spPr bwMode="auto">
          <a:xfrm>
            <a:off x="3079750" y="3748088"/>
            <a:ext cx="0" cy="220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3" name="Line 67"/>
          <p:cNvSpPr>
            <a:spLocks noChangeShapeType="1"/>
          </p:cNvSpPr>
          <p:nvPr/>
        </p:nvSpPr>
        <p:spPr bwMode="auto">
          <a:xfrm flipH="1">
            <a:off x="3060700" y="3727450"/>
            <a:ext cx="4851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4" name="Line 68"/>
          <p:cNvSpPr>
            <a:spLocks noChangeShapeType="1"/>
          </p:cNvSpPr>
          <p:nvPr/>
        </p:nvSpPr>
        <p:spPr bwMode="auto">
          <a:xfrm flipH="1" flipV="1">
            <a:off x="3886200" y="3435350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85" name="Text Box 69"/>
          <p:cNvSpPr txBox="1">
            <a:spLocks noChangeArrowheads="1"/>
          </p:cNvSpPr>
          <p:nvPr/>
        </p:nvSpPr>
        <p:spPr bwMode="auto">
          <a:xfrm>
            <a:off x="4267200" y="4106174"/>
            <a:ext cx="4634602" cy="183742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Helvetica" pitchFamily="34" charset="0"/>
              </a:rPr>
              <a:t>The word at address A is in the cache if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the tag bits in one of the &lt;valid&gt; lines in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set &lt;set index&gt; match &lt;tag&gt;.</a:t>
            </a:r>
          </a:p>
          <a:p>
            <a:pPr algn="l" eaLnBrk="0" hangingPunct="0"/>
            <a:endParaRPr lang="en-US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The word contents begin at offset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&lt;block offset&gt; bytes from the beginning </a:t>
            </a:r>
          </a:p>
          <a:p>
            <a:pPr algn="l" eaLnBrk="0" hangingPunct="0"/>
            <a:r>
              <a:rPr lang="en-US" dirty="0">
                <a:latin typeface="Helvetica" pitchFamily="34" charset="0"/>
              </a:rPr>
              <a:t>of the block. 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/>
              <a:t>Simplest kind of cache</a:t>
            </a:r>
          </a:p>
          <a:p>
            <a:pPr marL="385763" indent="-385763"/>
            <a:r>
              <a:rPr lang="en-US"/>
              <a:t>Characterized by exactly one line per set.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2438400" y="2805113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2438400" y="3352800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438400" y="4191000"/>
            <a:ext cx="42672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2667000" y="28813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2667000" y="4267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2474" name="Rectangle 10"/>
          <p:cNvSpPr>
            <a:spLocks noChangeArrowheads="1"/>
          </p:cNvSpPr>
          <p:nvPr/>
        </p:nvSpPr>
        <p:spPr bwMode="auto">
          <a:xfrm>
            <a:off x="3352800" y="28813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3352800" y="3429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3352800" y="4267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4343400" y="3810000"/>
            <a:ext cx="5127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1739900" y="286385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02479" name="Text Box 15"/>
          <p:cNvSpPr txBox="1">
            <a:spLocks noChangeArrowheads="1"/>
          </p:cNvSpPr>
          <p:nvPr/>
        </p:nvSpPr>
        <p:spPr bwMode="auto">
          <a:xfrm>
            <a:off x="1736725" y="3429000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1584325" y="4267200"/>
            <a:ext cx="919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02481" name="AutoShape 17"/>
          <p:cNvSpPr>
            <a:spLocks/>
          </p:cNvSpPr>
          <p:nvPr/>
        </p:nvSpPr>
        <p:spPr bwMode="auto">
          <a:xfrm>
            <a:off x="6781800" y="2805113"/>
            <a:ext cx="152400" cy="471487"/>
          </a:xfrm>
          <a:prstGeom prst="rightBrace">
            <a:avLst>
              <a:gd name="adj1" fmla="val 257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6880225" y="2863850"/>
            <a:ext cx="1852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E=1</a:t>
            </a:r>
            <a:r>
              <a:rPr lang="en-US" sz="1600" b="1">
                <a:latin typeface="Helvetica" pitchFamily="34" charset="0"/>
              </a:rPr>
              <a:t>  lines per set</a:t>
            </a:r>
          </a:p>
        </p:txBody>
      </p:sp>
      <p:sp>
        <p:nvSpPr>
          <p:cNvPr id="702483" name="Rectangle 19"/>
          <p:cNvSpPr>
            <a:spLocks noChangeArrowheads="1"/>
          </p:cNvSpPr>
          <p:nvPr/>
        </p:nvSpPr>
        <p:spPr bwMode="auto">
          <a:xfrm>
            <a:off x="4419600" y="28813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2484" name="Rectangle 20"/>
          <p:cNvSpPr>
            <a:spLocks noChangeArrowheads="1"/>
          </p:cNvSpPr>
          <p:nvPr/>
        </p:nvSpPr>
        <p:spPr bwMode="auto">
          <a:xfrm>
            <a:off x="4419600" y="34147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2485" name="Rectangle 21"/>
          <p:cNvSpPr>
            <a:spLocks noChangeArrowheads="1"/>
          </p:cNvSpPr>
          <p:nvPr/>
        </p:nvSpPr>
        <p:spPr bwMode="auto">
          <a:xfrm>
            <a:off x="4419600" y="42529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Direct-Mapped Caches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 dirty="0"/>
              <a:t>Set selection</a:t>
            </a:r>
          </a:p>
          <a:p>
            <a:pPr marL="744538" lvl="1" indent="-246063"/>
            <a:r>
              <a:rPr lang="en-US" dirty="0"/>
              <a:t>Use the set index bits to determine the set of interest.</a:t>
            </a: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4665663" y="2768600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4665663" y="3316288"/>
            <a:ext cx="4114800" cy="4572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4665663" y="4154488"/>
            <a:ext cx="411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4818063" y="2844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4818063" y="33924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1" name="Rectangle 9"/>
          <p:cNvSpPr>
            <a:spLocks noChangeArrowheads="1"/>
          </p:cNvSpPr>
          <p:nvPr/>
        </p:nvSpPr>
        <p:spPr bwMode="auto">
          <a:xfrm>
            <a:off x="4818063" y="4230688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valid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5503863" y="28448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3" name="Rectangle 11"/>
          <p:cNvSpPr>
            <a:spLocks noChangeArrowheads="1"/>
          </p:cNvSpPr>
          <p:nvPr/>
        </p:nvSpPr>
        <p:spPr bwMode="auto">
          <a:xfrm>
            <a:off x="5503863" y="33924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5503863" y="42306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6494463" y="3773488"/>
            <a:ext cx="512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• • •</a:t>
            </a: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3967163" y="2827338"/>
            <a:ext cx="715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0: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3963988" y="3392488"/>
            <a:ext cx="715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1: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3811588" y="4230688"/>
            <a:ext cx="919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set S-1:</a:t>
            </a:r>
          </a:p>
        </p:txBody>
      </p:sp>
      <p:sp>
        <p:nvSpPr>
          <p:cNvPr id="704529" name="Rectangle 17"/>
          <p:cNvSpPr>
            <a:spLocks noChangeArrowheads="1"/>
          </p:cNvSpPr>
          <p:nvPr/>
        </p:nvSpPr>
        <p:spPr bwMode="auto">
          <a:xfrm>
            <a:off x="396875" y="4071938"/>
            <a:ext cx="6683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4530" name="Rectangle 18"/>
          <p:cNvSpPr>
            <a:spLocks noChangeArrowheads="1"/>
          </p:cNvSpPr>
          <p:nvPr/>
        </p:nvSpPr>
        <p:spPr bwMode="auto">
          <a:xfrm>
            <a:off x="1495425" y="4071938"/>
            <a:ext cx="7127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2379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32" name="Rectangle 20"/>
          <p:cNvSpPr>
            <a:spLocks noChangeArrowheads="1"/>
          </p:cNvSpPr>
          <p:nvPr/>
        </p:nvSpPr>
        <p:spPr bwMode="auto">
          <a:xfrm>
            <a:off x="1236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0 0  0 0 1</a:t>
            </a:r>
          </a:p>
        </p:txBody>
      </p:sp>
      <p:sp>
        <p:nvSpPr>
          <p:cNvPr id="704533" name="Rectangle 21"/>
          <p:cNvSpPr>
            <a:spLocks noChangeArrowheads="1"/>
          </p:cNvSpPr>
          <p:nvPr/>
        </p:nvSpPr>
        <p:spPr bwMode="auto">
          <a:xfrm>
            <a:off x="93663" y="43751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4536" name="Rectangle 24"/>
          <p:cNvSpPr>
            <a:spLocks noChangeArrowheads="1"/>
          </p:cNvSpPr>
          <p:nvPr/>
        </p:nvSpPr>
        <p:spPr bwMode="auto">
          <a:xfrm>
            <a:off x="2608263" y="40862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468313" y="4619625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4538" name="Rectangle 26"/>
          <p:cNvSpPr>
            <a:spLocks noChangeArrowheads="1"/>
          </p:cNvSpPr>
          <p:nvPr/>
        </p:nvSpPr>
        <p:spPr bwMode="auto">
          <a:xfrm>
            <a:off x="1312863" y="4619625"/>
            <a:ext cx="10620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index</a:t>
            </a:r>
          </a:p>
        </p:txBody>
      </p:sp>
      <p:sp>
        <p:nvSpPr>
          <p:cNvPr id="704539" name="Rectangle 27"/>
          <p:cNvSpPr>
            <a:spLocks noChangeArrowheads="1"/>
          </p:cNvSpPr>
          <p:nvPr/>
        </p:nvSpPr>
        <p:spPr bwMode="auto">
          <a:xfrm>
            <a:off x="2303463" y="4619625"/>
            <a:ext cx="13223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dirty="0">
                <a:latin typeface="Helvetica" pitchFamily="34" charset="0"/>
              </a:rPr>
              <a:t>block offset</a:t>
            </a:r>
          </a:p>
        </p:txBody>
      </p:sp>
      <p:sp>
        <p:nvSpPr>
          <p:cNvPr id="704540" name="AutoShape 28"/>
          <p:cNvSpPr>
            <a:spLocks/>
          </p:cNvSpPr>
          <p:nvPr/>
        </p:nvSpPr>
        <p:spPr bwMode="auto">
          <a:xfrm rot="-5400000">
            <a:off x="1655763" y="35560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1" name="Line 29"/>
          <p:cNvSpPr>
            <a:spLocks noChangeShapeType="1"/>
          </p:cNvSpPr>
          <p:nvPr/>
        </p:nvSpPr>
        <p:spPr bwMode="auto">
          <a:xfrm flipH="1" flipV="1">
            <a:off x="1804988" y="3559175"/>
            <a:ext cx="3175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2" name="Line 30"/>
          <p:cNvSpPr>
            <a:spLocks noChangeShapeType="1"/>
          </p:cNvSpPr>
          <p:nvPr/>
        </p:nvSpPr>
        <p:spPr bwMode="auto">
          <a:xfrm>
            <a:off x="1808163" y="3559175"/>
            <a:ext cx="2162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2205038" y="3286125"/>
            <a:ext cx="1347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selected set</a:t>
            </a:r>
          </a:p>
        </p:txBody>
      </p:sp>
      <p:sp>
        <p:nvSpPr>
          <p:cNvPr id="704544" name="Rectangle 32"/>
          <p:cNvSpPr>
            <a:spLocks noChangeArrowheads="1"/>
          </p:cNvSpPr>
          <p:nvPr/>
        </p:nvSpPr>
        <p:spPr bwMode="auto">
          <a:xfrm>
            <a:off x="6557963" y="28575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4545" name="Rectangle 33"/>
          <p:cNvSpPr>
            <a:spLocks noChangeArrowheads="1"/>
          </p:cNvSpPr>
          <p:nvPr/>
        </p:nvSpPr>
        <p:spPr bwMode="auto">
          <a:xfrm>
            <a:off x="6557963" y="33909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  <p:sp>
        <p:nvSpPr>
          <p:cNvPr id="704546" name="Rectangle 34"/>
          <p:cNvSpPr>
            <a:spLocks noChangeArrowheads="1"/>
          </p:cNvSpPr>
          <p:nvPr/>
        </p:nvSpPr>
        <p:spPr bwMode="auto">
          <a:xfrm>
            <a:off x="6557963" y="42291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cache block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Direct-Mapped Caches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/>
            <a:r>
              <a:rPr lang="en-US"/>
              <a:t>Line matching and word selection</a:t>
            </a:r>
          </a:p>
          <a:p>
            <a:pPr marL="744538" lvl="1" indent="-246063"/>
            <a:r>
              <a:rPr lang="en-US">
                <a:solidFill>
                  <a:srgbClr val="FF0000"/>
                </a:solidFill>
              </a:rPr>
              <a:t>Line matching</a:t>
            </a:r>
            <a:r>
              <a:rPr lang="en-US"/>
              <a:t>: Find a valid line in the selected set with a matching tag</a:t>
            </a:r>
          </a:p>
          <a:p>
            <a:pPr marL="744538" lvl="1" indent="-246063"/>
            <a:r>
              <a:rPr lang="en-US">
                <a:solidFill>
                  <a:srgbClr val="FF0000"/>
                </a:solidFill>
              </a:rPr>
              <a:t>Word selection</a:t>
            </a:r>
            <a:r>
              <a:rPr lang="en-US"/>
              <a:t>: Then extract the word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1955800" y="3775075"/>
            <a:ext cx="5845175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52578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39370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2184400" y="3851275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3100388" y="5329238"/>
            <a:ext cx="6683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 bits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4198938" y="5329238"/>
            <a:ext cx="712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 bits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5083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100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940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</a:t>
            </a: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797175" y="56324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0110</a:t>
            </a:r>
          </a:p>
        </p:txBody>
      </p:sp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5311775" y="5343525"/>
            <a:ext cx="723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b bits</a:t>
            </a: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171825" y="5876925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tag</a:t>
            </a:r>
          </a:p>
        </p:txBody>
      </p:sp>
      <p:sp>
        <p:nvSpPr>
          <p:cNvPr id="706577" name="Rectangle 17"/>
          <p:cNvSpPr>
            <a:spLocks noChangeArrowheads="1"/>
          </p:cNvSpPr>
          <p:nvPr/>
        </p:nvSpPr>
        <p:spPr bwMode="auto">
          <a:xfrm>
            <a:off x="4016375" y="5876925"/>
            <a:ext cx="10620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set index</a:t>
            </a:r>
          </a:p>
        </p:txBody>
      </p:sp>
      <p:sp>
        <p:nvSpPr>
          <p:cNvPr id="706578" name="Rectangle 18"/>
          <p:cNvSpPr>
            <a:spLocks noChangeArrowheads="1"/>
          </p:cNvSpPr>
          <p:nvPr/>
        </p:nvSpPr>
        <p:spPr bwMode="auto">
          <a:xfrm>
            <a:off x="5006975" y="5876925"/>
            <a:ext cx="13223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b="1" dirty="0">
                <a:latin typeface="Helvetica" pitchFamily="34" charset="0"/>
              </a:rPr>
              <a:t>block offset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334963" y="3811588"/>
            <a:ext cx="1666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selected set (i):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14925" y="4144963"/>
            <a:ext cx="3681413" cy="1657350"/>
            <a:chOff x="3222" y="2611"/>
            <a:chExt cx="2319" cy="1044"/>
          </a:xfrm>
        </p:grpSpPr>
        <p:sp>
          <p:nvSpPr>
            <p:cNvPr id="706581" name="Line 21"/>
            <p:cNvSpPr>
              <a:spLocks noChangeShapeType="1"/>
            </p:cNvSpPr>
            <p:nvPr/>
          </p:nvSpPr>
          <p:spPr bwMode="auto">
            <a:xfrm flipV="1">
              <a:off x="3570" y="2611"/>
              <a:ext cx="14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2" name="AutoShape 22"/>
            <p:cNvSpPr>
              <a:spLocks/>
            </p:cNvSpPr>
            <p:nvPr/>
          </p:nvSpPr>
          <p:spPr bwMode="auto">
            <a:xfrm rot="-5400000">
              <a:off x="3524" y="300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3" name="Text Box 23"/>
            <p:cNvSpPr txBox="1">
              <a:spLocks noChangeArrowheads="1"/>
            </p:cNvSpPr>
            <p:nvPr/>
          </p:nvSpPr>
          <p:spPr bwMode="auto">
            <a:xfrm>
              <a:off x="4126" y="2827"/>
              <a:ext cx="1415" cy="8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(3) If (1) and (2), then 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cache hit,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and block offset 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selects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starting byte. 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133600" y="3059113"/>
            <a:ext cx="3362325" cy="790575"/>
            <a:chOff x="1344" y="1927"/>
            <a:chExt cx="2118" cy="498"/>
          </a:xfrm>
        </p:grpSpPr>
        <p:sp>
          <p:nvSpPr>
            <p:cNvPr id="706585" name="Line 25"/>
            <p:cNvSpPr>
              <a:spLocks noChangeShapeType="1"/>
            </p:cNvSpPr>
            <p:nvPr/>
          </p:nvSpPr>
          <p:spPr bwMode="auto">
            <a:xfrm flipV="1">
              <a:off x="1512" y="21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86" name="Text Box 26"/>
            <p:cNvSpPr txBox="1">
              <a:spLocks noChangeArrowheads="1"/>
            </p:cNvSpPr>
            <p:nvPr/>
          </p:nvSpPr>
          <p:spPr bwMode="auto">
            <a:xfrm>
              <a:off x="1344" y="1927"/>
              <a:ext cx="3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=1?</a:t>
              </a:r>
            </a:p>
          </p:txBody>
        </p:sp>
        <p:sp>
          <p:nvSpPr>
            <p:cNvPr id="706587" name="Text Box 27"/>
            <p:cNvSpPr txBox="1">
              <a:spLocks noChangeArrowheads="1"/>
            </p:cNvSpPr>
            <p:nvPr/>
          </p:nvSpPr>
          <p:spPr bwMode="auto">
            <a:xfrm>
              <a:off x="1657" y="1929"/>
              <a:ext cx="1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(1) The valid bit must be set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31788" y="4092575"/>
            <a:ext cx="3576637" cy="1301750"/>
            <a:chOff x="209" y="2578"/>
            <a:chExt cx="2253" cy="820"/>
          </a:xfrm>
        </p:grpSpPr>
        <p:sp>
          <p:nvSpPr>
            <p:cNvPr id="706589" name="AutoShape 29"/>
            <p:cNvSpPr>
              <a:spLocks/>
            </p:cNvSpPr>
            <p:nvPr/>
          </p:nvSpPr>
          <p:spPr bwMode="auto">
            <a:xfrm rot="-5400000">
              <a:off x="2064" y="3000"/>
              <a:ext cx="96" cy="700"/>
            </a:xfrm>
            <a:prstGeom prst="rightBrace">
              <a:avLst>
                <a:gd name="adj1" fmla="val 607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0" name="Text Box 30"/>
            <p:cNvSpPr txBox="1">
              <a:spLocks noChangeArrowheads="1"/>
            </p:cNvSpPr>
            <p:nvPr/>
          </p:nvSpPr>
          <p:spPr bwMode="auto">
            <a:xfrm>
              <a:off x="1953" y="2866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= ?</a:t>
              </a:r>
            </a:p>
          </p:txBody>
        </p:sp>
        <p:sp>
          <p:nvSpPr>
            <p:cNvPr id="706591" name="Line 31"/>
            <p:cNvSpPr>
              <a:spLocks noChangeShapeType="1"/>
            </p:cNvSpPr>
            <p:nvPr/>
          </p:nvSpPr>
          <p:spPr bwMode="auto">
            <a:xfrm>
              <a:off x="2114" y="3068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92" name="Text Box 32"/>
            <p:cNvSpPr txBox="1">
              <a:spLocks noChangeArrowheads="1"/>
            </p:cNvSpPr>
            <p:nvPr/>
          </p:nvSpPr>
          <p:spPr bwMode="auto">
            <a:xfrm>
              <a:off x="209" y="2767"/>
              <a:ext cx="1804" cy="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(2) The tag bits in the cache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line must match the</a:t>
              </a:r>
            </a:p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tag bits in the address</a:t>
              </a:r>
            </a:p>
          </p:txBody>
        </p:sp>
        <p:sp>
          <p:nvSpPr>
            <p:cNvPr id="706593" name="Line 33"/>
            <p:cNvSpPr>
              <a:spLocks noChangeShapeType="1"/>
            </p:cNvSpPr>
            <p:nvPr/>
          </p:nvSpPr>
          <p:spPr bwMode="auto">
            <a:xfrm>
              <a:off x="2114" y="2578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594" name="Rectangle 34"/>
          <p:cNvSpPr>
            <a:spLocks noChangeArrowheads="1"/>
          </p:cNvSpPr>
          <p:nvPr/>
        </p:nvSpPr>
        <p:spPr bwMode="auto">
          <a:xfrm>
            <a:off x="2870200" y="3851275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0110</a:t>
            </a:r>
          </a:p>
        </p:txBody>
      </p:sp>
      <p:sp>
        <p:nvSpPr>
          <p:cNvPr id="706595" name="Rectangle 35"/>
          <p:cNvSpPr>
            <a:spLocks noChangeArrowheads="1"/>
          </p:cNvSpPr>
          <p:nvPr/>
        </p:nvSpPr>
        <p:spPr bwMode="auto">
          <a:xfrm>
            <a:off x="43942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96" name="Rectangle 36"/>
          <p:cNvSpPr>
            <a:spLocks noChangeArrowheads="1"/>
          </p:cNvSpPr>
          <p:nvPr/>
        </p:nvSpPr>
        <p:spPr bwMode="auto">
          <a:xfrm>
            <a:off x="48006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706597" name="Rectangle 37"/>
          <p:cNvSpPr>
            <a:spLocks noChangeArrowheads="1"/>
          </p:cNvSpPr>
          <p:nvPr/>
        </p:nvSpPr>
        <p:spPr bwMode="auto">
          <a:xfrm>
            <a:off x="70104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3</a:t>
            </a:r>
          </a:p>
        </p:txBody>
      </p:sp>
      <p:sp>
        <p:nvSpPr>
          <p:cNvPr id="706598" name="Rectangle 38"/>
          <p:cNvSpPr>
            <a:spLocks noChangeArrowheads="1"/>
          </p:cNvSpPr>
          <p:nvPr/>
        </p:nvSpPr>
        <p:spPr bwMode="auto">
          <a:xfrm>
            <a:off x="56896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0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599" name="Rectangle 39"/>
          <p:cNvSpPr>
            <a:spLocks noChangeArrowheads="1"/>
          </p:cNvSpPr>
          <p:nvPr/>
        </p:nvSpPr>
        <p:spPr bwMode="auto">
          <a:xfrm>
            <a:off x="61468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1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6553200" y="38512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w</a:t>
            </a:r>
            <a:r>
              <a:rPr lang="en-US" sz="1600" b="1" baseline="-25000">
                <a:latin typeface="Helvetica" pitchFamily="34" charset="0"/>
              </a:rPr>
              <a:t>2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667375" y="3849688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2578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3</a:t>
            </a:r>
          </a:p>
        </p:txBody>
      </p:sp>
      <p:sp>
        <p:nvSpPr>
          <p:cNvPr id="706603" name="Rectangle 43"/>
          <p:cNvSpPr>
            <a:spLocks noChangeArrowheads="1"/>
          </p:cNvSpPr>
          <p:nvPr/>
        </p:nvSpPr>
        <p:spPr bwMode="auto">
          <a:xfrm>
            <a:off x="39370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0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3942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1</a:t>
            </a: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48006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2</a:t>
            </a: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0104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7</a:t>
            </a:r>
          </a:p>
        </p:txBody>
      </p:sp>
      <p:sp>
        <p:nvSpPr>
          <p:cNvPr id="706607" name="Rectangle 47"/>
          <p:cNvSpPr>
            <a:spLocks noChangeArrowheads="1"/>
          </p:cNvSpPr>
          <p:nvPr/>
        </p:nvSpPr>
        <p:spPr bwMode="auto">
          <a:xfrm>
            <a:off x="56896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4</a:t>
            </a:r>
          </a:p>
        </p:txBody>
      </p:sp>
      <p:sp>
        <p:nvSpPr>
          <p:cNvPr id="706608" name="Rectangle 48"/>
          <p:cNvSpPr>
            <a:spLocks noChangeArrowheads="1"/>
          </p:cNvSpPr>
          <p:nvPr/>
        </p:nvSpPr>
        <p:spPr bwMode="auto">
          <a:xfrm>
            <a:off x="61468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5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553200" y="3546475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000" b="1">
                <a:latin typeface="Helvetica" pitchFamily="34" charset="0"/>
              </a:rP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31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Middle Bits as Index?</a:t>
            </a:r>
          </a:p>
        </p:txBody>
      </p:sp>
      <p:sp>
        <p:nvSpPr>
          <p:cNvPr id="151632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157163" y="3155950"/>
            <a:ext cx="4383087" cy="2984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High-Order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Adjacent memory lines would map to same cache entry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Poor use of spatial locality</a:t>
            </a:r>
          </a:p>
          <a:p>
            <a:pPr>
              <a:lnSpc>
                <a:spcPct val="85000"/>
              </a:lnSpc>
            </a:pPr>
            <a:r>
              <a:rPr lang="en-US" sz="2000"/>
              <a:t>Middle-Order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Consecutive memory lines map to different cache lines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hold C-byte region of address space in cache at one time</a:t>
            </a:r>
          </a:p>
          <a:p>
            <a:pPr lvl="2">
              <a:lnSpc>
                <a:spcPct val="97000"/>
              </a:lnSpc>
            </a:pPr>
            <a:endParaRPr lang="en-US" sz="1600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752600" y="1524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752600" y="1828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752600" y="2133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752600" y="24384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549400" y="1066800"/>
            <a:ext cx="1530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4-line Cache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5410200" y="1600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410200" y="1905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410200" y="22098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410200" y="2514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5410200" y="2819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5410200" y="3124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5410200" y="34290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5410200" y="3733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410200" y="4038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5410200" y="4343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5410200" y="46482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410200" y="4953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5410200" y="5257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5410200" y="5562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5410200" y="58674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5410200" y="6172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5257800" y="990600"/>
            <a:ext cx="1492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High-Order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Bit Indexing</a:t>
            </a:r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7670800" y="1600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7670800" y="19050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7670800" y="22098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7670800" y="2514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7670800" y="28194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>
            <a:off x="7670800" y="3124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7670800" y="3429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Rectangle 33"/>
          <p:cNvSpPr>
            <a:spLocks noChangeArrowheads="1"/>
          </p:cNvSpPr>
          <p:nvPr/>
        </p:nvSpPr>
        <p:spPr bwMode="auto">
          <a:xfrm>
            <a:off x="7670800" y="3733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7670800" y="4038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7" name="Rectangle 35"/>
          <p:cNvSpPr>
            <a:spLocks noChangeArrowheads="1"/>
          </p:cNvSpPr>
          <p:nvPr/>
        </p:nvSpPr>
        <p:spPr bwMode="auto">
          <a:xfrm>
            <a:off x="7670800" y="4343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8" name="Rectangle 36"/>
          <p:cNvSpPr>
            <a:spLocks noChangeArrowheads="1"/>
          </p:cNvSpPr>
          <p:nvPr/>
        </p:nvSpPr>
        <p:spPr bwMode="auto">
          <a:xfrm>
            <a:off x="7670800" y="46482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9" name="Rectangle 37"/>
          <p:cNvSpPr>
            <a:spLocks noChangeArrowheads="1"/>
          </p:cNvSpPr>
          <p:nvPr/>
        </p:nvSpPr>
        <p:spPr bwMode="auto">
          <a:xfrm>
            <a:off x="7670800" y="49530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7670800" y="52578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7670800" y="55626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7670800" y="5867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7670800" y="6172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7461250" y="990600"/>
            <a:ext cx="1606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Middle-Order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Bit Indexing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1219200" y="1524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</a:p>
        </p:txBody>
      </p:sp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1219200" y="1828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</a:p>
        </p:txBody>
      </p:sp>
      <p:sp>
        <p:nvSpPr>
          <p:cNvPr id="151597" name="Rectangle 45"/>
          <p:cNvSpPr>
            <a:spLocks noChangeArrowheads="1"/>
          </p:cNvSpPr>
          <p:nvPr/>
        </p:nvSpPr>
        <p:spPr bwMode="auto">
          <a:xfrm>
            <a:off x="1219200" y="2133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1219200" y="2438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</a:p>
        </p:txBody>
      </p:sp>
      <p:sp>
        <p:nvSpPr>
          <p:cNvPr id="151599" name="Rectangle 47"/>
          <p:cNvSpPr>
            <a:spLocks noChangeArrowheads="1"/>
          </p:cNvSpPr>
          <p:nvPr/>
        </p:nvSpPr>
        <p:spPr bwMode="auto">
          <a:xfrm>
            <a:off x="4876800" y="160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00</a:t>
            </a:r>
          </a:p>
        </p:txBody>
      </p:sp>
      <p:sp>
        <p:nvSpPr>
          <p:cNvPr id="151600" name="Rectangle 48"/>
          <p:cNvSpPr>
            <a:spLocks noChangeArrowheads="1"/>
          </p:cNvSpPr>
          <p:nvPr/>
        </p:nvSpPr>
        <p:spPr bwMode="auto">
          <a:xfrm>
            <a:off x="4876800" y="190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01</a:t>
            </a:r>
          </a:p>
        </p:txBody>
      </p: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4876800" y="220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10</a:t>
            </a:r>
          </a:p>
        </p:txBody>
      </p:sp>
      <p:sp>
        <p:nvSpPr>
          <p:cNvPr id="151602" name="Rectangle 50"/>
          <p:cNvSpPr>
            <a:spLocks noChangeArrowheads="1"/>
          </p:cNvSpPr>
          <p:nvPr/>
        </p:nvSpPr>
        <p:spPr bwMode="auto">
          <a:xfrm>
            <a:off x="4876800" y="251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00</a:t>
            </a:r>
            <a:r>
              <a:rPr lang="en-US"/>
              <a:t>11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4876800" y="2819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00</a:t>
            </a:r>
          </a:p>
        </p:txBody>
      </p:sp>
      <p:sp>
        <p:nvSpPr>
          <p:cNvPr id="151604" name="Rectangle 52"/>
          <p:cNvSpPr>
            <a:spLocks noChangeArrowheads="1"/>
          </p:cNvSpPr>
          <p:nvPr/>
        </p:nvSpPr>
        <p:spPr bwMode="auto">
          <a:xfrm>
            <a:off x="4876800" y="3124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01</a:t>
            </a:r>
          </a:p>
        </p:txBody>
      </p:sp>
      <p:sp>
        <p:nvSpPr>
          <p:cNvPr id="151605" name="Rectangle 53"/>
          <p:cNvSpPr>
            <a:spLocks noChangeArrowheads="1"/>
          </p:cNvSpPr>
          <p:nvPr/>
        </p:nvSpPr>
        <p:spPr bwMode="auto">
          <a:xfrm>
            <a:off x="4876800" y="3429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10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4876800" y="3733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01</a:t>
            </a:r>
            <a:r>
              <a:rPr lang="en-US"/>
              <a:t>11</a:t>
            </a:r>
          </a:p>
        </p:txBody>
      </p: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4876800" y="4038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00</a:t>
            </a:r>
          </a:p>
        </p:txBody>
      </p:sp>
      <p:sp>
        <p:nvSpPr>
          <p:cNvPr id="151608" name="Rectangle 56"/>
          <p:cNvSpPr>
            <a:spLocks noChangeArrowheads="1"/>
          </p:cNvSpPr>
          <p:nvPr/>
        </p:nvSpPr>
        <p:spPr bwMode="auto">
          <a:xfrm>
            <a:off x="4876800" y="4343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01</a:t>
            </a:r>
          </a:p>
        </p:txBody>
      </p:sp>
      <p:sp>
        <p:nvSpPr>
          <p:cNvPr id="151609" name="Rectangle 57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10</a:t>
            </a:r>
          </a:p>
        </p:txBody>
      </p:sp>
      <p:sp>
        <p:nvSpPr>
          <p:cNvPr id="151610" name="Rectangle 58"/>
          <p:cNvSpPr>
            <a:spLocks noChangeArrowheads="1"/>
          </p:cNvSpPr>
          <p:nvPr/>
        </p:nvSpPr>
        <p:spPr bwMode="auto">
          <a:xfrm>
            <a:off x="4876800" y="4953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10</a:t>
            </a:r>
            <a:r>
              <a:rPr lang="en-US"/>
              <a:t>11</a:t>
            </a:r>
          </a:p>
        </p:txBody>
      </p:sp>
      <p:sp>
        <p:nvSpPr>
          <p:cNvPr id="151611" name="Rectangle 59"/>
          <p:cNvSpPr>
            <a:spLocks noChangeArrowheads="1"/>
          </p:cNvSpPr>
          <p:nvPr/>
        </p:nvSpPr>
        <p:spPr bwMode="auto">
          <a:xfrm>
            <a:off x="4876800" y="5257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00</a:t>
            </a:r>
          </a:p>
        </p:txBody>
      </p:sp>
      <p:sp>
        <p:nvSpPr>
          <p:cNvPr id="151612" name="Rectangle 60"/>
          <p:cNvSpPr>
            <a:spLocks noChangeArrowheads="1"/>
          </p:cNvSpPr>
          <p:nvPr/>
        </p:nvSpPr>
        <p:spPr bwMode="auto">
          <a:xfrm>
            <a:off x="4876800" y="556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01</a:t>
            </a:r>
          </a:p>
        </p:txBody>
      </p:sp>
      <p:sp>
        <p:nvSpPr>
          <p:cNvPr id="151613" name="Rectangle 61"/>
          <p:cNvSpPr>
            <a:spLocks noChangeArrowheads="1"/>
          </p:cNvSpPr>
          <p:nvPr/>
        </p:nvSpPr>
        <p:spPr bwMode="auto">
          <a:xfrm>
            <a:off x="4876800" y="586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10</a:t>
            </a:r>
          </a:p>
        </p:txBody>
      </p:sp>
      <p:sp>
        <p:nvSpPr>
          <p:cNvPr id="151614" name="Rectangle 62"/>
          <p:cNvSpPr>
            <a:spLocks noChangeArrowheads="1"/>
          </p:cNvSpPr>
          <p:nvPr/>
        </p:nvSpPr>
        <p:spPr bwMode="auto">
          <a:xfrm>
            <a:off x="4876800" y="617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u="sng"/>
              <a:t>11</a:t>
            </a:r>
            <a:r>
              <a:rPr lang="en-US"/>
              <a:t>11</a:t>
            </a:r>
          </a:p>
        </p:txBody>
      </p:sp>
      <p:sp>
        <p:nvSpPr>
          <p:cNvPr id="151615" name="Rectangle 63"/>
          <p:cNvSpPr>
            <a:spLocks noChangeArrowheads="1"/>
          </p:cNvSpPr>
          <p:nvPr/>
        </p:nvSpPr>
        <p:spPr bwMode="auto">
          <a:xfrm>
            <a:off x="7156450" y="160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7156450" y="190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7156450" y="220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18" name="Rectangle 66"/>
          <p:cNvSpPr>
            <a:spLocks noChangeArrowheads="1"/>
          </p:cNvSpPr>
          <p:nvPr/>
        </p:nvSpPr>
        <p:spPr bwMode="auto">
          <a:xfrm>
            <a:off x="7156450" y="251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00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7156450" y="2819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7156450" y="3124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1" name="Rectangle 69"/>
          <p:cNvSpPr>
            <a:spLocks noChangeArrowheads="1"/>
          </p:cNvSpPr>
          <p:nvPr/>
        </p:nvSpPr>
        <p:spPr bwMode="auto">
          <a:xfrm>
            <a:off x="7156450" y="3429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7156450" y="3733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01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7156450" y="4038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7156450" y="4343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7156450" y="4648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26" name="Rectangle 74"/>
          <p:cNvSpPr>
            <a:spLocks noChangeArrowheads="1"/>
          </p:cNvSpPr>
          <p:nvPr/>
        </p:nvSpPr>
        <p:spPr bwMode="auto">
          <a:xfrm>
            <a:off x="7156450" y="4953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10</a:t>
            </a:r>
            <a:r>
              <a:rPr lang="en-US" u="sng"/>
              <a:t>11</a:t>
            </a:r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7156450" y="5257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00</a:t>
            </a:r>
            <a:endParaRPr lang="en-US"/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7156450" y="556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01</a:t>
            </a:r>
            <a:endParaRPr lang="en-US"/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156450" y="586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10</a:t>
            </a:r>
            <a:endParaRPr lang="en-US"/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7156450" y="617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/>
              <a:t>11</a:t>
            </a:r>
            <a:r>
              <a:rPr lang="en-US" u="sng"/>
              <a:t>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687638" y="1117600"/>
            <a:ext cx="6161087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M=16 bit addresses, B=2 bytes/block,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S=4 sets, E=1 entry/set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Address trace (reads):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0 [0000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1 [0001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13 [1101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8 [1000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],  0 [0000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338" y="1577975"/>
            <a:ext cx="2046287" cy="549275"/>
            <a:chOff x="179" y="994"/>
            <a:chExt cx="1289" cy="346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t=1</a:t>
              </a: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s=2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b=1</a:t>
              </a: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xx</a:t>
              </a:r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01713" y="2936875"/>
            <a:ext cx="3071812" cy="1552575"/>
            <a:chOff x="1183" y="1514"/>
            <a:chExt cx="1935" cy="978"/>
          </a:xfrm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1540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1828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164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1615" y="1706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1855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2335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540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1828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4" name="Rectangle 20"/>
            <p:cNvSpPr>
              <a:spLocks noChangeArrowheads="1"/>
            </p:cNvSpPr>
            <p:nvPr/>
          </p:nvSpPr>
          <p:spPr bwMode="auto">
            <a:xfrm>
              <a:off x="2164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1540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1828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2164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1540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1828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0" name="Rectangle 26"/>
            <p:cNvSpPr>
              <a:spLocks noChangeArrowheads="1"/>
            </p:cNvSpPr>
            <p:nvPr/>
          </p:nvSpPr>
          <p:spPr bwMode="auto">
            <a:xfrm>
              <a:off x="2164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1" name="Rectangle 27"/>
            <p:cNvSpPr>
              <a:spLocks noChangeArrowheads="1"/>
            </p:cNvSpPr>
            <p:nvPr/>
          </p:nvSpPr>
          <p:spPr bwMode="auto">
            <a:xfrm>
              <a:off x="1999" y="1514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0 [0000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32" name="Rectangle 28"/>
            <p:cNvSpPr>
              <a:spLocks noChangeArrowheads="1"/>
            </p:cNvSpPr>
            <p:nvPr/>
          </p:nvSpPr>
          <p:spPr bwMode="auto">
            <a:xfrm>
              <a:off x="1183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(1)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59313" y="2936875"/>
            <a:ext cx="2817812" cy="1552575"/>
            <a:chOff x="3487" y="1514"/>
            <a:chExt cx="1775" cy="978"/>
          </a:xfrm>
        </p:grpSpPr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37" name="Rectangle 33"/>
            <p:cNvSpPr>
              <a:spLocks noChangeArrowheads="1"/>
            </p:cNvSpPr>
            <p:nvPr/>
          </p:nvSpPr>
          <p:spPr bwMode="auto">
            <a:xfrm>
              <a:off x="3871" y="1706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38" name="Rectangle 34"/>
            <p:cNvSpPr>
              <a:spLocks noChangeArrowheads="1"/>
            </p:cNvSpPr>
            <p:nvPr/>
          </p:nvSpPr>
          <p:spPr bwMode="auto">
            <a:xfrm>
              <a:off x="4111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4591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2" name="Rectangle 38"/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m[13] m[12]</a:t>
              </a:r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Rectangle 43"/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4063" y="1514"/>
              <a:ext cx="119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13 [1101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3487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(3)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077913" y="5070475"/>
            <a:ext cx="2843212" cy="1552575"/>
            <a:chOff x="1231" y="2858"/>
            <a:chExt cx="1791" cy="978"/>
          </a:xfrm>
        </p:grpSpPr>
        <p:sp>
          <p:nvSpPr>
            <p:cNvPr id="149552" name="Rectangle 48"/>
            <p:cNvSpPr>
              <a:spLocks noChangeArrowheads="1"/>
            </p:cNvSpPr>
            <p:nvPr/>
          </p:nvSpPr>
          <p:spPr bwMode="auto">
            <a:xfrm>
              <a:off x="1540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1828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54" name="Rectangle 50"/>
            <p:cNvSpPr>
              <a:spLocks noChangeArrowheads="1"/>
            </p:cNvSpPr>
            <p:nvPr/>
          </p:nvSpPr>
          <p:spPr bwMode="auto">
            <a:xfrm>
              <a:off x="2164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m[9] m[8]</a:t>
              </a:r>
            </a:p>
          </p:txBody>
        </p:sp>
        <p:sp>
          <p:nvSpPr>
            <p:cNvPr id="149555" name="Rectangle 51"/>
            <p:cNvSpPr>
              <a:spLocks noChangeArrowheads="1"/>
            </p:cNvSpPr>
            <p:nvPr/>
          </p:nvSpPr>
          <p:spPr bwMode="auto">
            <a:xfrm>
              <a:off x="1615" y="305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56" name="Rectangle 52"/>
            <p:cNvSpPr>
              <a:spLocks noChangeArrowheads="1"/>
            </p:cNvSpPr>
            <p:nvPr/>
          </p:nvSpPr>
          <p:spPr bwMode="auto">
            <a:xfrm>
              <a:off x="1855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57" name="Rectangle 53"/>
            <p:cNvSpPr>
              <a:spLocks noChangeArrowheads="1"/>
            </p:cNvSpPr>
            <p:nvPr/>
          </p:nvSpPr>
          <p:spPr bwMode="auto">
            <a:xfrm>
              <a:off x="2335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58" name="Rectangle 54"/>
            <p:cNvSpPr>
              <a:spLocks noChangeArrowheads="1"/>
            </p:cNvSpPr>
            <p:nvPr/>
          </p:nvSpPr>
          <p:spPr bwMode="auto">
            <a:xfrm>
              <a:off x="1540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9" name="Rectangle 55"/>
            <p:cNvSpPr>
              <a:spLocks noChangeArrowheads="1"/>
            </p:cNvSpPr>
            <p:nvPr/>
          </p:nvSpPr>
          <p:spPr bwMode="auto">
            <a:xfrm>
              <a:off x="1828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0" name="Rectangle 56"/>
            <p:cNvSpPr>
              <a:spLocks noChangeArrowheads="1"/>
            </p:cNvSpPr>
            <p:nvPr/>
          </p:nvSpPr>
          <p:spPr bwMode="auto">
            <a:xfrm>
              <a:off x="2164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1" name="Rectangle 57"/>
            <p:cNvSpPr>
              <a:spLocks noChangeArrowheads="1"/>
            </p:cNvSpPr>
            <p:nvPr/>
          </p:nvSpPr>
          <p:spPr bwMode="auto">
            <a:xfrm>
              <a:off x="1540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2" name="Rectangle 58"/>
            <p:cNvSpPr>
              <a:spLocks noChangeArrowheads="1"/>
            </p:cNvSpPr>
            <p:nvPr/>
          </p:nvSpPr>
          <p:spPr bwMode="auto">
            <a:xfrm>
              <a:off x="1828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2164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1540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5" name="Rectangle 61"/>
            <p:cNvSpPr>
              <a:spLocks noChangeArrowheads="1"/>
            </p:cNvSpPr>
            <p:nvPr/>
          </p:nvSpPr>
          <p:spPr bwMode="auto">
            <a:xfrm>
              <a:off x="1828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6" name="Rectangle 62"/>
            <p:cNvSpPr>
              <a:spLocks noChangeArrowheads="1"/>
            </p:cNvSpPr>
            <p:nvPr/>
          </p:nvSpPr>
          <p:spPr bwMode="auto">
            <a:xfrm>
              <a:off x="2164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7" name="Rectangle 63"/>
            <p:cNvSpPr>
              <a:spLocks noChangeArrowheads="1"/>
            </p:cNvSpPr>
            <p:nvPr/>
          </p:nvSpPr>
          <p:spPr bwMode="auto">
            <a:xfrm>
              <a:off x="1903" y="2858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8 [1000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68" name="Rectangle 64"/>
            <p:cNvSpPr>
              <a:spLocks noChangeArrowheads="1"/>
            </p:cNvSpPr>
            <p:nvPr/>
          </p:nvSpPr>
          <p:spPr bwMode="auto">
            <a:xfrm>
              <a:off x="1231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(4)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4659313" y="5070475"/>
            <a:ext cx="2843212" cy="1552575"/>
            <a:chOff x="3487" y="2858"/>
            <a:chExt cx="1791" cy="978"/>
          </a:xfrm>
        </p:grpSpPr>
        <p:sp>
          <p:nvSpPr>
            <p:cNvPr id="149570" name="Rectangle 66"/>
            <p:cNvSpPr>
              <a:spLocks noChangeArrowheads="1"/>
            </p:cNvSpPr>
            <p:nvPr/>
          </p:nvSpPr>
          <p:spPr bwMode="auto">
            <a:xfrm>
              <a:off x="3796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71" name="Rectangle 67"/>
            <p:cNvSpPr>
              <a:spLocks noChangeArrowheads="1"/>
            </p:cNvSpPr>
            <p:nvPr/>
          </p:nvSpPr>
          <p:spPr bwMode="auto">
            <a:xfrm>
              <a:off x="4084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49572" name="Rectangle 68"/>
            <p:cNvSpPr>
              <a:spLocks noChangeArrowheads="1"/>
            </p:cNvSpPr>
            <p:nvPr/>
          </p:nvSpPr>
          <p:spPr bwMode="auto">
            <a:xfrm>
              <a:off x="4420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m[1] m[0]</a:t>
              </a:r>
            </a:p>
          </p:txBody>
        </p:sp>
        <p:sp>
          <p:nvSpPr>
            <p:cNvPr id="149573" name="Rectangle 69"/>
            <p:cNvSpPr>
              <a:spLocks noChangeArrowheads="1"/>
            </p:cNvSpPr>
            <p:nvPr/>
          </p:nvSpPr>
          <p:spPr bwMode="auto">
            <a:xfrm>
              <a:off x="3871" y="3050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v</a:t>
              </a:r>
            </a:p>
          </p:txBody>
        </p:sp>
        <p:sp>
          <p:nvSpPr>
            <p:cNvPr id="149574" name="Rectangle 70"/>
            <p:cNvSpPr>
              <a:spLocks noChangeArrowheads="1"/>
            </p:cNvSpPr>
            <p:nvPr/>
          </p:nvSpPr>
          <p:spPr bwMode="auto">
            <a:xfrm>
              <a:off x="4111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tag</a:t>
              </a:r>
            </a:p>
          </p:txBody>
        </p:sp>
        <p:sp>
          <p:nvSpPr>
            <p:cNvPr id="149575" name="Rectangle 71"/>
            <p:cNvSpPr>
              <a:spLocks noChangeArrowheads="1"/>
            </p:cNvSpPr>
            <p:nvPr/>
          </p:nvSpPr>
          <p:spPr bwMode="auto">
            <a:xfrm>
              <a:off x="4591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data</a:t>
              </a:r>
            </a:p>
          </p:txBody>
        </p:sp>
        <p:sp>
          <p:nvSpPr>
            <p:cNvPr id="149576" name="Rectangle 72"/>
            <p:cNvSpPr>
              <a:spLocks noChangeArrowheads="1"/>
            </p:cNvSpPr>
            <p:nvPr/>
          </p:nvSpPr>
          <p:spPr bwMode="auto">
            <a:xfrm>
              <a:off x="3796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7" name="Rectangle 73"/>
            <p:cNvSpPr>
              <a:spLocks noChangeArrowheads="1"/>
            </p:cNvSpPr>
            <p:nvPr/>
          </p:nvSpPr>
          <p:spPr bwMode="auto">
            <a:xfrm>
              <a:off x="4084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8" name="Rectangle 74"/>
            <p:cNvSpPr>
              <a:spLocks noChangeArrowheads="1"/>
            </p:cNvSpPr>
            <p:nvPr/>
          </p:nvSpPr>
          <p:spPr bwMode="auto">
            <a:xfrm>
              <a:off x="4420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9" name="Rectangle 75"/>
            <p:cNvSpPr>
              <a:spLocks noChangeArrowheads="1"/>
            </p:cNvSpPr>
            <p:nvPr/>
          </p:nvSpPr>
          <p:spPr bwMode="auto">
            <a:xfrm>
              <a:off x="3796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80" name="Rectangle 76"/>
            <p:cNvSpPr>
              <a:spLocks noChangeArrowheads="1"/>
            </p:cNvSpPr>
            <p:nvPr/>
          </p:nvSpPr>
          <p:spPr bwMode="auto">
            <a:xfrm>
              <a:off x="4084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</a:t>
              </a:r>
            </a:p>
          </p:txBody>
        </p:sp>
        <p:sp>
          <p:nvSpPr>
            <p:cNvPr id="149581" name="Rectangle 77"/>
            <p:cNvSpPr>
              <a:spLocks noChangeArrowheads="1"/>
            </p:cNvSpPr>
            <p:nvPr/>
          </p:nvSpPr>
          <p:spPr bwMode="auto">
            <a:xfrm>
              <a:off x="4420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m[13] m[12]</a:t>
              </a:r>
            </a:p>
          </p:txBody>
        </p:sp>
        <p:sp>
          <p:nvSpPr>
            <p:cNvPr id="149582" name="Rectangle 78"/>
            <p:cNvSpPr>
              <a:spLocks noChangeArrowheads="1"/>
            </p:cNvSpPr>
            <p:nvPr/>
          </p:nvSpPr>
          <p:spPr bwMode="auto">
            <a:xfrm>
              <a:off x="3796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3" name="Rectangle 79"/>
            <p:cNvSpPr>
              <a:spLocks noChangeArrowheads="1"/>
            </p:cNvSpPr>
            <p:nvPr/>
          </p:nvSpPr>
          <p:spPr bwMode="auto">
            <a:xfrm>
              <a:off x="4084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4" name="Rectangle 80"/>
            <p:cNvSpPr>
              <a:spLocks noChangeArrowheads="1"/>
            </p:cNvSpPr>
            <p:nvPr/>
          </p:nvSpPr>
          <p:spPr bwMode="auto">
            <a:xfrm>
              <a:off x="4420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5" name="Rectangle 81"/>
            <p:cNvSpPr>
              <a:spLocks noChangeArrowheads="1"/>
            </p:cNvSpPr>
            <p:nvPr/>
          </p:nvSpPr>
          <p:spPr bwMode="auto">
            <a:xfrm>
              <a:off x="4159" y="2858"/>
              <a:ext cx="111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0 [0000</a:t>
              </a:r>
              <a:r>
                <a:rPr lang="en-US" b="0" baseline="-25000">
                  <a:latin typeface="Helvetica" pitchFamily="34" charset="0"/>
                </a:rPr>
                <a:t>2</a:t>
              </a:r>
              <a:r>
                <a:rPr lang="en-US" b="0">
                  <a:latin typeface="Helvetica" pitchFamily="34" charset="0"/>
                </a:rPr>
                <a:t>] </a:t>
              </a:r>
              <a:r>
                <a:rPr lang="en-US" b="0" i="1">
                  <a:latin typeface="Helvetica" pitchFamily="34" charset="0"/>
                </a:rPr>
                <a:t>(miss)</a:t>
              </a:r>
            </a:p>
          </p:txBody>
        </p:sp>
        <p:sp>
          <p:nvSpPr>
            <p:cNvPr id="149586" name="Rectangle 82"/>
            <p:cNvSpPr>
              <a:spLocks noChangeArrowheads="1"/>
            </p:cNvSpPr>
            <p:nvPr/>
          </p:nvSpPr>
          <p:spPr bwMode="auto">
            <a:xfrm>
              <a:off x="3487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>
                  <a:latin typeface="Helvetica" pitchFamily="34" charset="0"/>
                </a:rPr>
                <a:t>(5)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562100" y="3581400"/>
            <a:ext cx="2120900" cy="901700"/>
            <a:chOff x="1636" y="2020"/>
            <a:chExt cx="1336" cy="568"/>
          </a:xfrm>
        </p:grpSpPr>
        <p:sp>
          <p:nvSpPr>
            <p:cNvPr id="149589" name="Rectangle 85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0" name="Rectangle 86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1" name="Rectangle 87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592" name="Rectangle 88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3" name="Rectangle 89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4" name="Rectangle 90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5" name="Rectangle 91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6" name="Rectangle 92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7" name="Rectangle 93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8" name="Rectangle 94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9" name="Rectangle 95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0" name="Rectangle 96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5143500" y="3581400"/>
            <a:ext cx="2120900" cy="901700"/>
            <a:chOff x="1636" y="2020"/>
            <a:chExt cx="1336" cy="568"/>
          </a:xfrm>
        </p:grpSpPr>
        <p:sp>
          <p:nvSpPr>
            <p:cNvPr id="149602" name="Rectangle 98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3" name="Rectangle 99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4" name="Rectangle 100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05" name="Rectangle 101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6" name="Rectangle 102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" name="Rectangle 103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" name="Rectangle 104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" name="Rectangle 105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1" name="Rectangle 107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2" name="Rectangle 108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3" name="Rectangle 109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1562100" y="5715000"/>
            <a:ext cx="2120900" cy="901700"/>
            <a:chOff x="1636" y="2020"/>
            <a:chExt cx="1336" cy="568"/>
          </a:xfrm>
        </p:grpSpPr>
        <p:sp>
          <p:nvSpPr>
            <p:cNvPr id="149615" name="Rectangle 111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6" name="Rectangle 112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7" name="Rectangle 113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18" name="Rectangle 114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Rectangle 115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0" name="Rectangle 116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Rectangle 117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2" name="Rectangle 118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Rectangle 119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4" name="Rectangle 120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Rectangle 121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6" name="Rectangle 122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5143500" y="5715000"/>
            <a:ext cx="2120900" cy="901700"/>
            <a:chOff x="1636" y="2020"/>
            <a:chExt cx="1336" cy="568"/>
          </a:xfrm>
        </p:grpSpPr>
        <p:sp>
          <p:nvSpPr>
            <p:cNvPr id="149628" name="Rectangle 124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29" name="Rectangle 125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30" name="Rectangle 126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49631" name="Rectangle 127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2" name="Rectangle 128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Rectangle 129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4" name="Rectangle 130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Rectangle 131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6" name="Rectangle 132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Rectangle 133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8" name="Rectangle 134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Rectangle 135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1714500" y="3536950"/>
            <a:ext cx="1652588" cy="312738"/>
            <a:chOff x="1632" y="1892"/>
            <a:chExt cx="1041" cy="197"/>
          </a:xfrm>
        </p:grpSpPr>
        <p:sp>
          <p:nvSpPr>
            <p:cNvPr id="149642" name="Text Box 138"/>
            <p:cNvSpPr txBox="1">
              <a:spLocks noChangeArrowheads="1"/>
            </p:cNvSpPr>
            <p:nvPr/>
          </p:nvSpPr>
          <p:spPr bwMode="auto">
            <a:xfrm>
              <a:off x="1934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0</a:t>
              </a:r>
            </a:p>
          </p:txBody>
        </p:sp>
        <p:sp>
          <p:nvSpPr>
            <p:cNvPr id="149643" name="Text Box 139"/>
            <p:cNvSpPr txBox="1">
              <a:spLocks noChangeArrowheads="1"/>
            </p:cNvSpPr>
            <p:nvPr/>
          </p:nvSpPr>
          <p:spPr bwMode="auto">
            <a:xfrm>
              <a:off x="2237" y="1892"/>
              <a:ext cx="4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M[0-1]</a:t>
              </a:r>
            </a:p>
          </p:txBody>
        </p:sp>
        <p:sp>
          <p:nvSpPr>
            <p:cNvPr id="149644" name="Text Box 140"/>
            <p:cNvSpPr txBox="1">
              <a:spLocks noChangeArrowheads="1"/>
            </p:cNvSpPr>
            <p:nvPr/>
          </p:nvSpPr>
          <p:spPr bwMode="auto">
            <a:xfrm>
              <a:off x="1632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12" name="Group 162"/>
          <p:cNvGrpSpPr>
            <a:grpSpLocks/>
          </p:cNvGrpSpPr>
          <p:nvPr/>
        </p:nvGrpSpPr>
        <p:grpSpPr bwMode="auto">
          <a:xfrm>
            <a:off x="1714500" y="5661025"/>
            <a:ext cx="1768475" cy="784225"/>
            <a:chOff x="1632" y="3230"/>
            <a:chExt cx="1114" cy="494"/>
          </a:xfrm>
        </p:grpSpPr>
        <p:grpSp>
          <p:nvGrpSpPr>
            <p:cNvPr id="13" name="Group 146"/>
            <p:cNvGrpSpPr>
              <a:grpSpLocks/>
            </p:cNvGrpSpPr>
            <p:nvPr/>
          </p:nvGrpSpPr>
          <p:grpSpPr bwMode="auto">
            <a:xfrm>
              <a:off x="1632" y="3527"/>
              <a:ext cx="1114" cy="197"/>
              <a:chOff x="1632" y="1892"/>
              <a:chExt cx="1114" cy="197"/>
            </a:xfrm>
          </p:grpSpPr>
          <p:sp>
            <p:nvSpPr>
              <p:cNvPr id="149651" name="Text Box 147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52" name="Text Box 148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53" name="Text Box 149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150"/>
            <p:cNvGrpSpPr>
              <a:grpSpLocks/>
            </p:cNvGrpSpPr>
            <p:nvPr/>
          </p:nvGrpSpPr>
          <p:grpSpPr bwMode="auto">
            <a:xfrm>
              <a:off x="1632" y="3230"/>
              <a:ext cx="1042" cy="197"/>
              <a:chOff x="1632" y="1892"/>
              <a:chExt cx="1042" cy="197"/>
            </a:xfrm>
          </p:grpSpPr>
          <p:sp>
            <p:nvSpPr>
              <p:cNvPr id="149655" name="Text Box 151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56" name="Text Box 152"/>
              <p:cNvSpPr txBox="1">
                <a:spLocks noChangeArrowheads="1"/>
              </p:cNvSpPr>
              <p:nvPr/>
            </p:nvSpPr>
            <p:spPr bwMode="auto">
              <a:xfrm>
                <a:off x="2238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M[8-9]</a:t>
                </a:r>
              </a:p>
            </p:txBody>
          </p:sp>
          <p:sp>
            <p:nvSpPr>
              <p:cNvPr id="149657" name="Text Box 153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  <p:grpSp>
        <p:nvGrpSpPr>
          <p:cNvPr id="15" name="Group 163"/>
          <p:cNvGrpSpPr>
            <a:grpSpLocks/>
          </p:cNvGrpSpPr>
          <p:nvPr/>
        </p:nvGrpSpPr>
        <p:grpSpPr bwMode="auto">
          <a:xfrm>
            <a:off x="5294313" y="5672138"/>
            <a:ext cx="1768475" cy="774700"/>
            <a:chOff x="3887" y="3237"/>
            <a:chExt cx="1114" cy="488"/>
          </a:xfrm>
        </p:grpSpPr>
        <p:grpSp>
          <p:nvGrpSpPr>
            <p:cNvPr id="16" name="Group 154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149659" name="Text Box 155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60" name="Text Box 156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61" name="Text Box 157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58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149663" name="Text Box 159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49664" name="Text Box 160"/>
              <p:cNvSpPr txBox="1">
                <a:spLocks noChangeArrowheads="1"/>
              </p:cNvSpPr>
              <p:nvPr/>
            </p:nvSpPr>
            <p:spPr bwMode="auto">
              <a:xfrm>
                <a:off x="2239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M[0-1]</a:t>
                </a:r>
              </a:p>
            </p:txBody>
          </p:sp>
          <p:sp>
            <p:nvSpPr>
              <p:cNvPr id="149665" name="Text Box 161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  <p:grpSp>
        <p:nvGrpSpPr>
          <p:cNvPr id="18" name="Group 164"/>
          <p:cNvGrpSpPr>
            <a:grpSpLocks/>
          </p:cNvGrpSpPr>
          <p:nvPr/>
        </p:nvGrpSpPr>
        <p:grpSpPr bwMode="auto">
          <a:xfrm>
            <a:off x="5289550" y="3533775"/>
            <a:ext cx="1768475" cy="774700"/>
            <a:chOff x="3887" y="3237"/>
            <a:chExt cx="1114" cy="488"/>
          </a:xfrm>
        </p:grpSpPr>
        <p:grpSp>
          <p:nvGrpSpPr>
            <p:cNvPr id="19" name="Group 165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149670" name="Text Box 166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9671" name="Text Box 167"/>
              <p:cNvSpPr txBox="1">
                <a:spLocks noChangeArrowheads="1"/>
              </p:cNvSpPr>
              <p:nvPr/>
            </p:nvSpPr>
            <p:spPr bwMode="auto">
              <a:xfrm>
                <a:off x="2168" y="1892"/>
                <a:ext cx="57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M[12-13]</a:t>
                </a:r>
              </a:p>
            </p:txBody>
          </p:sp>
          <p:sp>
            <p:nvSpPr>
              <p:cNvPr id="149672" name="Text Box 168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grpSp>
          <p:nvGrpSpPr>
            <p:cNvPr id="20" name="Group 169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149674" name="Text Box 170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49675" name="Text Box 171"/>
              <p:cNvSpPr txBox="1">
                <a:spLocks noChangeArrowheads="1"/>
              </p:cNvSpPr>
              <p:nvPr/>
            </p:nvSpPr>
            <p:spPr bwMode="auto">
              <a:xfrm>
                <a:off x="2239" y="1892"/>
                <a:ext cx="4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M[0-1]</a:t>
                </a:r>
              </a:p>
            </p:txBody>
          </p:sp>
          <p:sp>
            <p:nvSpPr>
              <p:cNvPr id="149676" name="Text Box 172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speeds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 Speeds : 1 GHz processor speed is 1 </a:t>
            </a:r>
            <a:r>
              <a:rPr lang="en-US" dirty="0" err="1"/>
              <a:t>nsec</a:t>
            </a:r>
            <a:r>
              <a:rPr lang="en-US" dirty="0"/>
              <a:t> cycle time.</a:t>
            </a:r>
          </a:p>
          <a:p>
            <a:r>
              <a:rPr lang="en-US" dirty="0"/>
              <a:t>Memory Speeds (50 </a:t>
            </a:r>
            <a:r>
              <a:rPr lang="en-US" dirty="0" err="1"/>
              <a:t>nsec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400" b="1" dirty="0" smtClean="0"/>
              <a:t>DIMM Module	Clock Speed[MHz]	Bus </a:t>
            </a:r>
            <a:r>
              <a:rPr lang="en-US" sz="1400" b="1" dirty="0"/>
              <a:t>Speed[ </a:t>
            </a:r>
            <a:r>
              <a:rPr lang="en-US" sz="1400" b="1" dirty="0" smtClean="0"/>
              <a:t>MHz]	Transfer </a:t>
            </a:r>
            <a:r>
              <a:rPr lang="en-US" sz="1400" b="1" dirty="0"/>
              <a:t>Rate [MB/s] 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/>
              <a:t>PC1600 DDR200	100		200		1,600 </a:t>
            </a: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dirty="0" smtClean="0"/>
              <a:t>PC2100 DDR266	133                               266                                2,133 </a:t>
            </a: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dirty="0" smtClean="0"/>
              <a:t>PC2400 DDR300	150                               300                                2,400 </a:t>
            </a:r>
            <a:endParaRPr lang="en-US" sz="1400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Access Speed gap</a:t>
            </a:r>
          </a:p>
          <a:p>
            <a:pPr lvl="1"/>
            <a:r>
              <a:rPr lang="en-US" dirty="0"/>
              <a:t>Instructions that store or load from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3"/>
          </a:xfrm>
        </p:spPr>
        <p:txBody>
          <a:bodyPr/>
          <a:lstStyle/>
          <a:p>
            <a:pPr marL="385763" indent="-385763"/>
            <a:r>
              <a:rPr lang="en-US" dirty="0"/>
              <a:t>d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 w DRAM:</a:t>
            </a:r>
          </a:p>
          <a:p>
            <a:pPr marL="744538" lvl="1" indent="-246063"/>
            <a:r>
              <a:rPr lang="en-US" dirty="0" err="1"/>
              <a:t>dw</a:t>
            </a:r>
            <a:r>
              <a:rPr lang="en-US" dirty="0"/>
              <a:t> total bits organized as d </a:t>
            </a:r>
            <a:r>
              <a:rPr lang="en-US" dirty="0" err="1">
                <a:solidFill>
                  <a:srgbClr val="FF0000"/>
                </a:solidFill>
              </a:rPr>
              <a:t>supercells</a:t>
            </a:r>
            <a:r>
              <a:rPr lang="en-US" dirty="0"/>
              <a:t> of size w bits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5805488" y="22828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cols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4000500" y="36861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rows</a:t>
            </a:r>
          </a:p>
        </p:txBody>
      </p:sp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4867275" y="2803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5476875" y="2803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6086475" y="2803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69" name="Rectangle 9"/>
          <p:cNvSpPr>
            <a:spLocks noChangeArrowheads="1"/>
          </p:cNvSpPr>
          <p:nvPr/>
        </p:nvSpPr>
        <p:spPr bwMode="auto">
          <a:xfrm>
            <a:off x="6696075" y="2803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4867275" y="3336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71" name="Rectangle 11"/>
          <p:cNvSpPr>
            <a:spLocks noChangeArrowheads="1"/>
          </p:cNvSpPr>
          <p:nvPr/>
        </p:nvSpPr>
        <p:spPr bwMode="auto">
          <a:xfrm>
            <a:off x="5476875" y="3336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2" name="Rectangle 12"/>
          <p:cNvSpPr>
            <a:spLocks noChangeArrowheads="1"/>
          </p:cNvSpPr>
          <p:nvPr/>
        </p:nvSpPr>
        <p:spPr bwMode="auto">
          <a:xfrm>
            <a:off x="6086475" y="3336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3" name="Rectangle 13"/>
          <p:cNvSpPr>
            <a:spLocks noChangeArrowheads="1"/>
          </p:cNvSpPr>
          <p:nvPr/>
        </p:nvSpPr>
        <p:spPr bwMode="auto">
          <a:xfrm>
            <a:off x="6696075" y="3336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4867275" y="38703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75" name="Rectangle 15"/>
          <p:cNvSpPr>
            <a:spLocks noChangeArrowheads="1"/>
          </p:cNvSpPr>
          <p:nvPr/>
        </p:nvSpPr>
        <p:spPr bwMode="auto">
          <a:xfrm>
            <a:off x="5476875" y="38703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6086475" y="38703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7" name="Rectangle 17"/>
          <p:cNvSpPr>
            <a:spLocks noChangeArrowheads="1"/>
          </p:cNvSpPr>
          <p:nvPr/>
        </p:nvSpPr>
        <p:spPr bwMode="auto">
          <a:xfrm>
            <a:off x="6696075" y="38703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78" name="Rectangle 18"/>
          <p:cNvSpPr>
            <a:spLocks noChangeArrowheads="1"/>
          </p:cNvSpPr>
          <p:nvPr/>
        </p:nvSpPr>
        <p:spPr bwMode="auto">
          <a:xfrm>
            <a:off x="4867275" y="4403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79" name="Rectangle 19"/>
          <p:cNvSpPr>
            <a:spLocks noChangeArrowheads="1"/>
          </p:cNvSpPr>
          <p:nvPr/>
        </p:nvSpPr>
        <p:spPr bwMode="auto">
          <a:xfrm>
            <a:off x="5476875" y="4403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0" name="Rectangle 20"/>
          <p:cNvSpPr>
            <a:spLocks noChangeArrowheads="1"/>
          </p:cNvSpPr>
          <p:nvPr/>
        </p:nvSpPr>
        <p:spPr bwMode="auto">
          <a:xfrm>
            <a:off x="6086475" y="4403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1" name="Rectangle 21"/>
          <p:cNvSpPr>
            <a:spLocks noChangeArrowheads="1"/>
          </p:cNvSpPr>
          <p:nvPr/>
        </p:nvSpPr>
        <p:spPr bwMode="auto">
          <a:xfrm>
            <a:off x="6696075" y="4403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2" name="Text Box 22"/>
          <p:cNvSpPr txBox="1">
            <a:spLocks noChangeArrowheads="1"/>
          </p:cNvSpPr>
          <p:nvPr/>
        </p:nvSpPr>
        <p:spPr bwMode="auto">
          <a:xfrm>
            <a:off x="5019675" y="24828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5383" name="Text Box 23"/>
          <p:cNvSpPr txBox="1">
            <a:spLocks noChangeArrowheads="1"/>
          </p:cNvSpPr>
          <p:nvPr/>
        </p:nvSpPr>
        <p:spPr bwMode="auto">
          <a:xfrm>
            <a:off x="5629275" y="24987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5384" name="Text Box 24"/>
          <p:cNvSpPr txBox="1">
            <a:spLocks noChangeArrowheads="1"/>
          </p:cNvSpPr>
          <p:nvPr/>
        </p:nvSpPr>
        <p:spPr bwMode="auto">
          <a:xfrm>
            <a:off x="6246813" y="24987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6856413" y="24987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5386" name="Text Box 26"/>
          <p:cNvSpPr txBox="1">
            <a:spLocks noChangeArrowheads="1"/>
          </p:cNvSpPr>
          <p:nvPr/>
        </p:nvSpPr>
        <p:spPr bwMode="auto">
          <a:xfrm>
            <a:off x="4562475" y="2924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5387" name="Text Box 27"/>
          <p:cNvSpPr txBox="1">
            <a:spLocks noChangeArrowheads="1"/>
          </p:cNvSpPr>
          <p:nvPr/>
        </p:nvSpPr>
        <p:spPr bwMode="auto">
          <a:xfrm>
            <a:off x="4562475" y="3457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5388" name="Text Box 28"/>
          <p:cNvSpPr txBox="1">
            <a:spLocks noChangeArrowheads="1"/>
          </p:cNvSpPr>
          <p:nvPr/>
        </p:nvSpPr>
        <p:spPr bwMode="auto">
          <a:xfrm>
            <a:off x="4562475" y="39909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5389" name="Text Box 29"/>
          <p:cNvSpPr txBox="1">
            <a:spLocks noChangeArrowheads="1"/>
          </p:cNvSpPr>
          <p:nvPr/>
        </p:nvSpPr>
        <p:spPr bwMode="auto">
          <a:xfrm>
            <a:off x="4562475" y="4524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5390" name="Rectangle 30"/>
          <p:cNvSpPr>
            <a:spLocks noChangeArrowheads="1"/>
          </p:cNvSpPr>
          <p:nvPr/>
        </p:nvSpPr>
        <p:spPr bwMode="auto">
          <a:xfrm>
            <a:off x="4864100" y="28035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1" name="Rectangle 31"/>
          <p:cNvSpPr>
            <a:spLocks noChangeArrowheads="1"/>
          </p:cNvSpPr>
          <p:nvPr/>
        </p:nvSpPr>
        <p:spPr bwMode="auto">
          <a:xfrm>
            <a:off x="4864100" y="52419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92" name="Rectangle 32"/>
          <p:cNvSpPr>
            <a:spLocks noChangeArrowheads="1"/>
          </p:cNvSpPr>
          <p:nvPr/>
        </p:nvSpPr>
        <p:spPr bwMode="auto">
          <a:xfrm>
            <a:off x="5473700" y="52419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393" name="Rectangle 33"/>
          <p:cNvSpPr>
            <a:spLocks noChangeArrowheads="1"/>
          </p:cNvSpPr>
          <p:nvPr/>
        </p:nvSpPr>
        <p:spPr bwMode="auto">
          <a:xfrm>
            <a:off x="6083300" y="52419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4" name="Rectangle 34"/>
          <p:cNvSpPr>
            <a:spLocks noChangeArrowheads="1"/>
          </p:cNvSpPr>
          <p:nvPr/>
        </p:nvSpPr>
        <p:spPr bwMode="auto">
          <a:xfrm>
            <a:off x="6692900" y="52419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5" name="Rectangle 35"/>
          <p:cNvSpPr>
            <a:spLocks noChangeArrowheads="1"/>
          </p:cNvSpPr>
          <p:nvPr/>
        </p:nvSpPr>
        <p:spPr bwMode="auto">
          <a:xfrm>
            <a:off x="4864100" y="52419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6" name="Text Box 36"/>
          <p:cNvSpPr txBox="1">
            <a:spLocks noChangeArrowheads="1"/>
          </p:cNvSpPr>
          <p:nvPr/>
        </p:nvSpPr>
        <p:spPr bwMode="auto">
          <a:xfrm>
            <a:off x="5145088" y="5835650"/>
            <a:ext cx="1978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internal row buffer</a:t>
            </a:r>
          </a:p>
        </p:txBody>
      </p:sp>
      <p:sp>
        <p:nvSpPr>
          <p:cNvPr id="655397" name="Rectangle 37"/>
          <p:cNvSpPr>
            <a:spLocks noChangeArrowheads="1"/>
          </p:cNvSpPr>
          <p:nvPr/>
        </p:nvSpPr>
        <p:spPr bwMode="auto">
          <a:xfrm>
            <a:off x="4029075" y="22098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8" name="Text Box 38"/>
          <p:cNvSpPr txBox="1">
            <a:spLocks noChangeArrowheads="1"/>
          </p:cNvSpPr>
          <p:nvPr/>
        </p:nvSpPr>
        <p:spPr bwMode="auto">
          <a:xfrm>
            <a:off x="3892550" y="18891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16 x 8 DRAM chip</a:t>
            </a:r>
          </a:p>
        </p:txBody>
      </p:sp>
      <p:sp>
        <p:nvSpPr>
          <p:cNvPr id="655399" name="Line 39"/>
          <p:cNvSpPr>
            <a:spLocks noChangeShapeType="1"/>
          </p:cNvSpPr>
          <p:nvPr/>
        </p:nvSpPr>
        <p:spPr bwMode="auto">
          <a:xfrm flipV="1">
            <a:off x="2886075" y="3244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00" name="Text Box 40"/>
          <p:cNvSpPr txBox="1">
            <a:spLocks noChangeArrowheads="1"/>
          </p:cNvSpPr>
          <p:nvPr/>
        </p:nvSpPr>
        <p:spPr bwMode="auto">
          <a:xfrm>
            <a:off x="3160713" y="3305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addr</a:t>
            </a:r>
          </a:p>
        </p:txBody>
      </p:sp>
      <p:sp>
        <p:nvSpPr>
          <p:cNvPr id="655401" name="Line 41"/>
          <p:cNvSpPr>
            <a:spLocks noChangeShapeType="1"/>
          </p:cNvSpPr>
          <p:nvPr/>
        </p:nvSpPr>
        <p:spPr bwMode="auto">
          <a:xfrm>
            <a:off x="2886075" y="5013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02" name="Text Box 42"/>
          <p:cNvSpPr txBox="1">
            <a:spLocks noChangeArrowheads="1"/>
          </p:cNvSpPr>
          <p:nvPr/>
        </p:nvSpPr>
        <p:spPr bwMode="auto">
          <a:xfrm>
            <a:off x="3128963" y="5057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data</a:t>
            </a:r>
          </a:p>
        </p:txBody>
      </p:sp>
      <p:sp>
        <p:nvSpPr>
          <p:cNvPr id="655403" name="Text Box 43"/>
          <p:cNvSpPr txBox="1">
            <a:spLocks noChangeArrowheads="1"/>
          </p:cNvSpPr>
          <p:nvPr/>
        </p:nvSpPr>
        <p:spPr bwMode="auto">
          <a:xfrm>
            <a:off x="7756525" y="3984625"/>
            <a:ext cx="10763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supercell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(2,1)</a:t>
            </a:r>
          </a:p>
        </p:txBody>
      </p:sp>
      <p:sp>
        <p:nvSpPr>
          <p:cNvPr id="655404" name="Line 44"/>
          <p:cNvSpPr>
            <a:spLocks noChangeShapeType="1"/>
          </p:cNvSpPr>
          <p:nvPr/>
        </p:nvSpPr>
        <p:spPr bwMode="auto">
          <a:xfrm flipH="1" flipV="1">
            <a:off x="5857875" y="41751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05" name="Text Box 45"/>
          <p:cNvSpPr txBox="1">
            <a:spLocks noChangeArrowheads="1"/>
          </p:cNvSpPr>
          <p:nvPr/>
        </p:nvSpPr>
        <p:spPr bwMode="auto">
          <a:xfrm>
            <a:off x="3182938" y="29257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4 bits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5406" name="Text Box 46"/>
          <p:cNvSpPr txBox="1">
            <a:spLocks noChangeArrowheads="1"/>
          </p:cNvSpPr>
          <p:nvPr/>
        </p:nvSpPr>
        <p:spPr bwMode="auto">
          <a:xfrm>
            <a:off x="3189288" y="47085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8 bits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5407" name="Rectangle 47"/>
          <p:cNvSpPr>
            <a:spLocks noChangeArrowheads="1"/>
          </p:cNvSpPr>
          <p:nvPr/>
        </p:nvSpPr>
        <p:spPr bwMode="auto">
          <a:xfrm>
            <a:off x="1743075" y="2574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controller</a:t>
            </a:r>
          </a:p>
        </p:txBody>
      </p:sp>
      <p:sp>
        <p:nvSpPr>
          <p:cNvPr id="655408" name="AutoShape 48"/>
          <p:cNvSpPr>
            <a:spLocks noChangeArrowheads="1"/>
          </p:cNvSpPr>
          <p:nvPr/>
        </p:nvSpPr>
        <p:spPr bwMode="auto">
          <a:xfrm>
            <a:off x="447675" y="37941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5409" name="Text Box 49"/>
          <p:cNvSpPr txBox="1">
            <a:spLocks noChangeArrowheads="1"/>
          </p:cNvSpPr>
          <p:nvPr/>
        </p:nvSpPr>
        <p:spPr bwMode="auto">
          <a:xfrm>
            <a:off x="639763" y="4327525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(to CPU)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4714875" y="5349875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67688" cy="533400"/>
          </a:xfrm>
        </p:spPr>
        <p:txBody>
          <a:bodyPr/>
          <a:lstStyle/>
          <a:p>
            <a:pPr marL="385763" indent="-385763"/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</a:t>
            </a:r>
            <a:r>
              <a:rPr lang="en-US" sz="2000" dirty="0" smtClean="0"/>
              <a:t>2</a:t>
            </a:r>
          </a:p>
          <a:p>
            <a:pPr marL="385763" indent="-385763"/>
            <a:r>
              <a:rPr lang="en-US" sz="2000" dirty="0" smtClean="0">
                <a:latin typeface="Arial" charset="0"/>
              </a:rPr>
              <a:t>Step 1(b): Row 2 copied from DRAM array to row buffer</a:t>
            </a:r>
            <a:endParaRPr lang="en-US" sz="2000" dirty="0"/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5643563" y="2374900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cols</a:t>
            </a:r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838575" y="3778250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rows</a:t>
            </a: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4705350" y="2895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14950" y="2895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5924550" y="2895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6534150" y="2895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4705350" y="3429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5314950" y="3429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5924550" y="3429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6534150" y="3429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760663" y="2711450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RAS = 2</a:t>
            </a:r>
          </a:p>
        </p:txBody>
      </p:sp>
      <p:sp>
        <p:nvSpPr>
          <p:cNvPr id="657424" name="Rectangle 16"/>
          <p:cNvSpPr>
            <a:spLocks noChangeArrowheads="1"/>
          </p:cNvSpPr>
          <p:nvPr/>
        </p:nvSpPr>
        <p:spPr bwMode="auto">
          <a:xfrm>
            <a:off x="4705350" y="39624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25" name="Rectangle 17"/>
          <p:cNvSpPr>
            <a:spLocks noChangeArrowheads="1"/>
          </p:cNvSpPr>
          <p:nvPr/>
        </p:nvSpPr>
        <p:spPr bwMode="auto">
          <a:xfrm>
            <a:off x="5314950" y="39624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26" name="Rectangle 18"/>
          <p:cNvSpPr>
            <a:spLocks noChangeArrowheads="1"/>
          </p:cNvSpPr>
          <p:nvPr/>
        </p:nvSpPr>
        <p:spPr bwMode="auto">
          <a:xfrm>
            <a:off x="5924550" y="39624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27" name="Rectangle 19"/>
          <p:cNvSpPr>
            <a:spLocks noChangeArrowheads="1"/>
          </p:cNvSpPr>
          <p:nvPr/>
        </p:nvSpPr>
        <p:spPr bwMode="auto">
          <a:xfrm>
            <a:off x="6534150" y="39624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4857750" y="2574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5467350" y="259080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6084888" y="25908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6694488" y="25908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4400550" y="30162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4400550" y="35496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7434" name="Text Box 26"/>
          <p:cNvSpPr txBox="1">
            <a:spLocks noChangeArrowheads="1"/>
          </p:cNvSpPr>
          <p:nvPr/>
        </p:nvSpPr>
        <p:spPr bwMode="auto">
          <a:xfrm>
            <a:off x="4400550" y="4083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7435" name="Text Box 27"/>
          <p:cNvSpPr txBox="1">
            <a:spLocks noChangeArrowheads="1"/>
          </p:cNvSpPr>
          <p:nvPr/>
        </p:nvSpPr>
        <p:spPr bwMode="auto">
          <a:xfrm>
            <a:off x="4983163" y="5927725"/>
            <a:ext cx="1978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internal row buffer</a:t>
            </a:r>
          </a:p>
        </p:txBody>
      </p:sp>
      <p:sp>
        <p:nvSpPr>
          <p:cNvPr id="657436" name="Rectangle 28"/>
          <p:cNvSpPr>
            <a:spLocks noChangeArrowheads="1"/>
          </p:cNvSpPr>
          <p:nvPr/>
        </p:nvSpPr>
        <p:spPr bwMode="auto">
          <a:xfrm>
            <a:off x="3867150" y="2301875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37" name="Text Box 29"/>
          <p:cNvSpPr txBox="1">
            <a:spLocks noChangeArrowheads="1"/>
          </p:cNvSpPr>
          <p:nvPr/>
        </p:nvSpPr>
        <p:spPr bwMode="auto">
          <a:xfrm>
            <a:off x="3740150" y="198120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16 x 8 DRAM chip</a:t>
            </a:r>
          </a:p>
        </p:txBody>
      </p:sp>
      <p:sp>
        <p:nvSpPr>
          <p:cNvPr id="657438" name="Rectangle 30"/>
          <p:cNvSpPr>
            <a:spLocks noChangeArrowheads="1"/>
          </p:cNvSpPr>
          <p:nvPr/>
        </p:nvSpPr>
        <p:spPr bwMode="auto">
          <a:xfrm>
            <a:off x="4705350" y="4495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39" name="Rectangle 31"/>
          <p:cNvSpPr>
            <a:spLocks noChangeArrowheads="1"/>
          </p:cNvSpPr>
          <p:nvPr/>
        </p:nvSpPr>
        <p:spPr bwMode="auto">
          <a:xfrm>
            <a:off x="5314950" y="4495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0" name="Rectangle 32"/>
          <p:cNvSpPr>
            <a:spLocks noChangeArrowheads="1"/>
          </p:cNvSpPr>
          <p:nvPr/>
        </p:nvSpPr>
        <p:spPr bwMode="auto">
          <a:xfrm>
            <a:off x="5924550" y="4495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1" name="Rectangle 33"/>
          <p:cNvSpPr>
            <a:spLocks noChangeArrowheads="1"/>
          </p:cNvSpPr>
          <p:nvPr/>
        </p:nvSpPr>
        <p:spPr bwMode="auto">
          <a:xfrm>
            <a:off x="6534150" y="4495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2" name="Text Box 34"/>
          <p:cNvSpPr txBox="1">
            <a:spLocks noChangeArrowheads="1"/>
          </p:cNvSpPr>
          <p:nvPr/>
        </p:nvSpPr>
        <p:spPr bwMode="auto">
          <a:xfrm>
            <a:off x="4400550" y="4616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7443" name="Rectangle 35"/>
          <p:cNvSpPr>
            <a:spLocks noChangeArrowheads="1"/>
          </p:cNvSpPr>
          <p:nvPr/>
        </p:nvSpPr>
        <p:spPr bwMode="auto">
          <a:xfrm>
            <a:off x="4702175" y="53340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44" name="Rectangle 36"/>
          <p:cNvSpPr>
            <a:spLocks noChangeArrowheads="1"/>
          </p:cNvSpPr>
          <p:nvPr/>
        </p:nvSpPr>
        <p:spPr bwMode="auto">
          <a:xfrm>
            <a:off x="5311775" y="53340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7445" name="Rectangle 37"/>
          <p:cNvSpPr>
            <a:spLocks noChangeArrowheads="1"/>
          </p:cNvSpPr>
          <p:nvPr/>
        </p:nvSpPr>
        <p:spPr bwMode="auto">
          <a:xfrm>
            <a:off x="5921375" y="53340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6" name="Rectangle 38"/>
          <p:cNvSpPr>
            <a:spLocks noChangeArrowheads="1"/>
          </p:cNvSpPr>
          <p:nvPr/>
        </p:nvSpPr>
        <p:spPr bwMode="auto">
          <a:xfrm>
            <a:off x="6530975" y="53340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7" name="Line 39"/>
          <p:cNvSpPr>
            <a:spLocks noChangeShapeType="1"/>
          </p:cNvSpPr>
          <p:nvPr/>
        </p:nvSpPr>
        <p:spPr bwMode="auto">
          <a:xfrm flipV="1">
            <a:off x="2733675" y="32607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48" name="Text Box 40"/>
          <p:cNvSpPr txBox="1">
            <a:spLocks noChangeArrowheads="1"/>
          </p:cNvSpPr>
          <p:nvPr/>
        </p:nvSpPr>
        <p:spPr bwMode="auto">
          <a:xfrm>
            <a:off x="3008313" y="332105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addr</a:t>
            </a:r>
          </a:p>
        </p:txBody>
      </p:sp>
      <p:sp>
        <p:nvSpPr>
          <p:cNvPr id="657449" name="Line 41"/>
          <p:cNvSpPr>
            <a:spLocks noChangeShapeType="1"/>
          </p:cNvSpPr>
          <p:nvPr/>
        </p:nvSpPr>
        <p:spPr bwMode="auto">
          <a:xfrm>
            <a:off x="2733675" y="5029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50" name="Text Box 42"/>
          <p:cNvSpPr txBox="1">
            <a:spLocks noChangeArrowheads="1"/>
          </p:cNvSpPr>
          <p:nvPr/>
        </p:nvSpPr>
        <p:spPr bwMode="auto">
          <a:xfrm>
            <a:off x="2976563" y="507365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data</a:t>
            </a:r>
          </a:p>
        </p:txBody>
      </p:sp>
      <p:sp>
        <p:nvSpPr>
          <p:cNvPr id="657451" name="Text Box 43"/>
          <p:cNvSpPr txBox="1">
            <a:spLocks noChangeArrowheads="1"/>
          </p:cNvSpPr>
          <p:nvPr/>
        </p:nvSpPr>
        <p:spPr bwMode="auto">
          <a:xfrm>
            <a:off x="3184525" y="29416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7452" name="Text Box 44"/>
          <p:cNvSpPr txBox="1">
            <a:spLocks noChangeArrowheads="1"/>
          </p:cNvSpPr>
          <p:nvPr/>
        </p:nvSpPr>
        <p:spPr bwMode="auto">
          <a:xfrm>
            <a:off x="3190875" y="4724400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8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7453" name="Rectangle 45"/>
          <p:cNvSpPr>
            <a:spLocks noChangeArrowheads="1"/>
          </p:cNvSpPr>
          <p:nvPr/>
        </p:nvSpPr>
        <p:spPr bwMode="auto">
          <a:xfrm>
            <a:off x="1590675" y="259080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controller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05350" y="3959225"/>
            <a:ext cx="2438400" cy="533400"/>
            <a:chOff x="3018" y="2582"/>
            <a:chExt cx="1536" cy="336"/>
          </a:xfrm>
        </p:grpSpPr>
        <p:sp>
          <p:nvSpPr>
            <p:cNvPr id="657456" name="Rectangle 48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1">
                <a:latin typeface="Helvetica" pitchFamily="34" charset="0"/>
              </a:endParaRPr>
            </a:p>
          </p:txBody>
        </p:sp>
        <p:sp>
          <p:nvSpPr>
            <p:cNvPr id="657457" name="Rectangle 49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1">
                <a:latin typeface="Helvetica" pitchFamily="34" charset="0"/>
              </a:endParaRPr>
            </a:p>
          </p:txBody>
        </p:sp>
        <p:sp>
          <p:nvSpPr>
            <p:cNvPr id="657458" name="Rectangle 50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59" name="Rectangle 51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7460" name="Rectangle 52"/>
          <p:cNvSpPr>
            <a:spLocks noChangeArrowheads="1"/>
          </p:cNvSpPr>
          <p:nvPr/>
        </p:nvSpPr>
        <p:spPr bwMode="auto">
          <a:xfrm>
            <a:off x="4702175" y="289560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857750" y="4343400"/>
            <a:ext cx="2133600" cy="990600"/>
            <a:chOff x="3114" y="2822"/>
            <a:chExt cx="1344" cy="624"/>
          </a:xfrm>
        </p:grpSpPr>
        <p:sp>
          <p:nvSpPr>
            <p:cNvPr id="657462" name="AutoShape 54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63" name="AutoShape 55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64" name="AutoShape 56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65" name="AutoShape 57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animBg="1"/>
      <p:bldP spid="6574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DRAM Supercell (2,1)</a:t>
            </a:r>
            <a:endParaRPr lang="en-US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sz="2000" dirty="0" smtClean="0"/>
              <a:t>Step 2(a): Column access strobe (CAS) selects column 1</a:t>
            </a:r>
          </a:p>
          <a:p>
            <a:r>
              <a:rPr lang="en-US" sz="2000" dirty="0" smtClean="0"/>
              <a:t>Step 2(b): </a:t>
            </a:r>
            <a:r>
              <a:rPr lang="en-US" sz="2000" dirty="0" err="1" smtClean="0"/>
              <a:t>Supercell</a:t>
            </a:r>
            <a:r>
              <a:rPr lang="en-US" sz="2000" dirty="0" smtClean="0"/>
              <a:t> (2,1) copied from buffer to data lines, and eventually back to the CPU</a:t>
            </a:r>
          </a:p>
          <a:p>
            <a:endParaRPr lang="en-US" dirty="0"/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5675312" y="2306637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cols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3870325" y="3709987"/>
            <a:ext cx="665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rows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737100" y="28273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5346700" y="28273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5956300" y="28273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6565900" y="28273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4737100" y="33607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5346700" y="33607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5956300" y="33607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6565900" y="33607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4737100" y="3894137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471" name="Rectangle 15"/>
          <p:cNvSpPr>
            <a:spLocks noChangeArrowheads="1"/>
          </p:cNvSpPr>
          <p:nvPr/>
        </p:nvSpPr>
        <p:spPr bwMode="auto">
          <a:xfrm>
            <a:off x="5346700" y="3894137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472" name="Rectangle 16"/>
          <p:cNvSpPr>
            <a:spLocks noChangeArrowheads="1"/>
          </p:cNvSpPr>
          <p:nvPr/>
        </p:nvSpPr>
        <p:spPr bwMode="auto">
          <a:xfrm>
            <a:off x="5956300" y="3894137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3" name="Rectangle 17"/>
          <p:cNvSpPr>
            <a:spLocks noChangeArrowheads="1"/>
          </p:cNvSpPr>
          <p:nvPr/>
        </p:nvSpPr>
        <p:spPr bwMode="auto">
          <a:xfrm>
            <a:off x="6565900" y="3894137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4" name="Rectangle 18"/>
          <p:cNvSpPr>
            <a:spLocks noChangeArrowheads="1"/>
          </p:cNvSpPr>
          <p:nvPr/>
        </p:nvSpPr>
        <p:spPr bwMode="auto">
          <a:xfrm>
            <a:off x="4737100" y="44275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475" name="Rectangle 19"/>
          <p:cNvSpPr>
            <a:spLocks noChangeArrowheads="1"/>
          </p:cNvSpPr>
          <p:nvPr/>
        </p:nvSpPr>
        <p:spPr bwMode="auto">
          <a:xfrm>
            <a:off x="5346700" y="44275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6" name="Rectangle 20"/>
          <p:cNvSpPr>
            <a:spLocks noChangeArrowheads="1"/>
          </p:cNvSpPr>
          <p:nvPr/>
        </p:nvSpPr>
        <p:spPr bwMode="auto">
          <a:xfrm>
            <a:off x="5956300" y="44275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7" name="Rectangle 21"/>
          <p:cNvSpPr>
            <a:spLocks noChangeArrowheads="1"/>
          </p:cNvSpPr>
          <p:nvPr/>
        </p:nvSpPr>
        <p:spPr bwMode="auto">
          <a:xfrm>
            <a:off x="6565900" y="4427537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78" name="Text Box 22"/>
          <p:cNvSpPr txBox="1">
            <a:spLocks noChangeArrowheads="1"/>
          </p:cNvSpPr>
          <p:nvPr/>
        </p:nvSpPr>
        <p:spPr bwMode="auto">
          <a:xfrm>
            <a:off x="4889500" y="2506662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9479" name="Text Box 23"/>
          <p:cNvSpPr txBox="1">
            <a:spLocks noChangeArrowheads="1"/>
          </p:cNvSpPr>
          <p:nvPr/>
        </p:nvSpPr>
        <p:spPr bwMode="auto">
          <a:xfrm>
            <a:off x="5499100" y="252253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6116637" y="2522537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6726237" y="2522537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9482" name="Text Box 26"/>
          <p:cNvSpPr txBox="1">
            <a:spLocks noChangeArrowheads="1"/>
          </p:cNvSpPr>
          <p:nvPr/>
        </p:nvSpPr>
        <p:spPr bwMode="auto">
          <a:xfrm>
            <a:off x="4432300" y="294798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</a:t>
            </a:r>
          </a:p>
        </p:txBody>
      </p:sp>
      <p:sp>
        <p:nvSpPr>
          <p:cNvPr id="659483" name="Text Box 27"/>
          <p:cNvSpPr txBox="1">
            <a:spLocks noChangeArrowheads="1"/>
          </p:cNvSpPr>
          <p:nvPr/>
        </p:nvSpPr>
        <p:spPr bwMode="auto">
          <a:xfrm>
            <a:off x="4432300" y="348138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</a:t>
            </a:r>
          </a:p>
        </p:txBody>
      </p:sp>
      <p:sp>
        <p:nvSpPr>
          <p:cNvPr id="659484" name="Text Box 28"/>
          <p:cNvSpPr txBox="1">
            <a:spLocks noChangeArrowheads="1"/>
          </p:cNvSpPr>
          <p:nvPr/>
        </p:nvSpPr>
        <p:spPr bwMode="auto">
          <a:xfrm>
            <a:off x="4432300" y="401478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2</a:t>
            </a:r>
          </a:p>
        </p:txBody>
      </p:sp>
      <p:sp>
        <p:nvSpPr>
          <p:cNvPr id="659485" name="Text Box 29"/>
          <p:cNvSpPr txBox="1">
            <a:spLocks noChangeArrowheads="1"/>
          </p:cNvSpPr>
          <p:nvPr/>
        </p:nvSpPr>
        <p:spPr bwMode="auto">
          <a:xfrm>
            <a:off x="4432300" y="454818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3</a:t>
            </a:r>
          </a:p>
        </p:txBody>
      </p:sp>
      <p:sp>
        <p:nvSpPr>
          <p:cNvPr id="659486" name="Rectangle 30"/>
          <p:cNvSpPr>
            <a:spLocks noChangeArrowheads="1"/>
          </p:cNvSpPr>
          <p:nvPr/>
        </p:nvSpPr>
        <p:spPr bwMode="auto">
          <a:xfrm>
            <a:off x="4733925" y="2827337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87" name="Rectangle 31"/>
          <p:cNvSpPr>
            <a:spLocks noChangeArrowheads="1"/>
          </p:cNvSpPr>
          <p:nvPr/>
        </p:nvSpPr>
        <p:spPr bwMode="auto">
          <a:xfrm>
            <a:off x="5953125" y="5256212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88" name="Rectangle 32"/>
          <p:cNvSpPr>
            <a:spLocks noChangeArrowheads="1"/>
          </p:cNvSpPr>
          <p:nvPr/>
        </p:nvSpPr>
        <p:spPr bwMode="auto">
          <a:xfrm>
            <a:off x="6562725" y="5256212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89" name="Text Box 33"/>
          <p:cNvSpPr txBox="1">
            <a:spLocks noChangeArrowheads="1"/>
          </p:cNvSpPr>
          <p:nvPr/>
        </p:nvSpPr>
        <p:spPr bwMode="auto">
          <a:xfrm>
            <a:off x="5014912" y="5859462"/>
            <a:ext cx="1978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internal row buffer</a:t>
            </a:r>
          </a:p>
        </p:txBody>
      </p:sp>
      <p:sp>
        <p:nvSpPr>
          <p:cNvPr id="659490" name="Rectangle 34"/>
          <p:cNvSpPr>
            <a:spLocks noChangeArrowheads="1"/>
          </p:cNvSpPr>
          <p:nvPr/>
        </p:nvSpPr>
        <p:spPr bwMode="auto">
          <a:xfrm>
            <a:off x="3898900" y="2233612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91" name="Text Box 35"/>
          <p:cNvSpPr txBox="1">
            <a:spLocks noChangeArrowheads="1"/>
          </p:cNvSpPr>
          <p:nvPr/>
        </p:nvSpPr>
        <p:spPr bwMode="auto">
          <a:xfrm>
            <a:off x="3779837" y="1912937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16 x 8 DRAM chip</a:t>
            </a:r>
          </a:p>
        </p:txBody>
      </p:sp>
      <p:sp>
        <p:nvSpPr>
          <p:cNvPr id="659492" name="Text Box 36"/>
          <p:cNvSpPr txBox="1">
            <a:spLocks noChangeArrowheads="1"/>
          </p:cNvSpPr>
          <p:nvPr/>
        </p:nvSpPr>
        <p:spPr bwMode="auto">
          <a:xfrm>
            <a:off x="2798762" y="2643187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CAS = 1</a:t>
            </a:r>
          </a:p>
        </p:txBody>
      </p:sp>
      <p:sp>
        <p:nvSpPr>
          <p:cNvPr id="659493" name="Line 37"/>
          <p:cNvSpPr>
            <a:spLocks noChangeShapeType="1"/>
          </p:cNvSpPr>
          <p:nvPr/>
        </p:nvSpPr>
        <p:spPr bwMode="auto">
          <a:xfrm flipV="1">
            <a:off x="2717800" y="3192462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94" name="Text Box 38"/>
          <p:cNvSpPr txBox="1">
            <a:spLocks noChangeArrowheads="1"/>
          </p:cNvSpPr>
          <p:nvPr/>
        </p:nvSpPr>
        <p:spPr bwMode="auto">
          <a:xfrm>
            <a:off x="2992437" y="3252787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addr</a:t>
            </a:r>
          </a:p>
        </p:txBody>
      </p:sp>
      <p:sp>
        <p:nvSpPr>
          <p:cNvPr id="659495" name="Line 39"/>
          <p:cNvSpPr>
            <a:spLocks noChangeShapeType="1"/>
          </p:cNvSpPr>
          <p:nvPr/>
        </p:nvSpPr>
        <p:spPr bwMode="auto">
          <a:xfrm>
            <a:off x="2717800" y="4960937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496" name="Text Box 40"/>
          <p:cNvSpPr txBox="1">
            <a:spLocks noChangeArrowheads="1"/>
          </p:cNvSpPr>
          <p:nvPr/>
        </p:nvSpPr>
        <p:spPr bwMode="auto">
          <a:xfrm>
            <a:off x="2960687" y="5005387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data</a:t>
            </a:r>
          </a:p>
        </p:txBody>
      </p:sp>
      <p:sp>
        <p:nvSpPr>
          <p:cNvPr id="659497" name="Text Box 41"/>
          <p:cNvSpPr txBox="1">
            <a:spLocks noChangeArrowheads="1"/>
          </p:cNvSpPr>
          <p:nvPr/>
        </p:nvSpPr>
        <p:spPr bwMode="auto">
          <a:xfrm>
            <a:off x="3168650" y="2873375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9498" name="Text Box 42"/>
          <p:cNvSpPr txBox="1">
            <a:spLocks noChangeArrowheads="1"/>
          </p:cNvSpPr>
          <p:nvPr/>
        </p:nvSpPr>
        <p:spPr bwMode="auto">
          <a:xfrm>
            <a:off x="3175000" y="4656137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latin typeface="Helvetica" pitchFamily="34" charset="0"/>
              </a:rPr>
              <a:t>8</a:t>
            </a:r>
          </a:p>
          <a:p>
            <a:pPr algn="ctr" eaLnBrk="0" hangingPunct="0"/>
            <a:r>
              <a:rPr lang="en-US" sz="1200" b="1">
                <a:latin typeface="Helvetica" pitchFamily="34" charset="0"/>
              </a:rPr>
              <a:t>/</a:t>
            </a:r>
          </a:p>
        </p:txBody>
      </p:sp>
      <p:sp>
        <p:nvSpPr>
          <p:cNvPr id="659499" name="Rectangle 43"/>
          <p:cNvSpPr>
            <a:spLocks noChangeArrowheads="1"/>
          </p:cNvSpPr>
          <p:nvPr/>
        </p:nvSpPr>
        <p:spPr bwMode="auto">
          <a:xfrm>
            <a:off x="1574800" y="2522537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controller</a:t>
            </a:r>
          </a:p>
        </p:txBody>
      </p:sp>
      <p:sp>
        <p:nvSpPr>
          <p:cNvPr id="659500" name="Rectangle 44"/>
          <p:cNvSpPr>
            <a:spLocks noChangeArrowheads="1"/>
          </p:cNvSpPr>
          <p:nvPr/>
        </p:nvSpPr>
        <p:spPr bwMode="auto">
          <a:xfrm>
            <a:off x="301625" y="1752600"/>
            <a:ext cx="8701088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>
              <a:latin typeface="Arial" charset="0"/>
            </a:endParaRPr>
          </a:p>
        </p:txBody>
      </p:sp>
      <p:sp>
        <p:nvSpPr>
          <p:cNvPr id="659501" name="Rectangle 45"/>
          <p:cNvSpPr>
            <a:spLocks noChangeArrowheads="1"/>
          </p:cNvSpPr>
          <p:nvPr/>
        </p:nvSpPr>
        <p:spPr bwMode="auto">
          <a:xfrm>
            <a:off x="4733925" y="5256212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502" name="Rectangle 46"/>
          <p:cNvSpPr>
            <a:spLocks noChangeArrowheads="1"/>
          </p:cNvSpPr>
          <p:nvPr/>
        </p:nvSpPr>
        <p:spPr bwMode="auto">
          <a:xfrm>
            <a:off x="5343525" y="5246687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503" name="Rectangle 47"/>
          <p:cNvSpPr>
            <a:spLocks noChangeArrowheads="1"/>
          </p:cNvSpPr>
          <p:nvPr/>
        </p:nvSpPr>
        <p:spPr bwMode="auto">
          <a:xfrm>
            <a:off x="5332412" y="5265737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Helvetica" pitchFamily="34" charset="0"/>
            </a:endParaRPr>
          </a:p>
        </p:txBody>
      </p:sp>
      <p:sp>
        <p:nvSpPr>
          <p:cNvPr id="659504" name="Rectangle 48"/>
          <p:cNvSpPr>
            <a:spLocks noChangeArrowheads="1"/>
          </p:cNvSpPr>
          <p:nvPr/>
        </p:nvSpPr>
        <p:spPr bwMode="auto">
          <a:xfrm>
            <a:off x="4724400" y="52546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505" name="AutoShape 49"/>
          <p:cNvSpPr>
            <a:spLocks noChangeArrowheads="1"/>
          </p:cNvSpPr>
          <p:nvPr/>
        </p:nvSpPr>
        <p:spPr bwMode="auto">
          <a:xfrm rot="27982932">
            <a:off x="4525963" y="4335462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768600" y="5305425"/>
            <a:ext cx="1133475" cy="1019175"/>
            <a:chOff x="1731" y="3621"/>
            <a:chExt cx="714" cy="642"/>
          </a:xfrm>
        </p:grpSpPr>
        <p:sp>
          <p:nvSpPr>
            <p:cNvPr id="659507" name="Text Box 51"/>
            <p:cNvSpPr txBox="1">
              <a:spLocks noChangeArrowheads="1"/>
            </p:cNvSpPr>
            <p:nvPr/>
          </p:nvSpPr>
          <p:spPr bwMode="auto">
            <a:xfrm>
              <a:off x="1731" y="3897"/>
              <a:ext cx="714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  <a:latin typeface="Helvetica" pitchFamily="34" charset="0"/>
                </a:rPr>
                <a:t>supercell </a:t>
              </a:r>
            </a:p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  <a:latin typeface="Helvetica" pitchFamily="34" charset="0"/>
                </a:rPr>
                <a:t>(2,1)</a:t>
              </a:r>
            </a:p>
          </p:txBody>
        </p:sp>
        <p:sp>
          <p:nvSpPr>
            <p:cNvPr id="659508" name="Rectangle 52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1">
                <a:latin typeface="Helvetica" pitchFamily="34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36562" y="3344862"/>
            <a:ext cx="1139825" cy="1700213"/>
            <a:chOff x="262" y="2386"/>
            <a:chExt cx="718" cy="1071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66" y="2815"/>
              <a:ext cx="714" cy="642"/>
              <a:chOff x="1731" y="3621"/>
              <a:chExt cx="714" cy="642"/>
            </a:xfrm>
          </p:grpSpPr>
          <p:sp>
            <p:nvSpPr>
              <p:cNvPr id="659511" name="Text Box 55"/>
              <p:cNvSpPr txBox="1">
                <a:spLocks noChangeArrowheads="1"/>
              </p:cNvSpPr>
              <p:nvPr/>
            </p:nvSpPr>
            <p:spPr bwMode="auto">
              <a:xfrm>
                <a:off x="1731" y="3897"/>
                <a:ext cx="714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FF0000"/>
                    </a:solidFill>
                    <a:latin typeface="Helvetica" pitchFamily="34" charset="0"/>
                  </a:rPr>
                  <a:t>supercell </a:t>
                </a:r>
              </a:p>
              <a:p>
                <a:pPr algn="ctr" eaLnBrk="0" hangingPunct="0"/>
                <a:r>
                  <a:rPr lang="en-US" sz="1600" b="1">
                    <a:solidFill>
                      <a:srgbClr val="FF0000"/>
                    </a:solidFill>
                    <a:latin typeface="Helvetica" pitchFamily="34" charset="0"/>
                  </a:rPr>
                  <a:t>(2,1)</a:t>
                </a:r>
              </a:p>
            </p:txBody>
          </p:sp>
          <p:sp>
            <p:nvSpPr>
              <p:cNvPr id="659512" name="Rectangle 56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1600" b="1">
                  <a:latin typeface="Helvetica" pitchFamily="34" charset="0"/>
                </a:endParaRPr>
              </a:p>
            </p:txBody>
          </p:sp>
        </p:grpSp>
        <p:sp>
          <p:nvSpPr>
            <p:cNvPr id="659513" name="Line 57"/>
            <p:cNvSpPr>
              <a:spLocks noChangeShapeType="1"/>
            </p:cNvSpPr>
            <p:nvPr/>
          </p:nvSpPr>
          <p:spPr bwMode="auto">
            <a:xfrm flipH="1">
              <a:off x="262" y="2719"/>
              <a:ext cx="7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659514" name="Text Box 58"/>
            <p:cNvSpPr txBox="1">
              <a:spLocks noChangeArrowheads="1"/>
            </p:cNvSpPr>
            <p:nvPr/>
          </p:nvSpPr>
          <p:spPr bwMode="auto">
            <a:xfrm>
              <a:off x="277" y="2386"/>
              <a:ext cx="5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To CPU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92" grpId="0" autoUpdateAnimBg="0"/>
      <p:bldP spid="659500" grpId="0" autoUpdateAnimBg="0"/>
      <p:bldP spid="659503" grpId="0" animBg="1" autoUpdateAnimBg="0"/>
      <p:bldP spid="6595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Modules</a:t>
            </a:r>
            <a:endParaRPr lang="en-US" dirty="0"/>
          </a:p>
        </p:txBody>
      </p:sp>
      <p:pic>
        <p:nvPicPr>
          <p:cNvPr id="66355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38800" y="3048000"/>
            <a:ext cx="2305372" cy="990738"/>
          </a:xfrm>
        </p:spPr>
      </p:pic>
      <p:pic>
        <p:nvPicPr>
          <p:cNvPr id="663559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tretch>
            <a:fillRect/>
          </a:stretch>
        </p:blipFill>
        <p:spPr>
          <a:xfrm>
            <a:off x="5715000" y="1828800"/>
            <a:ext cx="2190750" cy="923925"/>
          </a:xfrm>
        </p:spPr>
      </p:pic>
      <p:sp>
        <p:nvSpPr>
          <p:cNvPr id="7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4DEBA06-B8EF-406E-B6F1-97A251B944C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457200" y="1295400"/>
            <a:ext cx="4038600" cy="4411663"/>
          </a:xfrm>
        </p:spPr>
        <p:txBody>
          <a:bodyPr/>
          <a:lstStyle/>
          <a:p>
            <a:r>
              <a:rPr lang="en-US" sz="2000" dirty="0" smtClean="0"/>
              <a:t>We’ve been discussing single DRAM Chips</a:t>
            </a:r>
          </a:p>
          <a:p>
            <a:r>
              <a:rPr lang="en-US" sz="2000" dirty="0" smtClean="0"/>
              <a:t>Several DRAM chips are bundled into Memory Modules</a:t>
            </a:r>
          </a:p>
          <a:p>
            <a:pPr lvl="1"/>
            <a:r>
              <a:rPr lang="en-US" sz="1800" dirty="0" smtClean="0"/>
              <a:t>SIMMS - Single Inline Memory Module</a:t>
            </a:r>
          </a:p>
          <a:p>
            <a:pPr lvl="1"/>
            <a:r>
              <a:rPr lang="en-US" sz="1800" dirty="0" smtClean="0"/>
              <a:t>DIMMS - Dual Inline Memory Module</a:t>
            </a:r>
          </a:p>
          <a:p>
            <a:endParaRPr lang="en-US" dirty="0"/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419600" y="4876800"/>
            <a:ext cx="447269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 dirty="0"/>
              <a:t>Source for Pictures: http://en.kioskea.net/contents/pc/ram.php3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Architecture</a:t>
            </a:r>
            <a:endParaRPr lang="en-US" dirty="0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919913" y="2590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memory</a:t>
            </a:r>
          </a:p>
        </p:txBody>
      </p:sp>
      <p:sp>
        <p:nvSpPr>
          <p:cNvPr id="671748" name="AutoShape 4"/>
          <p:cNvSpPr>
            <a:spLocks noChangeArrowheads="1"/>
          </p:cNvSpPr>
          <p:nvPr/>
        </p:nvSpPr>
        <p:spPr bwMode="auto">
          <a:xfrm>
            <a:off x="5395913" y="2743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4481513" y="2774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I/O </a:t>
            </a:r>
          </a:p>
          <a:p>
            <a:pPr algn="ctr" eaLnBrk="0" hangingPunct="0"/>
            <a:r>
              <a:rPr lang="en-US" sz="1600">
                <a:latin typeface="Helvetica" pitchFamily="34" charset="0"/>
              </a:rPr>
              <a:t>bridge</a:t>
            </a:r>
          </a:p>
        </p:txBody>
      </p:sp>
      <p:sp>
        <p:nvSpPr>
          <p:cNvPr id="671750" name="AutoShape 6"/>
          <p:cNvSpPr>
            <a:spLocks noChangeArrowheads="1"/>
          </p:cNvSpPr>
          <p:nvPr/>
        </p:nvSpPr>
        <p:spPr bwMode="auto">
          <a:xfrm>
            <a:off x="3024188" y="2743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1123950" y="2774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Bus interface</a:t>
            </a:r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2039938" y="1447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3" name="Rectangle 9"/>
          <p:cNvSpPr>
            <a:spLocks noChangeArrowheads="1"/>
          </p:cNvSpPr>
          <p:nvPr/>
        </p:nvSpPr>
        <p:spPr bwMode="auto">
          <a:xfrm>
            <a:off x="2039938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4" name="Rectangle 10"/>
          <p:cNvSpPr>
            <a:spLocks noChangeArrowheads="1"/>
          </p:cNvSpPr>
          <p:nvPr/>
        </p:nvSpPr>
        <p:spPr bwMode="auto">
          <a:xfrm>
            <a:off x="2039938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5" name="Rectangle 11"/>
          <p:cNvSpPr>
            <a:spLocks noChangeArrowheads="1"/>
          </p:cNvSpPr>
          <p:nvPr/>
        </p:nvSpPr>
        <p:spPr bwMode="auto">
          <a:xfrm>
            <a:off x="2039938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2039938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7" name="AutoShape 13"/>
          <p:cNvSpPr>
            <a:spLocks noChangeArrowheads="1"/>
          </p:cNvSpPr>
          <p:nvPr/>
        </p:nvSpPr>
        <p:spPr bwMode="auto">
          <a:xfrm>
            <a:off x="2813050" y="1447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8" name="AutoShape 14"/>
          <p:cNvSpPr>
            <a:spLocks noChangeArrowheads="1"/>
          </p:cNvSpPr>
          <p:nvPr/>
        </p:nvSpPr>
        <p:spPr bwMode="auto">
          <a:xfrm flipH="1">
            <a:off x="272415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59" name="Rectangle 15"/>
          <p:cNvSpPr>
            <a:spLocks noChangeArrowheads="1"/>
          </p:cNvSpPr>
          <p:nvPr/>
        </p:nvSpPr>
        <p:spPr bwMode="auto">
          <a:xfrm>
            <a:off x="3257550" y="1295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ALU</a:t>
            </a:r>
          </a:p>
        </p:txBody>
      </p:sp>
      <p:sp>
        <p:nvSpPr>
          <p:cNvPr id="671760" name="Text Box 16"/>
          <p:cNvSpPr txBox="1">
            <a:spLocks noChangeArrowheads="1"/>
          </p:cNvSpPr>
          <p:nvPr/>
        </p:nvSpPr>
        <p:spPr bwMode="auto">
          <a:xfrm>
            <a:off x="1725613" y="1127125"/>
            <a:ext cx="1349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Register file</a:t>
            </a:r>
          </a:p>
        </p:txBody>
      </p:sp>
      <p:sp>
        <p:nvSpPr>
          <p:cNvPr id="671761" name="AutoShape 17"/>
          <p:cNvSpPr>
            <a:spLocks noChangeArrowheads="1"/>
          </p:cNvSpPr>
          <p:nvPr/>
        </p:nvSpPr>
        <p:spPr bwMode="auto">
          <a:xfrm>
            <a:off x="2114550" y="2286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62" name="Rectangle 18"/>
          <p:cNvSpPr>
            <a:spLocks noChangeArrowheads="1"/>
          </p:cNvSpPr>
          <p:nvPr/>
        </p:nvSpPr>
        <p:spPr bwMode="auto">
          <a:xfrm>
            <a:off x="971550" y="1066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63" name="Text Box 19"/>
          <p:cNvSpPr txBox="1">
            <a:spLocks noChangeArrowheads="1"/>
          </p:cNvSpPr>
          <p:nvPr/>
        </p:nvSpPr>
        <p:spPr bwMode="auto">
          <a:xfrm>
            <a:off x="903288" y="762000"/>
            <a:ext cx="6111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CPU</a:t>
            </a:r>
          </a:p>
        </p:txBody>
      </p:sp>
      <p:sp>
        <p:nvSpPr>
          <p:cNvPr id="671764" name="Text Box 20"/>
          <p:cNvSpPr txBox="1">
            <a:spLocks noChangeArrowheads="1"/>
          </p:cNvSpPr>
          <p:nvPr/>
        </p:nvSpPr>
        <p:spPr bwMode="auto">
          <a:xfrm>
            <a:off x="3895725" y="2057400"/>
            <a:ext cx="1320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System bus</a:t>
            </a:r>
          </a:p>
        </p:txBody>
      </p:sp>
      <p:sp>
        <p:nvSpPr>
          <p:cNvPr id="671765" name="Line 21"/>
          <p:cNvSpPr>
            <a:spLocks noChangeShapeType="1"/>
          </p:cNvSpPr>
          <p:nvPr/>
        </p:nvSpPr>
        <p:spPr bwMode="auto">
          <a:xfrm flipH="1">
            <a:off x="3790950" y="23622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66" name="Text Box 22"/>
          <p:cNvSpPr txBox="1">
            <a:spLocks noChangeArrowheads="1"/>
          </p:cNvSpPr>
          <p:nvPr/>
        </p:nvSpPr>
        <p:spPr bwMode="auto">
          <a:xfrm>
            <a:off x="5432425" y="2057400"/>
            <a:ext cx="1377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Memory bus</a:t>
            </a:r>
          </a:p>
        </p:txBody>
      </p:sp>
      <p:sp>
        <p:nvSpPr>
          <p:cNvPr id="671767" name="Line 23"/>
          <p:cNvSpPr>
            <a:spLocks noChangeShapeType="1"/>
          </p:cNvSpPr>
          <p:nvPr/>
        </p:nvSpPr>
        <p:spPr bwMode="auto">
          <a:xfrm>
            <a:off x="607695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68" name="AutoShape 24"/>
          <p:cNvSpPr>
            <a:spLocks noChangeArrowheads="1"/>
          </p:cNvSpPr>
          <p:nvPr/>
        </p:nvSpPr>
        <p:spPr bwMode="auto">
          <a:xfrm>
            <a:off x="4705350" y="3429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69" name="AutoShape 25"/>
          <p:cNvSpPr>
            <a:spLocks noChangeArrowheads="1"/>
          </p:cNvSpPr>
          <p:nvPr/>
        </p:nvSpPr>
        <p:spPr bwMode="auto">
          <a:xfrm flipV="1">
            <a:off x="5810250" y="4165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70" name="Rectangle 26"/>
          <p:cNvSpPr>
            <a:spLocks noChangeArrowheads="1"/>
          </p:cNvSpPr>
          <p:nvPr/>
        </p:nvSpPr>
        <p:spPr bwMode="auto">
          <a:xfrm>
            <a:off x="5391150" y="4889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Disk </a:t>
            </a:r>
          </a:p>
          <a:p>
            <a:pPr algn="ctr" eaLnBrk="0" hangingPunct="0"/>
            <a:r>
              <a:rPr lang="en-US" sz="1600">
                <a:latin typeface="Helvetica" pitchFamily="34" charset="0"/>
              </a:rPr>
              <a:t>controller</a:t>
            </a:r>
          </a:p>
        </p:txBody>
      </p:sp>
      <p:sp>
        <p:nvSpPr>
          <p:cNvPr id="671771" name="AutoShape 27"/>
          <p:cNvSpPr>
            <a:spLocks noChangeArrowheads="1"/>
          </p:cNvSpPr>
          <p:nvPr/>
        </p:nvSpPr>
        <p:spPr bwMode="auto">
          <a:xfrm flipV="1">
            <a:off x="3479800" y="4165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72" name="Rectangle 28"/>
          <p:cNvSpPr>
            <a:spLocks noChangeArrowheads="1"/>
          </p:cNvSpPr>
          <p:nvPr/>
        </p:nvSpPr>
        <p:spPr bwMode="auto">
          <a:xfrm>
            <a:off x="3060700" y="4889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Graphics</a:t>
            </a:r>
          </a:p>
          <a:p>
            <a:pPr algn="ctr" eaLnBrk="0" hangingPunct="0"/>
            <a:r>
              <a:rPr lang="en-US" sz="1600">
                <a:latin typeface="Helvetica" pitchFamily="34" charset="0"/>
              </a:rPr>
              <a:t>adapter</a:t>
            </a:r>
          </a:p>
        </p:txBody>
      </p:sp>
      <p:sp>
        <p:nvSpPr>
          <p:cNvPr id="671773" name="AutoShape 29"/>
          <p:cNvSpPr>
            <a:spLocks noChangeArrowheads="1"/>
          </p:cNvSpPr>
          <p:nvPr/>
        </p:nvSpPr>
        <p:spPr bwMode="auto">
          <a:xfrm flipV="1">
            <a:off x="1803400" y="4165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74" name="Rectangle 30"/>
          <p:cNvSpPr>
            <a:spLocks noChangeArrowheads="1"/>
          </p:cNvSpPr>
          <p:nvPr/>
        </p:nvSpPr>
        <p:spPr bwMode="auto">
          <a:xfrm>
            <a:off x="1460500" y="4876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USB</a:t>
            </a:r>
          </a:p>
          <a:p>
            <a:pPr algn="ctr" eaLnBrk="0" hangingPunct="0"/>
            <a:r>
              <a:rPr lang="en-US" sz="1600">
                <a:latin typeface="Helvetica" pitchFamily="34" charset="0"/>
              </a:rPr>
              <a:t>controller</a:t>
            </a:r>
          </a:p>
        </p:txBody>
      </p:sp>
      <p:sp>
        <p:nvSpPr>
          <p:cNvPr id="671775" name="Line 31"/>
          <p:cNvSpPr>
            <a:spLocks noChangeShapeType="1"/>
          </p:cNvSpPr>
          <p:nvPr/>
        </p:nvSpPr>
        <p:spPr bwMode="auto">
          <a:xfrm>
            <a:off x="16891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76" name="Line 32"/>
          <p:cNvSpPr>
            <a:spLocks noChangeShapeType="1"/>
          </p:cNvSpPr>
          <p:nvPr/>
        </p:nvSpPr>
        <p:spPr bwMode="auto">
          <a:xfrm>
            <a:off x="24511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77" name="Text Box 33"/>
          <p:cNvSpPr txBox="1">
            <a:spLocks noChangeArrowheads="1"/>
          </p:cNvSpPr>
          <p:nvPr/>
        </p:nvSpPr>
        <p:spPr bwMode="auto">
          <a:xfrm>
            <a:off x="1276350" y="56388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Mouse</a:t>
            </a:r>
          </a:p>
        </p:txBody>
      </p:sp>
      <p:sp>
        <p:nvSpPr>
          <p:cNvPr id="671778" name="Text Box 34"/>
          <p:cNvSpPr txBox="1">
            <a:spLocks noChangeArrowheads="1"/>
          </p:cNvSpPr>
          <p:nvPr/>
        </p:nvSpPr>
        <p:spPr bwMode="auto">
          <a:xfrm>
            <a:off x="1951038" y="5638800"/>
            <a:ext cx="1047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671779" name="Line 35"/>
          <p:cNvSpPr>
            <a:spLocks noChangeShapeType="1"/>
          </p:cNvSpPr>
          <p:nvPr/>
        </p:nvSpPr>
        <p:spPr bwMode="auto">
          <a:xfrm>
            <a:off x="37465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0" name="Text Box 36"/>
          <p:cNvSpPr txBox="1">
            <a:spLocks noChangeArrowheads="1"/>
          </p:cNvSpPr>
          <p:nvPr/>
        </p:nvSpPr>
        <p:spPr bwMode="auto">
          <a:xfrm>
            <a:off x="3300413" y="5638800"/>
            <a:ext cx="842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>
                <a:latin typeface="Helvetica" pitchFamily="34" charset="0"/>
              </a:rPr>
              <a:t>Display</a:t>
            </a:r>
          </a:p>
        </p:txBody>
      </p:sp>
      <p:sp>
        <p:nvSpPr>
          <p:cNvPr id="671781" name="Line 37"/>
          <p:cNvSpPr>
            <a:spLocks noChangeShapeType="1"/>
          </p:cNvSpPr>
          <p:nvPr/>
        </p:nvSpPr>
        <p:spPr bwMode="auto">
          <a:xfrm>
            <a:off x="6051550" y="541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2" name="AutoShape 38"/>
          <p:cNvSpPr>
            <a:spLocks noChangeArrowheads="1"/>
          </p:cNvSpPr>
          <p:nvPr/>
        </p:nvSpPr>
        <p:spPr bwMode="auto">
          <a:xfrm>
            <a:off x="5746750" y="5791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pitchFamily="34" charset="0"/>
              </a:rPr>
              <a:t>Disk</a:t>
            </a:r>
          </a:p>
        </p:txBody>
      </p:sp>
      <p:sp>
        <p:nvSpPr>
          <p:cNvPr id="671783" name="AutoShape 39"/>
          <p:cNvSpPr>
            <a:spLocks noChangeArrowheads="1"/>
          </p:cNvSpPr>
          <p:nvPr/>
        </p:nvSpPr>
        <p:spPr bwMode="auto">
          <a:xfrm>
            <a:off x="895350" y="39497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4" name="Rectangle 40"/>
          <p:cNvSpPr>
            <a:spLocks noChangeArrowheads="1"/>
          </p:cNvSpPr>
          <p:nvPr/>
        </p:nvSpPr>
        <p:spPr bwMode="auto">
          <a:xfrm>
            <a:off x="1971675" y="4119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5" name="Rectangle 41"/>
          <p:cNvSpPr>
            <a:spLocks noChangeArrowheads="1"/>
          </p:cNvSpPr>
          <p:nvPr/>
        </p:nvSpPr>
        <p:spPr bwMode="auto">
          <a:xfrm>
            <a:off x="3648075" y="4110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6" name="Rectangle 42"/>
          <p:cNvSpPr>
            <a:spLocks noChangeArrowheads="1"/>
          </p:cNvSpPr>
          <p:nvPr/>
        </p:nvSpPr>
        <p:spPr bwMode="auto">
          <a:xfrm>
            <a:off x="5981700" y="4100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7" name="Text Box 43"/>
          <p:cNvSpPr txBox="1">
            <a:spLocks noChangeArrowheads="1"/>
          </p:cNvSpPr>
          <p:nvPr/>
        </p:nvSpPr>
        <p:spPr bwMode="auto">
          <a:xfrm>
            <a:off x="4568825" y="425450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i="1">
                <a:latin typeface="Helvetica" pitchFamily="34" charset="0"/>
              </a:rPr>
              <a:t>I/O bus</a:t>
            </a:r>
          </a:p>
        </p:txBody>
      </p:sp>
      <p:sp>
        <p:nvSpPr>
          <p:cNvPr id="671788" name="Rectangle 44"/>
          <p:cNvSpPr>
            <a:spLocks noChangeArrowheads="1"/>
          </p:cNvSpPr>
          <p:nvPr/>
        </p:nvSpPr>
        <p:spPr bwMode="auto">
          <a:xfrm>
            <a:off x="4872038" y="4038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89" name="Rectangle 45"/>
          <p:cNvSpPr>
            <a:spLocks noChangeArrowheads="1"/>
          </p:cNvSpPr>
          <p:nvPr/>
        </p:nvSpPr>
        <p:spPr bwMode="auto">
          <a:xfrm>
            <a:off x="6762750" y="39624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90" name="Rectangle 46"/>
          <p:cNvSpPr>
            <a:spLocks noChangeArrowheads="1"/>
          </p:cNvSpPr>
          <p:nvPr/>
        </p:nvSpPr>
        <p:spPr bwMode="auto">
          <a:xfrm>
            <a:off x="7067550" y="39624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91" name="Rectangle 47"/>
          <p:cNvSpPr>
            <a:spLocks noChangeArrowheads="1"/>
          </p:cNvSpPr>
          <p:nvPr/>
        </p:nvSpPr>
        <p:spPr bwMode="auto">
          <a:xfrm>
            <a:off x="7372350" y="39624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792" name="Text Box 48"/>
          <p:cNvSpPr txBox="1">
            <a:spLocks noChangeArrowheads="1"/>
          </p:cNvSpPr>
          <p:nvPr/>
        </p:nvSpPr>
        <p:spPr bwMode="auto">
          <a:xfrm>
            <a:off x="6748463" y="4343400"/>
            <a:ext cx="2014537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Expansion slots for</a:t>
            </a:r>
          </a:p>
          <a:p>
            <a:pPr eaLnBrk="0" hangingPunct="0"/>
            <a:r>
              <a:rPr lang="en-US" sz="1600">
                <a:latin typeface="Helvetica" pitchFamily="34" charset="0"/>
              </a:rPr>
              <a:t>other devices such</a:t>
            </a:r>
          </a:p>
          <a:p>
            <a:pPr eaLnBrk="0" hangingPunct="0"/>
            <a:r>
              <a:rPr lang="en-US" sz="1600">
                <a:latin typeface="Helvetica" pitchFamily="34" charset="0"/>
              </a:rPr>
              <a:t>as network adapters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</p:txBody>
      </p:sp>
      <p:sp>
        <p:nvSpPr>
          <p:cNvPr id="671793" name="Rectangle 49"/>
          <p:cNvSpPr>
            <a:spLocks noChangeArrowheads="1"/>
          </p:cNvSpPr>
          <p:nvPr/>
        </p:nvSpPr>
        <p:spPr bwMode="auto">
          <a:xfrm>
            <a:off x="1123950" y="16764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PC</a:t>
            </a:r>
          </a:p>
        </p:txBody>
      </p:sp>
      <p:sp>
        <p:nvSpPr>
          <p:cNvPr id="671794" name="Text Box 50"/>
          <p:cNvSpPr txBox="1">
            <a:spLocks noChangeArrowheads="1"/>
          </p:cNvSpPr>
          <p:nvPr/>
        </p:nvSpPr>
        <p:spPr bwMode="auto">
          <a:xfrm>
            <a:off x="1524000" y="59848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Input</a:t>
            </a:r>
          </a:p>
        </p:txBody>
      </p:sp>
      <p:sp>
        <p:nvSpPr>
          <p:cNvPr id="671795" name="Text Box 51"/>
          <p:cNvSpPr txBox="1">
            <a:spLocks noChangeArrowheads="1"/>
          </p:cNvSpPr>
          <p:nvPr/>
        </p:nvSpPr>
        <p:spPr bwMode="auto">
          <a:xfrm>
            <a:off x="3200400" y="59848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8525</TotalTime>
  <Pages>15</Pages>
  <Words>2763</Words>
  <Application>Microsoft Macintosh PowerPoint</Application>
  <PresentationFormat>On-screen Show (4:3)</PresentationFormat>
  <Paragraphs>846</Paragraphs>
  <Slides>37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class6-wrapup</vt:lpstr>
      <vt:lpstr>CS 211: Computer Architecture Memory Hierarchy &amp; Caching </vt:lpstr>
      <vt:lpstr>Memory</vt:lpstr>
      <vt:lpstr>Random-Access Memory (RAM)</vt:lpstr>
      <vt:lpstr>Memory speeds</vt:lpstr>
      <vt:lpstr>Conventional DRAM Organization</vt:lpstr>
      <vt:lpstr>Reading DRAM Supercell (2,1)</vt:lpstr>
      <vt:lpstr>Reading DRAM Supercell (2,1)</vt:lpstr>
      <vt:lpstr>Memory Modules</vt:lpstr>
      <vt:lpstr>Machine Architecture</vt:lpstr>
      <vt:lpstr>System/Memory Bus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Memory Hierarchy (Review)</vt:lpstr>
      <vt:lpstr>Cache Memories</vt:lpstr>
      <vt:lpstr>Locality</vt:lpstr>
      <vt:lpstr>Types of Locality</vt:lpstr>
      <vt:lpstr>Sources of Locality</vt:lpstr>
      <vt:lpstr>Why Is Locality Good?</vt:lpstr>
      <vt:lpstr>Caching in a Memory Hierarchy</vt:lpstr>
      <vt:lpstr>General Caching  Concepts</vt:lpstr>
      <vt:lpstr>Cache Miss</vt:lpstr>
      <vt:lpstr>PowerPoint Presentation</vt:lpstr>
      <vt:lpstr>L1 Cache</vt:lpstr>
      <vt:lpstr>Cache Content</vt:lpstr>
      <vt:lpstr>Cache Mapping</vt:lpstr>
      <vt:lpstr>Finding data in cache</vt:lpstr>
      <vt:lpstr>General Org of a Cache Memory</vt:lpstr>
      <vt:lpstr>Addressing  Caches</vt:lpstr>
      <vt:lpstr>Direct-Mapped Cache</vt:lpstr>
      <vt:lpstr>Accessing Direct-Mapped Caches</vt:lpstr>
      <vt:lpstr>Accessing Direct-Mapped Caches</vt:lpstr>
      <vt:lpstr>Why Use Middle Bits as Index?</vt:lpstr>
      <vt:lpstr>Direct-Mapped Cache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303</cp:revision>
  <cp:lastPrinted>1999-01-11T23:34:46Z</cp:lastPrinted>
  <dcterms:created xsi:type="dcterms:W3CDTF">2010-02-04T16:54:31Z</dcterms:created>
  <dcterms:modified xsi:type="dcterms:W3CDTF">2014-12-05T07:32:41Z</dcterms:modified>
</cp:coreProperties>
</file>